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97" r:id="rId6"/>
    <p:sldId id="298" r:id="rId7"/>
    <p:sldId id="276" r:id="rId8"/>
    <p:sldId id="277" r:id="rId9"/>
    <p:sldId id="278" r:id="rId10"/>
    <p:sldId id="270" r:id="rId11"/>
    <p:sldId id="306" r:id="rId12"/>
    <p:sldId id="283" r:id="rId13"/>
    <p:sldId id="285" r:id="rId14"/>
    <p:sldId id="286" r:id="rId15"/>
    <p:sldId id="289" r:id="rId16"/>
    <p:sldId id="287" r:id="rId17"/>
    <p:sldId id="290" r:id="rId18"/>
    <p:sldId id="293" r:id="rId19"/>
    <p:sldId id="307" r:id="rId20"/>
    <p:sldId id="295" r:id="rId21"/>
    <p:sldId id="296" r:id="rId22"/>
    <p:sldId id="300" r:id="rId23"/>
    <p:sldId id="303" r:id="rId24"/>
    <p:sldId id="304" r:id="rId25"/>
    <p:sldId id="305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9383E-9EEB-4ED4-90C2-7647461EBB42}">
          <p14:sldIdLst>
            <p14:sldId id="256"/>
            <p14:sldId id="257"/>
            <p14:sldId id="260"/>
            <p14:sldId id="261"/>
            <p14:sldId id="297"/>
            <p14:sldId id="298"/>
            <p14:sldId id="276"/>
            <p14:sldId id="277"/>
            <p14:sldId id="278"/>
            <p14:sldId id="270"/>
            <p14:sldId id="306"/>
            <p14:sldId id="283"/>
            <p14:sldId id="285"/>
            <p14:sldId id="286"/>
            <p14:sldId id="289"/>
            <p14:sldId id="287"/>
            <p14:sldId id="290"/>
            <p14:sldId id="293"/>
            <p14:sldId id="307"/>
            <p14:sldId id="295"/>
            <p14:sldId id="296"/>
            <p14:sldId id="300"/>
            <p14:sldId id="303"/>
            <p14:sldId id="304"/>
            <p14:sldId id="30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C1A"/>
    <a:srgbClr val="7E2812"/>
    <a:srgbClr val="EF9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75"/>
  </p:normalViewPr>
  <p:slideViewPr>
    <p:cSldViewPr snapToGrid="0">
      <p:cViewPr varScale="1">
        <p:scale>
          <a:sx n="101" d="100"/>
          <a:sy n="101" d="100"/>
        </p:scale>
        <p:origin x="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</a:t>
            </a:r>
            <a:r>
              <a:rPr lang="en-US" baseline="0" dirty="0"/>
              <a:t>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</a:t>
            </a:r>
            <a:r>
              <a:rPr lang="mr-IN" dirty="0"/>
              <a:t>–</a:t>
            </a:r>
            <a:r>
              <a:rPr lang="en-US" dirty="0"/>
              <a:t> updated</a:t>
            </a:r>
          </a:p>
          <a:p>
            <a:r>
              <a:rPr lang="en-US" dirty="0"/>
              <a:t>With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3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3/6/17 -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7/5/2017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11/relationships/webextension" Target="../webextensions/webextension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5004989"/>
                  </p:ext>
                </p:extLst>
              </p:nvPr>
            </p:nvGraphicFramePr>
            <p:xfrm>
              <a:off x="5210175" y="2381250"/>
              <a:ext cx="6772275" cy="43814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0175" y="2381250"/>
                <a:ext cx="6772275" cy="4381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20" y="3220357"/>
            <a:ext cx="4073983" cy="2729846"/>
          </a:xfr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/>
            </p:nvGraphicFramePr>
            <p:xfrm>
              <a:off x="5036782" y="2364077"/>
              <a:ext cx="6739943" cy="44424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6782" y="2364077"/>
                <a:ext cx="6739943" cy="44424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7714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22247"/>
            <a:ext cx="2601798" cy="3881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0626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: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235682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88" y="2500608"/>
            <a:ext cx="5850295" cy="147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6720"/>
            <a:ext cx="0" cy="172929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5" y="4246376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1"/>
            <a:ext cx="1763486" cy="2187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8772" y="6464925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C#, we will use “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10958724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Inheritance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3" y="2252555"/>
            <a:ext cx="2711967" cy="4049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8785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Public class InterestAccount extends BasicAccount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private int interestRate;</a:t>
            </a:r>
          </a:p>
          <a:p>
            <a:r>
              <a:rPr lang="en-US" dirty="0"/>
              <a:t>	public void setRate(int rate)</a:t>
            </a:r>
          </a:p>
          <a:p>
            <a:r>
              <a:rPr lang="en-US" dirty="0"/>
              <a:t>	{ … }</a:t>
            </a:r>
          </a:p>
          <a:p>
            <a:endParaRPr lang="en-US" dirty="0"/>
          </a:p>
          <a:p>
            <a:r>
              <a:rPr lang="en-US" dirty="0"/>
              <a:t>	public void payInterest()</a:t>
            </a:r>
          </a:p>
          <a:p>
            <a:r>
              <a:rPr lang="en-US" dirty="0"/>
              <a:t>	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894898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90" y="2500608"/>
            <a:ext cx="6509508" cy="8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497586"/>
            <a:ext cx="0" cy="17466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578779" y="4278342"/>
            <a:ext cx="1804433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0"/>
            <a:ext cx="2557890" cy="2460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8772" y="6464925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we will use “</a:t>
            </a:r>
            <a:r>
              <a:rPr lang="en-US" dirty="0">
                <a:solidFill>
                  <a:srgbClr val="FF0000"/>
                </a:solidFill>
              </a:rPr>
              <a:t>extends</a:t>
            </a:r>
            <a:r>
              <a:rPr lang="en-US" dirty="0"/>
              <a:t>” to indicate inheritance relationship between two classes</a:t>
            </a:r>
          </a:p>
        </p:txBody>
      </p:sp>
    </p:spTree>
    <p:extLst>
      <p:ext uri="{BB962C8B-B14F-4D97-AF65-F5344CB8AC3E}">
        <p14:creationId xmlns:p14="http://schemas.microsoft.com/office/powerpoint/2010/main" val="2892568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374946"/>
                  </p:ext>
                </p:extLst>
              </p:nvPr>
            </p:nvGraphicFramePr>
            <p:xfrm>
              <a:off x="1237996" y="2374900"/>
              <a:ext cx="9114544" cy="4483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Content Placeholder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7996" y="2374900"/>
                <a:ext cx="9114544" cy="4483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53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association in a solution class diagrams can be viewed as mapping to solution class relationship.</a:t>
            </a:r>
          </a:p>
          <a:p>
            <a:r>
              <a:rPr lang="en-US" dirty="0"/>
              <a:t>To handle the relationship between BasicAccount and Transaction, we need a reference to a list of Transaction declared in BasicAccount. </a:t>
            </a:r>
          </a:p>
          <a:p>
            <a:r>
              <a:rPr lang="en-US" dirty="0"/>
              <a:t>We will use </a:t>
            </a:r>
            <a:r>
              <a:rPr lang="en-US" dirty="0">
                <a:solidFill>
                  <a:srgbClr val="FF0000"/>
                </a:solidFill>
              </a:rPr>
              <a:t>Array Type in C#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ArrayList in Java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27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5" y="3436533"/>
            <a:ext cx="6350518" cy="200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1952" y="2444094"/>
            <a:ext cx="3659642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Transaction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744576" y="2974315"/>
            <a:ext cx="2644760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403127" y="2978833"/>
            <a:ext cx="0" cy="8640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405113" y="3842899"/>
            <a:ext cx="86979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750105" y="2983646"/>
            <a:ext cx="1" cy="841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4569466" y="3810972"/>
            <a:ext cx="361281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4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" y="3499468"/>
            <a:ext cx="5581174" cy="1723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Uni-directional (one to many) association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248" y="2894125"/>
            <a:ext cx="4404049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public class Bank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private string accountNumber;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private ArrayList&lt;Transaction&gt; [] txList;</a:t>
            </a:r>
          </a:p>
          <a:p>
            <a:pPr marL="457200" lvl="1" indent="0">
              <a:buNone/>
            </a:pPr>
            <a:r>
              <a:rPr lang="en-US" dirty="0"/>
              <a:t>public double getBalance()</a:t>
            </a:r>
          </a:p>
          <a:p>
            <a:pPr marL="457200" lvl="1" indent="0">
              <a:buNone/>
            </a:pPr>
            <a:r>
              <a:rPr lang="en-US" dirty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44390" y="3831866"/>
            <a:ext cx="361281" cy="606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605395" y="4216356"/>
            <a:ext cx="843417" cy="3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12836" y="3056520"/>
            <a:ext cx="0" cy="1150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30064" y="3053584"/>
            <a:ext cx="225601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27729" y="3053584"/>
            <a:ext cx="0" cy="765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19675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(C#)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accountNumber;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FF0000"/>
                </a:solidFill>
              </a:rPr>
              <a:t>Transaction [] txList;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83182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8" idx="0"/>
          </p:cNvCxnSpPr>
          <p:nvPr/>
        </p:nvCxnSpPr>
        <p:spPr>
          <a:xfrm>
            <a:off x="7314180" y="4735777"/>
            <a:ext cx="1" cy="7552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91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Bi-directional (one to many) association </a:t>
            </a:r>
            <a:r>
              <a:rPr lang="en-US" dirty="0" smtClean="0"/>
              <a:t>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4181" y="2464310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public class Bank</a:t>
            </a:r>
          </a:p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	private string </a:t>
            </a:r>
            <a:r>
              <a:rPr lang="en-US" sz="1400" dirty="0" err="1"/>
              <a:t>accountNumber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private </a:t>
            </a:r>
            <a:r>
              <a:rPr lang="en-US" sz="1400" b="1" dirty="0" err="1">
                <a:solidFill>
                  <a:srgbClr val="FF0000"/>
                </a:solidFill>
              </a:rPr>
              <a:t>ArrayList</a:t>
            </a:r>
            <a:r>
              <a:rPr lang="en-US" sz="1400" b="1" dirty="0">
                <a:solidFill>
                  <a:srgbClr val="FF0000"/>
                </a:solidFill>
              </a:rPr>
              <a:t>&lt;Transaction&gt; </a:t>
            </a:r>
            <a:r>
              <a:rPr lang="en-US" sz="1400" b="1" dirty="0" err="1">
                <a:solidFill>
                  <a:srgbClr val="FF0000"/>
                </a:solidFill>
              </a:rPr>
              <a:t>txList</a:t>
            </a:r>
            <a:r>
              <a:rPr lang="en-US" sz="14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400" dirty="0"/>
              <a:t>	…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075" y="5167826"/>
            <a:ext cx="5844982" cy="155770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33540" y="5491073"/>
            <a:ext cx="361281" cy="475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029893" y="2456666"/>
            <a:ext cx="4070189" cy="2008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	private </a:t>
            </a:r>
            <a:r>
              <a:rPr lang="en-US" sz="1400" b="1" dirty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/>
              <a:t>}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7314180" y="4741200"/>
            <a:ext cx="1959842" cy="87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9274022" y="3896489"/>
            <a:ext cx="0" cy="8525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316362" y="3982403"/>
            <a:ext cx="2565743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89091" y="3977998"/>
            <a:ext cx="0" cy="1518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795572" y="5491073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14180" y="4738067"/>
            <a:ext cx="0" cy="7419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8122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session, you will be able to:</a:t>
            </a:r>
          </a:p>
          <a:p>
            <a:pPr lvl="1"/>
            <a:r>
              <a:rPr lang="en-US" dirty="0"/>
              <a:t>Explain how the various UML models support software development activities</a:t>
            </a:r>
          </a:p>
          <a:p>
            <a:pPr lvl="1"/>
            <a:r>
              <a:rPr lang="en-US" dirty="0"/>
              <a:t>Map the various design class diagrams into a programming language such as C# or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2.0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1" y="2352694"/>
            <a:ext cx="1933479" cy="456941"/>
          </a:xfrm>
        </p:spPr>
        <p:txBody>
          <a:bodyPr/>
          <a:lstStyle/>
          <a:p>
            <a:r>
              <a:rPr lang="en-US" dirty="0"/>
              <a:t>Java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1" y="3073983"/>
            <a:ext cx="4611365" cy="1751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extends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ArrayList &lt;Module&gt; modList;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79374" y="2820653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public class Module</a:t>
            </a:r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private String moduleCode;</a:t>
            </a:r>
          </a:p>
          <a:p>
            <a:pPr marL="0" indent="0">
              <a:buNone/>
            </a:pPr>
            <a:r>
              <a:rPr lang="en-US" sz="1200" dirty="0"/>
              <a:t>	private </a:t>
            </a:r>
            <a:r>
              <a:rPr lang="en-US" sz="1200" dirty="0" err="1" smtClean="0"/>
              <a:t>LecturerTutor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public boolean computeGrade() { … }</a:t>
            </a:r>
          </a:p>
          <a:p>
            <a:pPr marL="0" indent="0">
              <a:buNone/>
            </a:pPr>
            <a:r>
              <a:rPr lang="en-US" sz="1200" dirty="0"/>
              <a:t>	…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49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2.1 – Construct a 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/>
              <a:t>C#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: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private Module [ ] moduList;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73888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Module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private string moduleCode;</a:t>
            </a:r>
          </a:p>
          <a:p>
            <a:pPr marL="0" indent="0">
              <a:buNone/>
            </a:pPr>
            <a:r>
              <a:rPr lang="en-US" dirty="0"/>
              <a:t>	private </a:t>
            </a:r>
            <a:r>
              <a:rPr lang="en-US" dirty="0" err="1" smtClean="0"/>
              <a:t>LecturerTutor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public boolean computeGrade() {… }</a:t>
            </a:r>
          </a:p>
          <a:p>
            <a:pPr marL="0" indent="0">
              <a:buNone/>
            </a:pPr>
            <a:r>
              <a:rPr lang="en-US" dirty="0"/>
              <a:t>	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532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association relationship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5" y="3341940"/>
            <a:ext cx="3048425" cy="9335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6" y="4826232"/>
            <a:ext cx="7382905" cy="122889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535658" y="4275520"/>
            <a:ext cx="1" cy="55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264" y="2468062"/>
            <a:ext cx="99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for many-to-many association relationship, we cannot map the design directly.</a:t>
            </a:r>
          </a:p>
          <a:p>
            <a:r>
              <a:rPr lang="en-US" dirty="0"/>
              <a:t>We </a:t>
            </a:r>
            <a:r>
              <a:rPr lang="en-US" dirty="0" smtClean="0"/>
              <a:t>will need to transform the many to many relationship to two 1 to many relationships.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6488668"/>
            <a:ext cx="115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context of the database, </a:t>
            </a:r>
            <a:r>
              <a:rPr lang="en-US" i="1" dirty="0">
                <a:solidFill>
                  <a:srgbClr val="00B050"/>
                </a:solidFill>
              </a:rPr>
              <a:t>ModuleRegistration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known as an </a:t>
            </a:r>
            <a:r>
              <a:rPr lang="en-US" dirty="0">
                <a:solidFill>
                  <a:srgbClr val="FF0000"/>
                </a:solidFill>
              </a:rPr>
              <a:t>association</a:t>
            </a:r>
            <a:r>
              <a:rPr lang="en-US" dirty="0"/>
              <a:t> or an </a:t>
            </a:r>
            <a:r>
              <a:rPr lang="en-US" dirty="0">
                <a:solidFill>
                  <a:srgbClr val="FF0000"/>
                </a:solidFill>
              </a:rPr>
              <a:t>intersection table</a:t>
            </a: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535657" y="6055128"/>
            <a:ext cx="2" cy="433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18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8825659" cy="3416300"/>
          </a:xfrm>
        </p:spPr>
        <p:txBody>
          <a:bodyPr/>
          <a:lstStyle/>
          <a:p>
            <a:r>
              <a:rPr lang="en-US" dirty="0"/>
              <a:t>Association class is rendered by a </a:t>
            </a:r>
            <a:r>
              <a:rPr lang="en-US" u="sng" dirty="0"/>
              <a:t>dashed line</a:t>
            </a:r>
            <a:r>
              <a:rPr lang="en-US" dirty="0"/>
              <a:t> from the association to the class rectangle.</a:t>
            </a:r>
          </a:p>
          <a:p>
            <a:r>
              <a:rPr lang="en-US" dirty="0"/>
              <a:t>Association class is essentially a class attached to an association; the association itself is modelled as a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77" y="4311649"/>
            <a:ext cx="5998323" cy="17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20" y="3924300"/>
            <a:ext cx="5038725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student can study many modules and a module can be studied by many students.</a:t>
            </a:r>
          </a:p>
          <a:p>
            <a:r>
              <a:rPr lang="en-US" dirty="0"/>
              <a:t>We can model the association as an association class and put that information in the association class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75" y="6019800"/>
            <a:ext cx="2052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Association class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400800" y="6204466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association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implement an association class.</a:t>
            </a:r>
          </a:p>
          <a:p>
            <a:r>
              <a:rPr lang="en-US" dirty="0"/>
              <a:t>The easy way is to change the many-to-many association and the association class to two unidirectional 1-to-many and many-to-1 associations as shown below: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274546"/>
            <a:ext cx="3717290" cy="2059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4693186"/>
            <a:ext cx="5660594" cy="87893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924424" y="5269965"/>
            <a:ext cx="126682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6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Task 3: Map the design into a corresponding C#/Java class templates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67" y="2671341"/>
            <a:ext cx="4575672" cy="36691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Free Response Quiz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847179"/>
                  </p:ext>
                </p:extLst>
              </p:nvPr>
            </p:nvGraphicFramePr>
            <p:xfrm>
              <a:off x="5523123" y="2427230"/>
              <a:ext cx="6668877" cy="41574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 2" title="Free Response Quiz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23123" y="2427230"/>
                <a:ext cx="6668877" cy="4157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355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SDL, you have learnt:</a:t>
            </a:r>
          </a:p>
          <a:p>
            <a:pPr lvl="1"/>
            <a:r>
              <a:rPr lang="en-US" dirty="0"/>
              <a:t>How to map a solution class to C#/Java class template</a:t>
            </a:r>
          </a:p>
          <a:p>
            <a:pPr lvl="1"/>
            <a:r>
              <a:rPr lang="en-US" dirty="0"/>
              <a:t>How to construct a class diagram, given the relevant code</a:t>
            </a:r>
          </a:p>
          <a:p>
            <a:pPr lvl="1"/>
            <a:r>
              <a:rPr lang="en-US" dirty="0"/>
              <a:t>How to map the design solution class diagram into a corresponding C#/Java class template</a:t>
            </a:r>
          </a:p>
          <a:p>
            <a:pPr lvl="1"/>
            <a:r>
              <a:rPr lang="en-US" dirty="0"/>
              <a:t>Various UML models such as Use Case Model, Domain Model, Sequence Diagram and Design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841459"/>
                  </p:ext>
                </p:extLst>
              </p:nvPr>
            </p:nvGraphicFramePr>
            <p:xfrm>
              <a:off x="9525" y="2209800"/>
              <a:ext cx="12353925" cy="4714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" y="2209800"/>
                <a:ext cx="12353925" cy="47148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56884"/>
                  </p:ext>
                </p:extLst>
              </p:nvPr>
            </p:nvGraphicFramePr>
            <p:xfrm>
              <a:off x="503854" y="2314575"/>
              <a:ext cx="11859596" cy="4543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54" y="2314575"/>
                <a:ext cx="11859596" cy="454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072" y="3555730"/>
            <a:ext cx="2916121" cy="1056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software developers would follow the following key steps: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3" y="3371017"/>
            <a:ext cx="2351619" cy="126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4" y="3265620"/>
            <a:ext cx="3384380" cy="1174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01" y="5323305"/>
            <a:ext cx="2875905" cy="1534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87" y="5370772"/>
            <a:ext cx="3994498" cy="14312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07863" y="2941443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Use Case Diagram &amp; Use Case 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2409" y="2942301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Domain Class Diagram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19105" y="502097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Sequence Diagram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82581" y="4907962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Solution Class Diagram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420324" y="3927514"/>
            <a:ext cx="57461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765242" y="5753567"/>
            <a:ext cx="186537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16367" y="4469658"/>
            <a:ext cx="0" cy="611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lus 15"/>
          <p:cNvSpPr/>
          <p:nvPr/>
        </p:nvSpPr>
        <p:spPr>
          <a:xfrm>
            <a:off x="3767988" y="3711714"/>
            <a:ext cx="753561" cy="76324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3727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Once the diagrams have been completed, developers will then map the methods in the solution class diagram into programming codes such as C# and Java.</a:t>
            </a:r>
          </a:p>
          <a:p>
            <a:pPr>
              <a:lnSpc>
                <a:spcPct val="250000"/>
              </a:lnSpc>
            </a:pPr>
            <a:r>
              <a:rPr lang="en-US" dirty="0"/>
              <a:t>The following slides will introduce you to the key steps to develop the method signature by using some of the patterns that we will normally come across.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00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8" y="2856839"/>
            <a:ext cx="2688066" cy="1998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of relationships between Solution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>
            <a:normAutofit/>
          </a:bodyPr>
          <a:lstStyle/>
          <a:p>
            <a:r>
              <a:rPr lang="en-US" sz="1600" dirty="0"/>
              <a:t>These are the relationships between each Solution Classes that we will normally come across: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33" y="4421280"/>
            <a:ext cx="3300659" cy="8140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14" y="3332213"/>
            <a:ext cx="3161713" cy="78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2932" y="4598748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Inheritance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4562" y="5235344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Bi-Directional Association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520" y="4166773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Uni-Directional Association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47884" y="3779848"/>
            <a:ext cx="935182" cy="5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709547"/>
            <a:ext cx="3340846" cy="82029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305" y="5640955"/>
            <a:ext cx="3934374" cy="957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09044" y="6494003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75433" y="652745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005782" y="3922573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83099" y="3908865"/>
            <a:ext cx="0" cy="182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034357" y="3914255"/>
            <a:ext cx="145034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730955" y="3510000"/>
            <a:ext cx="0" cy="390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10740" y="4829344"/>
            <a:ext cx="10054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617811" y="4536105"/>
            <a:ext cx="580397" cy="2384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541440" y="6121709"/>
            <a:ext cx="67659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76055" y="6129709"/>
            <a:ext cx="744256" cy="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664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628" y="2338086"/>
            <a:ext cx="4894111" cy="40318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 {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private double balance;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7E2812"/>
                </a:solidFill>
              </a:rPr>
              <a:t>public double getBalance()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 {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</a:t>
            </a:r>
            <a:r>
              <a:rPr lang="mr-IN" sz="1600" b="1" dirty="0">
                <a:solidFill>
                  <a:srgbClr val="7E2812"/>
                </a:solidFill>
              </a:rPr>
              <a:t>…</a:t>
            </a:r>
            <a:endParaRPr lang="en-US" sz="1600" b="1" dirty="0">
              <a:solidFill>
                <a:srgbClr val="7E2812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86" y="2877910"/>
            <a:ext cx="4246205" cy="4804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3365554"/>
            <a:ext cx="4246205" cy="976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4" y="4341872"/>
            <a:ext cx="4235188" cy="131112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54954" y="2974554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11009" y="3435071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11009" y="4483865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756932" y="2525269"/>
            <a:ext cx="624332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37425" y="3125985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52512" y="2525269"/>
            <a:ext cx="0" cy="592847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1947" y="2373838"/>
            <a:ext cx="2846449" cy="29209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361947" y="2673291"/>
            <a:ext cx="3097585" cy="44482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045724" y="380369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681418" y="2845671"/>
            <a:ext cx="0" cy="954787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688527" y="2845671"/>
            <a:ext cx="686765" cy="0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056089" y="4996089"/>
            <a:ext cx="615087" cy="8000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1783" y="4038068"/>
            <a:ext cx="0" cy="954787"/>
          </a:xfrm>
          <a:prstGeom prst="line">
            <a:avLst/>
          </a:prstGeom>
          <a:ln w="38100">
            <a:solidFill>
              <a:srgbClr val="7E281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698892" y="4038068"/>
            <a:ext cx="686765" cy="0"/>
          </a:xfrm>
          <a:prstGeom prst="straightConnector1">
            <a:avLst/>
          </a:prstGeom>
          <a:ln w="38100">
            <a:solidFill>
              <a:srgbClr val="7E281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61948" y="3323063"/>
            <a:ext cx="4129394" cy="298758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790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30" grpId="0" animBg="1"/>
      <p:bldP spid="3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 solution class to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20123" y="2751202"/>
            <a:ext cx="4483865" cy="3293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F9F8A"/>
                </a:solidFill>
              </a:rPr>
              <a:t>public class BasicAccount</a:t>
            </a:r>
          </a:p>
          <a:p>
            <a:r>
              <a:rPr lang="en-US" sz="1600" b="1" dirty="0">
                <a:solidFill>
                  <a:srgbClr val="EF9F8A"/>
                </a:solidFill>
              </a:rPr>
              <a:t>{</a:t>
            </a:r>
          </a:p>
          <a:p>
            <a:endParaRPr lang="en-US" sz="1600" b="1" dirty="0">
              <a:solidFill>
                <a:srgbClr val="EF9F8A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	</a:t>
            </a:r>
            <a:r>
              <a:rPr lang="en-US" sz="1600" b="1" dirty="0">
                <a:solidFill>
                  <a:srgbClr val="BE3C1A"/>
                </a:solidFill>
              </a:rPr>
              <a:t>private String accountNumber;</a:t>
            </a:r>
          </a:p>
          <a:p>
            <a:r>
              <a:rPr lang="en-US" sz="1600" b="1" dirty="0">
                <a:solidFill>
                  <a:srgbClr val="BE3C1A"/>
                </a:solidFill>
              </a:rPr>
              <a:t>	private double balance;</a:t>
            </a:r>
          </a:p>
          <a:p>
            <a:endParaRPr lang="en-US" sz="1600" b="1" dirty="0">
              <a:solidFill>
                <a:srgbClr val="BE3C1A"/>
              </a:solidFill>
            </a:endParaRPr>
          </a:p>
          <a:p>
            <a:r>
              <a:rPr lang="en-US" sz="1600" b="1" dirty="0">
                <a:solidFill>
                  <a:srgbClr val="7E2812"/>
                </a:solidFill>
              </a:rPr>
              <a:t>	public void getBalance()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credit(double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public void debit(double amt)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		{ … }</a:t>
            </a:r>
          </a:p>
          <a:p>
            <a:r>
              <a:rPr lang="en-US" sz="1600" b="1" dirty="0">
                <a:solidFill>
                  <a:srgbClr val="7E2812"/>
                </a:solidFill>
              </a:rPr>
              <a:t>}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2963537"/>
            <a:ext cx="4246205" cy="4804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673" y="3451181"/>
            <a:ext cx="4246205" cy="976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91" y="4427499"/>
            <a:ext cx="4235188" cy="131112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408341" y="3060181"/>
            <a:ext cx="3978905" cy="302863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64396" y="3520698"/>
            <a:ext cx="3934715" cy="749147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364396" y="4569492"/>
            <a:ext cx="3934715" cy="991518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83503" y="2751202"/>
            <a:ext cx="2785878" cy="543110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27638" y="3001900"/>
            <a:ext cx="567575" cy="0"/>
          </a:xfrm>
          <a:prstGeom prst="straightConnector1">
            <a:avLst/>
          </a:prstGeom>
          <a:ln w="38100">
            <a:solidFill>
              <a:srgbClr val="EF9F8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12551" y="3202959"/>
            <a:ext cx="615087" cy="8000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7638" y="3020818"/>
            <a:ext cx="0" cy="171726"/>
          </a:xfrm>
          <a:prstGeom prst="line">
            <a:avLst/>
          </a:prstGeom>
          <a:ln w="38100">
            <a:solidFill>
              <a:srgbClr val="EF9F8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1811" y="3730665"/>
            <a:ext cx="1070079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319718" y="3931723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4805" y="3749582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987449" y="3460872"/>
            <a:ext cx="3365091" cy="606304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944494" y="4877544"/>
            <a:ext cx="604032" cy="502"/>
          </a:xfrm>
          <a:prstGeom prst="straightConnector1">
            <a:avLst/>
          </a:prstGeom>
          <a:ln w="38100">
            <a:solidFill>
              <a:srgbClr val="BE3C1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319718" y="5078602"/>
            <a:ext cx="615087" cy="8000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934805" y="4896461"/>
            <a:ext cx="0" cy="171726"/>
          </a:xfrm>
          <a:prstGeom prst="line">
            <a:avLst/>
          </a:prstGeom>
          <a:ln w="38100">
            <a:solidFill>
              <a:srgbClr val="BE3C1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83503" y="4232279"/>
            <a:ext cx="4288261" cy="1727845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drape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4" grpId="0" animBg="1"/>
      <p:bldP spid="24" grpId="1" animBg="1"/>
      <p:bldP spid="11" grpId="0" animBg="1"/>
      <p:bldP spid="11" grpId="1" animBg="1"/>
      <p:bldP spid="23" grpId="0" animBg="1"/>
      <p:bldP spid="23" grpId="1" animBg="1"/>
      <p:bldP spid="28" grpId="0" animBg="1"/>
      <p:bldP spid="28" grpId="1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webextensions/webextension1.xml><?xml version="1.0" encoding="utf-8"?>
<we:webextension xmlns:we="http://schemas.microsoft.com/office/webextensions/webextension/2010/11" id="{BFF3D7C4-2DB2-49EC-B44D-E1D73BA49452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text/plain&quot;:&quot;B              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large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feedback&quot;:null},{&quot;id&quot;:1,&quot;choice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text/plain&quot;:&quot;B               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large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feedback&quot;:null},{&quot;id&quot;:1,&quot;choice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 C# class template&lt;/p&gt;\n&quot;,&quot;text/plain&quot;:&quot;Map the following Student solution class to a C#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 C# class template&lt;/p&gt;\n&quot;,&quot;fontSize&quot;:&quot;large&quot;,&quot;hints&quot;:[]}}],&quot;name&quot;:&quot;&lt;p&gt;Map the following Student solution class to a C#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F0DA444D-7603-433F-8748-6DAEF353C065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following Student solution class to a&amp;nbsp;Java class template&lt;/p&gt;\n&quot;,&quot;text/plain&quot;:&quot;Map the following Student solution class to a Java class template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following Student solution class to a&amp;nbsp;Java class template&lt;/p&gt;\n&quot;,&quot;fontSize&quot;:&quot;large&quot;,&quot;hints&quot;:[]}}],&quot;name&quot;:&quot;&lt;p&gt;Map the following Student solution class to a&amp;nbsp;Java class template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290681A-EB54-4545-964E-FA9D582F2D4C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&lt;strong&gt;true&lt;/strong&gt; in C#?&lt;/p&gt;\n&quot;,&quot;text/plain&quot;:&quot;Which of the following is true in C#?&quot;},&quot;type&quot;:&quot;Labs.Components.ChoiceComponent&quot;,&quot;timeLimit&quot;:0,&quot;maxAttempts&quot;:0,&quot;choices&quot;:[{&quot;id&quot;:&quot;0&quot;,&quot;content&quot;:{&quot;text/html&quot;:&quot;&lt;p&gt;Class name in the solution class will be mapped to the class name in C#&lt;/p&gt;\n&quot;,&quot;text/plain&quot;:&quot;Class name in the solution class will be mapped to the class name in C#&quot;},&quot;name&quot;:null,&quot;value&quot;:null},{&quot;id&quot;:&quot;1&quot;,&quot;content&quot;:{&quot;text/html&quot;:&quot;&lt;p&gt;Attributes will be map to the class variables in C#&lt;/p&gt;\n&quot;,&quot;text/plain&quot;:&quot;Attributes will be map to the class variables in C#&quot;},&quot;name&quot;:null,&quot;value&quot;:null},{&quot;id&quot;:&quot;2&quot;,&quot;content&quot;:{&quot;text/html&quot;:&quot;&lt;p&gt;The methods in solution class will be mapped to the class methods in C#&lt;/p&gt;\n&quot;,&quot;text/plain&quot;:&quot;The methods in solution class will be mapped to the class methods in C#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&lt;strong&gt;true&lt;/strong&gt; in C#?&lt;/p&gt;\n&quot;,&quot;fontSize&quot;:&quot;small&quot;,&quot;choices&quot;:[{&quot;id&quot;:0,&quot;choice&quot;:&quot;&lt;p&gt;Class name in the solution class will be mapped to the class name in C#&lt;/p&gt;\n&quot;,&quot;feedback&quot;:null},{&quot;id&quot;:1,&quot;choice&quot;:&quot;&lt;p&gt;Attributes will be map to the class variables in C#&lt;/p&gt;\n&quot;,&quot;feedback&quot;:null},{&quot;id&quot;:2,&quot;choice&quot;:&quot;&lt;p&gt;The methods in solution class will be mapped to the class methods in C#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4E633FA3-ACA0-47D4-9428-3BB09B77C890}">
  <we:reference id="wa104238072" version="1.6.0.0" store="en-US" storeType="OMEX"/>
  <we:alternateReferences>
    <we:reference id="wa104238072" version="1.6.0.0" store="wa104238072" storeType="OMEX"/>
  </we:alternateReferences>
  <we:properties>
    <we:property name="__labs__" value="{&quot;configuration&quot;:{&quot;appVersion&quot;:{&quot;major&quot;:0,&quot;minor&quot;:1},&quot;components&quot;:[{&quot;name&quot;:&quot;Free Response Question&quot;,&quot;question&quot;:{&quot;text/html&quot;:&quot;&lt;p&gt;Map the design into a corresponding C#/Java class templates&lt;/p&gt;\n&quot;,&quot;text/plain&quot;:&quot;Map the design into a corresponding C#/Java class templates&quot;},&quot;maxScore&quot;:0,&quot;timeLimit&quot;:0,&quot;hasAnswer&quot;:false,&quot;answer&quot;:null,&quot;type&quot;:&quot;Labs.Components.InputComponent&quot;,&quot;values&quot;:{&quot;hints&quot;:[]},&quot;secure&quot;:false,&quot;data&quot;:{&quot;question&quot;:&quot;&lt;p&gt;Map the design into a corresponding C#/Java class templates&lt;/p&gt;\n&quot;,&quot;fontSize&quot;:&quot;large&quot;,&quot;hints&quot;:[]}}],&quot;name&quot;:&quot;&lt;p&gt;Map the design into a corresponding C#/Java class templates&lt;/p&gt;\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4449</TotalTime>
  <Words>773</Words>
  <Application>Microsoft Office PowerPoint</Application>
  <PresentationFormat>Widescreen</PresentationFormat>
  <Paragraphs>216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Mangal</vt:lpstr>
      <vt:lpstr>Wingdings 3</vt:lpstr>
      <vt:lpstr>Ion Boardroom</vt:lpstr>
      <vt:lpstr>Implementation</vt:lpstr>
      <vt:lpstr>Overview</vt:lpstr>
      <vt:lpstr>Recap</vt:lpstr>
      <vt:lpstr>Recap</vt:lpstr>
      <vt:lpstr>Software Development Steps</vt:lpstr>
      <vt:lpstr>What happen next?</vt:lpstr>
      <vt:lpstr>Patterns of relationships between Solution Classes</vt:lpstr>
      <vt:lpstr>Mapping a solution class to C#</vt:lpstr>
      <vt:lpstr>Mapping a solution class to Java</vt:lpstr>
      <vt:lpstr>Task 1.0</vt:lpstr>
      <vt:lpstr>Task 1.1</vt:lpstr>
      <vt:lpstr>Mapping Inheritance in C#</vt:lpstr>
      <vt:lpstr>Mapping Inheritance in Java</vt:lpstr>
      <vt:lpstr>Quiz</vt:lpstr>
      <vt:lpstr>Mapping associations</vt:lpstr>
      <vt:lpstr>Mapping Uni-directional (one to many) association (C#)</vt:lpstr>
      <vt:lpstr>Mapping Uni-directional (one to many) association (Java)</vt:lpstr>
      <vt:lpstr>Mapping Bi-directional (one to many) association (C#)</vt:lpstr>
      <vt:lpstr>Mapping Bi-directional (one to many) association (Java)</vt:lpstr>
      <vt:lpstr>Task 2.0 – Construct a class diagram</vt:lpstr>
      <vt:lpstr>Task 2.1 – Construct a class diagram</vt:lpstr>
      <vt:lpstr>Many to Many association relationship</vt:lpstr>
      <vt:lpstr>Association Class</vt:lpstr>
      <vt:lpstr>Association class</vt:lpstr>
      <vt:lpstr>Implementation of association class</vt:lpstr>
      <vt:lpstr>Task 3: Map the design into a corresponding C#/Java class templates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271</cp:revision>
  <dcterms:created xsi:type="dcterms:W3CDTF">2017-06-01T02:21:56Z</dcterms:created>
  <dcterms:modified xsi:type="dcterms:W3CDTF">2017-07-05T09:12:49Z</dcterms:modified>
</cp:coreProperties>
</file>