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0" r:id="rId4"/>
    <p:sldId id="261" r:id="rId5"/>
    <p:sldId id="297" r:id="rId6"/>
    <p:sldId id="298" r:id="rId7"/>
    <p:sldId id="306" r:id="rId8"/>
    <p:sldId id="276" r:id="rId9"/>
    <p:sldId id="299" r:id="rId10"/>
    <p:sldId id="277" r:id="rId11"/>
    <p:sldId id="278" r:id="rId12"/>
    <p:sldId id="270" r:id="rId13"/>
    <p:sldId id="283" r:id="rId14"/>
    <p:sldId id="285" r:id="rId15"/>
    <p:sldId id="286" r:id="rId16"/>
    <p:sldId id="289" r:id="rId17"/>
    <p:sldId id="287" r:id="rId18"/>
    <p:sldId id="290" r:id="rId19"/>
    <p:sldId id="293" r:id="rId20"/>
    <p:sldId id="294" r:id="rId21"/>
    <p:sldId id="295" r:id="rId22"/>
    <p:sldId id="296" r:id="rId23"/>
    <p:sldId id="300" r:id="rId24"/>
    <p:sldId id="303" r:id="rId25"/>
    <p:sldId id="304" r:id="rId26"/>
    <p:sldId id="305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89383E-9EEB-4ED4-90C2-7647461EBB42}">
          <p14:sldIdLst>
            <p14:sldId id="256"/>
            <p14:sldId id="257"/>
            <p14:sldId id="260"/>
            <p14:sldId id="261"/>
            <p14:sldId id="297"/>
            <p14:sldId id="298"/>
            <p14:sldId id="306"/>
            <p14:sldId id="276"/>
            <p14:sldId id="299"/>
            <p14:sldId id="277"/>
            <p14:sldId id="278"/>
            <p14:sldId id="270"/>
            <p14:sldId id="283"/>
            <p14:sldId id="285"/>
            <p14:sldId id="286"/>
            <p14:sldId id="289"/>
            <p14:sldId id="287"/>
            <p14:sldId id="290"/>
            <p14:sldId id="293"/>
            <p14:sldId id="294"/>
            <p14:sldId id="295"/>
            <p14:sldId id="296"/>
            <p14:sldId id="300"/>
            <p14:sldId id="303"/>
            <p14:sldId id="304"/>
            <p14:sldId id="305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75"/>
  </p:normalViewPr>
  <p:slideViewPr>
    <p:cSldViewPr snapToGrid="0">
      <p:cViewPr varScale="1">
        <p:scale>
          <a:sx n="101" d="100"/>
          <a:sy n="101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20611-796B-420B-A37E-5FE786BCB57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8A6F5-0408-4AD2-90DB-526CF8E8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2/6/17</a:t>
            </a:r>
            <a:r>
              <a:rPr lang="en-US" baseline="0" dirty="0" smtClean="0"/>
              <a:t>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2/6/17 -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2/6/17 -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3/6/17 </a:t>
            </a:r>
            <a:r>
              <a:rPr lang="mr-IN" dirty="0" smtClean="0"/>
              <a:t>–</a:t>
            </a:r>
            <a:r>
              <a:rPr lang="en-US" dirty="0" smtClean="0"/>
              <a:t> updated</a:t>
            </a:r>
          </a:p>
          <a:p>
            <a:r>
              <a:rPr lang="en-US" dirty="0" smtClean="0"/>
              <a:t>With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3/6/17 -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EC92CB2-3500-49E1-9DAB-D6BC5741DB02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1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E65E-5557-4F18-B4FF-7A77A8FE683B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7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53D-8EC7-414A-8484-20C9B575CC1F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7CE6-0056-4082-B3F6-4168F573F5E3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2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B96E-5BCB-421A-AE29-14CC7A4BEED0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3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F43B-E1FB-479A-8208-FD1FCA4461BF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216-9191-4793-AC88-50EB05913461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5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D12187-F3BA-4D9D-9B7D-39440E538472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0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5B4EAAA-2439-4F9D-BDC4-1FF720E7C95E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9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D19C-11B1-41C4-9E02-E43FD65F904A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2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CFF1-0883-4FD7-8441-715C49D10C2D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571-0433-4ADA-A7F4-46DBA4DE8E94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699D-9C6B-4460-92CD-7FE4CFB69299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59C8-BBBF-40C6-9E22-AE6FF7FEBAF5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9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AF2-E912-4ACF-880C-E6B32D752B24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743-3947-46D9-A22D-B3FD7D452006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0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D93-12DF-4C56-86BD-1875CC7AF860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9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743280-0D1E-49A0-BD46-99419D87CAF8}" type="datetime1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Mapping Design to (C#/Java)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 solution class to C#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9" y="2468029"/>
            <a:ext cx="4639503" cy="42433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6628" y="2696901"/>
            <a:ext cx="3874683" cy="378565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p</a:t>
            </a:r>
            <a:r>
              <a:rPr lang="en-US" sz="1500" dirty="0" smtClean="0">
                <a:solidFill>
                  <a:srgbClr val="FF0000"/>
                </a:solidFill>
              </a:rPr>
              <a:t>ublic class BasicAccount {</a:t>
            </a:r>
          </a:p>
          <a:p>
            <a:r>
              <a:rPr lang="en-US" sz="1500" dirty="0">
                <a:solidFill>
                  <a:schemeClr val="accent4"/>
                </a:solidFill>
              </a:rPr>
              <a:t>p</a:t>
            </a:r>
            <a:r>
              <a:rPr lang="en-US" sz="1500" dirty="0" smtClean="0">
                <a:solidFill>
                  <a:schemeClr val="accent4"/>
                </a:solidFill>
              </a:rPr>
              <a:t>rivate string accountNumber;</a:t>
            </a:r>
          </a:p>
          <a:p>
            <a:r>
              <a:rPr lang="en-US" sz="1500" dirty="0">
                <a:solidFill>
                  <a:schemeClr val="accent6"/>
                </a:solidFill>
              </a:rPr>
              <a:t>p</a:t>
            </a:r>
            <a:r>
              <a:rPr lang="en-US" sz="1500" dirty="0" smtClean="0">
                <a:solidFill>
                  <a:schemeClr val="accent6"/>
                </a:solidFill>
              </a:rPr>
              <a:t>rivate double balance;</a:t>
            </a:r>
          </a:p>
          <a:p>
            <a:endParaRPr lang="en-US" sz="1500" dirty="0"/>
          </a:p>
          <a:p>
            <a:r>
              <a:rPr lang="en-US" sz="1500" dirty="0" smtClean="0"/>
              <a:t>	</a:t>
            </a:r>
            <a:r>
              <a:rPr lang="en-US" sz="1500" dirty="0" smtClean="0">
                <a:solidFill>
                  <a:srgbClr val="92D050"/>
                </a:solidFill>
              </a:rPr>
              <a:t>public double getBalance() {</a:t>
            </a:r>
          </a:p>
          <a:p>
            <a:r>
              <a:rPr lang="en-US" sz="1500" dirty="0">
                <a:solidFill>
                  <a:srgbClr val="92D050"/>
                </a:solidFill>
              </a:rPr>
              <a:t>	</a:t>
            </a:r>
            <a:r>
              <a:rPr lang="mr-IN" sz="1500" dirty="0" smtClean="0">
                <a:solidFill>
                  <a:srgbClr val="92D050"/>
                </a:solidFill>
              </a:rPr>
              <a:t>…</a:t>
            </a:r>
            <a:endParaRPr lang="en-US" sz="1500" dirty="0" smtClean="0">
              <a:solidFill>
                <a:srgbClr val="92D050"/>
              </a:solidFill>
            </a:endParaRPr>
          </a:p>
          <a:p>
            <a:r>
              <a:rPr lang="en-US" sz="1500" dirty="0">
                <a:solidFill>
                  <a:srgbClr val="92D050"/>
                </a:solidFill>
              </a:rPr>
              <a:t>	</a:t>
            </a:r>
            <a:r>
              <a:rPr lang="en-US" sz="1500" dirty="0" smtClean="0">
                <a:solidFill>
                  <a:srgbClr val="92D050"/>
                </a:solidFill>
              </a:rPr>
              <a:t>}</a:t>
            </a:r>
          </a:p>
          <a:p>
            <a:endParaRPr lang="en-US" sz="1500" dirty="0"/>
          </a:p>
          <a:p>
            <a:r>
              <a:rPr lang="en-US" sz="1500" dirty="0" smtClean="0"/>
              <a:t>	</a:t>
            </a:r>
            <a:r>
              <a:rPr lang="en-US" sz="1500" dirty="0" smtClean="0">
                <a:solidFill>
                  <a:srgbClr val="00B0F0"/>
                </a:solidFill>
              </a:rPr>
              <a:t>public void credit(double amt) {</a:t>
            </a:r>
          </a:p>
          <a:p>
            <a:r>
              <a:rPr lang="en-US" sz="1500" dirty="0">
                <a:solidFill>
                  <a:srgbClr val="00B0F0"/>
                </a:solidFill>
              </a:rPr>
              <a:t>	</a:t>
            </a:r>
            <a:r>
              <a:rPr lang="mr-IN" sz="1500" dirty="0" smtClean="0">
                <a:solidFill>
                  <a:srgbClr val="00B0F0"/>
                </a:solidFill>
              </a:rPr>
              <a:t>…</a:t>
            </a:r>
            <a:endParaRPr lang="en-US" sz="1500" dirty="0" smtClean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	</a:t>
            </a:r>
            <a:r>
              <a:rPr lang="en-US" sz="1500" dirty="0" smtClean="0">
                <a:solidFill>
                  <a:srgbClr val="00B0F0"/>
                </a:solidFill>
              </a:rPr>
              <a:t>}</a:t>
            </a:r>
          </a:p>
          <a:p>
            <a:endParaRPr lang="en-US" sz="1500" dirty="0"/>
          </a:p>
          <a:p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public void debit(double amt) {</a:t>
            </a:r>
          </a:p>
          <a:p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mr-IN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  <a:endParaRPr lang="en-US" sz="15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US" sz="1500" dirty="0">
                <a:solidFill>
                  <a:schemeClr val="accent2"/>
                </a:solidFill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78015" y="2890345"/>
            <a:ext cx="2301765" cy="630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99641" y="3111062"/>
            <a:ext cx="2680139" cy="6831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58510" y="3331780"/>
            <a:ext cx="3321270" cy="79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64221" y="4014952"/>
            <a:ext cx="3867807" cy="112460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36276" y="5717628"/>
            <a:ext cx="2795752" cy="1051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36276" y="4918841"/>
            <a:ext cx="2795752" cy="5780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 solution class to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8903446" cy="3416300"/>
          </a:xfrm>
        </p:spPr>
        <p:txBody>
          <a:bodyPr/>
          <a:lstStyle/>
          <a:p>
            <a:r>
              <a:rPr lang="en-US" dirty="0" smtClean="0"/>
              <a:t>Mapping a solution class to Java is similar to mapping a solution class to C#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05763"/>
            <a:ext cx="3994051" cy="27944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6730" y="3060914"/>
            <a:ext cx="4104009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 smtClean="0">
                <a:solidFill>
                  <a:schemeClr val="accent2"/>
                </a:solidFill>
              </a:rPr>
              <a:t>ublic class BasicAccount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private String accountNumber;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private double balance;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92D050"/>
                </a:solidFill>
              </a:rPr>
              <a:t>public void getBalance()</a:t>
            </a:r>
          </a:p>
          <a:p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	{ … }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public void credit(double amt)</a:t>
            </a:r>
          </a:p>
          <a:p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{ … }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7030A0"/>
                </a:solidFill>
              </a:rPr>
              <a:t>public void debit(double amt)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{ … }</a:t>
            </a:r>
          </a:p>
          <a:p>
            <a:r>
              <a:rPr lang="en-US" dirty="0">
                <a:solidFill>
                  <a:schemeClr val="accent2"/>
                </a:solidFill>
              </a:rPr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84823" y="3282696"/>
            <a:ext cx="3474929" cy="4505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47288" y="3822193"/>
            <a:ext cx="4059936" cy="42976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07792" y="4069081"/>
            <a:ext cx="4645152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754972" y="4494525"/>
            <a:ext cx="4797972" cy="63792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11880" y="5538843"/>
            <a:ext cx="3803904" cy="664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84823" y="5054224"/>
            <a:ext cx="3822401" cy="3754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Map the following Student solution class to a C# class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60" y="3117163"/>
            <a:ext cx="3733800" cy="2501900"/>
          </a:xfrm>
        </p:spPr>
      </p:pic>
    </p:spTree>
    <p:extLst>
      <p:ext uri="{BB962C8B-B14F-4D97-AF65-F5344CB8AC3E}">
        <p14:creationId xmlns:p14="http://schemas.microsoft.com/office/powerpoint/2010/main" val="24756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Inheritance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87475"/>
            <a:ext cx="2002658" cy="341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8135" y="3102963"/>
            <a:ext cx="506260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class InterestAccount : BasicAccount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private int interestRate;</a:t>
            </a:r>
          </a:p>
          <a:p>
            <a:r>
              <a:rPr lang="en-US" dirty="0"/>
              <a:t>	</a:t>
            </a:r>
            <a:r>
              <a:rPr lang="en-US" dirty="0" smtClean="0"/>
              <a:t>public void setRate(</a:t>
            </a:r>
            <a:r>
              <a:rPr lang="en-US" dirty="0" err="1" smtClean="0"/>
              <a:t>int</a:t>
            </a:r>
            <a:r>
              <a:rPr lang="en-US" dirty="0" smtClean="0"/>
              <a:t> rate)</a:t>
            </a:r>
          </a:p>
          <a:p>
            <a:r>
              <a:rPr lang="en-US" dirty="0"/>
              <a:t>	</a:t>
            </a:r>
            <a:r>
              <a:rPr lang="en-US" dirty="0" smtClean="0"/>
              <a:t>{ … }</a:t>
            </a:r>
          </a:p>
          <a:p>
            <a:endParaRPr lang="en-US" dirty="0"/>
          </a:p>
          <a:p>
            <a:r>
              <a:rPr lang="en-US" dirty="0" smtClean="0"/>
              <a:t>	public void payInterest()</a:t>
            </a:r>
          </a:p>
          <a:p>
            <a:r>
              <a:rPr lang="en-US" dirty="0"/>
              <a:t>	</a:t>
            </a:r>
            <a:r>
              <a:rPr lang="en-US" dirty="0" smtClean="0"/>
              <a:t>{ …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0235682" y="2500609"/>
            <a:ext cx="1" cy="67700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385388" y="2500608"/>
            <a:ext cx="5850295" cy="147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5388" y="2509409"/>
            <a:ext cx="0" cy="153074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02024" y="4040155"/>
            <a:ext cx="2183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339943" y="3177611"/>
            <a:ext cx="1763486" cy="2187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38772" y="6464925"/>
            <a:ext cx="883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C#, we will use “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” to indicate inheritance relationship between two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Inheritance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87475"/>
            <a:ext cx="2002658" cy="341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8135" y="3102963"/>
            <a:ext cx="587853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class InterestAccount extends BasicAccount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private int interestRate;</a:t>
            </a:r>
          </a:p>
          <a:p>
            <a:r>
              <a:rPr lang="en-US" dirty="0"/>
              <a:t>	</a:t>
            </a:r>
            <a:r>
              <a:rPr lang="en-US" dirty="0" smtClean="0"/>
              <a:t>public void setRate(</a:t>
            </a:r>
            <a:r>
              <a:rPr lang="en-US" dirty="0" err="1" smtClean="0"/>
              <a:t>int</a:t>
            </a:r>
            <a:r>
              <a:rPr lang="en-US" dirty="0" smtClean="0"/>
              <a:t> rate)</a:t>
            </a:r>
          </a:p>
          <a:p>
            <a:r>
              <a:rPr lang="en-US" dirty="0"/>
              <a:t>	</a:t>
            </a:r>
            <a:r>
              <a:rPr lang="en-US" dirty="0" smtClean="0"/>
              <a:t>{ … }</a:t>
            </a:r>
          </a:p>
          <a:p>
            <a:endParaRPr lang="en-US" dirty="0"/>
          </a:p>
          <a:p>
            <a:r>
              <a:rPr lang="en-US" dirty="0" smtClean="0"/>
              <a:t>	public void payInterest()</a:t>
            </a:r>
          </a:p>
          <a:p>
            <a:r>
              <a:rPr lang="en-US" dirty="0"/>
              <a:t>	</a:t>
            </a:r>
            <a:r>
              <a:rPr lang="en-US" dirty="0" smtClean="0"/>
              <a:t>{ …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0894898" y="2500609"/>
            <a:ext cx="1" cy="67700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385390" y="2500608"/>
            <a:ext cx="6509508" cy="880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5388" y="2509409"/>
            <a:ext cx="0" cy="153074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02024" y="4040155"/>
            <a:ext cx="218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9339943" y="3177610"/>
            <a:ext cx="2557890" cy="2460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38772" y="6464925"/>
            <a:ext cx="98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Java, we will use “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” to indicate inheritance relationship between two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2374946"/>
                  </p:ext>
                </p:extLst>
              </p:nvPr>
            </p:nvGraphicFramePr>
            <p:xfrm>
              <a:off x="1237996" y="2374900"/>
              <a:ext cx="9114544" cy="44831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1237996" y="2374900"/>
                <a:ext cx="9114544" cy="4483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4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C#, association in a solution class diagrams can be viewed as “Navigability”.</a:t>
            </a:r>
          </a:p>
          <a:p>
            <a:r>
              <a:rPr lang="en-US" dirty="0" smtClean="0"/>
              <a:t>To handle the navigability from BasicAccount to Transaction, we need a reference to a list of Transaction declared in BasicAccount. Since the multiplicity is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, we will use </a:t>
            </a:r>
            <a:r>
              <a:rPr lang="en-US" dirty="0" smtClean="0">
                <a:solidFill>
                  <a:srgbClr val="FF0000"/>
                </a:solidFill>
              </a:rPr>
              <a:t>Array Type in C#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ArrayList in Java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37" y="3441539"/>
            <a:ext cx="4802002" cy="1279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Uni-directional (one to many) association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659642" cy="34163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Bank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rivate string accountNumber;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rivate Transaction [] txList;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ublic double getBalance()</a:t>
            </a:r>
          </a:p>
          <a:p>
            <a:pPr marL="457200" lvl="1" indent="0">
              <a:buNone/>
            </a:pPr>
            <a:r>
              <a:rPr lang="en-US" dirty="0" smtClean="0"/>
              <a:t>{ … }</a:t>
            </a:r>
          </a:p>
          <a:p>
            <a:pPr marL="5715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366727" y="3965510"/>
            <a:ext cx="1642187" cy="933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08914" y="2444095"/>
            <a:ext cx="0" cy="153074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008915" y="2444095"/>
            <a:ext cx="3303036" cy="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311951" y="2444095"/>
            <a:ext cx="1" cy="1232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9168636" y="3676261"/>
            <a:ext cx="361281" cy="6064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6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37" y="3441539"/>
            <a:ext cx="4802002" cy="1279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Uni-directional (one to many) association 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98" y="2603500"/>
            <a:ext cx="4404049" cy="34163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Bank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rivate string accountNumber;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rivate ArrayList&lt;Transaction&gt; [] txList;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ublic double getBalance()</a:t>
            </a:r>
          </a:p>
          <a:p>
            <a:pPr marL="457200" lvl="1" indent="0">
              <a:buNone/>
            </a:pPr>
            <a:r>
              <a:rPr lang="en-US" dirty="0" smtClean="0"/>
              <a:t>{ … }</a:t>
            </a:r>
          </a:p>
          <a:p>
            <a:pPr marL="5715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61249" y="3965511"/>
            <a:ext cx="1147665" cy="9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08914" y="2444095"/>
            <a:ext cx="0" cy="1530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008915" y="2444095"/>
            <a:ext cx="330303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311951" y="2444095"/>
            <a:ext cx="1" cy="1232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168636" y="3676261"/>
            <a:ext cx="361281" cy="6064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01075" y="2444095"/>
            <a:ext cx="0" cy="15307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001076" y="2444095"/>
            <a:ext cx="3303036" cy="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04112" y="2444095"/>
            <a:ext cx="1" cy="1232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9160797" y="3676261"/>
            <a:ext cx="361281" cy="6064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6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Bi-directional (one to many) association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715208"/>
            <a:ext cx="4070189" cy="20060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Bank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string accountNumber;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 smtClean="0">
                <a:solidFill>
                  <a:srgbClr val="FF0000"/>
                </a:solidFill>
              </a:rPr>
              <a:t>Transaction [] txList;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37" y="3441539"/>
            <a:ext cx="4802002" cy="127975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5865687" y="3858205"/>
            <a:ext cx="1" cy="12363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865688" y="5075854"/>
            <a:ext cx="3530239" cy="186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95927" y="4217437"/>
            <a:ext cx="1" cy="8677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68636" y="3676261"/>
            <a:ext cx="361281" cy="4758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54953" y="4721290"/>
            <a:ext cx="4070189" cy="213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 smtClean="0"/>
              <a:t>public class Transaction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	private int txID;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	…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	private </a:t>
            </a:r>
            <a:r>
              <a:rPr lang="en-US" sz="1400" dirty="0" smtClean="0">
                <a:solidFill>
                  <a:srgbClr val="00B050"/>
                </a:solidFill>
              </a:rPr>
              <a:t>Bank Bnk;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}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603256" y="3848875"/>
            <a:ext cx="1262432" cy="9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36555" y="6261444"/>
            <a:ext cx="8186751" cy="87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523306" y="3032449"/>
            <a:ext cx="0" cy="32377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108302" y="3023118"/>
            <a:ext cx="3415004" cy="9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08301" y="3032449"/>
            <a:ext cx="0" cy="6438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068555" y="3718249"/>
            <a:ext cx="361281" cy="4758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9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you will be able to:</a:t>
            </a:r>
          </a:p>
          <a:p>
            <a:pPr lvl="1"/>
            <a:r>
              <a:rPr lang="en-US" dirty="0" smtClean="0"/>
              <a:t>Explain how the various UML models support software </a:t>
            </a:r>
            <a:r>
              <a:rPr lang="en-US" dirty="0" smtClean="0"/>
              <a:t>development activities</a:t>
            </a:r>
            <a:endParaRPr lang="en-US" dirty="0" smtClean="0"/>
          </a:p>
          <a:p>
            <a:pPr lvl="1"/>
            <a:r>
              <a:rPr lang="en-US" dirty="0" smtClean="0"/>
              <a:t>Map the various design class diagrams into a programming language such as C# or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Bi-directional (one to many) association 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715208"/>
            <a:ext cx="4070189" cy="20060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Bank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string accountNumber;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 smtClean="0">
                <a:solidFill>
                  <a:srgbClr val="FF0000"/>
                </a:solidFill>
              </a:rPr>
              <a:t>ArrayList&lt;Transaction&gt; txList;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37" y="3441539"/>
            <a:ext cx="4802002" cy="127975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5865687" y="3858205"/>
            <a:ext cx="1" cy="12363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865688" y="5075854"/>
            <a:ext cx="3530239" cy="186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95927" y="4217437"/>
            <a:ext cx="1" cy="8677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68636" y="3676261"/>
            <a:ext cx="361281" cy="4758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54953" y="4721290"/>
            <a:ext cx="4070189" cy="213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 smtClean="0"/>
              <a:t>public class Transaction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	private int txID;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	…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	private </a:t>
            </a:r>
            <a:r>
              <a:rPr lang="en-US" sz="1400" dirty="0" smtClean="0">
                <a:solidFill>
                  <a:srgbClr val="00B050"/>
                </a:solidFill>
              </a:rPr>
              <a:t>Bank Bnk;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}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057192" y="3848875"/>
            <a:ext cx="808496" cy="9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36555" y="6261444"/>
            <a:ext cx="8186751" cy="87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523306" y="3032449"/>
            <a:ext cx="0" cy="32377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108302" y="3023118"/>
            <a:ext cx="3415004" cy="9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08301" y="3032449"/>
            <a:ext cx="0" cy="6438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068555" y="3718249"/>
            <a:ext cx="361281" cy="4758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933479" cy="456941"/>
          </a:xfrm>
        </p:spPr>
        <p:txBody>
          <a:bodyPr/>
          <a:lstStyle/>
          <a:p>
            <a:r>
              <a:rPr lang="en-US" dirty="0" smtClean="0"/>
              <a:t>Java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2" y="3060441"/>
            <a:ext cx="461136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Lecturer extends Staff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ArrayList &lt;Module&gt; modList;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5295" y="3060441"/>
            <a:ext cx="461136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Module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String moduleCode;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Lecturertutor;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boolean computeGrade() { …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6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933479" cy="456941"/>
          </a:xfrm>
        </p:spPr>
        <p:txBody>
          <a:bodyPr/>
          <a:lstStyle/>
          <a:p>
            <a:r>
              <a:rPr lang="en-US" dirty="0" smtClean="0"/>
              <a:t>C#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2" y="3060441"/>
            <a:ext cx="461136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Lecturer : Staff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private Module [ ] moduList;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5295" y="3060441"/>
            <a:ext cx="473888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Module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private </a:t>
            </a:r>
            <a:r>
              <a:rPr lang="en-US" dirty="0"/>
              <a:t>string moduleCode;</a:t>
            </a:r>
          </a:p>
          <a:p>
            <a:pPr marL="0" indent="0">
              <a:buNone/>
            </a:pPr>
            <a:r>
              <a:rPr lang="en-US" dirty="0" smtClean="0"/>
              <a:t>	private </a:t>
            </a:r>
            <a:r>
              <a:rPr lang="en-US" dirty="0"/>
              <a:t>Lecturer tutor;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boolean computeGrade</a:t>
            </a:r>
            <a:r>
              <a:rPr lang="en-US" dirty="0" smtClean="0"/>
              <a:t>() {…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	….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 association relationship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45" y="3341940"/>
            <a:ext cx="3048425" cy="9335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06" y="4826232"/>
            <a:ext cx="7382905" cy="122889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5535658" y="4275520"/>
            <a:ext cx="1" cy="55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7264" y="2468062"/>
            <a:ext cx="942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for many-to-many association relationship, we cannot map the design directly.</a:t>
            </a:r>
          </a:p>
          <a:p>
            <a:r>
              <a:rPr lang="en-US" dirty="0" smtClean="0"/>
              <a:t>We would have to separate into 2 separate 1-to-many and many-to-1 associations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" y="6488668"/>
            <a:ext cx="115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context of the database, </a:t>
            </a:r>
            <a:r>
              <a:rPr lang="en-US" i="1" dirty="0" smtClean="0">
                <a:solidFill>
                  <a:srgbClr val="00B050"/>
                </a:solidFill>
              </a:rPr>
              <a:t>ModuleRegistration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is known as an </a:t>
            </a:r>
            <a:r>
              <a:rPr lang="en-US" dirty="0" smtClean="0">
                <a:solidFill>
                  <a:srgbClr val="FF0000"/>
                </a:solidFill>
              </a:rPr>
              <a:t>association</a:t>
            </a:r>
            <a:r>
              <a:rPr lang="en-US" dirty="0" smtClean="0"/>
              <a:t> or an </a:t>
            </a:r>
            <a:r>
              <a:rPr lang="en-US" dirty="0" smtClean="0">
                <a:solidFill>
                  <a:srgbClr val="FF0000"/>
                </a:solidFill>
              </a:rPr>
              <a:t>intersection table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5535657" y="6055128"/>
            <a:ext cx="2" cy="433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1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499"/>
            <a:ext cx="8825659" cy="3416300"/>
          </a:xfrm>
        </p:spPr>
        <p:txBody>
          <a:bodyPr/>
          <a:lstStyle/>
          <a:p>
            <a:r>
              <a:rPr lang="en-US" dirty="0" smtClean="0"/>
              <a:t>Association class is rendered by a </a:t>
            </a:r>
            <a:r>
              <a:rPr lang="en-US" u="sng" dirty="0" smtClean="0"/>
              <a:t>dashed line</a:t>
            </a:r>
            <a:r>
              <a:rPr lang="en-US" dirty="0" smtClean="0"/>
              <a:t> from the association to the class rectangle.</a:t>
            </a:r>
          </a:p>
          <a:p>
            <a:r>
              <a:rPr lang="en-US" dirty="0" smtClean="0"/>
              <a:t>Association class is essentially a class attached to an association; the association itself is modelled as a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85" y="4387849"/>
            <a:ext cx="49339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20" y="3924300"/>
            <a:ext cx="5038725" cy="293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student can study many modules and a module can be studied by many students.</a:t>
            </a:r>
          </a:p>
          <a:p>
            <a:r>
              <a:rPr lang="en-US" dirty="0" smtClean="0"/>
              <a:t>We can model the association as an association class and put that information in the association class as shown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6175" y="6019800"/>
            <a:ext cx="20521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Association class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400800" y="6204466"/>
            <a:ext cx="109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association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to implement an association class.</a:t>
            </a:r>
          </a:p>
          <a:p>
            <a:r>
              <a:rPr lang="en-US" dirty="0" smtClean="0"/>
              <a:t>The easy way is to change the many-to-many association and the association class to two unidirectional 1-to-many and many-to-1 associations as shown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38650"/>
            <a:ext cx="3421101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9" y="4795838"/>
            <a:ext cx="4999489" cy="77628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724400" y="5391150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Task 3: Map the design into a corresponding C#/Java class templates 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24" y="2603500"/>
            <a:ext cx="5988865" cy="3416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SDL, you have learnt: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map a solution class to C#/Java class template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construct a class diagram, given the relevant code</a:t>
            </a:r>
          </a:p>
          <a:p>
            <a:pPr lvl="1"/>
            <a:r>
              <a:rPr lang="en-US" dirty="0" smtClean="0"/>
              <a:t>How to map the design solution class diagram into a corresponding C#/Java class template</a:t>
            </a:r>
          </a:p>
          <a:p>
            <a:pPr lvl="1"/>
            <a:r>
              <a:rPr lang="en-US" dirty="0" smtClean="0"/>
              <a:t>Various UML models such as Use Case Model, Domain Model, Sequence Diagram and Design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p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841459"/>
                  </p:ext>
                </p:extLst>
              </p:nvPr>
            </p:nvGraphicFramePr>
            <p:xfrm>
              <a:off x="9525" y="2209800"/>
              <a:ext cx="12353925" cy="47148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pp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5" y="2209800"/>
                <a:ext cx="12353925" cy="471487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p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456884"/>
                  </p:ext>
                </p:extLst>
              </p:nvPr>
            </p:nvGraphicFramePr>
            <p:xfrm>
              <a:off x="503854" y="2314575"/>
              <a:ext cx="11859596" cy="45434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pp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854" y="2314575"/>
                <a:ext cx="11859596" cy="4543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software developers would follow the following </a:t>
            </a:r>
            <a:r>
              <a:rPr lang="en-US" dirty="0" smtClean="0"/>
              <a:t>key steps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37" y="3044728"/>
            <a:ext cx="2620716" cy="1265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258" y="3052648"/>
            <a:ext cx="3772426" cy="12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52" y="4998818"/>
            <a:ext cx="2449229" cy="1403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37" y="4957821"/>
            <a:ext cx="3102202" cy="11594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7863" y="4336407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Use Case Diagram &amp; Use Case Description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20304" y="4372912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Domain Class Diagram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38981" y="64742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Sequence Diagram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00530" y="6333795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Solution Class Diagram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34574" y="3734897"/>
            <a:ext cx="5746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692982" y="5667842"/>
            <a:ext cx="3635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16367" y="4742244"/>
            <a:ext cx="0" cy="31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5521" y="3129684"/>
            <a:ext cx="3084524" cy="10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 smtClean="0"/>
              <a:t>Once the diagrams </a:t>
            </a:r>
            <a:r>
              <a:rPr lang="en-US" dirty="0" smtClean="0"/>
              <a:t>have </a:t>
            </a:r>
            <a:r>
              <a:rPr lang="en-US" dirty="0" smtClean="0"/>
              <a:t>been completed, developers will then map the methods </a:t>
            </a:r>
            <a:r>
              <a:rPr lang="en-US" dirty="0" smtClean="0"/>
              <a:t>in the solution class diagram into </a:t>
            </a:r>
            <a:r>
              <a:rPr lang="en-US" dirty="0" smtClean="0"/>
              <a:t>programming codes </a:t>
            </a:r>
            <a:r>
              <a:rPr lang="en-US" dirty="0" smtClean="0"/>
              <a:t>such </a:t>
            </a:r>
            <a:r>
              <a:rPr lang="en-US" dirty="0" smtClean="0"/>
              <a:t>as C# and Java.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The following slides will introduce you to the key steps </a:t>
            </a:r>
            <a:r>
              <a:rPr lang="en-US" dirty="0" smtClean="0"/>
              <a:t>to develop the method signature by using some </a:t>
            </a:r>
            <a:r>
              <a:rPr lang="en-US" dirty="0" smtClean="0"/>
              <a:t>of the patterns that we will normally come across.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17417149"/>
                  </p:ext>
                </p:extLst>
              </p:nvPr>
            </p:nvGraphicFramePr>
            <p:xfrm>
              <a:off x="860426" y="2317750"/>
              <a:ext cx="11522074" cy="4540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860426" y="2317750"/>
                <a:ext cx="11522074" cy="454025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of relationships </a:t>
            </a:r>
            <a:r>
              <a:rPr lang="en-US" dirty="0" smtClean="0"/>
              <a:t>between Solution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are the relationships between each Solution Classes that we will normally </a:t>
            </a:r>
            <a:r>
              <a:rPr lang="en-US" smtClean="0"/>
              <a:t>come across:</a:t>
            </a:r>
          </a:p>
          <a:p>
            <a:pPr lvl="1"/>
            <a:r>
              <a:rPr lang="en-US" dirty="0" smtClean="0"/>
              <a:t>Inheritance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Bi-direction association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Uni-directional association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Aggregation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each relationship between Solution 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04" y="2275935"/>
            <a:ext cx="1446309" cy="21303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365" y="2609480"/>
            <a:ext cx="3934374" cy="1428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3228" y="4406265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31797" y="4221599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Bi-Directional Association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473" y="4898693"/>
            <a:ext cx="3934374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43905" y="6412349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Uni-directional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webextension1.xml><?xml version="1.0" encoding="utf-8"?>
<we:webextension xmlns:we="http://schemas.microsoft.com/office/webextensions/webextension/2010/11" id="{BFF3D7C4-2DB2-49EC-B44D-E1D73BA49452}">
  <we:reference id="wa104238076" version="1.6.0.0" store="en-US" storeType="OMEX"/>
  <we:alternateReferences>
    <we:reference id="WA104238076" version="1.6.0.0" store="WA104238076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a&amp;nbsp;Use Case Diagram?&lt;/p&gt;\n&quot;,&quot;text/plain&quot;:&quot;Which of the following is a Use Case Diagram?&quot;},&quot;type&quot;:&quot;Labs.Components.ChoiceComponent&quot;,&quot;timeLimit&quot;:0,&quot;maxAttempts&quot;:0,&quot;choices&quot;:[{&quot;id&quot;:&quot;0&quot;,&quot;content&quot;:{&quot;text/html&quot;:&quot;&lt;p&gt;A&amp;nbsp;&amp;nbsp;&amp;nbsp;&amp;nbsp;&amp;nbsp;&amp;nbsp;&amp;nbsp;&amp;nbsp;&amp;nbsp;&amp;nbsp;&amp;nbsp;&amp;nbsp;&amp;nbsp;&amp;nbsp; &lt;img src=\&quot;data:image/png;base64,iVBORw0KGgoAAAANSUhEUgAAAZgAAADFCAYAAABpXOTIAAAAAXNSR0IArs4c6QAAAARnQU1BAACxjwv8YQUAAAAJcEhZcwAADsQAAA7EAZUrDhsAABxSSURBVHhe7Z09kBTH+YeHfxFQRYAVkdjmSJWAIivAdXJsqg5lZEDmDMhOEVI5IQMiOwMyMqAKOZUoESgDEqd3ckYECqgicNX+5xnmPTej3b2Z2/ncfZ6qvvnu6Z6P99fv27N9x2Y52QJ+/fXX7NSpU+VSM4Y69pdffsnOnDlTLjXD+tbH+tbH+tbH+tZnCvX9v3IqIiLSKgqMiIh0ggIjIiKdoMCIiEgnKDAiItIJfkWWYH3r09axP/74YzGty5s3b7LTp0+XS814//59dvLkyXKpGUMda33rY33r0/TYr776qpxr+O4jMIt49+5dOdecoY7d398v55pjfeuz6rG3bt2iYWMymSaQcoEpUry/ddGDSbC+9Vnl2G+++Sa7fft2lovMJy0jERkn3333XRFt4J29efNm/Xe/kJkFDNnCPSp6MPUZosw//PBD0SLCgxGR6RBRh93d3XLN4djJL71CSwi+/fbbYioi0+Ao76wCI71jWExkmvDuvnjxolw6HAVGREQ6QYEREZFOOEZnbTm/FuT1yX73u9+VS+vP1Op78eLF7Pjx49kPP/xQrhGRqfCXv/wl++9//5s9e/asXLMcP1NOsL71OeqxPKCwyQJDZ+mxY8fKpSzb2trKtre3i2kbkPeS1/oTKMvVq1dbO/cq8Bns8+fPs1evXmXnz58vron9deMiBOann34q1yzHEJlIz/Al3d7eXiECpMePH2dnz57Nnjx5Uu7RH5Rlf3+/XBqOBw8eZJcuXSoaLdevXy+mCN+1a9fKPY4GYqVIDYcCIzIAGE+8BxLCcuXKlcLIpmAc7927lz18+PA3IkBo9OnTp4VA0OpfBp7BUUXksPNQdrZRRvYNOF+kqEO6vQp53L17N7tx40YhCEwpd3hinLtaB5a5RjHPOThXrIuy422nZY99q9eV/TmWaVrm6rLUR4ERGQEYurQvDQOLCL19+zZ7+fJlETJKjSkeD2FGDDAt/kUtffIhHaWf7rDzhEiyjX0Is4UBRiz5xTfnpg537tzJvv7662LbPPBYEIMU8gvRvX//fnGuFPLjmiByXB+uE+fCE+K8lIVysS5Csum+cV3DcyQv6ofApWWO+4CnuawOMof84VhIfoPKueYMdWz+UpRzzbG+9TnqsfnLezCm0abCa5cbrVluMIuUG7nZzs7OLDdixfbc8BX77O3tFcuQG/dZ7uUU8+wb88Bx6f7xWudGeXbu3LmDfOfBvrnxLZc+5bDz8MvutIyci3MC286cOVPMA/tx7KKyUOdcZGa5qMxycZjlwvJJ3pQxF8ly6WN+7E9+nIuyBmyLOrFte3u7mAfyz4WjXJrNctEo1gHHpPWLZcoGUYdNhnf3woUL5dLh6MGIDED+7h0kOrMJB0VrHc8hN9afdLzTKn/9+nUxz3aWA7wT8ggPB8iLFj/5HvUrw8POg5dA6InwFolQFMcEeAJB1CUtYwqeRN5oKTwVvJnol8ILAvJifVwjwmmUjTKxDe8H74NprKtC/pSPD2OizFzTtMx8MJNed6BsEOu5plIPBUZkANI+GIwlhhdjyhSDN08U8hZ0MV20PTWU5IlBXWTQ67DsPKQInyGGCA8CkFI11HVAGLgmhK0IYcW1AQQtwlkICcvAMVwbxIGw1meffXYgRClxfShnKvC5l3MQ2qtT5nnXROajwIiMgDBaGDpazOGtBBjZaEkzrQpHuh3CI6KVnwpPE5adB0MfHgXnwMiHkQ6qyzDPOJNneCopUZ/IB1FGWKLzP60vwhAeGyKzLL8QsTQ1EY30vLIcBUZkABAQwkukCO9gsDF+JOYJ4QACwVdMGFhgynIIRxhIjgtYxvCz72Ed02lZIsGy82DQCYlh/EmUP+aDqjjBPONMXoTGotMeOGdck/AqODdf27FfeC9APeP8UP2NVlpOjue6xr7Mc3zAvtIeCoxIzxBOoo+B0AyJFjfhndTToCVOiCiEgi+4UoFhmfVsxyin/QLkHyAK5D0vZATVskSCZedhHcYa44/g7OzsFOdgH6asr4oJ50oFKCBv6k45OSc/FCVPvBTyC4EBzksecS2A87Ev+3Es1y1CaewX2zgHITdCeuTPeQmtxbVhOb121WWoLsty/CV/gvWtz1GP9Zf8sgoIJkKxSDClW/wlv4isHYgK/Sp4IGl4TMaNAiMioweBwWMmRGcn+3RQYERk9NBnQnhMcZkWx/KWwcI+mL7A7Q1+/vnnci7Lvvzyy4Mk68Hly5ezEydO2AcjMkHog/nw4UP26NGjcs1yBuvkpzUC8Skm0EpJSb+MYRtft1T3qWInf32GKLOd/CLTZfSd/IgG4oKwkBANjA06xzRNsS5EhcqRUuEREZFx0qvAICwIRAgLAsK6ZV4J21LRQVzIIzwgEREZJ70JTHgtqbA0BbHhWPIgL0VGRGS89CIwqbi0IQrkociIiIybzgWmbXEJFBkRkXHTqcDQX4IAENrqQgRSkRERkXHRqcCE4adzvitCuPRiRETGRWcC8+LFi8KDwcPomvBi/HxZRGQ8dCYwt2/fLqZ9eBZxDgVGRGQ8dOrBLPt9S9vYFyMiMi46EZjwJPoIj1VJxzITEZHh6LSTv08iTKbAiIiMg049mD5DZCIiMi6OvXv3rvXh+ungJzGsS5/w/7j5b3eb9Mky/5+c/x0+FS5evJgdP36800/XRaQbYjTlZ8+elWuW08lw/Rh4OtyHEpg7d+6Ua5ox1JD7qxzrcP0i0hchMP5PfhERGZROBabP36XEufzvlyIi46ATgRnih48KjIjIuFibENnz58/9ak1EZER0JjC7u7u9jQ/GOUhD/LBTRETm06nAQB8CE0PE6MGIDEM08tIk0slnysCxfC6M8cez6Oq3KTzIfDoX55jaZ7uwyrF+pixdEkIRU0LRcBQBqTYAt7e3D9bZOJwGTT9T7lRgOJbfpkBXv4mpGiwFpj5DlFmBGS+IBgkRWSQgIQSIQ8o8gajmEeIUVLdHHhHqVnTGx+gEhoeIQvGwtG1UyJf8yTceRgWmPkOUWYEZD7w7YeTTkch5l1IBYbkrYx/nZzpP2OK8iE5XZZD6jE5gIH7ZzwPSlmGZJy6gwNRniDIrMMMSoepUUCC8hq5C2U1YJDqKzfA0FRhCVwthnLKjUj02NygIWZGYPyr5w3WQD/NV9vf3y7nmtFnfJqxy7NTqmxuGIkl/8L6l7028O/Pen7FCHXhuovzxHK1iS6Q5XPMLFy6US4fTm8BA+pA0fTjihTjsWAWmPkOUmXtHku5J3xlSLE+deWKj0PQD13q0AhPwkMcDwjQekGqqviCkw14QBaY+Q5Q57rd0R9N3ZspgJ8KWrHtdxwDXuonAdDJcf134t8oM6890GfGbmpguI6/PpIavX5Wp1dfh+rsj+johN7TFdAx9Kn1APw11T/truAZMpT2iD6bucP2DeDDzCK8lFDKWm6IHU58hysz9JUl7pB7Lprfgw4bE9fBZa5ewz3UZzVhkecE/aW1Ul0XkU/BO+J0ZLXda6/n7vDEeyyKwGbnIHHxdikfDNdr06zIUazPYpcimUBUWkgb0U6pCw7WKnzZIfygwIhMCIUn7WVhWXBaTCg3igsh4vfpDgRGZCBhHw2FHA6HhmunN9IsCIzJyEBJCYhhEw2GrEd4M6M10jwIjMmIwgLS4owWuQVydCJuFN+M17Q4FRmSkpCGxaHVLe3BNubYRMpP2UWBERkj0ERgS6xauLdc4PgCwX6ZdFBiRkaG49AvXGG8mREbaQ4ERGREhLhg8xaU/ol8GFJn2UGBERkIqLhg86ZcQGT2Z9lBgREaA4jIOFJl2WfofLb///vvs5MmT5VIz3r9/f6Rj+aKD0Tr//ve/l2ua8ebNm+z06dPlUjO++OIL/6NlTfyPlu1BKCy+FjMsNg68J/Ph/W30L5MZFbec/w2bNOw95NeinJsOlNnh+qeLhmy8eG9+SwhM3eH69WAS9GDqowezOhGG0YCNlxAZQ5cfaezBLBOYoQxQkwpUmZrBhVWOVWCmi9diGjBMDywxlRtDU/tsJ7/IANAyxoPBe5FxEw0AvczmKDAiPYOwRGzfsMv44R5xr7hnikwzFBiRnsFQYbQ0VtPBe3U0FBiRHsF7MTQ2TfRimqPAiPRIeC+GxqYHwsJ94x5KPRQYkZ7Qe5k+29vbxVQvph4KjEhP6L1MnxCW58+fF1NZjgIj0gN6L+sD9zDupyxHgRHpgYjb671Mn/BiFJjDUWBEekJxWR/iizJZjgIj0jGGx9YXvZjlKDAiHWN4bP0wTFaPY/v7+6Mawe3y5cvF9NGjR8VU1gvu74kTJzZqgEcHtVxPNvG+UucPHz7Uts+OppwwRH1hlWMdTXn8MBov4bG2fztR7QPY2toqfqfBdOxwLWKUYmi77OTd9ejH1IF7sEmjLDe1z4bIRDokQihdhMcwcHt7e4WBIz1+/Dg7e/Zs9uTJk3KP8YJhnmrZg7inhskWo8CITJirV68WQkPCOF+5ciV78OBBufUjr169yu7du5c9fPgw29/fL9dmxTwJA8kx/HdUfkDIlP1jX6YcyzryCmLfgOVq/un+VVYpO3Dup0+fFmJ12A8fqWP1+LZQYBajwIh0SJcezDwImab/QvvGjRuFIX/79m328uXL4r+2htHHmGPc2c46EuVkGY8CA846juFY8mAbeQKCEHmxL8eSX8B+TYwvArCs7OfPnz84H/vi8RBqxQO6fv16du3atWJbFfIhtf2vxfu6p5MmvzkLyR+acq45Rz02v2mzCxculEvNyR+8cq45Q9QXVjl2avXl/pI2hVu3bhGgL5fahXxzAzzLjXqRcgM829nZmeUGudieG+Vin729vWIZckM8y4WhmKdsp06dOtg/N9bF/vfv3y+Wgfw4JiCvyJN8yANyQSr229raKpYhN+hFGeaxatnZN+aB49L9mQfqcu7cuYN824bzxDXYBJraZz0YkQ4hdNNlSzd/hw8SneQR7gJa+blx/aTj/NKlS9nr16/LpazwCqJlH9O0vISgOCaIvMib9eGhMOU4PjhhG54GH4GQ/yJWKXucP6Ds5BEeDoSHRr5tey8BdT4sPLfJ+BVZwvfff5+dPHmyXGrG+/fvBzn2zZs32enTp8ulZgxR5vjyia+qNoGobxdfzfGlFPmmgoDhJXRESAnDSt9GiAAwj2HOPdCDcFZMofr11bxzxDrE47PPPiv2j3PevXu3EAXyx9hX+1SCVcuOYLA9PZ55thMOI38Eijyr+7XJpn0V2dg+IzCLGCqEMlSIjMthMrWdeKa7gLxzw1YufSRCRawn5Ya43PKRO3fuzPKWfjFPaCcNfwHHphBeSkNmkJ6XvCIMBawndEUIi7DZIlYtO1OWUwj3RZ7kQ36UgfVpqK1NuLdd3d8x0tQ+68Ek6MHURw+mHl17MHgMEYaiZY/HwLmYB7wJOr+53rTmeb+Yp/M8wkepl0CeqUlgH8JkdPqTF/XJBaXICzg/X3nlglLMA14I58+N+sLQ1KplZ1/Kwv7sRzlZF+VK64FHQxgLz6ht9GAOAYFZRH6jy7nmHPXY/AEqWh9HZRUPZoj6wirHTq2+m9ji66q+tOKrCY8k7dCm5Y43QSseLyNt9eN5VD0Y8qjCO8mxecOtyCv1BuiM55jcwJZrPnbGV/OtkpY5UpOyA8usZ3u1XOQXkCfbq55YG2zi89zEgxmdwFABBCZ9YJugwNRnqPu7SS/kqg0mGTfcW+7xptBUYEb1FVnqrqduu4iITI9RCUzEq3d3dw/mRdYBG0zrR9zTvFVfTOW3jEZgosMx7SxLP58UmSIaH9lkjhFLL+cHha9NLly4kD179qxYvn37dpHy8hXLdWH/RV+urCNTq+/Fixez48ePb8xXN8AXTXz9ZINpveB+EmmZLf4Qd+2Ir8jCTh/GKD5TptDhvdDii2OP8mI6XH99hijzpn3WCZtY501gU5/lJp8pDx4iQ1hICEk1nMA6Wgi2/GTKbJfDoMh64T09nMEFBgFBWOaJCOvYZoe/TJloONlQWh9CXGgEy2IGFRheuPBeFkHrD3w5ZapUPXOZPtEw9t4uZzCBQVi4SfNCYykIS4TKdEllqsQzLOuBtqgegwlMtADqeCaxjy+oTJVoROmJTx/DY/UZRGB4yQ4LjVVhX47xBZUpEuEUG0nTJxrH0WiQxfQuMIjEUW4QwmKYQaaM/YnTB/vVtHG8yfQuMCEQR/l2PF5MX1CZIvHc+h8Qp4veSzN6FZg21D+8GEVGpoih3umi99KcXgWGX4Gi/Ku8XBwbIiMyNXx+p4veS3N6E5gYVqEN9Y8bbCtQpozP73TgXum9NKcXgUldyzbUnzyiFehLKlMj9WJ4L2TccI+4V23Zr02il8Eumw4KV/e8DIYJaRUc7LI+Q5R5EwcIXMS851fGh8/s/+BaNBnssvPh+mPYfYZ3Zjj+Nom8+QdlJHC4/nGzicP1L4KWMS8sLWM98XHCfcF74XnVe/mfwNQdrr/T/8mf3xTEq/H/rG5yXvLmHJwL/J/89RmizPlLulH/k/8w4vlt+o5I93hvfgvv7mj+Jz/KD122ziLvOJfIlEj7Y/RixkN4Ltwb78vR6UxgCF0RAugjFMJDwLl8EGSK8NwSfsGg2ek/PNGpzz3RpqxGJwLDDUJguEGkruEhiFagyBSJGD8xbkVmOLj23APuRR+N43WnE4EJQ4/R74toady9e7eYikwNRWZYFJf2aV1guEkkvurqw3tJQdAQGN1amSph2BSZfsFmKC7t07rAxE2Kz4b7hIfkyy+/NFQmkyb1ZGwsdQ/XOPpcFJd2aVVg4mXoMzRW5caNG8XUF1OmShg6phg+n+XuUFy6pTWBwZ3nRiEu3KyhwIOJDn9fTJkyGLx4lvFmpF24pmGzFJduaE1gohUwBqMeZfD/bsjU4VnGAEYHtP0yq8M1ZZgeriXX1oZod7QiMNyguFljIV5KHx6ZOjzD0cJGZPRmjg7XMhrDs9lM+9AxKwsMRjxu2JChsSo8OIgMZROZOrxbETLjnYsWuNQDe8A1MyTWLysLTBjwMd6waJ3YSpF1gWeZdw3BCW9GoVkM14sUdgpx0R70x0oCw43i4R5zayC8GB8qWReq3oxCM58QlvBaDIn1z0rD9TNMPEPw1x66uQfy+vxm+PoY1p9t68a8+o4Zh+tvn1RcEB+M6ZjC1X0TwgJ6LO3Cs9bLcP35A/zJMPlVlh17GKscu2j4esqaP2zl0nyGKnMX9a3DEGXmuSFJu/AexjtJYn7Ru7mO8G6Tov6HvetyNHiuOh+un9YSidZBfsJy7bihrIbKZF3hPcQrzN/p4lnflNAZ73N03hsKGx9HEhhuJA/0lG4iZaXM4TqLrCs86xjZCEMiMhjhdREb6kdKvwpTWMZJY4HhBob3MjW2t7eLqQ+hbALh1ZAi0jBVsamKSggLdYttMkJy1V9INc6e38za8c2x9klQdupAXaoMVeYu67uMIcqcGzr7YAaE5z7uAe8BiXneC7bNey+GgPLEu5qmWC/DwLPSpA/mGH/yGzeXX3/9NTt16lS59LH1A/lDWEyXUT22Casc+8svv2Rnzpwpl+ZDKyi/UL+px1Bl7rq+ixiizE2eIekWPJgIGVe9Gd4PPH6msdwFnDc9N8M7pcu5mBRTzt9VGaQ+vL98RfbTTz+Va5ZTW2BwQXkYMQx1bvSYDW7UhYc3da2HKnPX9V3EEGVWYMZLGPZlopMSIedgnl2o5hHjA1bXB+QRwlbHzki/dCIwPAxkzA2vaxjGbnBDZNLqD1XmPuo7jyHKrMBMixACptXBYxeJxDJCNEKcYlkxmQadCAyZ8jDV9V5gCgaXUFnqxQxV5r7qW2WIMisw68s8wVE41oumAnPoV2Q8NCQM8bo9LNQJLyYNk4nI0cA+VJNsNocKDIrFg7KORpg6hciIiEi7LBUYxo0CjPC6Eq0svRgRkXZZKDCExV68eLGWobEU6hZeDANiiohIOyz1YHZ3dzeiZU8dERpGhhYRkXY4xi/By/lDuXv3bjn3kT/84Q/Zn/70p+z3v/99uUZkOZcvX85OnDjhV2QiE4Q++Q8fPmSPHj0q1yyn0S/5+az3ypUr2dbWVrH86tWr7OnTp9njx4+zS5cuFesCP9utzybV18+URaZL658pV7l69WoRUiI9efKkEJwHDx6UWz+C8Pzzn//MHj58mOUeUrk2K+ZJ9O9wzLt374ofbzG9d+/ewb7/+c9/imNZR15B7BuwXM3/3//+dzHPfogffSvVH4hFPpxj3rf7IiKyOo0Fpgot6PQ/Kt64caMQIQz4y5cvsy+++OJAJBAVhIntrCPR98EyXhDHsO7Pf/5zcezbt2+LbeQJiFnkxb4cm/YRsd/PP/9cbENp79y5U/xS//r169nXX39d7vWxYx+P6/79+58IlIiItAghskXkhrqc+wi75wZ/lhv1Ip0/f362s7Mzy4Wg2J6LQrHP3t7ewbG5cZ/lwlDM37p1a3bq1KmD/X8oR2fODX2xDOT3t7/9rVyaFXlFnuRDHpALUpH31tZWsQy50M3+9a9/Fftsb2+Xaz9y5syZg5FiyS/KlFKtbxOGOjYXyHKuOUOUORf3IonI9ODd7fQ/WubHHCTGE4pwF+ANnDt37qCPBvAUXr9+XS5lWS5KBx5PTPEoAsJa8fsbiLzIm7wipMWU4+h/YBueDX0Cn3/+ebEt/b8RJJbTcBiekYiIdMdKfTB8VYZhv3nzZjHF0KfhsiD3Psq5T8UEsYFUkJbBsdGfghCxTEI4QnCCVAhJhNfS7SIi0i0r98GEoLx7964QjNRbAYQnhATYbxl4QHTyz4Nz4TXhMeGtsJwKTHzJxnrOGUIYSYEREemPxgKDgOBFkPAirl27Vhh7jDeJeUJSgEfDl2BpOCo66ReBSPzjH/8ojgXyIgwW4sB21sUy0yhPrKOzP/1CjHOePXv2IE8REemeRgKD98DXXgytQuIrregDCTDqfAH2xz/+sRADvuAKgSEUlnozEP8XIsDT+Otf/1ocy/7kFUIBiAjnDG8FdnZ2ihBYeFPswxdi5EXfC4JDWSMUxzljXxER6YZGP7Rsgj88rM8m1dcfWopMl85/aCkiIlIHBUZERDpBgRERkU5QYEREpBOOMeRHOb8W8DubTfpCbGr1ZZSG48eP28kvMkGik//Zs2flmuX4FVmC9a3PUY/1KzKR6eJXZCIiMgoUGBER6QQFRkREOkGBERGRTlBgRESkExQYERHpBAVGREQ6QYEREZFOUGBERKQTFBgREekEBUZERDpBgRERkU5QYEREpBMcrn/iOFy/iPSFw/U7XH9thiizw/WLTBeH6xcRkVGgwIiISCcoMCIi0gkKjPTK9vZ29uOPP5ZLIjIlmr67CowMwrffflvOicgUiHd2d3e3mNbBr8gSrG99Vjn2m2++yW7fvp199dVX2a1bt8q1IjJW8Fy+++674n29efNm/XcfgVkEv5E5KkMdu7+/X841x/rWZ9Vjc3EpEo+gyWQaf8rF5eD9rYseTIL1rU9bxzaN6b558yY7ffp0udSM9+/fZydPniyXmjHUsda3Pta3Pk2PJdoQNHn3FZgE61sf61sf61sf61ufKdTXTn4REekEBUZERDpBgRERkU5QYEREpBMcrn/iWN/1xvquN+teX78iS7C+9bG+9bG+9bG+9ZlCfQ2RiYhIB2TZ/wMI9WEcyQ/yaQAAAABJRU5ErkJggg==\&quot; style=\&quot;height:100px; width:207px\&quot; /&gt;&lt;/p&gt;\n&quot;,&quot;text/plain&quot;:&quot;A               &quot;},&quot;name&quot;:null,&quot;value&quot;:null},{&quot;id&quot;:&quot;1&quot;,&quot;content&quot;:{&quot;text/html&quot;:&quot;&lt;p&gt;B&amp;nbsp;&amp;nbsp;&amp;nbsp;&amp;nbsp;&amp;nbsp;&amp;nbsp;&amp;nbsp;&amp;nbsp;&amp;nbsp;&amp;nbsp;&amp;nbsp;&amp;nbsp;&amp;nbsp; &lt;img src=\&quot;data:image/png;base64,iVBORw0KGgoAAAANSUhEUgAAAYwAAACECAYAAACDHRyTAAAAAXNSR0IArs4c6QAAAARnQU1BAACxjwv8YQUAAAAJcEhZcwAADsQAAA7EAZUrDhsAABO/SURBVHhe7Z0/bxTHG4DPP1EgpQCqdDF8gRB6JEiPBOlQUhA+gaEjFUlHB3wCoIhEB0ikJhHpHZQP4CRdqkARiQLJv3nG+zrD+M6evTvfrc/PI41359/ujWd33nln3pld206MKt69ezc6depU5+vHsvL++eefo/X19c7XD8vbjuVtx/K2Y3nbWWZ5/9edi4iI7IsCQ0REmlBgiIhIEwoMERFpQoEhIiJNKDBERKQJBYaIiDShwBARkSbW3r59u2fh3n7cu3cvH3/99dd8HAofPnwYnThxovOtPlHeO3fuZP/FixfzcVVJz+no9OnTnW/1OcrlpY3o2z4c1/d3EdBGzKt96LXS+/vvvx/98MMPo8uXL3chsmx+/vnnfLx7926unxaWuVJ02ryuBG5nWb/5u+++2+1Q2kYMh7KNuH379kzPxgiBUYPWUZMeAATLdrppFyJD4NWrV7lOqBvOWxhXv60sK+8ff/zRnfXH8rYzS16eQdqJ1udQFgP1Ee33rM9G0xwGEgqXbtzci5XFQE8u6gTtT2QZlL1YtYthQX1QLxAa4LQ46b0i8EDESyuyaGKoWmExTKJuZp17btYwwIdBROT4ooYhIiJNKDBERKSJwQgMxkBr9+LFi2yPLiIyDYtqV9bW1rJbeTqLqY+oTa/CbPMw4frj3OnTp7e3tra6VDKJPnU0q2ndtMySV7Padpbxmy9fvpzd0Kjbk3DzblfiukOG+rl48WLn6w/PxqCGpC5dusR/fNddvXo19wSeP3/epdjht99+Gz18+HD05MmTUXqxutCd1bG//PJLDsPRmwDCyEM8+SJPpK97HRFe+3EB16j9/J76N0U6rkE5Hj9+3MWIyCKYtV0JiCeONJzvB/FlG7IypH/gHlIhu7MdFqVhpIrtfDvEfe/fv9+F/LeAcH19ffvUqVP5/NGjRzmOBSr40wORexCcA8ezZ8/u5iUdvQvC8J8/fz4fybO5uZkdfu4PXB8/7p9//slh/FbuDxHPb8JxnWfPnuW4KMPGxkY+1mWcF2oYk7G87Uybd8gaxqztCkQe4kjD+bffftvF7twHB9EO3bhxI/uHAmWcVcMYlMCgoY0H74svvtj9p0cjHQ0zAgEIj8pDAERF4XgYIl+ExbVwXIMw8kAICe4LPBjxoJGPc+JDEPBbuQb35ZzfEXAe1ykfNO4Vv2neKDAmY3nbmTZvvLdDg3di1nYl2oZS8ET7Ee0B5zjScj86oYf1rk8L5V+pIan0m3ZdamDzXjoMFYXqGMdbt27lY6qY0bVr1/J5qSKmysppiC958OBBDsNxXUj/xHxMD1LOF9ch/M2bN/kc1RJ/emDymhTSpH9eDkN15fzMmTO7k2qc1ypr6o3k9PVvEpHDZdZ2JeKjrQDeZ6jf85s3b+4Od63iuz4ogUGjTYMcjsqgkqkEoCJqolLKuEkVdVAFRjxCgIcjKj78OIRHPCTlA1Q+lKn3kVdeky9YxYdH5CgwS7tSvsMlk+K5LqzqFkprqcA7JdwHeua4+GccBpikRQ8+oCLPnTuXj0m9y5XAhFNSIXclPD0BeguvXr3K/i+//HLPdcLcrfz9Z8+ezTuCct2o/DIdD9WFCxdy48/1CeOaXJ8w4nlYIl15T8K5PvCb0ToQIIf5EMV9Jj3gIofJ9evXRydPntx9D4fCPNoV3imEy8bGRm4HoX6vy7YjOpbkLTuVy4a26/3796OnT592IVOQCriH9I/sznboMz4+LVw/Ndx5nC2phtupwnYnpVOF5zSMJ0a6x48f53RlPHMEpT8gDFfCHAdhjGlyLe6Hn7IGMY4ZY5sQ1yontLgfYfye9EDl3xe/If535XUPgz51VNdvH5aVl47NtFjedqbNy3uLGxq8E7O2K+WcRhIOu+8485IxT0EcDuJ63GdI8D9YmTmMVDl5DiH9rtHm5maW/Iw1poZ9dwyRXjtxpEXaI8E5RnyqxByHClpCGK4kPRT52oxp0qvgfvjpLQSEk4/eRsD96jDunwTI6NmzZ7nHgQZS/mbScxSRxcK7N492BQ2F9xothLykZXSBOMCPA65HGu4T11gVmj6gFOrXmKQyEPrU0bI+sDNLXj+g1M4yfjPDHUBjK8OEOuJLf69fv+5C+sGzMahJbxERGS4KDBERaUKBISIiTSgwRESkCQWGiIg0ocAQEZEmFBgiItKEAkNERJpQYIiISBO9Vnq7inO4UD9sXzDtSm82VWNLlcsHbJa2jFXE4Ervdsr7sjUF2/SzhQVbWxy0RU2Zl69DxmZ8BxErvdkaR4YJbcSsK71pYPZQb0AWG9vphu9aKOuXjdLYgDE1Tk0bJC5jYztw88F24r5skMmHfPhA0MbGRt4sj/reD/LGhnqXis33DoKN7cY9j7phuVk3H1zjT7rQvty7dy87NYzhgnZBDyLVZxfSxtdffz365ptvRr///nv237lzJx+HBuWKjd6OA7OW96+//hp9/vnnWVMJjSHqlnd5P4j/8ccf85bdn332WdZaf/rppy52PFeuXBmdOHFCDWPAhIbx8uXLLmQKdmTHxyBESkLDkOHSp47q+gXyq2Hs5aiWl0+Hol2UEIY2uR/xm1PnMGud94vvXu8HGgZOhstKbW8uIvOj3Ho7wE94C8xdkJZ5jCS8ulA57igwRGQPIXAY6vRbLhIoMERWkEmNPB8TaiG0k1nmUWT1UGCIrCCYSPNd6RJMbOuvUYr0QYFxzGHIgYYFaxoc563j3DJcEAx8MvTmzZt5DgJh8eTJk911FYRhNRPwHDBfIbIfCoxjDosyMYXc2trKjnMbjtUAIbG9vZ0XY7Iwk+9Rcw5v3779yEweAWJHQQ5CgXHMoWdZOxoXOfow/xBWTtTrtWvXupgdDYSwAM3DepeDUGCIiEgTCgwREWlCgSEiIk0oMEREpAkFhoiINKHAEJHBgFUX60MmOczAwzS4hnDi5fDotb05Nt0yTOIjV9jXryKU6zhtU3HUyhvbm8/6CYRys0PMfjkvP+LEOf+bWLHOFuzRLiEwFBqT4SNXbm8umT51VNdvH5aVNzUc3Vl/LG870+ZNDfXctzfnmY6POAV8AGpzczN/1CkJl/zMJ8GS/aQlT0Ba0jx48CDnOe5QP25vLiLHBjSQW7dufbRSnSP+ElatX7hwIcclYZIXLbowcXYUGCJy5GA33hiqYgiq3p2XsI2NjSxgOGd4i2MtWKQfCgwRWRjMSbDBZbjD4sWLF3kzzZgsZ+PFd+/euV/WjCgwRGRh0NNng8twh8n29vZHjvv5MajZUGCIyMJgGAmhEe6wWF9f37WYKp0CYzbWkuTdYyuL6nbq1KnO95/J5pikveE6VGZpKgc8PLUJnbQTddRi1vjvv/+OPvnkk87Xj2Xl/fvvv0effvpp5+uH5W1n2rw8ezCrWW0Jz3QtWMowHKaiTGpjgoyAKIUEw1LPnj3LQiLmMmhjjithVvv69esupB/IBYTAHmrTOkzVUvrONxtcB5cerC5kB+5Rm9BJO1FHOt2y3LzNah89erS9sbHR+XYowzClvXr16nbq3GazWcKJD3gnzp8/n+NJd9xNa+dhVrtwDYOFNqny8oRUqsAudG9vAmsGegj0CFikQ56AyTK+TcwEFufExf7+pT+IiTauyVfIyrhVIepIDWMvlredafMehoYh8+XIahhoF0h+rhuUGgY9h6Ri5l5B9BLK3gvXwE+PAof/1q1b2zdu3Nj1hwZDr4JrEce11tfXt+/fv5/jVok+dVTXbx+WlTcJ/e6sP5a3nWnz8j7OW8OQ+TIPDWNpk96MKT58+HDsmGL6YdmGmk9M0nPmiPZAeICGwUIcHOeMY3JN/GgRoamQn2uV9ti3b9/WHltEpCdzFRgx9BNuPxgWSr3+/JH6mliUg0BB1cWGGsKGmuGy8nOTTHiV1g9JknZn4+2xQXtsEZF+zFVg0Hu/28PGmh7/1tZW1iBK8CNQiENbwJX0nYNI2tRHjt+meZ2ISD/mKjD62lijGTCEhJZRDhERFnu/oC2Qblq0xxYRmQ8L394cKyksKcphI4QDQ1jMRSBoEDzMyGNDzTAXm42FTTVpQwDENThGGJRH3HGwx6ZMDLmt6twM5Zql43DUOGrlndf25nJ4HMntzbGEqu2h2YaYcCycwo+FFPfkGDbWkZfz8hr4S/trzsfZY5fXWzX61FFdv31YVt6jZjUEx6m8qcM2Nysp3t2wcgwIS52i7dRhzEfaiIBzwkr3/PnzbG1ZwjtSXxfG3W8VoX5mtZJauMCQw0GBMRnL2860eecpMOgY8jwHmMTT4YuGnQ4ii/GiU0gYzz55wpE+aWgfCRbSEFYLkvp+q8o8BIZ7SYnIYGHoGMtGDGEYqk6NXp7bZGg5NWBdqh2SZrHrsILEmrI2qEnCIcfLdCgwRGSwxDxO3fAzl8nc5iQQJsyD1vNAIWxajHJkLwoMERksNPiPHj3Ki235gh6GHRix1NoFxFor0qKJsM6r3swUwxc0DNJIfxQYIrIwGGJqXdwb0Oizk8Pdu3eZpMvHc+fOZU2hhDgcQ1Gs1ZqkSaCZkM6hqf4oMERkYdCA0+CHawVNg2GomJ8gb60lEBcOYcHw01dffdXFfkzEI8CkHQWGiCyMvot7mbugYa9Bgxg3LFWCkJmUhvz8lnFbE8lkFi4wQvrX8PBEOFI/xiNLx9hlSaSroQdS5nPfKJGjCY0+mgTvcWgDvM+EsdC3pBzqwrKKPHzqYBK0RVtbW6M3b950IXIQCxcYVCJSve5d1AKDyowxSRxjmBsbG3niK3oNka4kTO9ITz4eCPx1OhEZJvT+Y+se3t3Nzc3d95idInjHEQTRhiBUMJcth7qYKGfSu7SuIk0J+dBeEDxuFdRIalT3kBrk7myHVAFzW7jHdVhtnR6KLmQH7sECGoiFODUsuBm3YCfgGnzvol6YQzrylYt4Vo0+dVTXbx+WlTd1Drqz/ljedqbNmxrzuS3ck8OB+jmSC/emtVKgR4CbBL0FrlmnoWeSCmsvQkRkBpY26d3XSoF0DGfxbQsEQA3xLNRRKIiIHA5zFRg02uXE0360WCkwXhkOu+tXr17l8cxxQiG0iv00EBERmZ41xkq784mgCeAYRtoPtIbSAmqc2Vy5vTnDRAgOro3lA+nDsRVveT9ssMnLNuVBnQ5hwf1Je9xgKK60JBFZJNevXx+dPHnS7c0HDG3l+/fvR0+fPu1CpiA1tnuoJ77mPenNJHSQBECekI7ty4H4+n5MWJOO9EGdjl0tx028MQmetJKV3NY8cNJ7Mpa3nWnz8t6Ne/dkOFA/R363WrQBtI341vYkGIaiF11/na8ETQXzOyQpQ2JoLazdwI9JHdqMiBwN0JbRmmddR0X7oln9fFi4wKDhrucZaOixhY4GnfjaZhqwrsL+Ooa96nT4ebj4LGvqcec1G/fv38/22OVQmYgMHxp51lPQPvSBNgAhUVL7ZToWLjCYd6h7+mgPhMeDQTz+cdDwx7bG49LFPAbhSYvKx/22QRaR4cEoAqMDvMuMPpSjCpzXRjVoI7jIh8VknYa2AI2l3jECSBtx5b0QPvj5DZPapOPE0oekRERqWKHNSAGaAaMI9QhBrTHQ2SQNjTsT7+z0UE7A0+ATTyeSHSPKIaoYiSAOjYYh7BAadDZxxCOQjjsKDBEZHA8fPtwdGcD8Hn9QagBBDHMzWoEwiTnPAGGAwCAMF1oGggbhgoAinCNpyy1FEBRoGvyO444CQ0QWBo0vwz/hxkHjjPFKmMfTUNOox5DQND39UiNBmHAP4Fq1GT7+iAfnP/5DgSEiC4NGH4OUcOOg188cxJkzZ3YX7uKvh6X6gJAYBwIjtJOSUigpMP5DgSEiCwNtAaERriYmmJl/YGgoHDs8xOT3uMZ/3LVK6mEsvsoHGM6U2gTgLw1zxg2BHVcUGCIyGNAiYrK7hAYc03viERg0+GFVyXxDPUyFRkJDH419LRRCICDAmM8IgcMRfzlfUec9zigwRGQw0DiXk9UlTIJH442wwDGcRCNPntA8aOzRSvAjSBAOpVZCnvBzRJshP0NfHPFHfJ33uLOW/rFsKfERSOdQ2YB/IjbKY5LKQOhTR3X99mFZedmlmJ7nNFjedqbNiykqlKasMiyoow8fPoxev37dhfSDZ0MNQ0REmlBgiIhIE2tv3749cAzj3r172TkkNVxiSGpVLToo1zjzx1XlqJX3ypUroxMnTjgkNWBiSOrly5ddSH+cw1gRnMOYjOVtZ9q8zmEMH+cwRERkYSgwRESkCQWGiIg0ocAQEZEmFBgiItKEAkNERJpQYIiISBMKDBERaUKBISIiTSgwRESkCQXGijDp+8giIvOiSWDE16/Yr0iGCR+R8dvDsiwuXbqUn8H4cp0Mi6ibO3fudCHT0Sww+GA7m9v5QAyPEOSTPqovctjEM2gbMTyoD+oFLl68mI/T0rS9eVBut2xvdhjEy0nPYdbew5Bxe/PhE59BANuH4TDPNqJpe/OSUlqNg+1z2Rd/GmbJ+/79+9HJkyc7Xz+W9ZvnUV6GAng5+7ygy9j+GmbJ6/bm7Sy7vAe1EeM4ru/vNPS9L21EaICz1m9vgXEQy8prg9KO5W3H8rZjeds5quXVSkpERJpQYIiISBMKDBERaUKBISIiTSgwRESkCQWGiIg0ocAQEZEmFBgiItKEAkNERJpQYIiISBMKDBERaUKBISIiTfTa3nzIuP31amN5VxvLezRwt9qE5W3H8rZjeduxvO0ss7wOSYmISAOj0f8BcJ51sLUEq8YAAAAASUVORK5CYII=\&quot; style=\&quot;height:80px; width:240px\&quot; /&gt;&lt;/p&gt;\n&quot;,&quot;text/plain&quot;:&quot;B              &quot;},&quot;name&quot;:null,&quot;value&quot;:null}],&quot;maxScore&quot;:1,&quot;hasAnswer&quot;:true,&quot;answer&quot;:[&quot;0&quot;],&quot;values&quot;:{&quot;hints&quot;:[]},&quot;secure&quot;:false,&quot;data&quot;:{&quot;question&quot;:&quot;&lt;p&gt;Which of the following is a&amp;nbsp;Use Case Diagram?&lt;/p&gt;\n&quot;,&quot;fontSize&quot;:&quot;small&quot;,&quot;choices&quot;:[{&quot;id&quot;:0,&quot;choice&quot;:&quot;&lt;p&gt;A&amp;nbsp;&amp;nbsp;&amp;nbsp;&amp;nbsp;&amp;nbsp;&amp;nbsp;&amp;nbsp;&amp;nbsp;&amp;nbsp;&amp;nbsp;&amp;nbsp;&amp;nbsp;&amp;nbsp;&amp;nbsp; &lt;img src=\&quot;data:image/png;base64,iVBORw0KGgoAAAANSUhEUgAAAZgAAADFCAYAAABpXOTIAAAAAXNSR0IArs4c6QAAAARnQU1BAACxjwv8YQUAAAAJcEhZcwAADsQAAA7EAZUrDhsAABxSSURBVHhe7Z09kBTH+YeHfxFQRYAVkdjmSJWAIivAdXJsqg5lZEDmDMhOEVI5IQMiOwMyMqAKOZUoESgDEqd3ckYECqgicNX+5xnmPTej3b2Z2/ncfZ6qvvnu6Z6P99fv27N9x2Y52QJ+/fXX7NSpU+VSM4Y69pdffsnOnDlTLjXD+tbH+tbH+tbH+tZnCvX9v3IqIiLSKgqMiIh0ggIjIiKdoMCIiEgnKDAiItIJfkWWYH3r09axP/74YzGty5s3b7LTp0+XS814//59dvLkyXKpGUMda33rY33r0/TYr776qpxr+O4jMIt49+5dOdecoY7d398v55pjfeuz6rG3bt2iYWMymSaQcoEpUry/ddGDSbC+9Vnl2G+++Sa7fft2lovMJy0jERkn3333XRFt4J29efNm/Xe/kJkFDNnCPSp6MPUZosw//PBD0SLCgxGR6RBRh93d3XLN4djJL71CSwi+/fbbYioi0+Ao76wCI71jWExkmvDuvnjxolw6HAVGREQ6QYEREZFOOEZnbTm/FuT1yX73u9+VS+vP1Op78eLF7Pjx49kPP/xQrhGRqfCXv/wl++9//5s9e/asXLMcP1NOsL71OeqxPKCwyQJDZ+mxY8fKpSzb2trKtre3i2kbkPeS1/oTKMvVq1dbO/cq8Bns8+fPs1evXmXnz58vron9deMiBOann34q1yzHEJlIz/Al3d7eXiECpMePH2dnz57Nnjx5Uu7RH5Rlf3+/XBqOBw8eZJcuXSoaLdevXy+mCN+1a9fKPY4GYqVIDYcCIzIAGE+8BxLCcuXKlcLIpmAc7927lz18+PA3IkBo9OnTp4VA0OpfBp7BUUXksPNQdrZRRvYNOF+kqEO6vQp53L17N7tx40YhCEwpd3hinLtaB5a5RjHPOThXrIuy422nZY99q9eV/TmWaVrm6rLUR4ERGQEYurQvDQOLCL19+zZ7+fJlETJKjSkeD2FGDDAt/kUtffIhHaWf7rDzhEiyjX0Is4UBRiz5xTfnpg537tzJvv7662LbPPBYEIMU8gvRvX//fnGuFPLjmiByXB+uE+fCE+K8lIVysS5Csum+cV3DcyQv6ofApWWO+4CnuawOMof84VhIfoPKueYMdWz+UpRzzbG+9TnqsfnLezCm0abCa5cbrVluMIuUG7nZzs7OLDdixfbc8BX77O3tFcuQG/dZ7uUU8+wb88Bx6f7xWudGeXbu3LmDfOfBvrnxLZc+5bDz8MvutIyci3MC286cOVPMA/tx7KKyUOdcZGa5qMxycZjlwvJJ3pQxF8ly6WN+7E9+nIuyBmyLOrFte3u7mAfyz4WjXJrNctEo1gHHpPWLZcoGUYdNhnf3woUL5dLh6MGIDED+7h0kOrMJB0VrHc8hN9afdLzTKn/9+nUxz3aWA7wT8ggPB8iLFj/5HvUrw8POg5dA6InwFolQFMcEeAJB1CUtYwqeRN5oKTwVvJnol8ILAvJifVwjwmmUjTKxDe8H74NprKtC/pSPD2OizFzTtMx8MJNed6BsEOu5plIPBUZkANI+GIwlhhdjyhSDN08U8hZ0MV20PTWU5IlBXWTQ67DsPKQInyGGCA8CkFI11HVAGLgmhK0IYcW1AQQtwlkICcvAMVwbxIGw1meffXYgRClxfShnKvC5l3MQ2qtT5nnXROajwIiMgDBaGDpazOGtBBjZaEkzrQpHuh3CI6KVnwpPE5adB0MfHgXnwMiHkQ6qyzDPOJNneCopUZ/IB1FGWKLzP60vwhAeGyKzLL8QsTQ1EY30vLIcBUZkABAQwkukCO9gsDF+JOYJ4QACwVdMGFhgynIIRxhIjgtYxvCz72Ed02lZIsGy82DQCYlh/EmUP+aDqjjBPONMXoTGotMeOGdck/AqODdf27FfeC9APeP8UP2NVlpOjue6xr7Mc3zAvtIeCoxIzxBOoo+B0AyJFjfhndTToCVOiCiEgi+4UoFhmfVsxyin/QLkHyAK5D0vZATVskSCZedhHcYa44/g7OzsFOdgH6asr4oJ50oFKCBv6k45OSc/FCVPvBTyC4EBzksecS2A87Ev+3Es1y1CaewX2zgHITdCeuTPeQmtxbVhOb121WWoLsty/CV/gvWtz1GP9Zf8sgoIJkKxSDClW/wlv4isHYgK/Sp4IGl4TMaNAiMioweBwWMmRGcn+3RQYERk9NBnQnhMcZkWx/KWwcI+mL7A7Q1+/vnnci7Lvvzyy4Mk68Hly5ezEydO2AcjMkHog/nw4UP26NGjcs1yBuvkpzUC8Skm0EpJSb+MYRtft1T3qWInf32GKLOd/CLTZfSd/IgG4oKwkBANjA06xzRNsS5EhcqRUuEREZFx0qvAICwIRAgLAsK6ZV4J21LRQVzIIzwgEREZJ70JTHgtqbA0BbHhWPIgL0VGRGS89CIwqbi0IQrkociIiIybzgWmbXEJFBkRkXHTqcDQX4IAENrqQgRSkRERkXHRqcCE4adzvitCuPRiRETGRWcC8+LFi8KDwcPomvBi/HxZRGQ8dCYwt2/fLqZ9eBZxDgVGRGQ8dOrBLPt9S9vYFyMiMi46EZjwJPoIj1VJxzITEZHh6LSTv08iTKbAiIiMg049mD5DZCIiMi6OvXv3rvXh+ungJzGsS5/w/7j5b3eb9Mky/5+c/x0+FS5evJgdP36800/XRaQbYjTlZ8+elWuW08lw/Rh4OtyHEpg7d+6Ua5ox1JD7qxzrcP0i0hchMP5PfhERGZROBabP36XEufzvlyIi46ATgRnih48KjIjIuFibENnz58/9ak1EZER0JjC7u7u9jQ/GOUhD/LBTRETm06nAQB8CE0PE6MGIDEM08tIk0slnysCxfC6M8cez6Oq3KTzIfDoX55jaZ7uwyrF+pixdEkIRU0LRcBQBqTYAt7e3D9bZOJwGTT9T7lRgOJbfpkBXv4mpGiwFpj5DlFmBGS+IBgkRWSQgIQSIQ8o8gajmEeIUVLdHHhHqVnTGx+gEhoeIQvGwtG1UyJf8yTceRgWmPkOUWYEZD7w7YeTTkch5l1IBYbkrYx/nZzpP2OK8iE5XZZD6jE5gIH7ZzwPSlmGZJy6gwNRniDIrMMMSoepUUCC8hq5C2U1YJDqKzfA0FRhCVwthnLKjUj02NygIWZGYPyr5w3WQD/NV9vf3y7nmtFnfJqxy7NTqmxuGIkl/8L6l7028O/Pen7FCHXhuovzxHK1iS6Q5XPMLFy6US4fTm8BA+pA0fTjihTjsWAWmPkOUmXtHku5J3xlSLE+deWKj0PQD13q0AhPwkMcDwjQekGqqviCkw14QBaY+Q5Q57rd0R9N3ZspgJ8KWrHtdxwDXuonAdDJcf134t8oM6890GfGbmpguI6/PpIavX5Wp1dfh+rsj+johN7TFdAx9Kn1APw11T/truAZMpT2iD6bucP2DeDDzCK8lFDKWm6IHU58hysz9JUl7pB7Lprfgw4bE9fBZa5ewz3UZzVhkecE/aW1Ul0XkU/BO+J0ZLXda6/n7vDEeyyKwGbnIHHxdikfDNdr06zIUazPYpcimUBUWkgb0U6pCw7WKnzZIfygwIhMCIUn7WVhWXBaTCg3igsh4vfpDgRGZCBhHw2FHA6HhmunN9IsCIzJyEBJCYhhEw2GrEd4M6M10jwIjMmIwgLS4owWuQVydCJuFN+M17Q4FRmSkpCGxaHVLe3BNubYRMpP2UWBERkj0ERgS6xauLdc4PgCwX6ZdFBiRkaG49AvXGG8mREbaQ4ERGREhLhg8xaU/ol8GFJn2UGBERkIqLhg86ZcQGT2Z9lBgREaA4jIOFJl2WfofLb///vvs5MmT5VIz3r9/f6Rj+aKD0Tr//ve/l2ua8ebNm+z06dPlUjO++OIL/6NlTfyPlu1BKCy+FjMsNg68J/Ph/W30L5MZFbec/w2bNOw95NeinJsOlNnh+qeLhmy8eG9+SwhM3eH69WAS9GDqowezOhGG0YCNlxAZQ5cfaezBLBOYoQxQkwpUmZrBhVWOVWCmi9diGjBMDywxlRtDU/tsJ7/IANAyxoPBe5FxEw0AvczmKDAiPYOwRGzfsMv44R5xr7hnikwzFBiRnsFQYbQ0VtPBe3U0FBiRHsF7MTQ2TfRimqPAiPRIeC+GxqYHwsJ94x5KPRQYkZ7Qe5k+29vbxVQvph4KjEhP6L1MnxCW58+fF1NZjgIj0gN6L+sD9zDupyxHgRHpgYjb671Mn/BiFJjDUWBEekJxWR/iizJZjgIj0jGGx9YXvZjlKDAiHWN4bP0wTFaPY/v7+6Mawe3y5cvF9NGjR8VU1gvu74kTJzZqgEcHtVxPNvG+UucPHz7Uts+OppwwRH1hlWMdTXn8MBov4bG2fztR7QPY2toqfqfBdOxwLWKUYmi77OTd9ejH1IF7sEmjLDe1z4bIRDokQihdhMcwcHt7e4WBIz1+/Dg7e/Zs9uTJk3KP8YJhnmrZg7inhskWo8CITJirV68WQkPCOF+5ciV78OBBufUjr169yu7du5c9fPgw29/fL9dmxTwJA8kx/HdUfkDIlP1jX6YcyzryCmLfgOVq/un+VVYpO3Dup0+fFmJ12A8fqWP1+LZQYBajwIh0SJcezDwImab/QvvGjRuFIX/79m328uXL4r+2htHHmGPc2c46EuVkGY8CA846juFY8mAbeQKCEHmxL8eSX8B+TYwvArCs7OfPnz84H/vi8RBqxQO6fv16du3atWJbFfIhtf2vxfu6p5MmvzkLyR+acq45Rz02v2mzCxculEvNyR+8cq45Q9QXVjl2avXl/pI2hVu3bhGgL5fahXxzAzzLjXqRcgM829nZmeUGudieG+Vin729vWIZckM8y4WhmKdsp06dOtg/N9bF/vfv3y+Wgfw4JiCvyJN8yANyQSr229raKpYhN+hFGeaxatnZN+aB49L9mQfqcu7cuYN824bzxDXYBJraZz0YkQ4hdNNlSzd/hw8SneQR7gJa+blx/aTj/NKlS9nr16/LpazwCqJlH9O0vISgOCaIvMib9eGhMOU4PjhhG54GH4GQ/yJWKXucP6Ds5BEeDoSHRr5tey8BdT4sPLfJ+BVZwvfff5+dPHmyXGrG+/fvBzn2zZs32enTp8ulZgxR5vjyia+qNoGobxdfzfGlFPmmgoDhJXRESAnDSt9GiAAwj2HOPdCDcFZMofr11bxzxDrE47PPPiv2j3PevXu3EAXyx9hX+1SCVcuOYLA9PZ55thMOI38Eijyr+7XJpn0V2dg+IzCLGCqEMlSIjMthMrWdeKa7gLxzw1YufSRCRawn5Ya43PKRO3fuzPKWfjFPaCcNfwHHphBeSkNmkJ6XvCIMBawndEUIi7DZIlYtO1OWUwj3RZ7kQ36UgfVpqK1NuLdd3d8x0tQ+68Ek6MHURw+mHl17MHgMEYaiZY/HwLmYB7wJOr+53rTmeb+Yp/M8wkepl0CeqUlgH8JkdPqTF/XJBaXICzg/X3nlglLMA14I58+N+sLQ1KplZ1/Kwv7sRzlZF+VK64FHQxgLz6ht9GAOAYFZRH6jy7nmHPXY/AEqWh9HZRUPZoj6wirHTq2+m9ji66q+tOKrCY8k7dCm5Y43QSseLyNt9eN5VD0Y8qjCO8mxecOtyCv1BuiM55jcwJZrPnbGV/OtkpY5UpOyA8usZ3u1XOQXkCfbq55YG2zi89zEgxmdwFABBCZ9YJugwNRnqPu7SS/kqg0mGTfcW+7xptBUYEb1FVnqrqduu4iITI9RCUzEq3d3dw/mRdYBG0zrR9zTvFVfTOW3jEZgosMx7SxLP58UmSIaH9lkjhFLL+cHha9NLly4kD179qxYvn37dpHy8hXLdWH/RV+urCNTq+/Fixez48ePb8xXN8AXTXz9ZINpveB+EmmZLf4Qd+2Ir8jCTh/GKD5TptDhvdDii2OP8mI6XH99hijzpn3WCZtY501gU5/lJp8pDx4iQ1hICEk1nMA6Wgi2/GTKbJfDoMh64T09nMEFBgFBWOaJCOvYZoe/TJloONlQWh9CXGgEy2IGFRheuPBeFkHrD3w5ZapUPXOZPtEw9t4uZzCBQVi4SfNCYykIS4TKdEllqsQzLOuBtqgegwlMtADqeCaxjy+oTJVoROmJTx/DY/UZRGB4yQ4LjVVhX47xBZUpEuEUG0nTJxrH0WiQxfQuMIjEUW4QwmKYQaaM/YnTB/vVtHG8yfQuMCEQR/l2PF5MX1CZIvHc+h8Qp4veSzN6FZg21D+8GEVGpoih3umi99KcXgWGX4Gi/Ku8XBwbIiMyNXx+p4veS3N6E5gYVqEN9Y8bbCtQpozP73TgXum9NKcXgUldyzbUnzyiFehLKlMj9WJ4L2TccI+4V23Zr02il8Eumw4KV/e8DIYJaRUc7LI+Q5R5EwcIXMS851fGh8/s/+BaNBnssvPh+mPYfYZ3Zjj+Nom8+QdlJHC4/nGzicP1L4KWMS8sLWM98XHCfcF74XnVe/mfwNQdrr/T/8mf3xTEq/H/rG5yXvLmHJwL/J/89RmizPlLulH/k/8w4vlt+o5I93hvfgvv7mj+Jz/KD122ziLvOJfIlEj7Y/RixkN4Ltwb78vR6UxgCF0RAugjFMJDwLl8EGSK8NwSfsGg2ek/PNGpzz3RpqxGJwLDDUJguEGkruEhiFagyBSJGD8xbkVmOLj23APuRR+N43WnE4EJQ4/R74toady9e7eYikwNRWZYFJf2aV1guEkkvurqw3tJQdAQGN1amSph2BSZfsFmKC7t07rAxE2Kz4b7hIfkyy+/NFQmkyb1ZGwsdQ/XOPpcFJd2aVVg4mXoMzRW5caNG8XUF1OmShg6phg+n+XuUFy6pTWBwZ3nRiEu3KyhwIOJDn9fTJkyGLx4lvFmpF24pmGzFJduaE1gohUwBqMeZfD/bsjU4VnGAEYHtP0yq8M1ZZgeriXX1oZod7QiMNyguFljIV5KHx6ZOjzD0cJGZPRmjg7XMhrDs9lM+9AxKwsMRjxu2JChsSo8OIgMZROZOrxbETLjnYsWuNQDe8A1MyTWLysLTBjwMd6waJ3YSpF1gWeZdw3BCW9GoVkM14sUdgpx0R70x0oCw43i4R5zayC8GB8qWReq3oxCM58QlvBaDIn1z0rD9TNMPEPw1x66uQfy+vxm+PoY1p9t68a8+o4Zh+tvn1RcEB+M6ZjC1X0TwgJ6LO3Cs9bLcP35A/zJMPlVlh17GKscu2j4esqaP2zl0nyGKnMX9a3DEGXmuSFJu/AexjtJYn7Ru7mO8G6Tov6HvetyNHiuOh+un9YSidZBfsJy7bihrIbKZF3hPcQrzN/p4lnflNAZ73N03hsKGx9HEhhuJA/0lG4iZaXM4TqLrCs86xjZCEMiMhjhdREb6kdKvwpTWMZJY4HhBob3MjW2t7eLqQ+hbALh1ZAi0jBVsamKSggLdYttMkJy1V9INc6e38za8c2x9klQdupAXaoMVeYu67uMIcqcGzr7YAaE5z7uAe8BiXneC7bNey+GgPLEu5qmWC/DwLPSpA/mGH/yGzeXX3/9NTt16lS59LH1A/lDWEyXUT22Casc+8svv2Rnzpwpl+ZDKyi/UL+px1Bl7rq+ixiizE2eIekWPJgIGVe9Gd4PPH6msdwFnDc9N8M7pcu5mBRTzt9VGaQ+vL98RfbTTz+Va5ZTW2BwQXkYMQx1bvSYDW7UhYc3da2HKnPX9V3EEGVWYMZLGPZlopMSIedgnl2o5hHjA1bXB+QRwlbHzki/dCIwPAxkzA2vaxjGbnBDZNLqD1XmPuo7jyHKrMBMixACptXBYxeJxDJCNEKcYlkxmQadCAyZ8jDV9V5gCgaXUFnqxQxV5r7qW2WIMisw68s8wVE41oumAnPoV2Q8NCQM8bo9LNQJLyYNk4nI0cA+VJNsNocKDIrFg7KORpg6hciIiEi7LBUYxo0CjPC6Eq0svRgRkXZZKDCExV68eLGWobEU6hZeDANiiohIOyz1YHZ3dzeiZU8dERpGhhYRkXY4xi/By/lDuXv3bjn3kT/84Q/Zn/70p+z3v/99uUZkOZcvX85OnDjhV2QiE4Q++Q8fPmSPHj0q1yyn0S/5+az3ypUr2dbWVrH86tWr7OnTp9njx4+zS5cuFesCP9utzybV18+URaZL658pV7l69WoRUiI9efKkEJwHDx6UWz+C8Pzzn//MHj58mOUeUrk2K+ZJ9O9wzLt374ofbzG9d+/ewb7/+c9/imNZR15B7BuwXM3/3//+dzHPfogffSvVH4hFPpxj3rf7IiKyOo0Fpgot6PQ/Kt64caMQIQz4y5cvsy+++OJAJBAVhIntrCPR98EyXhDHsO7Pf/5zcezbt2+LbeQJiFnkxb4cm/YRsd/PP/9cbENp79y5U/xS//r169nXX39d7vWxYx+P6/79+58IlIiItAghskXkhrqc+wi75wZ/lhv1Ip0/f362s7Mzy4Wg2J6LQrHP3t7ewbG5cZ/lwlDM37p1a3bq1KmD/X8oR2fODX2xDOT3t7/9rVyaFXlFnuRDHpALUpH31tZWsQy50M3+9a9/Fftsb2+Xaz9y5syZg5FiyS/KlFKtbxOGOjYXyHKuOUOUORf3IonI9ODd7fQ/WubHHCTGE4pwF+ANnDt37qCPBvAUXr9+XS5lWS5KBx5PTPEoAsJa8fsbiLzIm7wipMWU4+h/YBueDX0Cn3/+ebEt/b8RJJbTcBiekYiIdMdKfTB8VYZhv3nzZjHF0KfhsiD3Psq5T8UEsYFUkJbBsdGfghCxTEI4QnCCVAhJhNfS7SIi0i0r98GEoLx7964QjNRbAYQnhATYbxl4QHTyz4Nz4TXhMeGtsJwKTHzJxnrOGUIYSYEREemPxgKDgOBFkPAirl27Vhh7jDeJeUJSgEfDl2BpOCo66ReBSPzjH/8ojgXyIgwW4sB21sUy0yhPrKOzP/1CjHOePXv2IE8REemeRgKD98DXXgytQuIrregDCTDqfAH2xz/+sRADvuAKgSEUlnozEP8XIsDT+Otf/1ocy/7kFUIBiAjnDG8FdnZ2ihBYeFPswxdi5EXfC4JDWSMUxzljXxER6YZGP7Rsgj88rM8m1dcfWopMl85/aCkiIlIHBUZERDpBgRERkU5QYEREpBOOMeRHOb8W8DubTfpCbGr1ZZSG48eP28kvMkGik//Zs2flmuX4FVmC9a3PUY/1KzKR6eJXZCIiMgoUGBER6QQFRkREOkGBERGRTlBgRESkExQYERHpBAVGREQ6QYEREZFOUGBERKQTFBgREekEBUZERDpBgRERkU5QYEREpBMcrn/iOFy/iPSFw/U7XH9thiizw/WLTBeH6xcRkVGgwIiISCcoMCIi0gkKjPTK9vZ29uOPP5ZLIjIlmr67CowMwrffflvOicgUiHd2d3e3mNbBr8gSrG99Vjn2m2++yW7fvp199dVX2a1bt8q1IjJW8Fy+++674n29efNm/XcfgVkEv5E5KkMdu7+/X841x/rWZ9Vjc3EpEo+gyWQaf8rF5eD9rYseTIL1rU9bxzaN6b558yY7ffp0udSM9+/fZydPniyXmjHUsda3Pta3Pk2PJdoQNHn3FZgE61sf61sf61sf61ufKdTXTn4REekEBUZERDpBgRERkU5QYEREpBMcrn/iWN/1xvquN+teX78iS7C+9bG+9bG+9bG+9ZlCfQ2RiYhIB2TZ/wMI9WEcyQ/yaQAAAABJRU5ErkJggg==\&quot; style=\&quot;height:100px; width:207px\&quot; /&gt;&lt;/p&gt;\n&quot;,&quot;feedback&quot;:null},{&quot;id&quot;:1,&quot;choice&quot;:&quot;&lt;p&gt;B&amp;nbsp;&amp;nbsp;&amp;nbsp;&amp;nbsp;&amp;nbsp;&amp;nbsp;&amp;nbsp;&amp;nbsp;&amp;nbsp;&amp;nbsp;&amp;nbsp;&amp;nbsp;&amp;nbsp; &lt;img src=\&quot;data:image/png;base64,iVBORw0KGgoAAAANSUhEUgAAAYwAAACECAYAAACDHRyTAAAAAXNSR0IArs4c6QAAAARnQU1BAACxjwv8YQUAAAAJcEhZcwAADsQAAA7EAZUrDhsAABO/SURBVHhe7Z0/bxTHG4DPP1EgpQCqdDF8gRB6JEiPBOlQUhA+gaEjFUlHB3wCoIhEB0ikJhHpHZQP4CRdqkARiQLJv3nG+zrD+M6evTvfrc/PI41359/ujWd33nln3pld206MKt69ezc6depU5+vHsvL++eefo/X19c7XD8vbjuVtx/K2Y3nbWWZ5/9edi4iI7IsCQ0REmlBgiIhIEwoMERFpQoEhIiJNKDBERKQJBYaIiDShwBARkSbW3r59u2fh3n7cu3cvH3/99dd8HAofPnwYnThxovOtPlHeO3fuZP/FixfzcVVJz+no9OnTnW/1OcrlpY3o2z4c1/d3EdBGzKt96LXS+/vvvx/98MMPo8uXL3chsmx+/vnnfLx7926unxaWuVJ02ryuBG5nWb/5u+++2+1Q2kYMh7KNuH379kzPxgiBUYPWUZMeAATLdrppFyJD4NWrV7lOqBvOWxhXv60sK+8ff/zRnfXH8rYzS16eQdqJ1udQFgP1Ee33rM9G0xwGEgqXbtzci5XFQE8u6gTtT2QZlL1YtYthQX1QLxAa4LQ46b0i8EDESyuyaGKoWmExTKJuZp17btYwwIdBROT4ooYhIiJNKDBERKSJwQgMxkBr9+LFi2yPLiIyDYtqV9bW1rJbeTqLqY+oTa/CbPMw4frj3OnTp7e3tra6VDKJPnU0q2ndtMySV7Padpbxmy9fvpzd0Kjbk3DzblfiukOG+rl48WLn6w/PxqCGpC5dusR/fNddvXo19wSeP3/epdjht99+Gz18+HD05MmTUXqxutCd1bG//PJLDsPRmwDCyEM8+SJPpK97HRFe+3EB16j9/J76N0U6rkE5Hj9+3MWIyCKYtV0JiCeONJzvB/FlG7IypH/gHlIhu7MdFqVhpIrtfDvEfe/fv9+F/LeAcH19ffvUqVP5/NGjRzmOBSr40wORexCcA8ezZ8/u5iUdvQvC8J8/fz4fybO5uZkdfu4PXB8/7p9//slh/FbuDxHPb8JxnWfPnuW4KMPGxkY+1mWcF2oYk7G87Uybd8gaxqztCkQe4kjD+bffftvF7twHB9EO3bhxI/uHAmWcVcMYlMCgoY0H74svvtj9p0cjHQ0zAgEIj8pDAERF4XgYIl+ExbVwXIMw8kAICe4LPBjxoJGPc+JDEPBbuQb35ZzfEXAe1ykfNO4Vv2neKDAmY3nbmTZvvLdDg3di1nYl2oZS8ET7Ee0B5zjScj86oYf1rk8L5V+pIan0m3ZdamDzXjoMFYXqGMdbt27lY6qY0bVr1/J5qSKmysppiC958OBBDsNxXUj/xHxMD1LOF9ch/M2bN/kc1RJ/emDymhTSpH9eDkN15fzMmTO7k2qc1ypr6o3k9PVvEpHDZdZ2JeKjrQDeZ6jf85s3b+4Od63iuz4ogUGjTYMcjsqgkqkEoCJqolLKuEkVdVAFRjxCgIcjKj78OIRHPCTlA1Q+lKn3kVdeky9YxYdH5CgwS7tSvsMlk+K5LqzqFkprqcA7JdwHeua4+GccBpikRQ8+oCLPnTuXj0m9y5XAhFNSIXclPD0BeguvXr3K/i+//HLPdcLcrfz9Z8+ezTuCct2o/DIdD9WFCxdy48/1CeOaXJ8w4nlYIl15T8K5PvCb0ToQIIf5EMV9Jj3gIofJ9evXRydPntx9D4fCPNoV3imEy8bGRm4HoX6vy7YjOpbkLTuVy4a26/3796OnT592IVOQCriH9I/sznboMz4+LVw/Ndx5nC2phtupwnYnpVOF5zSMJ0a6x48f53RlPHMEpT8gDFfCHAdhjGlyLe6Hn7IGMY4ZY5sQ1yontLgfYfye9EDl3xe/If535XUPgz51VNdvH5aVl47NtFjedqbNy3uLGxq8E7O2K+WcRhIOu+8485IxT0EcDuJ63GdI8D9YmTmMVDl5DiH9rtHm5maW/Iw1poZ9dwyRXjtxpEXaI8E5RnyqxByHClpCGK4kPRT52oxp0qvgfvjpLQSEk4/eRsD96jDunwTI6NmzZ7nHgQZS/mbScxSRxcK7N492BQ2F9xothLykZXSBOMCPA65HGu4T11gVmj6gFOrXmKQyEPrU0bI+sDNLXj+g1M4yfjPDHUBjK8OEOuJLf69fv+5C+sGzMahJbxERGS4KDBERaUKBISIiTSgwRESkCQWGiIg0ocAQEZEmFBgiItKEAkNERJpQYIiISBO9Vnq7inO4UD9sXzDtSm82VWNLlcsHbJa2jFXE4Ervdsr7sjUF2/SzhQVbWxy0RU2Zl69DxmZ8BxErvdkaR4YJbcSsK71pYPZQb0AWG9vphu9aKOuXjdLYgDE1Tk0bJC5jYztw88F24r5skMmHfPhA0MbGRt4sj/reD/LGhnqXis33DoKN7cY9j7phuVk3H1zjT7rQvty7dy87NYzhgnZBDyLVZxfSxtdffz365ptvRr///nv237lzJx+HBuWKjd6OA7OW96+//hp9/vnnWVMJjSHqlnd5P4j/8ccf85bdn332WdZaf/rppy52PFeuXBmdOHFCDWPAhIbx8uXLLmQKdmTHxyBESkLDkOHSp47q+gXyq2Hs5aiWl0+Hol2UEIY2uR/xm1PnMGud94vvXu8HGgZOhstKbW8uIvOj3Ho7wE94C8xdkJZ5jCS8ulA57igwRGQPIXAY6vRbLhIoMERWkEmNPB8TaiG0k1nmUWT1UGCIrCCYSPNd6RJMbOuvUYr0QYFxzGHIgYYFaxoc563j3DJcEAx8MvTmzZt5DgJh8eTJk911FYRhNRPwHDBfIbIfCoxjDosyMYXc2trKjnMbjtUAIbG9vZ0XY7Iwk+9Rcw5v3779yEweAWJHQQ5CgXHMoWdZOxoXOfow/xBWTtTrtWvXupgdDYSwAM3DepeDUGCIiEgTCgwREWlCgSEiIk0oMEREpAkFhoiINKHAEJHBgFUX60MmOczAwzS4hnDi5fDotb05Nt0yTOIjV9jXryKU6zhtU3HUyhvbm8/6CYRys0PMfjkvP+LEOf+bWLHOFuzRLiEwFBqT4SNXbm8umT51VNdvH5aVNzUc3Vl/LG870+ZNDfXctzfnmY6POAV8AGpzczN/1CkJl/zMJ8GS/aQlT0Ba0jx48CDnOe5QP25vLiLHBjSQW7dufbRSnSP+ElatX7hwIcclYZIXLbowcXYUGCJy5GA33hiqYgiq3p2XsI2NjSxgOGd4i2MtWKQfCgwRWRjMSbDBZbjD4sWLF3kzzZgsZ+PFd+/euV/WjCgwRGRh0NNng8twh8n29vZHjvv5MajZUGCIyMJgGAmhEe6wWF9f37WYKp0CYzbWkuTdYyuL6nbq1KnO95/J5pikveE6VGZpKgc8PLUJnbQTddRi1vjvv/+OPvnkk87Xj2Xl/fvvv0effvpp5+uH5W1n2rw8ezCrWW0Jz3QtWMowHKaiTGpjgoyAKIUEw1LPnj3LQiLmMmhjjithVvv69esupB/IBYTAHmrTOkzVUvrONxtcB5cerC5kB+5Rm9BJO1FHOt2y3LzNah89erS9sbHR+XYowzClvXr16nbq3GazWcKJD3gnzp8/n+NJd9xNa+dhVrtwDYOFNqny8oRUqsAudG9vAmsGegj0CFikQ56AyTK+TcwEFufExf7+pT+IiTauyVfIyrhVIepIDWMvlredafMehoYh8+XIahhoF0h+rhuUGgY9h6Ri5l5B9BLK3gvXwE+PAof/1q1b2zdu3Nj1hwZDr4JrEce11tfXt+/fv5/jVok+dVTXbx+WlTcJ/e6sP5a3nWnz8j7OW8OQ+TIPDWNpk96MKT58+HDsmGL6YdmGmk9M0nPmiPZAeICGwUIcHOeMY3JN/GgRoamQn2uV9ti3b9/WHltEpCdzFRgx9BNuPxgWSr3+/JH6mliUg0BB1cWGGsKGmuGy8nOTTHiV1g9JknZn4+2xQXtsEZF+zFVg0Hu/28PGmh7/1tZW1iBK8CNQiENbwJX0nYNI2tRHjt+meZ2ISD/mKjD62lijGTCEhJZRDhERFnu/oC2Qblq0xxYRmQ8L394cKyksKcphI4QDQ1jMRSBoEDzMyGNDzTAXm42FTTVpQwDENThGGJRH3HGwx6ZMDLmt6twM5Zql43DUOGrlndf25nJ4HMntzbGEqu2h2YaYcCycwo+FFPfkGDbWkZfz8hr4S/trzsfZY5fXWzX61FFdv31YVt6jZjUEx6m8qcM2Nysp3t2wcgwIS52i7dRhzEfaiIBzwkr3/PnzbG1ZwjtSXxfG3W8VoX5mtZJauMCQw0GBMRnL2860eecpMOgY8jwHmMTT4YuGnQ4ii/GiU0gYzz55wpE+aWgfCRbSEFYLkvp+q8o8BIZ7SYnIYGHoGMtGDGEYqk6NXp7bZGg5NWBdqh2SZrHrsILEmrI2qEnCIcfLdCgwRGSwxDxO3fAzl8nc5iQQJsyD1vNAIWxajHJkLwoMERksNPiPHj3Ki235gh6GHRix1NoFxFor0qKJsM6r3swUwxc0DNJIfxQYIrIwGGJqXdwb0Oizk8Pdu3eZpMvHc+fOZU2hhDgcQ1Gs1ZqkSaCZkM6hqf4oMERkYdCA0+CHawVNg2GomJ8gb60lEBcOYcHw01dffdXFfkzEI8CkHQWGiCyMvot7mbugYa9Bgxg3LFWCkJmUhvz8lnFbE8lkFi4wQvrX8PBEOFI/xiNLx9hlSaSroQdS5nPfKJGjCY0+mgTvcWgDvM+EsdC3pBzqwrKKPHzqYBK0RVtbW6M3b950IXIQCxcYVCJSve5d1AKDyowxSRxjmBsbG3niK3oNka4kTO9ITz4eCPx1OhEZJvT+Y+se3t3Nzc3d95idInjHEQTRhiBUMJcth7qYKGfSu7SuIk0J+dBeEDxuFdRIalT3kBrk7myHVAFzW7jHdVhtnR6KLmQH7sECGoiFODUsuBm3YCfgGnzvol6YQzrylYt4Vo0+dVTXbx+WlTd1Drqz/ljedqbNmxrzuS3ck8OB+jmSC/emtVKgR4CbBL0FrlmnoWeSCmsvQkRkBpY26d3XSoF0DGfxbQsEQA3xLNRRKIiIHA5zFRg02uXE0360WCkwXhkOu+tXr17l8cxxQiG0iv00EBERmZ41xkq784mgCeAYRtoPtIbSAmqc2Vy5vTnDRAgOro3lA+nDsRVveT9ssMnLNuVBnQ5hwf1Je9xgKK60JBFZJNevXx+dPHnS7c0HDG3l+/fvR0+fPu1CpiA1tnuoJ77mPenNJHSQBECekI7ty4H4+n5MWJOO9EGdjl0tx028MQmetJKV3NY8cNJ7Mpa3nWnz8t6Ne/dkOFA/R363WrQBtI341vYkGIaiF11/na8ETQXzOyQpQ2JoLazdwI9JHdqMiBwN0JbRmmddR0X7oln9fFi4wKDhrucZaOixhY4GnfjaZhqwrsL+Ooa96nT4ebj4LGvqcec1G/fv38/22OVQmYgMHxp51lPQPvSBNgAhUVL7ZToWLjCYd6h7+mgPhMeDQTz+cdDwx7bG49LFPAbhSYvKx/22QRaR4cEoAqMDvMuMPpSjCpzXRjVoI7jIh8VknYa2AI2l3jECSBtx5b0QPvj5DZPapOPE0oekRERqWKHNSAGaAaMI9QhBrTHQ2SQNjTsT7+z0UE7A0+ATTyeSHSPKIaoYiSAOjYYh7BAadDZxxCOQjjsKDBEZHA8fPtwdGcD8Hn9QagBBDHMzWoEwiTnPAGGAwCAMF1oGggbhgoAinCNpyy1FEBRoGvyO444CQ0QWBo0vwz/hxkHjjPFKmMfTUNOox5DQND39UiNBmHAP4Fq1GT7+iAfnP/5DgSEiC4NGH4OUcOOg188cxJkzZ3YX7uKvh6X6gJAYBwIjtJOSUigpMP5DgSEiCwNtAaERriYmmJl/YGgoHDs8xOT3uMZ/3LVK6mEsvsoHGM6U2gTgLw1zxg2BHVcUGCIyGNAiYrK7hAYc03viERg0+GFVyXxDPUyFRkJDH419LRRCICDAmM8IgcMRfzlfUec9zigwRGQw0DiXk9UlTIJH442wwDGcRCNPntA8aOzRSvAjSBAOpVZCnvBzRJshP0NfHPFHfJ33uLOW/rFsKfERSOdQ2YB/IjbKY5LKQOhTR3X99mFZedmlmJ7nNFjedqbNiykqlKasMiyoow8fPoxev37dhfSDZ0MNQ0REmlBgiIhIE2tv3749cAzj3r172TkkNVxiSGpVLToo1zjzx1XlqJX3ypUroxMnTjgkNWBiSOrly5ddSH+cw1gRnMOYjOVtZ9q8zmEMH+cwRERkYSgwRESkCQWGiIg0ocAQEZEmFBgiItKEAkNERJpQYIiISBMKDBERaUKBISIiTSgwRESkCQXGijDp+8giIvOiSWDE16/Yr0iGCR+R8dvDsiwuXbqUn8H4cp0Mi6ibO3fudCHT0Sww+GA7m9v5QAyPEOSTPqovctjEM2gbMTyoD+oFLl68mI/T0rS9eVBut2xvdhjEy0nPYdbew5Bxe/PhE59BANuH4TDPNqJpe/OSUlqNg+1z2Rd/GmbJ+/79+9HJkyc7Xz+W9ZvnUV6GAng5+7ygy9j+GmbJ6/bm7Sy7vAe1EeM4ru/vNPS9L21EaICz1m9vgXEQy8prg9KO5W3H8rZjeds5quXVSkpERJpQYIiISBMKDBERaUKBISIiTSgwRESkCQWGiIg0ocAQEZEmFBgiItKEAkNERJpQYIiISBMKDBERaUKBISIiTfTa3nzIuP31amN5VxvLezRwt9qE5W3H8rZjeduxvO0ss7wOSYmISAOj0f8BcJ51sLUEq8YAAAAASUVORK5CYII=\&quot; style=\&quot;height:80px; width:240px\&quot; /&gt;&lt;/p&gt;\n&quot;,&quot;feedback&quot;:null}],&quot;hasAnswer&quot;:true,&quot;answer&quot;:&quot;0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7A68FF9-7D54-49C7-B211-CE66E407DBFF}">
  <we:reference id="wa104238076" version="1.6.0.0" store="en-US" storeType="OMEX"/>
  <we:alternateReferences>
    <we:reference id="wa104238076" version="1.6.0.0" store="en-US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a Solution Class Diagram?&lt;/p&gt;\n&quot;,&quot;text/plain&quot;:&quot;Which of the following is a Solution Class Diagram?&quot;},&quot;type&quot;:&quot;Labs.Components.ChoiceComponent&quot;,&quot;timeLimit&quot;:0,&quot;maxAttempts&quot;:0,&quot;choices&quot;:[{&quot;id&quot;:&quot;0&quot;,&quot;content&quot;:{&quot;text/html&quot;:&quot;&lt;p&gt;A&amp;nbsp;&amp;nbsp;&amp;nbsp;&amp;nbsp;&amp;nbsp;&amp;nbsp;&amp;nbsp;&amp;nbsp;&amp;nbsp;&amp;nbsp;&amp;nbsp;&amp;nbsp;&amp;nbsp;&amp;nbsp; &lt;img src=\&quot;data:image/png;base64,iVBORw0KGgoAAAANSUhEUgAAAn4AAAFjCAYAAACjcAa4AAAAAXNSR0IArs4c6QAAAARnQU1BAACxjwv8YQUAAAAJcEhZcwAADsMAAA7DAcdvqGQAADHsSURBVHhe7d0/aCT3/f/x0Y8rDgxfbaqkSKJzGYhju4oOy0gq4jiO4Gzi4IMUtgNp0liGFNdJl+bUBMtNMAnEZ0jIhRQ+wzkolU7JBSmVYwxJaSm4cWUp2HABgX7zmvu8ldm9/fOZ3Z2d+Xw+zwcMu7O7szvvmfd85j2f2dmdOz4+Ppufn8/GcXJykjUx7dHRUbawsODGqmlqnonXH/H6I15/xOuPeP0Rrz/i9VfntP/P3QIAACByFH4AAACJoPADAABIBIUfAABAIij8AAAAEkHhBwAAkAgKPwAAgERQ+AEAACSCwg8AACARFH4AAACJoPADAABIBIUfAABAIij8AAAAEjF3fHx85u631tbWlruXZffu3ctOT0+zCxcuZEtLS+dDzPJ1lHU6HTcWP+KNG/HGjXjjRrzhKwq/+fl5N1rNyclJVte0m5ubxe3169eLW1lZWXH3Hrh796679+C5jY2Nh17Tq855HmaSaY+OjrKFhQU3Vg3x+iNef8Trj3j9Ea8/4vVHvN1ad6pXxZyKPhV8GlTM7e7uZmdnZ8VtebDHrNhbXV0thnJBCAAAgAdaVfip4FPhZgWfCjs9NqwXT8+Vi0EVfXoP6zEEAADAA60p/KyXr1zwVaUiUNPqPfReFH8AAAD/04rCr1z0TaNY03tQ/AEAAHRrvPCbdtFnKP4AAAC6NVr46ft4Ksx0iraO4qxc/AEAAKSu0cLPCjJdlFEXKyjp9QMAAKlrrPDTDzGrx089cnWzXj9+5gUAAKSsscLP/o1jFj1x9hkUfgAAIGWN9vgN+32+aeO7fgAAIHWNFH7W8zaL07y9VHACAACkqNGLO2bJTvdS+AEAgFQ12uM3y1O9AAAAqZs7Pj4+c/dnRhd2aNDfq83S3Nxcdu3atWIISb6Osk6n48biR7xxI964EW/ciDcCeVB5/TWecafd2NhQxefGZkefmRd9bqy6JpaVHB4eunvVNTXPxOuPeP0Rrz/i9Ue8/ojXX1vjTeY7fgAAAKlrtPCb5e/q2WctLS0VtwCA2eA3VIH2aKTwa+IHlSn8AGC21Nbru9Wrq6sUf0BLJHOqd29vj6uIAWAGVOSp6NOP5uv3WvV/7LS/QDs0VvjpytpZ/X+uPkNDEz8YDQAp2d7eLnr4rOhTAUjRB7RHo4WfzKLws79qo/GJgxXyodEO0AbtGG24dOlScTrMTonZoNdZrCHGi3QoP5WvymEVfir4zs7OiseAUCmvDw4O3Fg8it/xm5+fd6PVnJycZJNM+8Ybb3QdFdZBK047UfuMSee5iWmPjo6yhYUFN1ZNjPFqfYpOH/VqU7xWsOlrBrotKx+ELC8vF7d6nel9vdg0ymW736Z4fZHP/toUr7XRlqf9crSsN8c1Xn6snzbF64t89tfGeMt5PSqnpUpetzFeabTw07Q6QhQdHdaht0ho64oYhoalW5sLP2tErJdZ1Cj47vj6scao/NUIe5+f/exn2fe///3iflVtXb/DNL1+xxFqvB988EGRb707RMs9O2ARPabXDDq70ju9Dl7sflmT8aa2flONt18bLcrFck5LOT9tWzDlnBbL6/I0bYi3r6Z/YDDfeRc/rJwvrGJ8mvSeem99hmk63nHwg5ndtF4H5UtT86wfBleu2ZA3AMVQB+Wz5bYG3S/nuK+2rt9hmprnlOJV3pZzWfmlx3xyrJybvfmv5/RYb+6W85f16494/al9Lued5Wdvjo6jnPM2WE63df02XviJFr4trGmxFWENimlDvFXRsHTTuh2UK7Oe594d2TQakirKjY5ue/N9mLau32GamucU4rV22PJ4kly29xqUk3qsnLv22jt37rhXVMf69ZdKvOWc1qDxKm1kVZbTltdLS0tjf16dy6oVhZ9o4djKmWTFlFd0v4arLfFWQcPSzTasfmY1z8qtUbk2S9bgaF5067MNtXX9DtPUPMccb115XG7TR73vNOaB9esv9niVQ9PIqUmM0yaX1bmsWlP4ySQLqryih03bpnh90bB00/rV0M8s5rnpBmUY5b3N26BlZNq6fodpap5jjHdWeaw81GeMas/L7f8488T69RdrvMqZWeW1r3Je63bUdmDqXFatKvyMVlZ5QdnC6h16V7LPim5jvKPQsHSznOinznlWzlletqFBGaa8XWi++2nr+h2mqXmOKV7lg297OS2DcrCf8nZmbb8P1q+/GOMtt3ltbJ+rzl+dy6q4qjefkVa6d+9etrW1VdwOY78JaLexyddR1ul03Fj8RsW7trZW3N65c6e4nQXloQbJN9rzK8PazK6y1K2WVVv+rpB8bk45j/OC6qGratuknL9q29vavpPPzbO8DqFt1vwpr9Uez3If1iVfia4GrG6W0+qoz44EFxcXz8erCiXeMo4ouykHNPRTxzzbkdqgz2w7zbfmv/cos63rd5im5jmGeEPN40H52yv19VtFLPGqBlBu+ORHm9h8K7cH1TF1rt9g/qs3X0BdR6e940Ad7Ogsb1T6/m5gCDTfmn/FEUJPJaYv5Dwu56/9hiegnC7/pmtIbZtqF82zerMVg25nKZjCD5g1bZC2swy9YNL8s/NMj3Yo+pH80PPY8repHSXaRflgOX12dhZkJ5Dm2eZdOT3LbZPCD+hDG6F2LjEUfaa884wlJgynnaOE1iPSj+a/3EuCNCkPYjkgl3KP9qziofADesTWsJQpHmtk7Ev+iJMuglKRpB1LLF+LsVNkQvGXHuVzjG1zuV2eRVwUfkCJNSzawcRW9BlrZFT4xRpj6rRe9WsIWs+xFH1G8Sgueq7TonxWsR9r22ztsvY/yu06UfgBTrlhsV6FWKmRUZxqZBAXrdsYe0XKyjvJWGNEt/LPEMXKcrnu3mwKP8BJoWEp045TOGUWjxSKPkPxlw61UTowT6Ftthjr/CoOhR+Q044jlYbFcMosLil8TaGX4qTnOm5ax8pttc1a17GzdrnOr+JQ+CF55R1mCg1LmRoW6zVB2GwdpnTwIspfqbOHBM2wtlnrOKW2udwu11H8UfghebbDtB1IaqxhqevoEvXTDlJDijk8ix4SNMPa5hTXa50xU/ghaeUdZmq9fWV2dIkwad0pf1MtfCj44pPywYyxdnna+U3hh6SlfERZZvGzAw0PO8gH6tpJohmpH8xIXbHP6c985+fn3Wg177//fvbII4+4sWq++OKLsaZVMty/fz+7ceOGe6SacT9XnnzyyWzcZXVycjL2tEdHR9nCwoIbq2aSz21q2lHx2lWo/b7LVOVztbPUe2mHwc7iQSOj7ctneZDP/uqOd9j2kBr9PZ3or7CqIJ/9zSJea5tTuaBjmCrtshm1nOcODw+rbSElly5dcvfSkC8rdw9Nunr1anF769at4nZcep+LFy+ywyzRjnN9fb0Y0H4HBwdFHrODfMB2kuRw2Gibu9kBzbRqEHr8KqDHz1+d8U6jx48jyv5sxzlquZDP/uqMl96+h43T60c++6s7Xtrmh1Xt9Ru5nFX4jauJafNEOFtcXHRj1YUWr6hXdlwxxqsc0NCP7+fmjYr2CsUtumm55A2MG+uPfPZXV7zkcH/K3arLhXz2V3e8w9r3lCmnfZfLqOXMxR1Iko6e8o2II8o+tEz29vbcGNqOHO5mPSLqOUJ4WG/9qbdvWsuGwg9JonEZbHl5meUTADt4wcM4eAmTtTsqctDNtnWfU72jUPghOTQuw02zgUE9lMMayOH+OHgJkw5mhAOah01zmVD4ITk0LsOxXBA6Dl7CpGKd9mcwHejZ/msSFH5IDo3LaNNqYFAPO81LHvfHcgmP9dDSi10/Cj8kSaeCgFBxGnM0Dl7CYjlN0T6Y9WBP2pNN4Yek0Lj4seVDgdFe9Iz4IYfDwMU4s0PhB2Agdprtwzrxw8FdeFhno2kZTVokU/gBeAgNMGJBoYyYTOOKdQo/JMU2GAobhI4cHo7lExYK9Nmh8AOAgLCDRKy46G42KPwQJO38dGVT77C1tdX3cRv03Qh6AvxoOfGF6/ZhnSBWtM2zMac/83X3g7C2tpadnp5mOzs77pH45eso63Q6bix+o+JVDty7d8+NVafGZXd3141hkNXV1WJbu3PnjntkOsjnySj/L1y4QA57qCuHy8jnyak9V14rpyn+hlOnh/JaOb20tOQerShfiWfjamLaPCnOFhcX3Vh1ocUrh4eH7l51McarHNDQz6jP3djYGDgtuk2ynIchn/31+9xh6wXdfJcV+eyvjnjzgk8dUMUthvNZVqPWL6d6kRy+I+VHy4nv3LQP/0Prj+UUhrw4L25ZX/5smY2Dwg8AEC0OXhCTaRTHFH4AHmKNyyRHlUAbkMOIyTQu7qLwQ1I4pYBYkMPDsXwQq0kPZij8kCR2CggVPViIkfKanyqaDQo/JIWdph9O9bYfBy9+yOEwcNGSn2ksIwo/JGdjY4MjyxG0fNhhthPrxc/169fdPSAuk16wROGHJHFkOZyWD1dDtpcOXihsRqNIDof+Wal8i4fZfmvSvA6u8NPO6ODgwI0B1dlGQwPT37QaF9SPA5j+tFw0qEAGYmEHe8kVfnaKjgYP46KgGU6Ni5YRy6m97KCFdhAxoSd7OG3v02iXgyr87CjO7gPjooEZjG0rDNoB8F3V/jh4CRtt0MNsmUyjFzuows921Ovr6+y0MRWc7u02zcYF9eIqyMG0XMjh8NCTPZjVPEn1+CkhlAy7u7vuEXbaGB+50980GxfUy9YRudyNoiFsyms6dvqbVrs8d3x8fObut1qn08mWlpayO3fuZPk8Z2+99Va2tbVV3I+dYlT8qRgV79raWnGrXJiE8keDegbYeT7YYa6urmbXrl0rhrqQz9Nj73t2FkQzPhPK4dPT04nbB1/k83TRLj/M2mbltOqgieUrMW8zxjOrafMqV63a2e7ubjF+eHhY3OqxPDmK+75CiLeXxTuOGONVPmjop+rnjpNDsbLtzAf57K/OeJW75PD/aB9R3lf4Ip/9zSJerUPftigFw/Z5/Yxazq0/1atKV4Oq/zxw9+gDekxdwhwVYFzk0APl7QzhsLzl1NgDWg7aT/TuKxAWa4fYt9fTNre+8LMNuV8C6DE9R6OHcdGwPDBsO0O7sZN8gIOXeCiXtR7Zt9dzMNPqwk8rf9SGbP8uwA4L47IGJtUcYocZNnaSD9Sxg0TzUt63+9RA42ht4adgtSEr4GEbcrnR0zRAVdawpPqbaOww45HqTrKuHSSaU963p6qutrm1hZ8F7NOQ2WtSThBMRg2Mdhyp7TjZYcahvJNM8QBYcetqRw5e4pRauywWcx1tcysLv3F2RqnuuDEdyhv9hIl2IKnkkOJUvNp22GGGz/I2tQNg/cyF1PkTRGiGctoOaFJpl0W1TK1tc9suJ7fL8fNg3SMPG3Q5eb6QRl4C3rZ4ffBzAd2UG4PyY9J5thzSbcxsOxs3zjrX7zBN5WQo8aaSv6YcbwrrtyyleG09V/2ZnhBZ27y0tOQeqW7Ucm5d4acduoIeZljijWr02havDxqWbnUWfuKTgyGbRcMyDPnsb5zPLRdDMeuNM5X1a1KLV+s65nbZKEbtg+pcv6061avuzaqneHtp2tS6hTFdeWFU3NoppNjYqcBZ/bMBZiuF02OKy06F0danwdqrmNe37XMmqYF8tKrwU9B5pTvRitW01ugB41IO6SAktuJP8SguK24RJ7WDuthB7aDWd0wUj+KadF+BsCifYz6gUUzWNiu369Sawm+ala4tNBoFjEu5ow1QG+Lc3FzwO0/NvxV92sbqbljQPOshsfUeA8tj5S8HL+lRuxxj8adYFNOs2uZWFH7amKe5Q9J7xJgcmC3buehWO5tQc0nzbTt/xcM2kY4Y8tdYHovad6RJeWD7d8uHkCkeK/pmto029QXR8rR5wzTwy/r9+H65NA/voS+DtiHeqvjycLdh+VLXPOvzlEv5xukeCYPmV/Pdb3m1df0O09Q8hx5vqPlrLI+HzX/K67eqGOLND2qKnNCg+6Epz3+/vK5z/c7pBfkHN2Zra6sYdFpC5/B95POcdTodNzaYvbd+3ynk33jyjTcWo+JdW1srbmd9cYLlU76RBtF7YkeSbct/8rkZlr95ERjUaVLrrW5rO04+N+fevXtFTuvWerdDYG2zVKl9piZfia4GrG7Saa3irXoUWuWIw44U7YigyXjHxRFlN/Ve9OvBkrrn2fJpnLydFd95bOv6HaapeY4lXssNbT/WJraV7R98tzXWr7/Y4lU+++ZJ02wbHDWvda7fRgs/W1lVVU08fYYVCk3GOy4alm5al7Y+e81inrVDstzVbVt2oNagWKMyar7aun6HaWqeY4q3rflbVs5l3/lj/fqLMd7e9q9tqs5fncuqsYs71D1rXzavW76Qi88K4fQc2i/fWRZ5a7mrU1F2OqoJymtdeWxfENagxzSfQC/LX2sXm87fst5czvdR5DG8KHeU18oX5U9bc9ra50bVWVUOkq+courNV5B7pJpxjjjyhV18ZhPxyiTTckTZTXkzKHeamGfls/4Fw3Ja4xrqZjltg8araOv6HaapeY453nIeVc2haZnGPLB+/cUer9pftcXKJ2uTZ603p6vmdZ3LqpHCz1bIuCtj3MTTZ167ds2NVdfEshIalm7KHw39NBlvubHRYPM5rUbHGg97fxuqNiimret3mCbX77hC21FqsLydVu7205vPus/69Ue8o5XzetrtcT967942uo3t88wLPy0YLYxJCrBxE89WSBtXxDA0LN1sA+6nLfGWGxwbbL6Vf3rehjJ7TK+xofd97HFpS7xVkM/+Zj3Pyj3lm/VgW94q33pztSrL6375bFi//ojX3507dx7KO41PmtNi7XHve+uxtq7f4udc5ufn83mt7uTkJKs6rc515wslu337duVpzdHRUbawsODGqnn66aeLS7/z2N0j/saJ10wy7STxNjXPdcZr34/o9z2JNsar75nYpfvjfOdE28vy8nJxq6GsjfGOQj77azLeDz74oLiv3C3nbTkHlZdSfqz82r29veK2d3ry+QHi7Tasffziiy+yRx55xI1VU55Wn2HtcVlvXg/KaVFe9z5mr88LvuJWpjXP/fRuO2WjlvNMCz/tqLXA8yo7e/LJJxtJvPfff7/4HTitnKpfsIxxQxuGeP2NM601HJ9++mn2r3/9q7hf3piHbdgmpHgN+eyvTfEqXzVYMSe9O79elsNWII5qc9sUry/y2d+wz7X6AKONql9Grd+ZFX5qIHSVjc1wk4n3xhtvFAlWtfibZJ6bjLeJeQ4pXuXCyy+/nH3pS19qTby9O9gyzeulS5eK+6xff6HEa/moddy2eA8PD7P33ntPXxEqxp944onsypUrXQXgo48+OvP1a/sXnckp3/c1y/Vb1rb166OueMs51M+kvWd//OMfizOO5itf+Ur2+OOPF7fD6MD8y1/+shsbTDmnTq2yunr8RnUKjFq/Myv8tFDEFkzTiWennHtX1DCTzHPT8Y4jlXiVC5P2Qk87Xh2Q3Lx5M3vllVfcI/+jxyj8qgslXstHtU9tilf5+Oqrr3YdeOgxHTBpfu3fHMZdv8r5//73v9mNGzfcI/4o/KpJMV7lZzl3//GPfxQHMe+++272/PPPF4/14xuvttvenGsy3mHTzuR3/LRBa2Msn/tumuZF81Slxw9pUu+GGgj1xPTrhdNz+l3Kd95557wnRNQ7YsObb7750POjqIFSfvYO1nDJn/70p77zpXF9lj5Tea55UENXnhfRa8aZNzRH62lUPuq53//+913rdJJ8VA6p6NNOUsWe5aJy6rPPPiueN5988sn5++uzjO7r9ZZzGux53SqWf//73+evsRzufZ3eV4/pdb70XlomWjblmO2z9L3vcgyIkw6aLXd1nYEKQeVzmXKiX/6KcmXYtlemfFI+t1HthZ+C10LS0euo7slZ0opX8ad5AwbRhq9TV+rR0NHca6+9VuwAje7bAY1eo9fajkUNyuuvv56tr68XO0d9xeCFF14onpuUPkM9lL/97W+L+dJ7a9xoW1Mjp8cVg/XW6DGblx/96EfF62y8X+8i2sU3H/XcX/7yl6nlo6bV9/R6e0bUi6J5ssf1uu9973vF+3/88cfFqWDtYO25cg4qBuWs5k/voderd0U7Xg2Wwyo29Ro9ptfrohNNr+cUyyiKUTt4LZO333676A20ZaLpNe/6D2DNA9KidV7+32Hlg+Wn8kz5+89//rN4btS2V6b30TBuj13t8g0gj2E8PtPmG29xeXOvST43XwHuXnW9n6t5yxtKNzZc3ctqkGnGW0Uq8SoH8o2577RXrlw5y3cabuzsLG8QitfnO6liXLmj+zbt448/fpbvXIr7em5hYaG4L3qdptV7lPWLV9PmO1o39rB8p118Vnme9Vn22fqc8nzr/fJG6Pyz851pVxyKX+O+Qlq/pqlpq8ar9aD1Ib2f65uPomnHyUfp/VzloqYfJd+Jnv3qV79yY2fFZ1+6dKm4r+nL8yrlWPUZ9jNflo8276LY852tG/vf/Ou2nL+99xVzOUa9j7Yf0Wf2bkdVkc/+moxXOZEXdWebm5vFkBd1RS5YbuSF3nk+GeXbD37wg+L+qG3Pck45q5zS803GO0ytPX7qVVOPX77xuUfaJ2+Mil4/zSvQSz0Q5V4OHR2q50O9D6KjOnX561Sv8kjfrcgbxuI5Kfdyl79b4kPvq++N9A6i7aq390VHp/bZOtIsf7boeTu61e3//d//dZ02Rvv55qNyUTk5zXwcRe+T73CyZ555xj3SnZOa13yH2JVzmvd+p1gtT8vzq1Ns5djtfcrx9dJ7a5vRqTstE9tGrRdSercjxCuvec4Hyz31RIvyqDc/lRv2iwt6fti2J3ovq3ssh9toLg9GlWottAAXFxezW7duuUfaaXt7uxiGNSCIl/JUOapc7fXYY49lv/71r7uee+mll7Lvfve7xQ7uueeey77zne8U4yqktGPRfe2AlVOi+2bYZ5Vp2v39/ewPf/iDe6Sb5uHy5ctd7/3zn/+82Kn94he/KJ7XaT37nN73Ozg4KE71lcevXr3KNtACbczHcm4N0i+H/vOf/2Tf+ta3iu/Q6bt/5ZwTm/cf//jHD+W05q38Xv3m1R4T++zyfChmXc35wx/+sHiN+epXv5q9+OKLfbcjxKlf/ignl5aWiu9KK2/+/Oc/d+WnHvvJT36SffTRR0O3PeWv3v8b3/hG8Z69r2uduroT7RSvutr7meRz8w3a3atu0OdqXkedyqhrWY1SR7w+UonX8rTftPkR3flpIZMfyRWv1+N26symzTf+8zzSbfnUlOizdEqhrF+8mlafPYie12mH8jzr9fbZul/e9nrfT8/p1K/RuObNV0jr1zQ1bdV4y+1m7+f65qNo2nHyUXo/1/KjfBrMPP/88+fzpNfkRV5xX8p5pfu9OV3OU90v/6OTTWfKp62NXqPpez/H7mu+dEpvEH2mlsss12/ZJJ/b1LShxmu5Umanay2HtC2VKX++/e1vF/f7bXtqQ+099T56P32NRo9rW2ky3mFqOdWrbk4N+Qb10OmmttK86uiYU75p+vDDD7O//e1vxWkyG0Rf9C1fVagcsdOoOsJTL0i+kRW3+qJvvuGff3Fc+p1G0+mvSWm+dOpLPSmi7U3zrMd9aZ7RTspHrc9yTopvPmr46U9/OrV81PtfuXKluLhCeaf30Tzpwol8x3d+Ciw/GCl62WweNK96zFd5XnvpM3pjzwvdofsYLa98B1xMJ5pWMWh7QXpsu9KgPFabbduPBt1XXolyRXljvcW9255qBZ3OLeefxpWneu20LuSrRb6huRqwukHT5guiGIaZ5HPzBe/uVTfsczXP+SJxYw+rY1n5qCveUVKJV0dyGp566qnz+xqMjvLU26CjOH3Bt/fLv3r8m9/8ZnGkp0HTqmdCQ28Pi57TUWFZv3j7TdtLn6V51ufrfctHs5q23JPT+356TtMajZdjHoV89lc1Xq0HG8o5aXzyUc//7ne/GysfZVC8+mxNY5+hXufy5+u99GV49TzqeX2evb9yrPfzNW55qnn92te+dv4F+nLMRr1zel+9fzn2cj735rLG9VqbZ72H0edruZDP/kKNVznRO5TzU5RP5VxRvpfjHbbt6f2M3lPP//KXv3SPVFfnspp64aeNSsVTeSfUzySfW1fi2byXG4ayaS8rXzQs/ojXH/H6I15/xOuPeP0Rr79R0071VK+6z9VNmhdOQ7vf20pdt5p3xcCpANQl3yjPTzdo+Pvf/9413u90HFCX3nzUUD7FTD4CcZlq4aeCSQVfyN+Ts3m38/zAtGlHq+9F2aCrbcvj7GgxS735qOGvf/3r+X3yEYjMqC7BYcrT+p7iNZN8bt1dr4NO+U5rWVVF17o/4vVHvP6I1x/x+iNef8Trb9S0U+nxs1O86u0L8RRvr/IpXwAAgFhMpfCzAknFUizslG/Ip60BAADKJi781NunQUVfDL19ZdbrR/EHAABiMHHht7q6GvwFHYNwyhcAAMRkosJvbW2tuI3pFG8v68Wk1w8AAIRu7MJPp3f1d1ExnuItU2zW67e1teUeBQAACM9EPX7Xrl1LoidMMaoAXFpaco8AAACEZ06/9+LuT6y3R0x/oP3UU09lX//6190j05HPc/FnyKkg3rgRb9yIN27EG7cY4y0Kv/n5eTdazcnJSVaedm5uLnv55ZezS5cuFeP6xff33nsve/fdd7Pnn3++eMz0TlvF0dFRUVSOY5LPbWpa4vVHvP6I1x/x+iNef8Trj3j9jZp24qt6e73yyivFqVENt2/fLgrBmzdvumcfUEH41ltvZe+88052eHjoHs2K+xr0/UFNo0pb/xWp2zfffPP8tZ988kkxrR4r/52QvdZovPf9P/roo+K+XqeiVN/d0+vK7H30GZoXAACAGEy98OularncTbq+vl4UhyqsPvjgg+zJJ588L95U7Klg1PN6TIO+W6dx9RpqGj323HPPFdN+9tlnxXN6T1GRae+l12ra8ncQ9TpdkKLn9DM0b7zxRnZ2dpa99tpr2QsvvOBe9eCCDvVQvv32212FIwAAQMimXvipl0y9aBpU1Km7cXt7u3hORZl66dQTqAtD9LiKNXte9JxeV35MRZh63p544omikHvxxReL561X0XoDVbBZD51uVdCVe/N0XxdoaFrNl16j99DnqZAs9+7pdLXGVVgCAADEYOqFn3rQbFheXi6KJzvVq+Ls8ccfP/8OoKio+/DDD91YVhR31kNotyrojE7PPvPMM27sQYEmem8rEEW3mk7n5vWcijsVe4899ljxnL6PaAWqBo3btELBBwAAYlPrd/zUs6aC6/XXXy9uVYD1uzrm448/dve6izwVgVIuFIfRtNbDpwJR4xpU0FkhaMoFqgb1PJafBwAAiE3t3/GzQk/fq1MhV+7dExWEVuCJXjeMegx1cUc/+iz1MqqHUb17Gi8XfnZlsR6308blgcIPAADEbOqFnwo79bppUK/bq6++WhRhKqo06L5OrYp6APX9vPJpVRWCw6h4+81vflNMK3ovnc61ok3P6zEb163Njz2mizzKV+zqMx999NHz9wQAAIjRVAs/9bbp6lv9xZkGXTVr37EzKrZ0IYV+1FlFmi7AsMJPp3TLvX+i9yxTz5y+46dp9freizJU3OkzrXdPrly5UpzKtd5HvUZX7Oq99N0+FYKaVzulrM+01wIAAMRiqj/gXAU/qOiPeP0Rrz/i9Ue8/ojXH/H6I15/o6at/Tt+AAAAaAcKPwAAgERQ+AEAACSCwg8AACARxcUd7n4w9Ft/KV11S7xxI964EW/ciDduMcbLVb0VEK8/4vVHvP6I1x/x+iNef8Trr63xcqoXAAAgERR+AAAAiaDwAwAASASFHwAAQCIo/AAAABJB4QcAAJAICj8AAIBEUPgBAAAkgsIPAAAgERR+AAAAiaDwAwAASASFHwAAQCIo/AAAABIxd3x8fObuByOf56zT6bix+BFv3Ig3bsQbN+KNW4zxFoXf/Py8G63m5OQka2Lao6OjbGFhwY1V09Q8E68/4vVHvP6I19+4066urmb379/P9vf33SPVhBavkM/+Qos31nzmVC8AAEAiKPwAAAASQeEHAACQCAo/AACARFD4AQAAJILCDwAAIBHBFX6bm5vZwcGBGwPCRj4jJsvLy9ni4qIbA8IWaz4HV/jt7e1l29vbbgwIG/mMmOhAZn193Y0BYYs1nznVCwAAkAgKPwAAgERQ+AEAACSCwg8AACARFH4AAACJmDs8PDxz94Nw9erV4vbWrVvFLRAy8hkAMEtzx8fHZ/Pz8260mpOTk2zW0969ezf79NNPs5deesk9Uk0T8yyTTHt0dJQtLCy4sWqI118T05LP1RCvvyamJZ+rIV5/TUwbaz4Hd6p3ZWWFHwhFNMhnxOT69ev8LiWiEWs+8x0/AACARFD4AQAAJILCDwAAIBEUfgAAAImg8AMAAEgEhR8AAEAigiv8Njc3+bkARIN8BgDMUnCF397eXnZwcODGgLCRzwCAWeJULwAAQCIo/AAAABJB4QcAAJAICj8AAIBEzB0fH5+5+0FYW1vLTk9Ps52dHfdI/PJ1lHU6HTcWv5TiJZ/jRz7HjXyOV6z5XBR+8/PzbrSak5OTbNbTrq6uZvfv38/29/fdI9U0Mc8yybRHR0fZwsKCG6uGeP01MS35XA3x+mtiWvK5GuL118S0seYzp3oBAFOxsbGRLS4uujEgbLHmM4UfAGAqVlZWsvX1dTcGhC3WfKbwA6bs7t27xQAAQNtQ+AFTpqJP3w2xgSIQANAWFH5ATaznjyIQANAWFH7ADJSLwLm5OYpAAEAjgvw5F+0w9aXLceg3eS5cuODGqmlqWl1OfvHiRTdWDfH6m9a04xR0u7u7Y+V0W38uYBh+/sIf8fojXn/E6y/GeOnxA6asagGnnwug9w8AMBPq8RtXU9MeHh66e9URrz/i9VeedmNjQ/+GM3TQazQI69cf8fprYlrl9Pr6uhurLrR4hXz2F1q8seYzPX7AjOSNSHFKN9/uss3NzWIAYrK3t5cdHBy4MSBsseYzhR9Qo95ib9zvpgIAMA0UfsCUqbij2AMAtBGFHzBlKvQo9gAAbVT8nIu7H4x8nrNOp+PG4ke8cSPeuKUU79raWvHTRjs7O+6R+JHP8Yo1n4P7HT/hd4T8Ea8/4vVHvP5Sile/s6rf4dzf33ePVBNavEI++wst3ljzObhTvfq9M64aQyzIZwDALAVX+F2/fj3b3t52Y0DYyGcAwCxxcQcAAEAiKPwAAAASQeEHAACQCAo/AACARFD4AQAG0pXnGgDEgcIPADCQij79npkNFIFA2Cj8AAAjWc8fRSAQNgo/AEAl5SJwbm7uvAjc3d3Nbt265V4FhC3WfA7uL9vUwPCXQP6I118T09oOc2VlxT1Sjf5H8sKFC26smqam1fZ78eJFN1YN8fqb1rRVe/UWFxezGzdujJXToW2/Qvvsj3j91TktPX4AgIGqFnAq/KoWiwBmSD1+42pi2rwROssbFjdWXWjxyuHhobtXHfH6a2Ja8rka4vU3rWk3NjbO8l3F0EGv0SCsX3/E6494/Y2atjjVm2+4wVhbWytOQ+zs7LhH4pevo6zT6bix+KUUL/kcv9Dj3draKoZe165dy5aWloqhjPUbN+KNQB6UqwGra2JaekiqIV5/TUxLPldDvP6mNW25x0/3d3d33TP9sX79Ea8/4vU3alq+4wcAGEjf8dPVjfn+Itvc3Bz7QiQA7RBc4ZcfcRZfHgZiQD6j7VTo+RZ7uqjj4ODAjQFhizWfgyv81ACtr6+7MSBs5DNicv369Wx7e9uNAWGLNZ851QsAAJAICj8AAIBEUPgBAAAkgsIPAAAgERR+AAAAiaDwAwAASERwhZ9+QJSfC0AsyGcAwCwFV/jt7e3xA6GIBvkMAJglTvUCAAAkgsIPAAAgEXOHh4dn7n4Qrl69WtzeunWruAVCRj4jJuQzYhJrPs8dHx+fzc/Pu9FqTk5OsllPu7q6mt2/fz/b3993j1TTxDzLJNMeHR1lCwsLbqwa4vXXxLTkczXE66+JacnnaojXXxPTxprPnOoFAABIBIUfAABIwt27d4shZRR+AICp2NjYyBYXF90Y0D4q+nQK14ZhRWCs+UzhBwCYipWVlWx9fd2NAe1lPX/DisBY85nCDwAAJKtcBM7NzY3sCQwdV/VW0NS0XDXmL7R4yedqiNdfU9Nevnw5u3jxohur5vT0NLtw4YIbq6apabX9Eq+fNsRbtaDTqd4bN24UvX9VtXX7pccPAAAkoWoBp8Ivut4/9fiNq4lp85V2lq8IN1ZdaPGKfmR7XMTrr4lpyedqiNcf8fojXn+hx7uxsaE/rRg66DUaJMb1S48fAABImq7g3d3dzfK6KNvc3CyGWFH4AQCA5PQWe+N8jy9EwRV+Wkn8DyRiQT4jJtp5HhwcuDGgfVTc+RZ7seYzPX4AgKnY29vLtre33RjQPir0fHv2Ys1nCj8AAIBEFL/j5+4HI5/nrNPpuLH4EW/ciDduKcW7trZW/Gbazs6OeyR+5HO8Ys3n4H7AWfgBWH/E6494/RGvv5Ti5QfJqyFef01MG2s+c6oXAAAgERR+AAAAiaDwAwAASERwhZ/OuV+9etWNAWEjnwEAs0SPHwAAQCIo/AAAABJB4QcAAJAICj8AAIBEUPgBAAAkgsIPAAAgERR+AAAAiaDwAwBMxcbGRra+vu7GgLDFms8UfgCAqVhZWckWFxfdGBC2WPN57vj4+MzdD8La2lp2enqa7ezsuEfil6+jrNPpuLH4pRQv+Rw/4o0b8cYtxniLwm9+ft6NVnNycpLNelr9xdX9+/ez/f1990g1TcyzTDLt0dFRtrCw4MaqIV5/TUxLPldDvP6I1x/x+iNef22Nl1O9AAAAiaDwAwAASASFHwAAQCKCK/yWl5e5agzRIJ8BALMUXOG3ubnJ70QhGuQzYqKLla5everGgLDFms+c6gUAAEgEhR8AAEAiKPwAAAASQeEHAACQCAo/AACARFD4AQAAJCK4wk8/f3FwcODGgLCRzwCAWQqu8Nvb28u2t7fdGBA28hkAMEtzx8fHZ+5+ENbW1rLT09NsZ2fHPRK/fB1lnU7HjcUvpXjJ5/iRz/3du3evuF1aWipuQ0U+xyva9jlfiWfjamLalZWVs8XFRTdWXWjxyuHhobtXHfH6a2Ja8rka4vXXxLSj8nl3d/dsY2NDnQ3FoPtlocUr5LO/0OKNtX3m4g4AQG3u3r1bfJd1bm6u+Aus69evu2cANIHCDwAwVSr0KPaAdiq+4zc/P+9Gqzk5OclmPa0akfv372f7+/vukWqamGeZZNqjo6NsYWHBjVVDvP6amJZ8roZ4/c16WhV6ulhJPXy+NjY2iunM008/nV24cMGNVXP79u2B86x5GlZ86ntcgz53eXm5ax57Xb58Obt48aIbq6apeZ5kOd+8eXNgPrd1nsddznpucXExuvaZHj8AwMRWVlaKHWUbTTJfiqsJzPNstDVna9XWLx8OEuuXLYfhy8P+QouXfK6GeP01Ma0u1lhfXy8u4lBu57uYoQMXdxCvryamtXweV1vjpccPADAVOlWX7yiL3pu8+MvyfUxxq3ENQEgsn2ND4QcAqI0VgTZQBALNovADAMxEvyIQwGxR+AEAZo6eP6AZFH4AAACJoPADAABIBIUfAABAIoIr/PRL7zFeXo00kc+IiX7+4uDgwI0BYYs1n+f0Y4zuPgAAY7t69Wpxe+vWreIWCFms+Rzcf/UK//Xpj3j9Ea8/4vWXUrz893Q1xOuviWljzWe+4wcAAJAICj8AAIBEUPgBAAAkgsIPAAAgERR+AAAAiQiu8NNVNnaJNRA68hkAMEv0+AGBuHv3bjEAADAuCj+gxVTo6dfj5+bmit5BCj8AwCQo/ICW6S32rl+/7p4BAGAyFH5AC6jQo9gDANQtuL9s006RvwTyR7z+Zj2tCr29vb1Kp283NjaK6czTTz+dXbhwwY1Vc/v27YHzrHkaVnyenp4O/Nzl5eWueex1+fLl7OLFi26smqbmeZLlfPPmzYH53NZ5Hnc567nFxUXaZ0/E66+JaWOtN+jxAxqysrJS7CjbaJL5UlxNYJ5no605C8CTevzG1cS0eWN3lh9RurHqQotXDg8P3b3qiNdfE9NaPu/u7hb3801y6LCxseGmfCC0eIV89hdavLTP1RCvvyamjTWfi1O9+Q4lGGtra8Xpj52dHfdI/PJ1lHU6HTcWv5Ti7ZfP9+7dy7a2ts7vl127dq0YQkY+x0v5+vnnn2fPPvuseyR+5HO8os3nfCW6GrC6JqbliLIa4vXXxLSj8tl6AjXkmys9fsTrjXj9Ea8/4vXX1nj5jh/QYnnBl+XF3/mgcQAAxkXhBwRCRR+FHwBgEhR+AAAAiaDwAwAASASFHwAAQCKCK/z0a/WLi4tuDAgb+QwAmKXgCj/9RdH6+robA8JGPiMmyuft7W03BoQt1nzmVC8AYCr039MHBwduDAhbrPlM4QcAAJAICj8AAIBEUPgBAAAkgsIPAAAgERR+AAAAiZg7Pj4+c/eDcO/evezzzz/Pnn32WfdI/PJ1lHU6HTcWv5TiJZ/jl1K8a2tr2enpabazs+MeiR/5HK9Y87ko/Obn591oNScnJ9msp11dXc3u37+f7e/vu0eqaWKeZZJpj46OsoWFBTdWDfH6a2Ja8rka4vVHvP6I1x/x+mtrvJzqBQAASASFHwAAQCIo/AAAABJB4QcAAJAICj8AAIBEUPgBAAAkIrjCb2NjI1tcXHRjQNjIZwDALAVX+K2srGTr6+tuDAgb+QwAmCVO9QIAACSCwg8AACARFH4AAACJoPADAABIBIUfAABAIuaOj4/P3P1g5POcdTodNxY/4o0b8caNeONGvHGLMd6i8Jufn3ej1ZycnGRNTHt0dJQtLCy4sWqammfi9Ue8/ojXH/H6I15/xOuPeP3VOS2negEAABJB4QcAAJAICj8AAIBEUPgBAAAkgsIPAAAgERR+AAAAiaDwAwAASASFHwAAQCIo/AAAAJKQZf8fVuS0JFypTkEAAAAASUVORK5CYII=\&quot; style=\&quot;height:150px; width:306px\&quot; /&gt;&lt;/p&gt;\n&quot;,&quot;text/plain&quot;:&quot;A               &quot;},&quot;name&quot;:null,&quot;value&quot;:null},{&quot;id&quot;:&quot;1&quot;,&quot;content&quot;:{&quot;text/html&quot;:&quot;&lt;p&gt;B&amp;nbsp;&amp;nbsp;&amp;nbsp;&amp;nbsp;&amp;nbsp;&amp;nbsp;&amp;nbsp;&amp;nbsp;&amp;nbsp;&amp;nbsp;&amp;nbsp;&amp;nbsp;&amp;nbsp;&amp;nbsp; &lt;img src=\&quot;data:image/png;base64,iVBORw0KGgoAAAANSUhEUgAAAagAAACUCAYAAADGfb2iAAAAAXNSR0IArs4c6QAAAARnQU1BAACxjwv8YQUAAAAJcEhZcwAADsQAAA7EAZUrDhsAABEaSURBVHhe7d09bxTX24Dx8V8uLKWAVCmBTwB0LiLh9EiGjg7o0gEdqYAqdMAnADo6TEcHSJFSAp8Ap0wFKSKlQPJzruO59zke1uszxvKe9V4/abQ7M2fOvOy55543j1d2kq7SP//80506darvG2de0/7111/dmTNn+r5xXN96rm8917ee61vvJK7v//pPSZKaYoKSJDXJBCVJapIJSpLUJBOUJKlJK1++fKl+ii88fPiw++OPP/q+tn39+rVbXV3t+06+ZVjfu3fvdj///HP+ntpvd/r06fx9GRzF+hq/7TJ+9xr1mPlvv/2WGzc2Njbyp3Tc3r59mz/v3bvX3bx508dyKxm/asGo+CVB1aJ4atg7b9686YdIx4/2RzukPW5vb/dDx+PqwWHNa9rvWV/jVy0YE7/V96DKrOfRl+aJ9kc7xOPHj/OnZjN+1Yox8Vt9ie+XX37Jnyn75U9p3miT//33X/fnn3/2Q8ZZpkt8xq9aUxO/PsUnSWqSCUqS1CQTlCSpSd6DKjx48KD/tuvs2bPdpUuX8qfa4z2oet6D+tb9+/e7lZWVvu/o4526K3evS8l7UCPRYD99+pQbFd3Lly+7c+fOdVtbW30JSScFB6TGe9tMUAM3btzIiYqOhnr9+vXu2bNn/dhdHz586J48edI9f/68297e7od2+Tsdj/QyDX8l/e7du/xJ+SjLJ9MyjLpClA30D+uP8pR79epVDjLKlaIe5hGPF0v61vfEO2bF4RCxOJxes5mgDsAllfJVHLdv386N+vPnz9379++7ixcvTpIGDZuGzniG0fHMP/0cndGYGcY0TEsdjKNOEBxRF2WZlvoC5WjkjOP0+NGjR/nI79atW93Vq1f7Urt/Z3DlypXu6dOnBoQ0AvEyK94vXLgwiVHKcsbFZdOIQ96MMA310C3Ta7mORNqwVdJOL3cnGZsjNcadlBRylxrjzubm5k5qnHl8aqC5zKdPn3I/UqPcSYklf793797OqVOnJuVTw83lU6LI/aA+pgnUFXVSD3UgJbRc7uzZs7kfqXHnZaDMpUuX+qG7zpw5M3lDAPXFMp1ktMf19fW+b7yU6Ptv481r2rRT7L+NswzxO9b3xjtlyzhjurI830H8nz9/flKvdtXEr2dQA2mbTDpumMblOnDElBranpuonKl8/Pix7+vyEVYcJcVn+iHyJ7gcwDQh6qJuhsclOT6ZjhvijOOojRvr1M84bsByWSE6+mNacNQnabbvifeI2UC8U0ecYSGuqlCvZ0/jmaAG2LHToOh4DQeN7c6dO/mTBjmtkaUjpv7b3mREMkHtU0FMG9exSWT009G46cq6y8CiS0dye8ZLOtj3xPt+4xkeqJNL8mXSUr3/8chrTcdr4JdRNEAaGQmnPFsCDS8SESg3C0dkZQMuMS+OwDjq4myJ/jJBxdEaw5lnBFZ0y5qgprXXmm6Zpl3W+B1rTLzzOUw8w/0BcUs8E7v7xf2ym9Zeo+Pou0ra+Z34a9hpW+2kI56d1Khyt7W1tZMaVr6vFLjXk5JB/s61Zu4RxT2mafeGqLNEmdSAJ9epqYs6w6NHj3Kd5X0q+lPg7Lm3RX/cc+JaOWXKa98x7iSjPXoPqs4yxO9Y3xvvfJZxR2yXsVzGPvFM3Ov/1cSvl/gKnL3wtF1qaLnjKbm4BxQ4IuJpHo60OCpKDW9yvyc11j1HT6DOEmc6m5ubeVrKUxd1hvSj5XkyPlCeS3hxdEeZFBy5Lu498XQQy0p9YJ5RVtJ03xvvfNLPcMZz9lTGchn7xCp1x/0t1fFNElpYvkminvGr1vgmCUnSwjJBSZKaZIKSJDXJBCVJapIJSpLUJBOUJKlJJihJUpNMUJKkJpmgJElNGv0mCV4JIrWAfzPimyTqGL9qTVX8kqBq8GI/itvZtdT5stg6xq9di91B8btCsKSCB7p8+XK3urrqEZiaEUdgr1+/7oecfCleD/UiYONXramJX18Wq4VV87LJWZbxEp/xq1bUxK8PSUiSmmSCkiQ1yQQlSWqSCUqS1CQTlCSpSSYoSVKTTFCSpCaZoCRJTTJBSZKaZIKSJDXJBCVJapIJSpLUJBOUJKlJK/x/mf77TNeuXevW1tZ8G7KaEW9DfvHiRT9E+zF+1Zqa+PXfbWhh1byufxb/3YY0PzXx6yU+SVKTTFCSpCaZoCRJTTJBSZKaZIKSJDXJBCVJapIJSpLUJBOUJKlJJihJUpNMUJKkJpmgJElNMkFJkppkgpIkNWnly5cvVW8zv3z5cre6uurbkNWMeBvy69ev+yEnX4rX7vTp031fPeNXramJX//dhhZWzev6Z/HfbUjzUxO/XuKTJDXJBCVJapIJSpLUJBOUJKlJJihJUpN8ik8LK54C+v333/sh4/z777/dDz/80PeNM69p//777+6nn37q++o9ePAgfxq/akXNU3wmKC0s2uTbt2/7Ph1kY2PD+FUzTFA60aKBewZ1MM+g1BoTlE60mgY+i3+oK81PTfz6kIQkqUkmKElSk0xQkqQmmaAkSU3y321oYcVNVv/dxsGMX7WmJn59ik8Lq+YpoFl8ik+an5r49RKfJKlJJihJUpNMUJKkJpmgJElNMkFJkpo0+im+e/fu5U9p3ngBqk/x1TF+1Zqq+CVB1djY2CCR2dk11a2vr/ctdDz+BvCw5jXt9vZ2/20c49euxe6g+PUMSgvLM6h6xq9aUxO//qGuFhZt0gRVx/hVa2ri14ckJElNMkFJkppkgpIkNckEJUlqkv9uQwsrbrL67zYOZvyqNTXx61N8Wlg1TwHN4lN80vzUxK+X+CRJTTJBSZKaZIKSJDXJBCVJapIJSpLUJBOUJKlJJihJUpNMUJKkJpmgJElNMkFJkppkgpIkNWmh38W3vb3dPX/+vO/bdeHChe7SpUuHeqFmS96+fdu9e/euu3Xr1p51iXWex7/u5kWltAPmff/+/e727dvdjRs3+rHHz3fx1VvG+CWGaKd8lqbNt8T82V5sq42NjX7oLupiXOVuM6P85uZmnpb1Y5l0Qt/Fd+XKlUmDo6HxY9NYomPnee7cuTxukUVwDRtzrPM8MN/z58/n32Bra6u7c+fOwm9nHa9W4recJ8vw6dOnST9ITiQTMP6wMRfrx8Hcs2fPusePH0/WXwdbSQ2h6lDg2rVr3dra2pEdgXF28OHDh3xkAY7Oo0HwnfE0Uo5mYjjlr169mn9spmP8tKOZs2fP5jJ0gfriCKY8QqNOyr969SofmfI9/qVBeaZCOepgONNHuY8fP+Z+RD878bJ+vlOe5aUOypXrVU7HPFk3GjPlSQSx3OD7cJ1Z9pjP9evXJ/Nm+kCZGM/wsr8U24kjx1gvMA07js+fP0/qj7MnlnUe4gjsxYsX/RDt56TGL6hnWlxRngTBJ8o4K6dfWVn55myJ+ihH3RyIsUxczaCO4TLvt2yUJWbev3+fpwcJitg7qt9hkVXFb9rQVdKPl7ujkI6idtKPv5N2/jvpB839fEc6ktlJP/BO2nHmYSlp7KSGkcc9ffqUVpHHpR84d8NVSDvQPD1lQ2o4Oykgcn180k85MH/qY3mYJpaJ+fIJhp86dSqPo+P7y5cv87KW82cY/eW8WZbUQHNXrhd1PHr0KJeJ9WDZmCdlY150LG8YzpNtE9uS78yDMmAYv1msO/NMSSXPg36mi20L5lP+LuV8WVbqKcU6zQvrtr6+3veNl3Yg/bfx5jVt2mH238Y5qfFLzA1jM6al/ohhMB3zHmIZKFuKYdQV+wK+D5eZeGI886Zu5hHxF9OWIn6jzDKrid+9rWOGo2rg7NT4gaKB8RkNDPzI5Y6Q8eUPGg0H0VjSUVLu0hHXNztddqzDRkKZaMQ0vLIRsxzDBkTAEAiBadMRUf5O3bE8zJcugoB1Zd3Atot1BPVTL+sX6xHLBMpGeZY3khkoGyhTLmtZlnHlutPP8pTBHesRwRTjEEEZ32N5SuXvcdxqGvgsJqjxWovfYTIr2zT1R2yTSKYlJ0xrw+Wwsu3HMiPiu4wZ5hFlY38wxPKX+5NlVRO/R34PKk63oxviND/94JPTYD7TUUf+Dk7BOeV+8OBB7p48eTK5PLaftB65S40l18VlsjitZzque5foZzlC2lD9t93lSQExOSWnnrRD2VNHuTwMj3mxvlxSiPVmeEzHd25wx3qxjNRbLsd+DxxwWYBppm0DLoMwv6iXG/DUG2I9wLahK7d91Mkn253tHXXRX86zrCuwrXRy8HtH7EY7LrUUv7TzYWzynWnKGLh582a+NH3Ul6K5/P7jjz/uiRliPJadZYztVGJYGffa35EnKH6cdAQx6YamNdSyAacjrdxQo9HSpaOSqT90IClERyNMR135Wjeod9q05XKUCYoAmbYj3g/Tss7Ux7IyL3ba9DO8rLtcJzq2T828qINtwLXwEkHINe50NJbnyY6DbbefWduQ5R1ud+qL5WP8tGVlmMF2cixS/MY8Z8U3SZZl4rNMWkelXE86Yma/A02Nd+QJih+HRh7dEDtbjjJKHHVFg4oEUTZauvIo7SA02GiMTDfcgdJf1jer4Ua5WL4hjtho/GUyiqTF8Di6I2j5PlyvaTv9aSj75s2bfNQWWA+CgmFsd+bLGdRhsBxst+HyRbDtl4j47cb8NmrbIsVv1FmOj+8x7vz583k9SJLclD9KrCdni8N1NUEdnWN/zJyGw+k2p8Xgk/44CuLH5RQ/GhqNi4ZQJhGCoewnEUTHtJxqb/ZPF1EfT81EsPFJf9mIhgFQYrk4KqJO5knHMtPgA/NifJmgKMNZTawXl+IoE4HMkWIEUQ3qYZryLIphJCSWn+ViHAmr3DYHIYDB9mD7RQJkOTk7i23DbzBM0rE9GKfl0Fr8EodlbPK9jM1YLi6TExvlk4FjlMsbOOAstwVlLl68OLmUyH5gGDMgoce+QgdIP1qVtEGP5CYruLnIjdS04883FKML3BhlHItHOcoHyqWzkXwzkuGUG3bxkECIm6XUx2d5Q5SbmOVNVuoc3thMjTDPLyWcyU1chgWmp95yGP1lvWDZmZ7lL9cr1qPEtMPpwXKUZVkWlouO8lFXTF+uy3DdhvON7cTysZzldqSutHPq+3Zxo5f5zgvt0Yck6pzU+CXmyhgoY3O/9l4uDw4aRtun7nKZA/2sY8RMuR0YlxJk37eLYZRVXfwee4Ki8aSjoG925sNGqfYQpOXOgfYwz9+tpoHPYoIaz/gdh21DggskuTKJLbOa+D32S3yccqcfKD9Zwyk9n1wOKC+5qU1cJolLjFwKTDupQ18y0WIyfseJJ3DTQUneTsSNMVPv2BMUuI6cjizyTf90VJ6v08a1YrWLa+63bt3KgcZvVj6woeVh/Nbjnl06u8zbLDq3Vb2Fflmsllu8KsWXxR7M+FVrauJ3LmdQkiQdxAQlSWqSCUqS1KQVHnntv890+fLlbnV11WvYakZcw379+nU/5OTjabDD3GQ3ftWamvj1IQktrJqbrLP4kIQ0PzXx6yU+SVKTTFCSpCaZoCRJTTJBSZKaZIKSJDXJBCVJapIJSpLUJBOUJKlJJihJUpNMUJKkJpmgJElNqk5Q/AfN+I+Q0rxFW/TfZ9cxftWS2vitTlD379/Pn/x/fRu55on2RzvE+vp6/tRsxq9aMSZ+q//dBh4+fJg7bGxs5E/puMUO9u7du92vv/56qH8/sagO++82YPyqBWPit/rfbSD+TUCZAWt9/fo1/z+aw/ieaXmd+9raWt83zryW2fWdjctVcUZw2H8/gWX6dxswfuu5vvXGTjsmfg+VoA5jkQP6MFzfeq5vPde3nutbr9X19Sk+SVKTTFCSpCaZoCRJTTJBSZIa1HX/B8N7+95J5Wt+AAAAAElFTkSuQmCC\&quot; style=\&quot;height:70px; width:201px\&quot; /&gt;&lt;/p&gt;\n&quot;,&quot;text/plain&quot;:&quot;B               &quot;},&quot;name&quot;:null,&quot;value&quot;:null}],&quot;maxScore&quot;:1,&quot;hasAnswer&quot;:true,&quot;answer&quot;:[&quot;1&quot;],&quot;values&quot;:{&quot;hints&quot;:[]},&quot;secure&quot;:false,&quot;data&quot;:{&quot;question&quot;:&quot;&lt;p&gt;Which of the following is a Solution Class Diagram?&lt;/p&gt;\n&quot;,&quot;fontSize&quot;:&quot;small&quot;,&quot;choices&quot;:[{&quot;id&quot;:0,&quot;choice&quot;:&quot;&lt;p&gt;A&amp;nbsp;&amp;nbsp;&amp;nbsp;&amp;nbsp;&amp;nbsp;&amp;nbsp;&amp;nbsp;&amp;nbsp;&amp;nbsp;&amp;nbsp;&amp;nbsp;&amp;nbsp;&amp;nbsp;&amp;nbsp; &lt;img src=\&quot;data:image/png;base64,iVBORw0KGgoAAAANSUhEUgAAAn4AAAFjCAYAAACjcAa4AAAAAXNSR0IArs4c6QAAAARnQU1BAACxjwv8YQUAAAAJcEhZcwAADsMAAA7DAcdvqGQAADHsSURBVHhe7d0/aCT3/f/x0Y8rDgxfbaqkSKJzGYhju4oOy0gq4jiO4Gzi4IMUtgNp0liGFNdJl+bUBMtNMAnEZ0jIhRQ+wzkolU7JBSmVYwxJaSm4cWUp2HABgX7zmvu8ldm9/fOZ3Z2d+Xw+zwcMu7O7szvvmfd85j2f2dmdOz4+Ppufn8/GcXJykjUx7dHRUbawsODGqmlqnonXH/H6I15/xOuPeP0Rrz/i9VfntP/P3QIAACByFH4AAACJoPADAABIBIUfAABAIij8AAAAEkHhBwAAkAgKPwAAgERQ+AEAACSCwg8AACARFH4AAACJoPADAABIBIUfAABAIij8AAAAEjF3fHx85u631tbWlruXZffu3ctOT0+zCxcuZEtLS+dDzPJ1lHU6HTcWP+KNG/HGjXjjRrzhKwq/+fl5N1rNyclJVte0m5ubxe3169eLW1lZWXH3Hrh796679+C5jY2Nh17Tq855HmaSaY+OjrKFhQU3Vg3x+iNef8Trj3j9Ea8/4vVHvN1ad6pXxZyKPhV8GlTM7e7uZmdnZ8VtebDHrNhbXV0thnJBCAAAgAdaVfip4FPhZgWfCjs9NqwXT8+Vi0EVfXoP6zEEAADAA60p/KyXr1zwVaUiUNPqPfReFH8AAAD/04rCr1z0TaNY03tQ/AEAAHRrvPCbdtFnKP4AAAC6NVr46ft4Ksx0iraO4qxc/AEAAKSu0cLPCjJdlFEXKyjp9QMAAKlrrPDTDzGrx089cnWzXj9+5gUAAKSsscLP/o1jFj1x9hkUfgAAIGWN9vgN+32+aeO7fgAAIHWNFH7W8zaL07y9VHACAACkqNGLO2bJTvdS+AEAgFQ12uM3y1O9AAAAqZs7Pj4+c/dnRhd2aNDfq83S3Nxcdu3atWIISb6Osk6n48biR7xxI964EW/ciDcCeVB5/TWecafd2NhQxefGZkefmRd9bqy6JpaVHB4eunvVNTXPxOuPeP0Rrz/i9Ue8/ojXX1vjTeY7fgAAAKlrtPCb5e/q2WctLS0VtwCA2eA3VIH2aKTwa+IHlSn8AGC21Nbru9Wrq6sUf0BLJHOqd29vj6uIAWAGVOSp6NOP5uv3WvV/7LS/QDs0VvjpytpZ/X+uPkNDEz8YDQAp2d7eLnr4rOhTAUjRB7RHo4WfzKLws79qo/GJgxXyodEO0AbtGG24dOlScTrMTonZoNdZrCHGi3QoP5WvymEVfir4zs7OiseAUCmvDw4O3Fg8it/xm5+fd6PVnJycZJNM+8Ybb3QdFdZBK047UfuMSee5iWmPjo6yhYUFN1ZNjPFqfYpOH/VqU7xWsOlrBrotKx+ELC8vF7d6nel9vdg0ymW736Z4fZHP/toUr7XRlqf9crSsN8c1Xn6snzbF64t89tfGeMt5PSqnpUpetzFeabTw07Q6QhQdHdaht0ho64oYhoalW5sLP2tErJdZ1Cj47vj6scao/NUIe5+f/exn2fe///3iflVtXb/DNL1+xxFqvB988EGRb707RMs9O2ARPabXDDq70ju9Dl7sflmT8aa2flONt18bLcrFck5LOT9tWzDlnBbL6/I0bYi3r6Z/YDDfeRc/rJwvrGJ8mvSeem99hmk63nHwg5ndtF4H5UtT86wfBleu2ZA3AMVQB+Wz5bYG3S/nuK+2rt9hmprnlOJV3pZzWfmlx3xyrJybvfmv5/RYb+6W85f16494/al9Lued5Wdvjo6jnPM2WE63df02XviJFr4trGmxFWENimlDvFXRsHTTuh2UK7Oe594d2TQakirKjY5ue/N9mLau32GamucU4rV22PJ4kly29xqUk3qsnLv22jt37rhXVMf69ZdKvOWc1qDxKm1kVZbTltdLS0tjf16dy6oVhZ9o4djKmWTFlFd0v4arLfFWQcPSzTasfmY1z8qtUbk2S9bgaF5067MNtXX9DtPUPMccb115XG7TR73vNOaB9esv9niVQ9PIqUmM0yaX1bmsWlP4ySQLqryih03bpnh90bB00/rV0M8s5rnpBmUY5b3N26BlZNq6fodpap5jjHdWeaw81GeMas/L7f8488T69RdrvMqZWeW1r3Je63bUdmDqXFatKvyMVlZ5QdnC6h16V7LPim5jvKPQsHSznOinznlWzlletqFBGaa8XWi++2nr+h2mqXmOKV7lg297OS2DcrCf8nZmbb8P1q+/GOMtt3ltbJ+rzl+dy6q4qjefkVa6d+9etrW1VdwOY78JaLexyddR1ul03Fj8RsW7trZW3N65c6e4nQXloQbJN9rzK8PazK6y1K2WVVv+rpB8bk45j/OC6qGratuknL9q29vavpPPzbO8DqFt1vwpr9Uez3If1iVfia4GrG6W0+qoz44EFxcXz8erCiXeMo4ouykHNPRTxzzbkdqgz2w7zbfmv/cos63rd5im5jmGeEPN40H52yv19VtFLPGqBlBu+ORHm9h8K7cH1TF1rt9g/qs3X0BdR6e940Ad7Ogsb1T6/m5gCDTfmn/FEUJPJaYv5Dwu56/9hiegnC7/pmtIbZtqF82zerMVg25nKZjCD5g1bZC2swy9YNL8s/NMj3Yo+pH80PPY8repHSXaRflgOX12dhZkJ5Dm2eZdOT3LbZPCD+hDG6F2LjEUfaa884wlJgynnaOE1iPSj+a/3EuCNCkPYjkgl3KP9qziofADesTWsJQpHmtk7Ev+iJMuglKRpB1LLF+LsVNkQvGXHuVzjG1zuV2eRVwUfkCJNSzawcRW9BlrZFT4xRpj6rRe9WsIWs+xFH1G8Sgueq7TonxWsR9r22ztsvY/yu06UfgBTrlhsV6FWKmRUZxqZBAXrdsYe0XKyjvJWGNEt/LPEMXKcrnu3mwKP8BJoWEp045TOGUWjxSKPkPxlw61UTowT6Ftthjr/CoOhR+Q044jlYbFcMosLil8TaGX4qTnOm5ax8pttc1a17GzdrnOr+JQ+CF55R1mCg1LmRoW6zVB2GwdpnTwIspfqbOHBM2wtlnrOKW2udwu11H8UfghebbDtB1IaqxhqevoEvXTDlJDijk8ix4SNMPa5hTXa50xU/ghaeUdZmq9fWV2dIkwad0pf1MtfCj44pPywYyxdnna+U3hh6SlfERZZvGzAw0PO8gH6tpJohmpH8xIXbHP6c985+fn3Wg177//fvbII4+4sWq++OKLsaZVMty/fz+7ceOGe6SacT9XnnzyyWzcZXVycjL2tEdHR9nCwoIbq2aSz21q2lHx2lWo/b7LVOVztbPUe2mHwc7iQSOj7ctneZDP/uqOd9j2kBr9PZ3or7CqIJ/9zSJea5tTuaBjmCrtshm1nOcODw+rbSElly5dcvfSkC8rdw9Nunr1anF769at4nZcep+LFy+ywyzRjnN9fb0Y0H4HBwdFHrODfMB2kuRw2Gibu9kBzbRqEHr8KqDHz1+d8U6jx48jyv5sxzlquZDP/uqMl96+h43T60c++6s7Xtrmh1Xt9Ru5nFX4jauJafNEOFtcXHRj1YUWr6hXdlwxxqsc0NCP7+fmjYr2CsUtumm55A2MG+uPfPZXV7zkcH/K3arLhXz2V3e8w9r3lCmnfZfLqOXMxR1Iko6e8o2II8o+tEz29vbcGNqOHO5mPSLqOUJ4WG/9qbdvWsuGwg9JonEZbHl5meUTADt4wcM4eAmTtTsqctDNtnWfU72jUPghOTQuw02zgUE9lMMayOH+OHgJkw5mhAOah01zmVD4ITk0LsOxXBA6Dl7CpGKd9mcwHejZ/msSFH5IDo3LaNNqYFAPO81LHvfHcgmP9dDSi10/Cj8kSaeCgFBxGnM0Dl7CYjlN0T6Y9WBP2pNN4Yek0Lj4seVDgdFe9Iz4IYfDwMU4s0PhB2Agdprtwzrxw8FdeFhno2kZTVokU/gBeAgNMGJBoYyYTOOKdQo/JMU2GAobhI4cHo7lExYK9Nmh8AOAgLCDRKy46G42KPwQJO38dGVT77C1tdX3cRv03Qh6AvxoOfGF6/ZhnSBWtM2zMac/83X3g7C2tpadnp5mOzs77pH45eso63Q6bix+o+JVDty7d8+NVafGZXd3141hkNXV1WJbu3PnjntkOsjnySj/L1y4QA57qCuHy8jnyak9V14rpyn+hlOnh/JaOb20tOQerShfiWfjamLaPCnOFhcX3Vh1ocUrh4eH7l51McarHNDQz6jP3djYGDgtuk2ynIchn/31+9xh6wXdfJcV+eyvjnjzgk8dUMUthvNZVqPWL6d6kRy+I+VHy4nv3LQP/0Prj+UUhrw4L25ZX/5smY2Dwg8AEC0OXhCTaRTHFH4AHmKNyyRHlUAbkMOIyTQu7qLwQ1I4pYBYkMPDsXwQq0kPZij8kCR2CggVPViIkfKanyqaDQo/JIWdph9O9bYfBy9+yOEwcNGSn2ksIwo/JGdjY4MjyxG0fNhhthPrxc/169fdPSAuk16wROGHJHFkOZyWD1dDtpcOXihsRqNIDof+Wal8i4fZfmvSvA6u8NPO6ODgwI0B1dlGQwPT37QaF9SPA5j+tFw0qEAGYmEHe8kVfnaKjgYP46KgGU6Ni5YRy6m97KCFdhAxoSd7OG3v02iXgyr87CjO7gPjooEZjG0rDNoB8F3V/jh4CRtt0MNsmUyjFzuows921Ovr6+y0MRWc7u02zcYF9eIqyMG0XMjh8NCTPZjVPEn1+CkhlAy7u7vuEXbaGB+50980GxfUy9YRudyNoiFsyms6dvqbVrs8d3x8fObut1qn08mWlpayO3fuZPk8Z2+99Va2tbVV3I+dYlT8qRgV79raWnGrXJiE8keDegbYeT7YYa6urmbXrl0rhrqQz9Nj73t2FkQzPhPK4dPT04nbB1/k83TRLj/M2mbltOqgieUrMW8zxjOrafMqV63a2e7ubjF+eHhY3OqxPDmK+75CiLeXxTuOGONVPmjop+rnjpNDsbLtzAf57K/OeJW75PD/aB9R3lf4Ip/9zSJerUPftigFw/Z5/Yxazq0/1atKV4Oq/zxw9+gDekxdwhwVYFzk0APl7QzhsLzl1NgDWg7aT/TuKxAWa4fYt9fTNre+8LMNuV8C6DE9R6OHcdGwPDBsO0O7sZN8gIOXeCiXtR7Zt9dzMNPqwk8rf9SGbP8uwA4L47IGJtUcYocZNnaSD9Sxg0TzUt63+9RA42ht4adgtSEr4GEbcrnR0zRAVdawpPqbaOww45HqTrKuHSSaU963p6qutrm1hZ8F7NOQ2WtSThBMRg2Mdhyp7TjZYcahvJNM8QBYcetqRw5e4pRauywWcx1tcysLv3F2RqnuuDEdyhv9hIl2IKnkkOJUvNp22GGGz/I2tQNg/cyF1PkTRGiGctoOaFJpl0W1TK1tc9suJ7fL8fNg3SMPG3Q5eb6QRl4C3rZ4ffBzAd2UG4PyY9J5thzSbcxsOxs3zjrX7zBN5WQo8aaSv6YcbwrrtyyleG09V/2ZnhBZ27y0tOQeqW7Ucm5d4acduoIeZljijWr02havDxqWbnUWfuKTgyGbRcMyDPnsb5zPLRdDMeuNM5X1a1KLV+s65nbZKEbtg+pcv6061avuzaqneHtp2tS6hTFdeWFU3NoppNjYqcBZ/bMBZiuF02OKy06F0danwdqrmNe37XMmqYF8tKrwU9B5pTvRitW01ugB41IO6SAktuJP8SguK24RJ7WDuthB7aDWd0wUj+KadF+BsCifYz6gUUzWNiu369Sawm+ala4tNBoFjEu5ow1QG+Lc3FzwO0/NvxV92sbqbljQPOshsfUeA8tj5S8HL+lRuxxj8adYFNOs2uZWFH7amKe5Q9J7xJgcmC3buehWO5tQc0nzbTt/xcM2kY4Y8tdYHovad6RJeWD7d8uHkCkeK/pmto029QXR8rR5wzTwy/r9+H65NA/voS+DtiHeqvjycLdh+VLXPOvzlEv5xukeCYPmV/Pdb3m1df0O09Q8hx5vqPlrLI+HzX/K67eqGOLND2qKnNCg+6Epz3+/vK5z/c7pBfkHN2Zra6sYdFpC5/B95POcdTodNzaYvbd+3ynk33jyjTcWo+JdW1srbmd9cYLlU76RBtF7YkeSbct/8rkZlr95ERjUaVLrrW5rO04+N+fevXtFTuvWerdDYG2zVKl9piZfia4GrG7Saa3irXoUWuWIw44U7YigyXjHxRFlN/Ve9OvBkrrn2fJpnLydFd95bOv6HaapeY4lXssNbT/WJraV7R98tzXWr7/Y4lU+++ZJ02wbHDWvda7fRgs/W1lVVU08fYYVCk3GOy4alm5al7Y+e81inrVDstzVbVt2oNagWKMyar7aun6HaWqeY4q3rflbVs5l3/lj/fqLMd7e9q9tqs5fncuqsYs71D1rXzavW76Qi88K4fQc2i/fWRZ5a7mrU1F2OqoJymtdeWxfENagxzSfQC/LX2sXm87fst5czvdR5DG8KHeU18oX5U9bc9ra50bVWVUOkq+courNV5B7pJpxjjjyhV18ZhPxyiTTckTZTXkzKHeamGfls/4Fw3Ja4xrqZjltg8araOv6HaapeY453nIeVc2haZnGPLB+/cUer9pftcXKJ2uTZ603p6vmdZ3LqpHCz1bIuCtj3MTTZ167ds2NVdfEshIalm7KHw39NBlvubHRYPM5rUbHGg97fxuqNiimret3mCbX77hC21FqsLydVu7205vPus/69Ue8o5XzetrtcT967942uo3t88wLPy0YLYxJCrBxE89WSBtXxDA0LN1sA+6nLfGWGxwbbL6Vf3rehjJ7TK+xofd97HFpS7xVkM/+Zj3Pyj3lm/VgW94q33pztSrL6375bFi//ojX3507dx7KO41PmtNi7XHve+uxtq7f4udc5ufn83mt7uTkJKs6rc515wslu337duVpzdHRUbawsODGqnn66aeLS7/z2N0j/saJ10wy7STxNjXPdcZr34/o9z2JNsar75nYpfvjfOdE28vy8nJxq6GsjfGOQj77azLeDz74oLiv3C3nbTkHlZdSfqz82r29veK2d3ry+QHi7Tasffziiy+yRx55xI1VU55Wn2HtcVlvXg/KaVFe9z5mr88LvuJWpjXP/fRuO2WjlvNMCz/tqLXA8yo7e/LJJxtJvPfff7/4HTitnKpfsIxxQxuGeP2NM601HJ9++mn2r3/9q7hf3piHbdgmpHgN+eyvTfEqXzVYMSe9O79elsNWII5qc9sUry/y2d+wz7X6AKONql9Grd+ZFX5qIHSVjc1wk4n3xhtvFAlWtfibZJ6bjLeJeQ4pXuXCyy+/nH3pS19qTby9O9gyzeulS5eK+6xff6HEa/moddy2eA8PD7P33ntPXxEqxp944onsypUrXQXgo48+OvP1a/sXnckp3/c1y/Vb1rb166OueMs51M+kvWd//OMfizOO5itf+Ur2+OOPF7fD6MD8y1/+shsbTDmnTq2yunr8RnUKjFq/Myv8tFDEFkzTiWennHtX1DCTzHPT8Y4jlXiVC5P2Qk87Xh2Q3Lx5M3vllVfcI/+jxyj8qgslXstHtU9tilf5+Oqrr3YdeOgxHTBpfu3fHMZdv8r5//73v9mNGzfcI/4o/KpJMV7lZzl3//GPfxQHMe+++272/PPPF4/14xuvttvenGsy3mHTzuR3/LRBa2Msn/tumuZF81Slxw9pUu+GGgj1xPTrhdNz+l3Kd95557wnRNQ7YsObb7750POjqIFSfvYO1nDJn/70p77zpXF9lj5Tea55UENXnhfRa8aZNzRH62lUPuq53//+913rdJJ8VA6p6NNOUsWe5aJy6rPPPiueN5988sn5++uzjO7r9ZZzGux53SqWf//73+evsRzufZ3eV4/pdb70XlomWjblmO2z9L3vcgyIkw6aLXd1nYEKQeVzmXKiX/6KcmXYtlemfFI+t1HthZ+C10LS0euo7slZ0opX8ad5AwbRhq9TV+rR0NHca6+9VuwAje7bAY1eo9fajkUNyuuvv56tr68XO0d9xeCFF14onpuUPkM9lL/97W+L+dJ7a9xoW1Mjp8cVg/XW6DGblx/96EfF62y8X+8i2sU3H/XcX/7yl6nlo6bV9/R6e0bUi6J5ssf1uu9973vF+3/88cfFqWDtYO25cg4qBuWs5k/voderd0U7Xg2Wwyo29Ro9ptfrohNNr+cUyyiKUTt4LZO333676A20ZaLpNe/6D2DNA9KidV7+32Hlg+Wn8kz5+89//rN4btS2V6b30TBuj13t8g0gj2E8PtPmG29xeXOvST43XwHuXnW9n6t5yxtKNzZc3ctqkGnGW0Uq8SoH8o2577RXrlw5y3cabuzsLG8QitfnO6liXLmj+zbt448/fpbvXIr7em5hYaG4L3qdptV7lPWLV9PmO1o39rB8p118Vnme9Vn22fqc8nzr/fJG6Pyz851pVxyKX+O+Qlq/pqlpq8ar9aD1Ib2f65uPomnHyUfp/VzloqYfJd+Jnv3qV79yY2fFZ1+6dKm4r+nL8yrlWPUZ9jNflo8276LY852tG/vf/Ou2nL+99xVzOUa9j7Yf0Wf2bkdVkc/+moxXOZEXdWebm5vFkBd1RS5YbuSF3nk+GeXbD37wg+L+qG3Pck45q5zS803GO0ytPX7qVVOPX77xuUfaJ2+Mil4/zSvQSz0Q5V4OHR2q50O9D6KjOnX561Sv8kjfrcgbxuI5Kfdyl79b4kPvq++N9A6i7aq390VHp/bZOtIsf7boeTu61e3//d//dZ02Rvv55qNyUTk5zXwcRe+T73CyZ555xj3SnZOa13yH2JVzmvd+p1gtT8vzq1Ns5djtfcrx9dJ7a5vRqTstE9tGrRdSercjxCuvec4Hyz31RIvyqDc/lRv2iwt6fti2J3ovq3ssh9toLg9GlWottAAXFxezW7duuUfaaXt7uxiGNSCIl/JUOapc7fXYY49lv/71r7uee+mll7Lvfve7xQ7uueeey77zne8U4yqktGPRfe2AlVOi+2bYZ5Vp2v39/ewPf/iDe6Sb5uHy5ctd7/3zn/+82Kn94he/KJ7XaT37nN73Ozg4KE71lcevXr3KNtACbczHcm4N0i+H/vOf/2Tf+ta3iu/Q6bt/5ZwTm/cf//jHD+W05q38Xv3m1R4T++zyfChmXc35wx/+sHiN+epXv5q9+OKLfbcjxKlf/ignl5aWiu9KK2/+/Oc/d+WnHvvJT36SffTRR0O3PeWv3v8b3/hG8Z69r2uduroT7RSvutr7meRz8w3a3atu0OdqXkedyqhrWY1SR7w+UonX8rTftPkR3flpIZMfyRWv1+N26symzTf+8zzSbfnUlOizdEqhrF+8mlafPYie12mH8jzr9fbZul/e9nrfT8/p1K/RuObNV0jr1zQ1bdV4y+1m7+f65qNo2nHyUXo/1/KjfBrMPP/88+fzpNfkRV5xX8p5pfu9OV3OU90v/6OTTWfKp62NXqPpez/H7mu+dEpvEH2mlsss12/ZJJ/b1LShxmu5Umanay2HtC2VKX++/e1vF/f7bXtqQ+099T56P32NRo9rW2ky3mFqOdWrbk4N+Qb10OmmttK86uiYU75p+vDDD7O//e1vxWkyG0Rf9C1fVagcsdOoOsJTL0i+kRW3+qJvvuGff3Fc+p1G0+mvSWm+dOpLPSmi7U3zrMd9aZ7RTspHrc9yTopvPmr46U9/OrV81PtfuXKluLhCeaf30Tzpwol8x3d+Ciw/GCl62WweNK96zFd5XnvpM3pjzwvdofsYLa98B1xMJ5pWMWh7QXpsu9KgPFabbduPBt1XXolyRXljvcW9255qBZ3OLeefxpWneu20LuSrRb6huRqwukHT5guiGIaZ5HPzBe/uVTfsczXP+SJxYw+rY1n5qCveUVKJV0dyGp566qnz+xqMjvLU26CjOH3Bt/fLv3r8m9/8ZnGkp0HTqmdCQ28Pi57TUWFZv3j7TdtLn6V51ufrfctHs5q23JPT+356TtMajZdjHoV89lc1Xq0HG8o5aXzyUc//7ne/GysfZVC8+mxNY5+hXufy5+u99GV49TzqeX2evb9yrPfzNW55qnn92te+dv4F+nLMRr1zel+9fzn2cj735rLG9VqbZ72H0edruZDP/kKNVznRO5TzU5RP5VxRvpfjHbbt6f2M3lPP//KXv3SPVFfnspp64aeNSsVTeSfUzySfW1fi2byXG4ayaS8rXzQs/ojXH/H6I15/xOuPeP0Rr79R0071VK+6z9VNmhdOQ7vf20pdt5p3xcCpANQl3yjPTzdo+Pvf/9413u90HFCX3nzUUD7FTD4CcZlq4aeCSQVfyN+Ts3m38/zAtGlHq+9F2aCrbcvj7GgxS735qOGvf/3r+X3yEYjMqC7BYcrT+p7iNZN8bt1dr4NO+U5rWVVF17o/4vVHvP6I1x/x+iNef8Trb9S0U+nxs1O86u0L8RRvr/IpXwAAgFhMpfCzAknFUizslG/Ip60BAADKJi781NunQUVfDL19ZdbrR/EHAABiMHHht7q6GvwFHYNwyhcAAMRkosJvbW2tuI3pFG8v68Wk1w8AAIRu7MJPp3f1d1ExnuItU2zW67e1teUeBQAACM9EPX7Xrl1LoidMMaoAXFpaco8AAACEZ06/9+LuT6y3R0x/oP3UU09lX//6190j05HPc/FnyKkg3rgRb9yIN27EG7cY4y0Kv/n5eTdazcnJSVaedm5uLnv55ZezS5cuFeP6xff33nsve/fdd7Pnn3++eMz0TlvF0dFRUVSOY5LPbWpa4vVHvP6I1x/x+iNef8Trj3j9jZp24qt6e73yyivFqVENt2/fLgrBmzdvumcfUEH41ltvZe+88052eHjoHs2K+xr0/UFNo0pb/xWp2zfffPP8tZ988kkxrR4r/52QvdZovPf9P/roo+K+XqeiVN/d0+vK7H30GZoXAACAGEy98OularncTbq+vl4UhyqsPvjgg+zJJ588L95U7Klg1PN6TIO+W6dx9RpqGj323HPPFdN+9tlnxXN6T1GRae+l12ra8ncQ9TpdkKLn9DM0b7zxRnZ2dpa99tpr2QsvvOBe9eCCDvVQvv32212FIwAAQMimXvipl0y9aBpU1Km7cXt7u3hORZl66dQTqAtD9LiKNXte9JxeV35MRZh63p544omikHvxxReL561X0XoDVbBZD51uVdCVe/N0XxdoaFrNl16j99DnqZAs9+7pdLXGVVgCAADEYOqFn3rQbFheXi6KJzvVq+Ls8ccfP/8OoKio+/DDD91YVhR31kNotyrojE7PPvPMM27sQYEmem8rEEW3mk7n5vWcijsVe4899ljxnL6PaAWqBo3btELBBwAAYlPrd/zUs6aC6/XXXy9uVYD1uzrm448/dve6izwVgVIuFIfRtNbDpwJR4xpU0FkhaMoFqgb1PJafBwAAiE3t3/GzQk/fq1MhV+7dExWEVuCJXjeMegx1cUc/+iz1MqqHUb17Gi8XfnZlsR6308blgcIPAADEbOqFnwo79bppUK/bq6++WhRhKqo06L5OrYp6APX9vPJpVRWCw6h4+81vflNMK3ovnc61ok3P6zEb163Njz2mizzKV+zqMx999NHz9wQAAIjRVAs/9bbp6lv9xZkGXTVr37EzKrZ0IYV+1FlFmi7AsMJPp3TLvX+i9yxTz5y+46dp9freizJU3OkzrXdPrly5UpzKtd5HvUZX7Oq99N0+FYKaVzulrM+01wIAAMRiqj/gXAU/qOiPeP0Rrz/i9Ue8/ojXH/H6I15/o6at/Tt+AAAAaAcKPwAAgERQ+AEAACSCwg8AACARxcUd7n4w9Ft/KV11S7xxI964EW/ciDduMcbLVb0VEK8/4vVHvP6I1x/x+iNef8Trr63xcqoXAAAgERR+AAAAiaDwAwAASASFHwAAQCIo/AAAABJB4QcAAJAICj8AAIBEUPgBAAAkgsIPAAAgERR+AAAAiaDwAwAASASFHwAAQCIo/AAAABIxd3x8fObuByOf56zT6bix+BFv3Ig3bsQbN+KNW4zxFoXf/Py8G63m5OQka2Lao6OjbGFhwY1V09Q8E68/4vVHvP6I19+4066urmb379/P9vf33SPVhBavkM/+Qos31nzmVC8AAEAiKPwAAAASQeEHAACQCAo/AACARFD4AQAAJILCDwAAIBHBFX6bm5vZwcGBGwPCRj4jJsvLy9ni4qIbA8IWaz4HV/jt7e1l29vbbgwIG/mMmOhAZn193Y0BYYs1nznVCwAAkAgKPwAAgERQ+AEAACSCwg8AACARFH4AAACJmDs8PDxz94Nw9erV4vbWrVvFLRAy8hkAMEtzx8fHZ/Pz8260mpOTk2zW0969ezf79NNPs5deesk9Uk0T8yyTTHt0dJQtLCy4sWqI118T05LP1RCvvyamJZ+rIV5/TUwbaz4Hd6p3ZWWFHwhFNMhnxOT69ev8LiWiEWs+8x0/AACARFD4AQAAJILCDwAAIBEUfgAAAImg8AMAAEgEhR8AAEAigiv8Njc3+bkARIN8BgDMUnCF397eXnZwcODGgLCRzwCAWeJULwAAQCIo/AAAABJB4QcAAJAICj8AAIBEzB0fH5+5+0FYW1vLTk9Ps52dHfdI/PJ1lHU6HTcWv5TiJZ/jRz7HjXyOV6z5XBR+8/PzbrSak5OTbNbTrq6uZvfv38/29/fdI9U0Mc8yybRHR0fZwsKCG6uGeP01MS35XA3x+mtiWvK5GuL118S0seYzp3oBAFOxsbGRLS4uujEgbLHmM4UfAGAqVlZWsvX1dTcGhC3WfKbwA6bs7t27xQAAQNtQ+AFTpqJP3w2xgSIQANAWFH5ATaznjyIQANAWFH7ADJSLwLm5OYpAAEAjgvw5F+0w9aXLceg3eS5cuODGqmlqWl1OfvHiRTdWDfH6m9a04xR0u7u7Y+V0W38uYBh+/sIf8fojXn/E6y/GeOnxA6asagGnnwug9w8AMBPq8RtXU9MeHh66e9URrz/i9VeedmNjQ/+GM3TQazQI69cf8fprYlrl9Pr6uhurLrR4hXz2F1q8seYzPX7AjOSNSHFKN9/uss3NzWIAYrK3t5cdHBy4MSBsseYzhR9Qo95ib9zvpgIAMA0UfsCUqbij2AMAtBGFHzBlKvQo9gAAbVT8nIu7H4x8nrNOp+PG4ke8cSPeuKUU79raWvHTRjs7O+6R+JHP8Yo1n4P7HT/hd4T8Ea8/4vVHvP5Sile/s6rf4dzf33ePVBNavEI++wst3ljzObhTvfq9M64aQyzIZwDALAVX+F2/fj3b3t52Y0DYyGcAwCxxcQcAAEAiKPwAAAASQeEHAACQCAo/AACARFD4AQAG0pXnGgDEgcIPADCQij79npkNFIFA2Cj8AAAjWc8fRSAQNgo/AEAl5SJwbm7uvAjc3d3Nbt265V4FhC3WfA7uL9vUwPCXQP6I118T09oOc2VlxT1Sjf5H8sKFC26smqam1fZ78eJFN1YN8fqb1rRVe/UWFxezGzdujJXToW2/Qvvsj3j91TktPX4AgIGqFnAq/KoWiwBmSD1+42pi2rwROssbFjdWXWjxyuHhobtXHfH6a2Ja8rka4vU3rWk3NjbO8l3F0EGv0SCsX3/E6494/Y2atjjVm2+4wVhbWytOQ+zs7LhH4pevo6zT6bix+KUUL/kcv9Dj3draKoZe165dy5aWloqhjPUbN+KNQB6UqwGra2JaekiqIV5/TUxLPldDvP6mNW25x0/3d3d33TP9sX79Ea8/4vU3alq+4wcAGEjf8dPVjfn+Itvc3Bz7QiQA7RBc4ZcfcRZfHgZiQD6j7VTo+RZ7uqjj4ODAjQFhizWfgyv81ACtr6+7MSBs5DNicv369Wx7e9uNAWGLNZ851QsAAJAICj8AAIBEUPgBAAAkgsIPAAAgERR+AAAAiaDwAwAASERwhZ9+QJSfC0AsyGcAwCwFV/jt7e3xA6GIBvkMAJglTvUCAAAkgsIPAAAgEXOHh4dn7n4Qrl69WtzeunWruAVCRj4jJuQzYhJrPs8dHx+fzc/Pu9FqTk5OsllPu7q6mt2/fz/b3993j1TTxDzLJNMeHR1lCwsLbqwa4vXXxLTkczXE66+JacnnaojXXxPTxprPnOoFAABIBIUfAABIwt27d4shZRR+AICp2NjYyBYXF90Y0D4q+nQK14ZhRWCs+UzhBwCYipWVlWx9fd2NAe1lPX/DisBY85nCDwAAJKtcBM7NzY3sCQwdV/VW0NS0XDXmL7R4yedqiNdfU9Nevnw5u3jxohur5vT0NLtw4YIbq6apabX9Eq+fNsRbtaDTqd4bN24UvX9VtXX7pccPAAAkoWoBp8Ivut4/9fiNq4lp85V2lq8IN1ZdaPGKfmR7XMTrr4lpyedqiNcf8fojXn+hx7uxsaE/rRg66DUaJMb1S48fAABImq7g3d3dzfK6KNvc3CyGWFH4AQCA5PQWe+N8jy9EwRV+Wkn8DyRiQT4jJtp5HhwcuDGgfVTc+RZ7seYzPX4AgKnY29vLtre33RjQPir0fHv2Ys1nCj8AAIBEFL/j5+4HI5/nrNPpuLH4EW/ciDduKcW7trZW/Gbazs6OeyR+5HO8Ys3n4H7AWfgBWH/E6494/RGvv5Ti5QfJqyFef01MG2s+c6oXAAAgERR+AAAAiaDwAwAASERwhZ/OuV+9etWNAWEjnwEAs0SPHwAAQCIo/AAAABJB4QcAAJAICj8AAIBEUPgBAAAkgsIPAAAgERR+AAAAiaDwAwBMxcbGRra+vu7GgLDFms8UfgCAqVhZWckWFxfdGBC2WPN57vj4+MzdD8La2lp2enqa7ezsuEfil6+jrNPpuLH4pRQv+Rw/4o0b8cYtxniLwm9+ft6NVnNycpLNelr9xdX9+/ez/f1990g1TcyzTDLt0dFRtrCw4MaqIV5/TUxLPldDvP6I1x/x+iNef22Nl1O9AAAAiaDwAwAASASFHwAAQCKCK/yWl5e5agzRIJ8BALMUXOG3ubnJ70QhGuQzYqKLla5everGgLDFms+c6gUAAEgEhR8AAEAiKPwAAAASQeEHAACQCAo/AACARFD4AQAAJCK4wk8/f3FwcODGgLCRzwCAWQqu8Nvb28u2t7fdGBA28hkAMEtzx8fHZ+5+ENbW1rLT09NsZ2fHPRK/fB1lnU7HjcUvpXjJ5/iRz/3du3evuF1aWipuQ0U+xyva9jlfiWfjamLalZWVs8XFRTdWXWjxyuHhobtXHfH6a2Ja8rka4vXXxLSj8nl3d/dsY2NDnQ3FoPtlocUr5LO/0OKNtX3m4g4AQG3u3r1bfJd1bm6u+Aus69evu2cANIHCDwAwVSr0KPaAdiq+4zc/P+9Gqzk5OclmPa0akfv372f7+/vukWqamGeZZNqjo6NsYWHBjVVDvP6amJZ8roZ4/c16WhV6ulhJPXy+NjY2iunM008/nV24cMGNVXP79u2B86x5GlZ86ntcgz53eXm5ax57Xb58Obt48aIbq6apeZ5kOd+8eXNgPrd1nsddznpucXExuvaZHj8AwMRWVlaKHWUbTTJfiqsJzPNstDVna9XWLx8OEuuXLYfhy8P+QouXfK6GeP01Ma0u1lhfXy8u4lBu57uYoQMXdxCvryamtXweV1vjpccPADAVOlWX7yiL3pu8+MvyfUxxq3ENQEgsn2ND4QcAqI0VgTZQBALNovADAMxEvyIQwGxR+AEAZo6eP6AZFH4AAACJoPADAABIBIUfAABAIoIr/PRL7zFeXo00kc+IiX7+4uDgwI0BYYs1n+f0Y4zuPgAAY7t69Wpxe+vWreIWCFms+Rzcf/UK//Xpj3j9Ea8/4vWXUrz893Q1xOuviWljzWe+4wcAAJAICj8AAIBEUPgBAAAkgsIPAAAgERR+AAAAiQiu8NNVNnaJNRA68hkAMEv0+AGBuHv3bjEAADAuCj+gxVTo6dfj5+bmit5BCj8AwCQo/ICW6S32rl+/7p4BAGAyFH5AC6jQo9gDANQtuL9s006RvwTyR7z+Zj2tCr29vb1Kp283NjaK6czTTz+dXbhwwY1Vc/v27YHzrHkaVnyenp4O/Nzl5eWueex1+fLl7OLFi26smqbmeZLlfPPmzYH53NZ5Hnc567nFxUXaZ0/E66+JaWOtN+jxAxqysrJS7CjbaJL5UlxNYJ5no605C8CTevzG1cS0eWN3lh9RurHqQotXDg8P3b3qiNdfE9NaPu/u7hb3801y6LCxseGmfCC0eIV89hdavLTP1RCvvyamjTWfi1O9+Q4lGGtra8Xpj52dHfdI/PJ1lHU6HTcWv5Ti7ZfP9+7dy7a2ts7vl127dq0YQkY+x0v5+vnnn2fPPvuseyR+5HO8os3nfCW6GrC6JqbliLIa4vXXxLSj8tl6AjXkmys9fsTrjXj9Ea8/4vXX1nj5jh/QYnnBl+XF3/mgcQAAxkXhBwRCRR+FHwBgEhR+AAAAiaDwAwAASASFHwAAQCKCK/z0a/WLi4tuDAgb+QwAmKXgCj/9RdH6+robA8JGPiMmyuft7W03BoQt1nzmVC8AYCr039MHBwduDAhbrPlM4QcAAJAICj8AAIBEUPgBAAAkgsIPAAAgERR+AAAAiZg7Pj4+c/eDcO/evezzzz/Pnn32WfdI/PJ1lHU6HTcWv5TiJZ/jl1K8a2tr2enpabazs+MeiR/5HK9Y87ko/Obn591oNScnJ9msp11dXc3u37+f7e/vu0eqaWKeZZJpj46OsoWFBTdWDfH6a2Ja8rka4vVHvP6I1x/x+mtrvJzqBQAASASFHwAAQCIo/AAAABJB4QcAAJAICj8AAIBEUPgBAAAkIrjCb2NjI1tcXHRjQNjIZwDALAVX+K2srGTr6+tuDAgb+QwAmCVO9QIAACSCwg8AACARFH4AAACJoPADAABIBIUfAABAIuaOj4/P3P1g5POcdTodNxY/4o0b8caNeONGvHGLMd6i8Jufn3ej1ZycnGRNTHt0dJQtLCy4sWqammfi9Ue8/ojXH/H6I15/xOuPeP3VOS2negEAABJB4QcAAJAICj8AAIBEUPgBAAAkgsIPAAAgERR+AAAAiaDwAwAASASFHwAAQCIo/AAAAJKQZf8fVuS0JFypTkEAAAAASUVORK5CYII=\&quot; style=\&quot;height:150px; width:306px\&quot; /&gt;&lt;/p&gt;\n&quot;,&quot;feedback&quot;:null},{&quot;id&quot;:1,&quot;choice&quot;:&quot;&lt;p&gt;B&amp;nbsp;&amp;nbsp;&amp;nbsp;&amp;nbsp;&amp;nbsp;&amp;nbsp;&amp;nbsp;&amp;nbsp;&amp;nbsp;&amp;nbsp;&amp;nbsp;&amp;nbsp;&amp;nbsp;&amp;nbsp; &lt;img src=\&quot;data:image/png;base64,iVBORw0KGgoAAAANSUhEUgAAAagAAACUCAYAAADGfb2iAAAAAXNSR0IArs4c6QAAAARnQU1BAACxjwv8YQUAAAAJcEhZcwAADsQAAA7EAZUrDhsAABEaSURBVHhe7d09bxTX24Dx8V8uLKWAVCmBTwB0LiLh9EiGjg7o0gEdqYAqdMAnADo6TEcHSJFSAp8Ap0wFKSKlQPJzruO59zke1uszxvKe9V4/abQ7M2fOvOy55543j1d2kq7SP//80506darvG2de0/7111/dmTNn+r5xXN96rm8917ee61vvJK7v//pPSZKaYoKSJDXJBCVJapIJSpLUJBOUJKlJK1++fKl+ii88fPiw++OPP/q+tn39+rVbXV3t+06+ZVjfu3fvdj///HP+ntpvd/r06fx9GRzF+hq/7TJ+9xr1mPlvv/2WGzc2Njbyp3Tc3r59mz/v3bvX3bx508dyKxm/asGo+CVB1aJ4atg7b9686YdIx4/2RzukPW5vb/dDx+PqwWHNa9rvWV/jVy0YE7/V96DKrOfRl+aJ9kc7xOPHj/OnZjN+1Yox8Vt9ie+XX37Jnyn75U9p3miT//33X/fnn3/2Q8ZZpkt8xq9aUxO/PsUnSWqSCUqS1CQTlCSpSd6DKjx48KD/tuvs2bPdpUuX8qfa4z2oet6D+tb9+/e7lZWVvu/o4526K3evS8l7UCPRYD99+pQbFd3Lly+7c+fOdVtbW30JSScFB6TGe9tMUAM3btzIiYqOhnr9+vXu2bNn/dhdHz586J48edI9f/68297e7od2+Tsdj/QyDX8l/e7du/xJ+SjLJ9MyjLpClA30D+uP8pR79epVDjLKlaIe5hGPF0v61vfEO2bF4RCxOJxes5mgDsAllfJVHLdv386N+vPnz9379++7ixcvTpIGDZuGzniG0fHMP/0cndGYGcY0TEsdjKNOEBxRF2WZlvoC5WjkjOP0+NGjR/nI79atW93Vq1f7Urt/Z3DlypXu6dOnBoQ0AvEyK94vXLgwiVHKcsbFZdOIQ96MMA310C3Ta7mORNqwVdJOL3cnGZsjNcadlBRylxrjzubm5k5qnHl8aqC5zKdPn3I/UqPcSYklf793797OqVOnJuVTw83lU6LI/aA+pgnUFXVSD3UgJbRc7uzZs7kfqXHnZaDMpUuX+qG7zpw5M3lDAPXFMp1ktMf19fW+b7yU6Ptv481r2rRT7L+NswzxO9b3xjtlyzhjurI830H8nz9/flKvdtXEr2dQA2mbTDpumMblOnDElBranpuonKl8/Pix7+vyEVYcJcVn+iHyJ7gcwDQh6qJuhsclOT6ZjhvijOOojRvr1M84bsByWSE6+mNacNQnabbvifeI2UC8U0ecYSGuqlCvZ0/jmaAG2LHToOh4DQeN7c6dO/mTBjmtkaUjpv7b3mREMkHtU0FMG9exSWT009G46cq6y8CiS0dye8ZLOtj3xPt+4xkeqJNL8mXSUr3/8chrTcdr4JdRNEAaGQmnPFsCDS8SESg3C0dkZQMuMS+OwDjq4myJ/jJBxdEaw5lnBFZ0y5qgprXXmm6Zpl3W+B1rTLzzOUw8w/0BcUs8E7v7xf2ym9Zeo+Pou0ra+Z34a9hpW+2kI56d1Khyt7W1tZMaVr6vFLjXk5JB/s61Zu4RxT2mafeGqLNEmdSAJ9epqYs6w6NHj3Kd5X0q+lPg7Lm3RX/cc+JaOWXKa98x7iSjPXoPqs4yxO9Y3xvvfJZxR2yXsVzGPvFM3Ov/1cSvl/gKnL3wtF1qaLnjKbm4BxQ4IuJpHo60OCpKDW9yvyc11j1HT6DOEmc6m5ubeVrKUxd1hvSj5XkyPlCeS3hxdEeZFBy5Lu498XQQy0p9YJ5RVtJ03xvvfNLPcMZz9lTGchn7xCp1x/0t1fFNElpYvkminvGr1vgmCUnSwjJBSZKaZIKSJDXJBCVJapIJSpLUJBOUJKlJJihJUpNMUJKkJpmgJElNGv0mCV4JIrWAfzPimyTqGL9qTVX8kqBq8GI/itvZtdT5stg6xq9di91B8btCsKSCB7p8+XK3urrqEZiaEUdgr1+/7oecfCleD/UiYONXramJX18Wq4VV87LJWZbxEp/xq1bUxK8PSUiSmmSCkiQ1yQQlSWqSCUqS1CQTlCSpSSYoSVKTTFCSpCaZoCRJTTJBSZKaZIKSJDXJBCVJapIJSpLUJBOUJKlJK/x/mf77TNeuXevW1tZ8G7KaEW9DfvHiRT9E+zF+1Zqa+PXfbWhh1byufxb/3YY0PzXx6yU+SVKTTFCSpCaZoCRJTTJBSZKaZIKSJDXJBCVJapIJSpLUJBOUJKlJJihJUpNMUJKkJpmgJElNMkFJkppkgpIkNWnly5cvVW8zv3z5cre6uurbkNWMeBvy69ev+yEnX4rX7vTp031fPeNXramJX//dhhZWzev6Z/HfbUjzUxO/XuKTJDXJBCVJapIJSpLUJBOUJKlJJihJUpN8ik8LK54C+v333/sh4/z777/dDz/80PeNM69p//777+6nn37q++o9ePAgfxq/akXNU3wmKC0s2uTbt2/7Ph1kY2PD+FUzTFA60aKBewZ1MM+g1BoTlE60mgY+i3+oK81PTfz6kIQkqUkmKElSk0xQkqQmmaAkSU3y321oYcVNVv/dxsGMX7WmJn59ik8Lq+YpoFl8ik+an5r49RKfJKlJJihJUpNMUJKkJpmgJElNMkFJkpo0+im+e/fu5U9p3ngBqk/x1TF+1Zqq+CVB1djY2CCR2dk11a2vr/ctdDz+BvCw5jXt9vZ2/20c49euxe6g+PUMSgvLM6h6xq9aUxO//qGuFhZt0gRVx/hVa2ri14ckJElNMkFJkppkgpIkNckEJUlqkv9uQwsrbrL67zYOZvyqNTXx61N8Wlg1TwHN4lN80vzUxK+X+CRJTTJBSZKaZIKSJDXJBCVJapIJSpLUJBOUJKlJJihJUpNMUJKkJpmgJElNMkFJkppkgpIkNWmh38W3vb3dPX/+vO/bdeHChe7SpUuHeqFmS96+fdu9e/euu3Xr1p51iXWex7/u5kWltAPmff/+/e727dvdjRs3+rHHz3fx1VvG+CWGaKd8lqbNt8T82V5sq42NjX7oLupiXOVuM6P85uZmnpb1Y5l0Qt/Fd+XKlUmDo6HxY9NYomPnee7cuTxukUVwDRtzrPM8MN/z58/n32Bra6u7c+fOwm9nHa9W4recJ8vw6dOnST9ITiQTMP6wMRfrx8Hcs2fPusePH0/WXwdbSQ2h6lDg2rVr3dra2pEdgXF28OHDh3xkAY7Oo0HwnfE0Uo5mYjjlr169mn9spmP8tKOZs2fP5jJ0gfriCKY8QqNOyr969SofmfI9/qVBeaZCOepgONNHuY8fP+Z+RD878bJ+vlOe5aUOypXrVU7HPFk3GjPlSQSx3OD7cJ1Z9pjP9evXJ/Nm+kCZGM/wsr8U24kjx1gvMA07js+fP0/qj7MnlnUe4gjsxYsX/RDt56TGL6hnWlxRngTBJ8o4K6dfWVn55myJ+ihH3RyIsUxczaCO4TLvt2yUJWbev3+fpwcJitg7qt9hkVXFb9rQVdKPl7ujkI6idtKPv5N2/jvpB839fEc6ktlJP/BO2nHmYSlp7KSGkcc9ffqUVpHHpR84d8NVSDvQPD1lQ2o4Oykgcn180k85MH/qY3mYJpaJ+fIJhp86dSqPo+P7y5cv87KW82cY/eW8WZbUQHNXrhd1PHr0KJeJ9WDZmCdlY150LG8YzpNtE9uS78yDMmAYv1msO/NMSSXPg36mi20L5lP+LuV8WVbqKcU6zQvrtr6+3veNl3Yg/bfx5jVt2mH238Y5qfFLzA1jM6al/ohhMB3zHmIZKFuKYdQV+wK+D5eZeGI886Zu5hHxF9OWIn6jzDKrid+9rWOGo2rg7NT4gaKB8RkNDPzI5Y6Q8eUPGg0H0VjSUVLu0hHXNztddqzDRkKZaMQ0vLIRsxzDBkTAEAiBadMRUf5O3bE8zJcugoB1Zd3Atot1BPVTL+sX6xHLBMpGeZY3khkoGyhTLmtZlnHlutPP8pTBHesRwRTjEEEZ32N5SuXvcdxqGvgsJqjxWovfYTIr2zT1R2yTSKYlJ0xrw+Wwsu3HMiPiu4wZ5hFlY38wxPKX+5NlVRO/R34PKk63oxviND/94JPTYD7TUUf+Dk7BOeV+8OBB7p48eTK5PLaftB65S40l18VlsjitZzque5foZzlC2lD9t93lSQExOSWnnrRD2VNHuTwMj3mxvlxSiPVmeEzHd25wx3qxjNRbLsd+DxxwWYBppm0DLoMwv6iXG/DUG2I9wLahK7d91Mkn253tHXXRX86zrCuwrXRy8HtH7EY7LrUUv7TzYWzynWnKGLh582a+NH3Ul6K5/P7jjz/uiRliPJadZYztVGJYGffa35EnKH6cdAQx6YamNdSyAacjrdxQo9HSpaOSqT90IClERyNMR135Wjeod9q05XKUCYoAmbYj3g/Tss7Ux7IyL3ba9DO8rLtcJzq2T828qINtwLXwEkHINe50NJbnyY6DbbefWduQ5R1ud+qL5WP8tGVlmMF2cixS/MY8Z8U3SZZl4rNMWkelXE86Yma/A02Nd+QJih+HRh7dEDtbjjJKHHVFg4oEUTZauvIo7SA02GiMTDfcgdJf1jer4Ua5WL4hjtho/GUyiqTF8Di6I2j5PlyvaTv9aSj75s2bfNQWWA+CgmFsd+bLGdRhsBxst+HyRbDtl4j47cb8NmrbIsVv1FmOj+8x7vz583k9SJLclD9KrCdni8N1NUEdnWN/zJyGw+k2p8Xgk/44CuLH5RQ/GhqNi4ZQJhGCoewnEUTHtJxqb/ZPF1EfT81EsPFJf9mIhgFQYrk4KqJO5knHMtPgA/NifJmgKMNZTawXl+IoE4HMkWIEUQ3qYZryLIphJCSWn+ViHAmr3DYHIYDB9mD7RQJkOTk7i23DbzBM0rE9GKfl0Fr8EodlbPK9jM1YLi6TExvlk4FjlMsbOOAstwVlLl68OLmUyH5gGDMgoce+QgdIP1qVtEGP5CYruLnIjdS04883FKML3BhlHItHOcoHyqWzkXwzkuGUG3bxkECIm6XUx2d5Q5SbmOVNVuoc3thMjTDPLyWcyU1chgWmp95yGP1lvWDZmZ7lL9cr1qPEtMPpwXKUZVkWlouO8lFXTF+uy3DdhvON7cTysZzldqSutHPq+3Zxo5f5zgvt0Yck6pzU+CXmyhgoY3O/9l4uDw4aRtun7nKZA/2sY8RMuR0YlxJk37eLYZRVXfwee4Ki8aSjoG925sNGqfYQpOXOgfYwz9+tpoHPYoIaz/gdh21DggskuTKJLbOa+D32S3yccqcfKD9Zwyk9n1wOKC+5qU1cJolLjFwKTDupQ18y0WIyfseJJ3DTQUneTsSNMVPv2BMUuI6cjizyTf90VJ6v08a1YrWLa+63bt3KgcZvVj6woeVh/Nbjnl06u8zbLDq3Vb2Fflmsllu8KsWXxR7M+FVrauJ3LmdQkiQdxAQlSWqSCUqS1KQVHnntv890+fLlbnV11WvYakZcw379+nU/5OTjabDD3GQ3ftWamvj1IQktrJqbrLP4kIQ0PzXx6yU+SVKTTFCSpCaZoCRJTTJBSZKaZIKSJDXJBCVJapIJSpLUJBOUJKlJJihJUpNMUJKkJpmgJElNqk5Q/AfN+I+Q0rxFW/TfZ9cxftWS2vitTlD379/Pn/x/fRu55on2RzvE+vp6/tRsxq9aMSZ+q//dBh4+fJg7bGxs5E/puMUO9u7du92vv/56qH8/sagO++82YPyqBWPit/rfbSD+TUCZAWt9/fo1/z+aw/ieaXmd+9raWt83zryW2fWdjctVcUZw2H8/gWX6dxswfuu5vvXGTjsmfg+VoA5jkQP6MFzfeq5vPde3nutbr9X19Sk+SVKTTFCSpCaZoCRJTTJBSZIa1HX/B8N7+95J5Wt+AAAAAElFTkSuQmCC\&quot; style=\&quot;height:70px; width:201px\&quot; /&gt;&lt;/p&gt;\n&quot;,&quot;feedback&quot;:null}],&quot;hasAnswer&quot;:true,&quot;answer&quot;:&quot;1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61D20C9-BF83-4DCE-86AF-CC1957EFDFCE}">
  <we:reference id="wa104238076" version="1.6.0.0" store="en-US" storeType="OMEX"/>
  <we:alternateReferences>
    <we:reference id="wa104238076" version="1.6.0.0" store="en-US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is not a development model mentioned above?&lt;/p&gt;\n&quot;,&quot;text/plain&quot;:&quot;Which is not a development model mentioned above?&quot;},&quot;type&quot;:&quot;Labs.Components.ChoiceComponent&quot;,&quot;timeLimit&quot;:0,&quot;maxAttempts&quot;:0,&quot;choices&quot;:[{&quot;id&quot;:&quot;0&quot;,&quot;content&quot;:{&quot;text/html&quot;:&quot;&lt;p&gt;Use Case Diagram &amp;gt; Domain Class Diagram &amp;gt; Sequence Diagram &amp;gt; Solution Class Diagram&lt;/p&gt;\n&quot;,&quot;text/plain&quot;:&quot;Use Case Diagram &gt; Domain Class Diagram &gt; Sequence Diagram &gt; Solution Class Diagram&quot;},&quot;name&quot;:null,&quot;value&quot;:null},{&quot;id&quot;:&quot;1&quot;,&quot;content&quot;:{&quot;text/html&quot;:&quot;&lt;p&gt;Solution Class Diagram &amp;gt;&amp;nbsp;Sequence Diagram &amp;gt;&amp;nbsp;Domain Class Diagram &amp;gt;&amp;nbsp;Use Case Diagram&lt;/p&gt;\n&quot;,&quot;text/plain&quot;:&quot;Solution Class Diagram &gt; Sequence Diagram &gt; Domain Class Diagram &gt; Use Case Diagram&quot;},&quot;name&quot;:null,&quot;value&quot;:null},{&quot;id&quot;:&quot;2&quot;,&quot;content&quot;:{&quot;text/html&quot;:&quot;&lt;p&gt;Use Case Diagram &amp;gt; Sequence Diagram &amp;gt; Solution Class Diagram &amp;gt;&amp;nbsp;Domain Class Diagram&lt;/p&gt;\n&quot;,&quot;text/plain&quot;:&quot;Use Case Diagram &gt; Sequence Diagram &gt; Solution Class Diagram &gt; Domain Class Diagram&quot;},&quot;name&quot;:null,&quot;value&quot;:null},{&quot;id&quot;:&quot;3&quot;,&quot;content&quot;:{&quot;text/html&quot;:&quot;&lt;p&gt;Domain Class Diagram &amp;gt; Use Case Diagram &amp;gt; Sequence Class Diagram &amp;gt; Solution Class Diagram&lt;/p&gt;\n&quot;,&quot;text/plain&quot;:&quot;Domain Class Diagram &gt; Use Case Diagram &gt; Sequence Class Diagram &gt; Solution Class Diagram&quot;},&quot;name&quot;:null,&quot;value&quot;:null}],&quot;maxScore&quot;:1,&quot;hasAnswer&quot;:true,&quot;answer&quot;:[&quot;0&quot;],&quot;values&quot;:{&quot;hints&quot;:[]},&quot;secure&quot;:false,&quot;data&quot;:{&quot;question&quot;:&quot;&lt;p&gt;Which is not a development model mentioned above?&lt;/p&gt;\n&quot;,&quot;fontSize&quot;:&quot;small&quot;,&quot;choices&quot;:[{&quot;id&quot;:0,&quot;choice&quot;:&quot;&lt;p&gt;Use Case Diagram &amp;gt; Domain Class Diagram &amp;gt; Sequence Diagram &amp;gt; Solution Class Diagram&lt;/p&gt;\n&quot;,&quot;feedback&quot;:null},{&quot;id&quot;:1,&quot;choice&quot;:&quot;&lt;p&gt;Solution Class Diagram &amp;gt;&amp;nbsp;Sequence Diagram &amp;gt;&amp;nbsp;Domain Class Diagram &amp;gt;&amp;nbsp;Use Case Diagram&lt;/p&gt;\n&quot;,&quot;feedback&quot;:null},{&quot;id&quot;:2,&quot;choice&quot;:&quot;&lt;p&gt;Use Case Diagram &amp;gt; Sequence Diagram &amp;gt; Solution Class Diagram &amp;gt;&amp;nbsp;Domain Class Diagram&lt;/p&gt;\n&quot;,&quot;feedback&quot;:null},{&quot;id&quot;:3,&quot;choice&quot;:&quot;&lt;p&gt;Domain Class Diagram &amp;gt; Use Case Diagram &amp;gt; Sequence Class Diagram &amp;gt; Solution Class Diagram&lt;/p&gt;\n&quot;,&quot;feedback&quot;:null}],&quot;hasAnswer&quot;:true,&quot;answer&quot;:&quot;0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7290681A-EB54-4545-964E-FA9D582F2D4C}">
  <we:reference id="wa104238076" version="1.6.0.0" store="en-US" storeType="OMEX"/>
  <we:alternateReferences>
    <we:reference id="wa104238076" version="1.6.0.0" store="en-US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&lt;strong&gt;true&lt;/strong&gt;?&lt;/p&gt;\n&quot;,&quot;text/plain&quot;:&quot;Which of the following is true?&quot;},&quot;type&quot;:&quot;Labs.Components.ChoiceComponent&quot;,&quot;timeLimit&quot;:0,&quot;maxAttempts&quot;:0,&quot;choices&quot;:[{&quot;id&quot;:&quot;0&quot;,&quot;content&quot;:{&quot;text/html&quot;:&quot;&lt;p&gt;Class name in the solution class will be mapped to the class name in C#&lt;/p&gt;\n&quot;,&quot;text/plain&quot;:&quot;Class name in the solution class will be mapped to the class name in C#&quot;},&quot;name&quot;:null,&quot;value&quot;:null},{&quot;id&quot;:&quot;1&quot;,&quot;content&quot;:{&quot;text/html&quot;:&quot;&lt;p&gt;Attributes will be map to the constructor in C#&lt;/p&gt;\n&quot;,&quot;text/plain&quot;:&quot;Attributes will be map to the constructor in C#&quot;},&quot;name&quot;:null,&quot;value&quot;:null},{&quot;id&quot;:&quot;2&quot;,&quot;content&quot;:{&quot;text/html&quot;:&quot;&lt;p&gt;The methods in solution class will not be mapped&lt;/p&gt;\n&quot;,&quot;text/plain&quot;:&quot;The methods in solution class will not be mapped&quot;},&quot;name&quot;:null,&quot;value&quot;:null}],&quot;maxScore&quot;:1,&quot;hasAnswer&quot;:true,&quot;answer&quot;:[&quot;0&quot;],&quot;values&quot;:{&quot;hints&quot;:[]},&quot;secure&quot;:false,&quot;data&quot;:{&quot;question&quot;:&quot;&lt;p&gt;Which of the following is &lt;strong&gt;true&lt;/strong&gt;?&lt;/p&gt;\n&quot;,&quot;fontSize&quot;:&quot;small&quot;,&quot;choices&quot;:[{&quot;id&quot;:0,&quot;choice&quot;:&quot;&lt;p&gt;Class name in the solution class will be mapped to the class name in C#&lt;/p&gt;\n&quot;,&quot;feedback&quot;:null},{&quot;id&quot;:1,&quot;choice&quot;:&quot;&lt;p&gt;Attributes will be map to the constructor in C#&lt;/p&gt;\n&quot;,&quot;feedback&quot;:null},{&quot;id&quot;:2,&quot;choice&quot;:&quot;&lt;p&gt;The methods in solution class will not be mapped&lt;/p&gt;\n&quot;,&quot;feedback&quot;:null}],&quot;hasAnswer&quot;:true,&quot;answer&quot;:&quot;0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2697</TotalTime>
  <Words>797</Words>
  <Application>Microsoft Office PowerPoint</Application>
  <PresentationFormat>Widescreen</PresentationFormat>
  <Paragraphs>218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Mangal</vt:lpstr>
      <vt:lpstr>Wingdings 3</vt:lpstr>
      <vt:lpstr>Ion Boardroom</vt:lpstr>
      <vt:lpstr>Implementation</vt:lpstr>
      <vt:lpstr>Overview</vt:lpstr>
      <vt:lpstr>Recap</vt:lpstr>
      <vt:lpstr>Recap</vt:lpstr>
      <vt:lpstr>Software Development Steps</vt:lpstr>
      <vt:lpstr>What happen next?</vt:lpstr>
      <vt:lpstr>Quiz</vt:lpstr>
      <vt:lpstr>Patterns of relationships between Solution Classes</vt:lpstr>
      <vt:lpstr>Examples of each relationship between Solution Classes</vt:lpstr>
      <vt:lpstr>Mapping a solution class to C#</vt:lpstr>
      <vt:lpstr>Mapping a solution class to Java</vt:lpstr>
      <vt:lpstr>Task 1: Map the following Student solution class to a C# class template</vt:lpstr>
      <vt:lpstr>Mapping Inheritance in C#</vt:lpstr>
      <vt:lpstr>Mapping Inheritance in Java</vt:lpstr>
      <vt:lpstr>Quiz</vt:lpstr>
      <vt:lpstr>Mapping associations</vt:lpstr>
      <vt:lpstr>Mapping Uni-directional (one to many) association (C#)</vt:lpstr>
      <vt:lpstr>Mapping Uni-directional (one to many) association (Java)</vt:lpstr>
      <vt:lpstr>Mapping Bi-directional (one to many) association (C#)</vt:lpstr>
      <vt:lpstr>Mapping Bi-directional (one to many) association (Java)</vt:lpstr>
      <vt:lpstr>Task 2.0</vt:lpstr>
      <vt:lpstr>Task 2.1</vt:lpstr>
      <vt:lpstr>Many to Many association relationship</vt:lpstr>
      <vt:lpstr>Association Class</vt:lpstr>
      <vt:lpstr>Association class</vt:lpstr>
      <vt:lpstr>Implementation of association class</vt:lpstr>
      <vt:lpstr>Task 3: Map the design into a corresponding C#/Java class templates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L31409</dc:creator>
  <cp:lastModifiedBy>L31409</cp:lastModifiedBy>
  <cp:revision>208</cp:revision>
  <dcterms:created xsi:type="dcterms:W3CDTF">2017-06-01T02:21:56Z</dcterms:created>
  <dcterms:modified xsi:type="dcterms:W3CDTF">2017-06-09T07:15:18Z</dcterms:modified>
</cp:coreProperties>
</file>