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5" r:id="rId21"/>
    <p:sldId id="271" r:id="rId22"/>
    <p:sldId id="272" r:id="rId23"/>
    <p:sldId id="273" r:id="rId24"/>
    <p:sldId id="274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D2D"/>
    <a:srgbClr val="E97132"/>
    <a:srgbClr val="BDBDBD"/>
    <a:srgbClr val="FB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2B13C-7A45-4A24-99CA-293A58FF4DD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DE9D52B2-63AF-4194-A1A3-31FE93F0D9F0}">
      <dgm:prSet/>
      <dgm:spPr/>
      <dgm:t>
        <a:bodyPr/>
        <a:lstStyle/>
        <a:p>
          <a:r>
            <a:rPr lang="en-US" dirty="0">
              <a:latin typeface="Futura Hv BT" panose="020B0702020204020204" pitchFamily="34" charset="0"/>
              <a:cs typeface="Helvetica" panose="020B0604020202020204" pitchFamily="34" charset="0"/>
            </a:rPr>
            <a:t>BUSINESS PROBLEM &amp; DATA UNDERSTANDING</a:t>
          </a:r>
        </a:p>
      </dgm:t>
    </dgm:pt>
    <dgm:pt modelId="{CF7167F9-A58C-4826-ADF1-0493CE0B5722}" type="parTrans" cxnId="{867F83EE-E136-449D-A25D-9B9394ECDD8C}">
      <dgm:prSet/>
      <dgm:spPr/>
      <dgm:t>
        <a:bodyPr/>
        <a:lstStyle/>
        <a:p>
          <a:endParaRPr lang="en-US"/>
        </a:p>
      </dgm:t>
    </dgm:pt>
    <dgm:pt modelId="{C7694BD4-6AB6-4420-97D2-C484FE13D85B}" type="sibTrans" cxnId="{867F83EE-E136-449D-A25D-9B9394ECDD8C}">
      <dgm:prSet/>
      <dgm:spPr/>
      <dgm:t>
        <a:bodyPr/>
        <a:lstStyle/>
        <a:p>
          <a:endParaRPr lang="en-US"/>
        </a:p>
      </dgm:t>
    </dgm:pt>
    <dgm:pt modelId="{88A5F33D-CFCE-469B-B57D-A0AB9DC7C3DC}">
      <dgm:prSet/>
      <dgm:spPr/>
      <dgm:t>
        <a:bodyPr/>
        <a:lstStyle/>
        <a:p>
          <a:r>
            <a:rPr lang="en-US" dirty="0">
              <a:latin typeface="Futura Hv BT" panose="020B0702020204020204" pitchFamily="34" charset="0"/>
              <a:cs typeface="Helvetica" panose="020B0604020202020204" pitchFamily="34" charset="0"/>
            </a:rPr>
            <a:t>DATA CLEANING, DATA ANALYSIS, &amp;FEATURE ENGINEERING</a:t>
          </a:r>
        </a:p>
      </dgm:t>
    </dgm:pt>
    <dgm:pt modelId="{73A7452E-561C-46C7-9FEF-457880EFB9EC}" type="parTrans" cxnId="{FA265FFC-97E3-4BDA-8E2F-2D0ABCF489AA}">
      <dgm:prSet/>
      <dgm:spPr/>
      <dgm:t>
        <a:bodyPr/>
        <a:lstStyle/>
        <a:p>
          <a:endParaRPr lang="en-US"/>
        </a:p>
      </dgm:t>
    </dgm:pt>
    <dgm:pt modelId="{AC3B630C-4840-48D4-8712-C7D3422ED8FA}" type="sibTrans" cxnId="{FA265FFC-97E3-4BDA-8E2F-2D0ABCF489AA}">
      <dgm:prSet/>
      <dgm:spPr/>
      <dgm:t>
        <a:bodyPr/>
        <a:lstStyle/>
        <a:p>
          <a:endParaRPr lang="en-US"/>
        </a:p>
      </dgm:t>
    </dgm:pt>
    <dgm:pt modelId="{0E6B9698-6B00-402D-A476-3CF33A6CC4A5}">
      <dgm:prSet/>
      <dgm:spPr/>
      <dgm:t>
        <a:bodyPr/>
        <a:lstStyle/>
        <a:p>
          <a:r>
            <a:rPr lang="en-US" dirty="0">
              <a:latin typeface="Futura Hv BT" panose="020B0702020204020204" pitchFamily="34" charset="0"/>
              <a:cs typeface="Helvetica" panose="020B0604020202020204" pitchFamily="34" charset="0"/>
            </a:rPr>
            <a:t>ANALYTICS</a:t>
          </a:r>
        </a:p>
      </dgm:t>
    </dgm:pt>
    <dgm:pt modelId="{32CC22A2-6E53-4F3A-9312-4AEC1C7390FC}" type="parTrans" cxnId="{DE501C32-F21E-41B1-9BC8-E3A3F2B8648D}">
      <dgm:prSet/>
      <dgm:spPr/>
      <dgm:t>
        <a:bodyPr/>
        <a:lstStyle/>
        <a:p>
          <a:endParaRPr lang="en-US"/>
        </a:p>
      </dgm:t>
    </dgm:pt>
    <dgm:pt modelId="{7AA04598-C997-4CB0-83F2-BED70A2AFF1F}" type="sibTrans" cxnId="{DE501C32-F21E-41B1-9BC8-E3A3F2B8648D}">
      <dgm:prSet/>
      <dgm:spPr/>
      <dgm:t>
        <a:bodyPr/>
        <a:lstStyle/>
        <a:p>
          <a:endParaRPr lang="en-US"/>
        </a:p>
      </dgm:t>
    </dgm:pt>
    <dgm:pt modelId="{67856988-EB14-487A-AB55-530FFA5B01E7}">
      <dgm:prSet/>
      <dgm:spPr/>
      <dgm:t>
        <a:bodyPr/>
        <a:lstStyle/>
        <a:p>
          <a:r>
            <a:rPr lang="en-US" dirty="0">
              <a:latin typeface="Futura Hv BT" panose="020B0702020204020204" pitchFamily="34" charset="0"/>
              <a:cs typeface="Helvetica" panose="020B0604020202020204" pitchFamily="34" charset="0"/>
            </a:rPr>
            <a:t>CONCLUSION &amp; RECOMMENDATION/IMPROVEMENT</a:t>
          </a:r>
        </a:p>
      </dgm:t>
    </dgm:pt>
    <dgm:pt modelId="{2B397AB8-1F64-4CB2-A4F0-B7281A43A3EC}" type="parTrans" cxnId="{F6C4CFCD-5609-4419-88CD-F42CA8F984DA}">
      <dgm:prSet/>
      <dgm:spPr/>
      <dgm:t>
        <a:bodyPr/>
        <a:lstStyle/>
        <a:p>
          <a:endParaRPr lang="en-US"/>
        </a:p>
      </dgm:t>
    </dgm:pt>
    <dgm:pt modelId="{854EBBC9-8D4B-4658-BB7E-CFBB6F9A4FA5}" type="sibTrans" cxnId="{F6C4CFCD-5609-4419-88CD-F42CA8F984DA}">
      <dgm:prSet/>
      <dgm:spPr/>
      <dgm:t>
        <a:bodyPr/>
        <a:lstStyle/>
        <a:p>
          <a:endParaRPr lang="en-US"/>
        </a:p>
      </dgm:t>
    </dgm:pt>
    <dgm:pt modelId="{E8A225C7-4F17-4388-90C4-FEB35AA88D76}" type="pres">
      <dgm:prSet presAssocID="{8452B13C-7A45-4A24-99CA-293A58FF4DDA}" presName="root" presStyleCnt="0">
        <dgm:presLayoutVars>
          <dgm:dir/>
          <dgm:resizeHandles val="exact"/>
        </dgm:presLayoutVars>
      </dgm:prSet>
      <dgm:spPr/>
    </dgm:pt>
    <dgm:pt modelId="{E39519BC-4EC2-4DBB-A8DF-1C3A46695992}" type="pres">
      <dgm:prSet presAssocID="{8452B13C-7A45-4A24-99CA-293A58FF4DDA}" presName="container" presStyleCnt="0">
        <dgm:presLayoutVars>
          <dgm:dir/>
          <dgm:resizeHandles val="exact"/>
        </dgm:presLayoutVars>
      </dgm:prSet>
      <dgm:spPr/>
    </dgm:pt>
    <dgm:pt modelId="{8415DDA0-E5E3-46E8-8B5D-03595C2BF809}" type="pres">
      <dgm:prSet presAssocID="{DE9D52B2-63AF-4194-A1A3-31FE93F0D9F0}" presName="compNode" presStyleCnt="0"/>
      <dgm:spPr/>
    </dgm:pt>
    <dgm:pt modelId="{5577A530-7C8D-4A26-8C76-2ADDF63C890D}" type="pres">
      <dgm:prSet presAssocID="{DE9D52B2-63AF-4194-A1A3-31FE93F0D9F0}" presName="iconBgRect" presStyleLbl="bgShp" presStyleIdx="0" presStyleCnt="4"/>
      <dgm:spPr/>
    </dgm:pt>
    <dgm:pt modelId="{AE328791-0FED-4C7F-8132-9D422ACF989C}" type="pres">
      <dgm:prSet presAssocID="{DE9D52B2-63AF-4194-A1A3-31FE93F0D9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D615E6-7F7D-4FB4-9EA4-E4511A219CA6}" type="pres">
      <dgm:prSet presAssocID="{DE9D52B2-63AF-4194-A1A3-31FE93F0D9F0}" presName="spaceRect" presStyleCnt="0"/>
      <dgm:spPr/>
    </dgm:pt>
    <dgm:pt modelId="{D3032BE4-4D76-4EA6-B57B-0086B9221C2D}" type="pres">
      <dgm:prSet presAssocID="{DE9D52B2-63AF-4194-A1A3-31FE93F0D9F0}" presName="textRect" presStyleLbl="revTx" presStyleIdx="0" presStyleCnt="4">
        <dgm:presLayoutVars>
          <dgm:chMax val="1"/>
          <dgm:chPref val="1"/>
        </dgm:presLayoutVars>
      </dgm:prSet>
      <dgm:spPr/>
    </dgm:pt>
    <dgm:pt modelId="{80C839B2-8720-40CF-A7A2-B36C5BCA8451}" type="pres">
      <dgm:prSet presAssocID="{C7694BD4-6AB6-4420-97D2-C484FE13D85B}" presName="sibTrans" presStyleLbl="sibTrans2D1" presStyleIdx="0" presStyleCnt="0"/>
      <dgm:spPr/>
    </dgm:pt>
    <dgm:pt modelId="{F3D34925-5537-4B28-9E8A-C47C758AF94E}" type="pres">
      <dgm:prSet presAssocID="{88A5F33D-CFCE-469B-B57D-A0AB9DC7C3DC}" presName="compNode" presStyleCnt="0"/>
      <dgm:spPr/>
    </dgm:pt>
    <dgm:pt modelId="{C0D73C59-AEC7-4E10-811D-976B7386C7AC}" type="pres">
      <dgm:prSet presAssocID="{88A5F33D-CFCE-469B-B57D-A0AB9DC7C3DC}" presName="iconBgRect" presStyleLbl="bgShp" presStyleIdx="1" presStyleCnt="4"/>
      <dgm:spPr/>
    </dgm:pt>
    <dgm:pt modelId="{8E49625A-1701-44AF-9974-B2AC3CF421CA}" type="pres">
      <dgm:prSet presAssocID="{88A5F33D-CFCE-469B-B57D-A0AB9DC7C3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4E0FDFD3-12FF-47E7-8CF5-968644BCF8A6}" type="pres">
      <dgm:prSet presAssocID="{88A5F33D-CFCE-469B-B57D-A0AB9DC7C3DC}" presName="spaceRect" presStyleCnt="0"/>
      <dgm:spPr/>
    </dgm:pt>
    <dgm:pt modelId="{80E10438-829F-49D2-8FB0-FEF56B7C871F}" type="pres">
      <dgm:prSet presAssocID="{88A5F33D-CFCE-469B-B57D-A0AB9DC7C3DC}" presName="textRect" presStyleLbl="revTx" presStyleIdx="1" presStyleCnt="4">
        <dgm:presLayoutVars>
          <dgm:chMax val="1"/>
          <dgm:chPref val="1"/>
        </dgm:presLayoutVars>
      </dgm:prSet>
      <dgm:spPr/>
    </dgm:pt>
    <dgm:pt modelId="{8F55C663-237A-4564-A3E7-205B0B745E23}" type="pres">
      <dgm:prSet presAssocID="{AC3B630C-4840-48D4-8712-C7D3422ED8FA}" presName="sibTrans" presStyleLbl="sibTrans2D1" presStyleIdx="0" presStyleCnt="0"/>
      <dgm:spPr/>
    </dgm:pt>
    <dgm:pt modelId="{AFEE21AF-7E9F-4FDF-9FC2-69033F61116E}" type="pres">
      <dgm:prSet presAssocID="{0E6B9698-6B00-402D-A476-3CF33A6CC4A5}" presName="compNode" presStyleCnt="0"/>
      <dgm:spPr/>
    </dgm:pt>
    <dgm:pt modelId="{D70209E9-4091-45BC-9B18-6FB1592561D9}" type="pres">
      <dgm:prSet presAssocID="{0E6B9698-6B00-402D-A476-3CF33A6CC4A5}" presName="iconBgRect" presStyleLbl="bgShp" presStyleIdx="2" presStyleCnt="4"/>
      <dgm:spPr/>
    </dgm:pt>
    <dgm:pt modelId="{8EE855C1-FC57-4672-A591-1B39F6A3B265}" type="pres">
      <dgm:prSet presAssocID="{0E6B9698-6B00-402D-A476-3CF33A6CC4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10C2FC-12E5-45BC-8CBF-39EA0B746E1A}" type="pres">
      <dgm:prSet presAssocID="{0E6B9698-6B00-402D-A476-3CF33A6CC4A5}" presName="spaceRect" presStyleCnt="0"/>
      <dgm:spPr/>
    </dgm:pt>
    <dgm:pt modelId="{5AC7CADD-6569-49AB-BAD6-F63D5E500584}" type="pres">
      <dgm:prSet presAssocID="{0E6B9698-6B00-402D-A476-3CF33A6CC4A5}" presName="textRect" presStyleLbl="revTx" presStyleIdx="2" presStyleCnt="4">
        <dgm:presLayoutVars>
          <dgm:chMax val="1"/>
          <dgm:chPref val="1"/>
        </dgm:presLayoutVars>
      </dgm:prSet>
      <dgm:spPr/>
    </dgm:pt>
    <dgm:pt modelId="{C8309657-7E49-43C9-8063-9605B6A9DE2C}" type="pres">
      <dgm:prSet presAssocID="{7AA04598-C997-4CB0-83F2-BED70A2AFF1F}" presName="sibTrans" presStyleLbl="sibTrans2D1" presStyleIdx="0" presStyleCnt="0"/>
      <dgm:spPr/>
    </dgm:pt>
    <dgm:pt modelId="{87666949-B6E5-43F0-A177-7438FC0332DE}" type="pres">
      <dgm:prSet presAssocID="{67856988-EB14-487A-AB55-530FFA5B01E7}" presName="compNode" presStyleCnt="0"/>
      <dgm:spPr/>
    </dgm:pt>
    <dgm:pt modelId="{B540C3AF-F5C2-4758-9387-D8386837DEC0}" type="pres">
      <dgm:prSet presAssocID="{67856988-EB14-487A-AB55-530FFA5B01E7}" presName="iconBgRect" presStyleLbl="bgShp" presStyleIdx="3" presStyleCnt="4"/>
      <dgm:spPr/>
    </dgm:pt>
    <dgm:pt modelId="{CABF89ED-A767-418F-AFC5-0EA168E21680}" type="pres">
      <dgm:prSet presAssocID="{67856988-EB14-487A-AB55-530FFA5B01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5513E45-292F-4178-8AA9-28C7B6FCDD49}" type="pres">
      <dgm:prSet presAssocID="{67856988-EB14-487A-AB55-530FFA5B01E7}" presName="spaceRect" presStyleCnt="0"/>
      <dgm:spPr/>
    </dgm:pt>
    <dgm:pt modelId="{EE006B40-96F2-4B4C-8D2E-33410DFC3DFB}" type="pres">
      <dgm:prSet presAssocID="{67856988-EB14-487A-AB55-530FFA5B01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501C32-F21E-41B1-9BC8-E3A3F2B8648D}" srcId="{8452B13C-7A45-4A24-99CA-293A58FF4DDA}" destId="{0E6B9698-6B00-402D-A476-3CF33A6CC4A5}" srcOrd="2" destOrd="0" parTransId="{32CC22A2-6E53-4F3A-9312-4AEC1C7390FC}" sibTransId="{7AA04598-C997-4CB0-83F2-BED70A2AFF1F}"/>
    <dgm:cxn modelId="{5B880A3A-5277-4B2F-9B15-C9AC941D4816}" type="presOf" srcId="{AC3B630C-4840-48D4-8712-C7D3422ED8FA}" destId="{8F55C663-237A-4564-A3E7-205B0B745E23}" srcOrd="0" destOrd="0" presId="urn:microsoft.com/office/officeart/2018/2/layout/IconCircleList"/>
    <dgm:cxn modelId="{CFCAD742-CEBC-4236-9569-9B4DE704FCD1}" type="presOf" srcId="{7AA04598-C997-4CB0-83F2-BED70A2AFF1F}" destId="{C8309657-7E49-43C9-8063-9605B6A9DE2C}" srcOrd="0" destOrd="0" presId="urn:microsoft.com/office/officeart/2018/2/layout/IconCircleList"/>
    <dgm:cxn modelId="{8E37F062-2F73-4E02-B9F8-D797FD638486}" type="presOf" srcId="{67856988-EB14-487A-AB55-530FFA5B01E7}" destId="{EE006B40-96F2-4B4C-8D2E-33410DFC3DFB}" srcOrd="0" destOrd="0" presId="urn:microsoft.com/office/officeart/2018/2/layout/IconCircleList"/>
    <dgm:cxn modelId="{189E6649-FEEB-4A2F-B2BC-A39962E2F5BF}" type="presOf" srcId="{8452B13C-7A45-4A24-99CA-293A58FF4DDA}" destId="{E8A225C7-4F17-4388-90C4-FEB35AA88D76}" srcOrd="0" destOrd="0" presId="urn:microsoft.com/office/officeart/2018/2/layout/IconCircleList"/>
    <dgm:cxn modelId="{CF115193-7C36-4EFE-805D-61C4C33C523C}" type="presOf" srcId="{DE9D52B2-63AF-4194-A1A3-31FE93F0D9F0}" destId="{D3032BE4-4D76-4EA6-B57B-0086B9221C2D}" srcOrd="0" destOrd="0" presId="urn:microsoft.com/office/officeart/2018/2/layout/IconCircleList"/>
    <dgm:cxn modelId="{62EF06A8-1299-46BA-BFA9-0D84F0F46D0A}" type="presOf" srcId="{C7694BD4-6AB6-4420-97D2-C484FE13D85B}" destId="{80C839B2-8720-40CF-A7A2-B36C5BCA8451}" srcOrd="0" destOrd="0" presId="urn:microsoft.com/office/officeart/2018/2/layout/IconCircleList"/>
    <dgm:cxn modelId="{B63EE5C0-6B06-417B-A5D0-4C4CB72C034C}" type="presOf" srcId="{0E6B9698-6B00-402D-A476-3CF33A6CC4A5}" destId="{5AC7CADD-6569-49AB-BAD6-F63D5E500584}" srcOrd="0" destOrd="0" presId="urn:microsoft.com/office/officeart/2018/2/layout/IconCircleList"/>
    <dgm:cxn modelId="{F6C4CFCD-5609-4419-88CD-F42CA8F984DA}" srcId="{8452B13C-7A45-4A24-99CA-293A58FF4DDA}" destId="{67856988-EB14-487A-AB55-530FFA5B01E7}" srcOrd="3" destOrd="0" parTransId="{2B397AB8-1F64-4CB2-A4F0-B7281A43A3EC}" sibTransId="{854EBBC9-8D4B-4658-BB7E-CFBB6F9A4FA5}"/>
    <dgm:cxn modelId="{867F83EE-E136-449D-A25D-9B9394ECDD8C}" srcId="{8452B13C-7A45-4A24-99CA-293A58FF4DDA}" destId="{DE9D52B2-63AF-4194-A1A3-31FE93F0D9F0}" srcOrd="0" destOrd="0" parTransId="{CF7167F9-A58C-4826-ADF1-0493CE0B5722}" sibTransId="{C7694BD4-6AB6-4420-97D2-C484FE13D85B}"/>
    <dgm:cxn modelId="{C6B148F7-AFA1-4C50-A24E-FC2A09232839}" type="presOf" srcId="{88A5F33D-CFCE-469B-B57D-A0AB9DC7C3DC}" destId="{80E10438-829F-49D2-8FB0-FEF56B7C871F}" srcOrd="0" destOrd="0" presId="urn:microsoft.com/office/officeart/2018/2/layout/IconCircleList"/>
    <dgm:cxn modelId="{FA265FFC-97E3-4BDA-8E2F-2D0ABCF489AA}" srcId="{8452B13C-7A45-4A24-99CA-293A58FF4DDA}" destId="{88A5F33D-CFCE-469B-B57D-A0AB9DC7C3DC}" srcOrd="1" destOrd="0" parTransId="{73A7452E-561C-46C7-9FEF-457880EFB9EC}" sibTransId="{AC3B630C-4840-48D4-8712-C7D3422ED8FA}"/>
    <dgm:cxn modelId="{AE770687-C1FB-481D-B0AE-7897B44DA348}" type="presParOf" srcId="{E8A225C7-4F17-4388-90C4-FEB35AA88D76}" destId="{E39519BC-4EC2-4DBB-A8DF-1C3A46695992}" srcOrd="0" destOrd="0" presId="urn:microsoft.com/office/officeart/2018/2/layout/IconCircleList"/>
    <dgm:cxn modelId="{ACAE1793-C337-42D1-9E03-399AA226C88F}" type="presParOf" srcId="{E39519BC-4EC2-4DBB-A8DF-1C3A46695992}" destId="{8415DDA0-E5E3-46E8-8B5D-03595C2BF809}" srcOrd="0" destOrd="0" presId="urn:microsoft.com/office/officeart/2018/2/layout/IconCircleList"/>
    <dgm:cxn modelId="{F85BCE97-28FC-4FEC-9BEE-48C0F3B71B7D}" type="presParOf" srcId="{8415DDA0-E5E3-46E8-8B5D-03595C2BF809}" destId="{5577A530-7C8D-4A26-8C76-2ADDF63C890D}" srcOrd="0" destOrd="0" presId="urn:microsoft.com/office/officeart/2018/2/layout/IconCircleList"/>
    <dgm:cxn modelId="{695B1E09-C3CA-4AAF-87CA-9101842B6569}" type="presParOf" srcId="{8415DDA0-E5E3-46E8-8B5D-03595C2BF809}" destId="{AE328791-0FED-4C7F-8132-9D422ACF989C}" srcOrd="1" destOrd="0" presId="urn:microsoft.com/office/officeart/2018/2/layout/IconCircleList"/>
    <dgm:cxn modelId="{F020022B-204A-42E6-BBC6-F636F8F4027F}" type="presParOf" srcId="{8415DDA0-E5E3-46E8-8B5D-03595C2BF809}" destId="{F1D615E6-7F7D-4FB4-9EA4-E4511A219CA6}" srcOrd="2" destOrd="0" presId="urn:microsoft.com/office/officeart/2018/2/layout/IconCircleList"/>
    <dgm:cxn modelId="{E8BCF358-7E23-4F5F-ABB8-461F8A9F57B7}" type="presParOf" srcId="{8415DDA0-E5E3-46E8-8B5D-03595C2BF809}" destId="{D3032BE4-4D76-4EA6-B57B-0086B9221C2D}" srcOrd="3" destOrd="0" presId="urn:microsoft.com/office/officeart/2018/2/layout/IconCircleList"/>
    <dgm:cxn modelId="{59383F43-ED2A-4B11-8644-96544CBF4097}" type="presParOf" srcId="{E39519BC-4EC2-4DBB-A8DF-1C3A46695992}" destId="{80C839B2-8720-40CF-A7A2-B36C5BCA8451}" srcOrd="1" destOrd="0" presId="urn:microsoft.com/office/officeart/2018/2/layout/IconCircleList"/>
    <dgm:cxn modelId="{5F8E825D-BCEA-4040-B59C-CBD12F4FD5DC}" type="presParOf" srcId="{E39519BC-4EC2-4DBB-A8DF-1C3A46695992}" destId="{F3D34925-5537-4B28-9E8A-C47C758AF94E}" srcOrd="2" destOrd="0" presId="urn:microsoft.com/office/officeart/2018/2/layout/IconCircleList"/>
    <dgm:cxn modelId="{AE901E46-E60A-4397-A41A-DD5BC33C1B28}" type="presParOf" srcId="{F3D34925-5537-4B28-9E8A-C47C758AF94E}" destId="{C0D73C59-AEC7-4E10-811D-976B7386C7AC}" srcOrd="0" destOrd="0" presId="urn:microsoft.com/office/officeart/2018/2/layout/IconCircleList"/>
    <dgm:cxn modelId="{0EA8B754-6040-4764-8766-99F47FF83BD9}" type="presParOf" srcId="{F3D34925-5537-4B28-9E8A-C47C758AF94E}" destId="{8E49625A-1701-44AF-9974-B2AC3CF421CA}" srcOrd="1" destOrd="0" presId="urn:microsoft.com/office/officeart/2018/2/layout/IconCircleList"/>
    <dgm:cxn modelId="{013EA539-B51F-4577-9CE1-A8D1D0A3AA62}" type="presParOf" srcId="{F3D34925-5537-4B28-9E8A-C47C758AF94E}" destId="{4E0FDFD3-12FF-47E7-8CF5-968644BCF8A6}" srcOrd="2" destOrd="0" presId="urn:microsoft.com/office/officeart/2018/2/layout/IconCircleList"/>
    <dgm:cxn modelId="{166A4863-E6F6-4139-8788-C26F86FB939A}" type="presParOf" srcId="{F3D34925-5537-4B28-9E8A-C47C758AF94E}" destId="{80E10438-829F-49D2-8FB0-FEF56B7C871F}" srcOrd="3" destOrd="0" presId="urn:microsoft.com/office/officeart/2018/2/layout/IconCircleList"/>
    <dgm:cxn modelId="{961BE8D2-89F7-40F1-8828-5B696C8E1600}" type="presParOf" srcId="{E39519BC-4EC2-4DBB-A8DF-1C3A46695992}" destId="{8F55C663-237A-4564-A3E7-205B0B745E23}" srcOrd="3" destOrd="0" presId="urn:microsoft.com/office/officeart/2018/2/layout/IconCircleList"/>
    <dgm:cxn modelId="{698CE9D6-9308-4112-BFA7-85079BF46978}" type="presParOf" srcId="{E39519BC-4EC2-4DBB-A8DF-1C3A46695992}" destId="{AFEE21AF-7E9F-4FDF-9FC2-69033F61116E}" srcOrd="4" destOrd="0" presId="urn:microsoft.com/office/officeart/2018/2/layout/IconCircleList"/>
    <dgm:cxn modelId="{CD30416B-251E-4E1E-BB40-8FAC9E0D101A}" type="presParOf" srcId="{AFEE21AF-7E9F-4FDF-9FC2-69033F61116E}" destId="{D70209E9-4091-45BC-9B18-6FB1592561D9}" srcOrd="0" destOrd="0" presId="urn:microsoft.com/office/officeart/2018/2/layout/IconCircleList"/>
    <dgm:cxn modelId="{6BFB1243-0AE5-476A-A22B-D084E8C05CF0}" type="presParOf" srcId="{AFEE21AF-7E9F-4FDF-9FC2-69033F61116E}" destId="{8EE855C1-FC57-4672-A591-1B39F6A3B265}" srcOrd="1" destOrd="0" presId="urn:microsoft.com/office/officeart/2018/2/layout/IconCircleList"/>
    <dgm:cxn modelId="{80FD0874-5089-4359-B87D-2F9958CA29B6}" type="presParOf" srcId="{AFEE21AF-7E9F-4FDF-9FC2-69033F61116E}" destId="{B310C2FC-12E5-45BC-8CBF-39EA0B746E1A}" srcOrd="2" destOrd="0" presId="urn:microsoft.com/office/officeart/2018/2/layout/IconCircleList"/>
    <dgm:cxn modelId="{69C25D4B-B178-49CE-B49D-DB496630FC5D}" type="presParOf" srcId="{AFEE21AF-7E9F-4FDF-9FC2-69033F61116E}" destId="{5AC7CADD-6569-49AB-BAD6-F63D5E500584}" srcOrd="3" destOrd="0" presId="urn:microsoft.com/office/officeart/2018/2/layout/IconCircleList"/>
    <dgm:cxn modelId="{4B5D7017-CEB0-4596-9C21-68E5735AE15B}" type="presParOf" srcId="{E39519BC-4EC2-4DBB-A8DF-1C3A46695992}" destId="{C8309657-7E49-43C9-8063-9605B6A9DE2C}" srcOrd="5" destOrd="0" presId="urn:microsoft.com/office/officeart/2018/2/layout/IconCircleList"/>
    <dgm:cxn modelId="{082C00D4-FF04-4C60-B892-80FD4A3306F7}" type="presParOf" srcId="{E39519BC-4EC2-4DBB-A8DF-1C3A46695992}" destId="{87666949-B6E5-43F0-A177-7438FC0332DE}" srcOrd="6" destOrd="0" presId="urn:microsoft.com/office/officeart/2018/2/layout/IconCircleList"/>
    <dgm:cxn modelId="{F9046677-EB0B-4413-9265-9BD0F980992C}" type="presParOf" srcId="{87666949-B6E5-43F0-A177-7438FC0332DE}" destId="{B540C3AF-F5C2-4758-9387-D8386837DEC0}" srcOrd="0" destOrd="0" presId="urn:microsoft.com/office/officeart/2018/2/layout/IconCircleList"/>
    <dgm:cxn modelId="{62FB6572-24B4-4C3C-9A54-CBE47DAC6CFA}" type="presParOf" srcId="{87666949-B6E5-43F0-A177-7438FC0332DE}" destId="{CABF89ED-A767-418F-AFC5-0EA168E21680}" srcOrd="1" destOrd="0" presId="urn:microsoft.com/office/officeart/2018/2/layout/IconCircleList"/>
    <dgm:cxn modelId="{042F9EF6-3583-45E1-99B3-9448C001A98F}" type="presParOf" srcId="{87666949-B6E5-43F0-A177-7438FC0332DE}" destId="{35513E45-292F-4178-8AA9-28C7B6FCDD49}" srcOrd="2" destOrd="0" presId="urn:microsoft.com/office/officeart/2018/2/layout/IconCircleList"/>
    <dgm:cxn modelId="{200AE552-1FEF-4560-9C53-66CBAAE97AE7}" type="presParOf" srcId="{87666949-B6E5-43F0-A177-7438FC0332DE}" destId="{EE006B40-96F2-4B4C-8D2E-33410DFC3D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7A530-7C8D-4A26-8C76-2ADDF63C890D}">
      <dsp:nvSpPr>
        <dsp:cNvPr id="0" name=""/>
        <dsp:cNvSpPr/>
      </dsp:nvSpPr>
      <dsp:spPr>
        <a:xfrm>
          <a:off x="210785" y="273818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28791-0FED-4C7F-8132-9D422ACF989C}">
      <dsp:nvSpPr>
        <dsp:cNvPr id="0" name=""/>
        <dsp:cNvSpPr/>
      </dsp:nvSpPr>
      <dsp:spPr>
        <a:xfrm>
          <a:off x="491159" y="554192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2BE4-4D76-4EA6-B57B-0086B9221C2D}">
      <dsp:nvSpPr>
        <dsp:cNvPr id="0" name=""/>
        <dsp:cNvSpPr/>
      </dsp:nvSpPr>
      <dsp:spPr>
        <a:xfrm>
          <a:off x="1831996" y="273818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Hv BT" panose="020B0702020204020204" pitchFamily="34" charset="0"/>
              <a:cs typeface="Helvetica" panose="020B0604020202020204" pitchFamily="34" charset="0"/>
            </a:rPr>
            <a:t>BUSINESS PROBLEM &amp; DATA UNDERSTANDING</a:t>
          </a:r>
        </a:p>
      </dsp:txBody>
      <dsp:txXfrm>
        <a:off x="1831996" y="273818"/>
        <a:ext cx="3147056" cy="1335114"/>
      </dsp:txXfrm>
    </dsp:sp>
    <dsp:sp modelId="{C0D73C59-AEC7-4E10-811D-976B7386C7AC}">
      <dsp:nvSpPr>
        <dsp:cNvPr id="0" name=""/>
        <dsp:cNvSpPr/>
      </dsp:nvSpPr>
      <dsp:spPr>
        <a:xfrm>
          <a:off x="5527403" y="273818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9625A-1701-44AF-9974-B2AC3CF421CA}">
      <dsp:nvSpPr>
        <dsp:cNvPr id="0" name=""/>
        <dsp:cNvSpPr/>
      </dsp:nvSpPr>
      <dsp:spPr>
        <a:xfrm>
          <a:off x="5807777" y="554192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10438-829F-49D2-8FB0-FEF56B7C871F}">
      <dsp:nvSpPr>
        <dsp:cNvPr id="0" name=""/>
        <dsp:cNvSpPr/>
      </dsp:nvSpPr>
      <dsp:spPr>
        <a:xfrm>
          <a:off x="7148614" y="273818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Hv BT" panose="020B0702020204020204" pitchFamily="34" charset="0"/>
              <a:cs typeface="Helvetica" panose="020B0604020202020204" pitchFamily="34" charset="0"/>
            </a:rPr>
            <a:t>DATA CLEANING, DATA ANALYSIS, &amp;FEATURE ENGINEERING</a:t>
          </a:r>
        </a:p>
      </dsp:txBody>
      <dsp:txXfrm>
        <a:off x="7148614" y="273818"/>
        <a:ext cx="3147056" cy="1335114"/>
      </dsp:txXfrm>
    </dsp:sp>
    <dsp:sp modelId="{D70209E9-4091-45BC-9B18-6FB1592561D9}">
      <dsp:nvSpPr>
        <dsp:cNvPr id="0" name=""/>
        <dsp:cNvSpPr/>
      </dsp:nvSpPr>
      <dsp:spPr>
        <a:xfrm>
          <a:off x="210785" y="226801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855C1-FC57-4672-A591-1B39F6A3B265}">
      <dsp:nvSpPr>
        <dsp:cNvPr id="0" name=""/>
        <dsp:cNvSpPr/>
      </dsp:nvSpPr>
      <dsp:spPr>
        <a:xfrm>
          <a:off x="491159" y="2548388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7CADD-6569-49AB-BAD6-F63D5E500584}">
      <dsp:nvSpPr>
        <dsp:cNvPr id="0" name=""/>
        <dsp:cNvSpPr/>
      </dsp:nvSpPr>
      <dsp:spPr>
        <a:xfrm>
          <a:off x="1831996" y="226801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Hv BT" panose="020B0702020204020204" pitchFamily="34" charset="0"/>
              <a:cs typeface="Helvetica" panose="020B0604020202020204" pitchFamily="34" charset="0"/>
            </a:rPr>
            <a:t>ANALYTICS</a:t>
          </a:r>
        </a:p>
      </dsp:txBody>
      <dsp:txXfrm>
        <a:off x="1831996" y="2268014"/>
        <a:ext cx="3147056" cy="1335114"/>
      </dsp:txXfrm>
    </dsp:sp>
    <dsp:sp modelId="{B540C3AF-F5C2-4758-9387-D8386837DEC0}">
      <dsp:nvSpPr>
        <dsp:cNvPr id="0" name=""/>
        <dsp:cNvSpPr/>
      </dsp:nvSpPr>
      <dsp:spPr>
        <a:xfrm>
          <a:off x="5527403" y="226801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F89ED-A767-418F-AFC5-0EA168E21680}">
      <dsp:nvSpPr>
        <dsp:cNvPr id="0" name=""/>
        <dsp:cNvSpPr/>
      </dsp:nvSpPr>
      <dsp:spPr>
        <a:xfrm>
          <a:off x="5807777" y="2548388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06B40-96F2-4B4C-8D2E-33410DFC3DFB}">
      <dsp:nvSpPr>
        <dsp:cNvPr id="0" name=""/>
        <dsp:cNvSpPr/>
      </dsp:nvSpPr>
      <dsp:spPr>
        <a:xfrm>
          <a:off x="7148614" y="226801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Hv BT" panose="020B0702020204020204" pitchFamily="34" charset="0"/>
              <a:cs typeface="Helvetica" panose="020B0604020202020204" pitchFamily="34" charset="0"/>
            </a:rPr>
            <a:t>CONCLUSION &amp; RECOMMENDATION/IMPROVEMENT</a:t>
          </a:r>
        </a:p>
      </dsp:txBody>
      <dsp:txXfrm>
        <a:off x="7148614" y="2268014"/>
        <a:ext cx="3147056" cy="133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C7F7-1364-464C-8999-D00428F5BC5E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620E-C4A0-4A71-A8CA-658F0339FD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65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balancing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class wight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balancing </a:t>
            </a:r>
            <a:r>
              <a:rPr lang="en-US" dirty="0" err="1"/>
              <a:t>dengan</a:t>
            </a:r>
            <a:r>
              <a:rPr lang="en-US" dirty="0"/>
              <a:t> Random Over Sampler. 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score F2 test pada model </a:t>
            </a:r>
            <a:r>
              <a:rPr lang="en-US" dirty="0" err="1"/>
              <a:t>lightbm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class wight </a:t>
            </a:r>
            <a:r>
              <a:rPr lang="en-US" dirty="0" err="1"/>
              <a:t>dibandingkan</a:t>
            </a:r>
            <a:r>
              <a:rPr lang="en-US" dirty="0"/>
              <a:t> 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5620E-C4A0-4A71-A8CA-658F0339FDF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A9C3-0F1F-C0F1-AF89-0E07DB8B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4B37-B285-2523-FF31-BA280578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F081-66E3-FF50-3437-03363378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5082-6091-CFBF-AD52-DEF57DA4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4D11-AA61-BEF6-5385-17DEE45D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71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6CE2-17A7-BB47-ADA6-061154B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84381-2C78-FFFD-B5D2-E0D403B2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5A87-15CC-FA03-3336-BE5398FC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F704-72AE-D75E-ACD9-F86926E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D8F4-1202-14C0-B553-B2EC584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4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8C564-976A-DAF1-C220-778443EA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1F17-F416-3543-2141-65FF5938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1B78-C243-4037-0BBB-FAFF056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9907-A2D7-786F-0F13-46A41358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FB8F-995A-8534-00F0-90593839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0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F29-2853-978D-9BF8-BEB9ED68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D39-62AB-51BC-B5DD-AE11C4BE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EF30-F3DF-3AC6-E261-AF7DD3D9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E7EE-93E5-0B4F-C5F4-58B599FF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AD0E-BB78-A0E9-82E2-07AD701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11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565C-0D91-E19D-2628-6F0319CE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75F9-520D-D7FE-D0E9-F23C8CD7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49C1-C5C9-0768-2ABB-753CA86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46AB-7DC0-CB74-D14F-C1041BD1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733F-9792-6AF2-DC0D-D45BAC4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7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FA0C-7D8B-6686-196C-780272F5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752F-F441-03F4-688E-96A1AFE31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45CD-6699-11E6-22A5-A5B355B3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991FE-3824-B8A2-2E59-F9D796A0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3759-19E7-75D9-9F29-69FD1FD1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D120-E6C8-EC5C-CE86-63D04DD7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0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DF-7FD2-1AAB-6DEF-F814D59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CF37-42C2-59AE-60E5-26E4A360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1BD41-A93D-6A39-3ABA-BAD8ADD4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B47C6-C3AA-B367-D807-9BC34A5C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3FA87-2757-4AED-1EA5-E1EDA2486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A85A3-3872-4162-2ED2-6D4DA9EC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C192C-9679-A662-70F1-C871D0A1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89722-40F2-F163-FB62-ECEB6E60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C96F-AF0C-1497-C68C-7ACCF789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8F3A5-2FA0-11B0-DF97-DF6ADC8C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1ECC4-2954-2C38-35F5-1F843AA4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62BD-BE58-F53E-84F9-06F885F1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0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18F6B-51B3-170A-0E76-058F623A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5C16E-FE66-6CB0-3B91-A00093E2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857A-B72B-1219-C4E2-022F9EC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8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95D-A663-A33B-990A-4A181076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BD94-2178-2BBF-A7F2-C652748F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6DAD-DD28-C3EE-2D3D-1ACA783D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D6BC-FE63-5EE6-C219-C1A41A64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77491-9C68-2776-F672-8AE7AA02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6D8D-6CE6-C069-7FC7-FD4A2244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92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59FC-FF9C-02BC-10DD-4A867ED5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256F6-A65E-1971-7F29-A456835D8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17EE7-DCC1-A509-1889-D48C42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2FB9-395C-F697-DD7B-1A973C0F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2730-8D2B-5393-DB95-ED9EA2CB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ECF2-3822-D205-A97D-AE739D4A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3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AA62F-E5F3-89E4-2FB8-050C775A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EE5A-E6E8-7526-F23E-32F05456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D9BE-71A3-EA5E-E38E-FB033544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434D-10C9-4537-950B-45D495CACBB5}" type="datetimeFigureOut">
              <a:rPr lang="en-SG" smtClean="0"/>
              <a:t>11/8/2024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DEC6-9427-EDF9-FEE8-67A09AEC5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DBD7-032B-AC15-B85D-604FB701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41021-5F93-4196-B9DD-7311DD9EF8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5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.svg"/><Relationship Id="rId5" Type="http://schemas.openxmlformats.org/officeDocument/2006/relationships/image" Target="../media/image13.sv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22CAF-10B8-FBFA-4AD6-8EFF282D4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E-COMMERCE CUSTOMER CHURN</a:t>
            </a:r>
            <a:endParaRPr lang="en-SG" sz="80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CB04E-98D6-FE9C-CA5E-EEA3AFCD5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Futura Md BT" panose="020B0602020204020303" pitchFamily="34" charset="0"/>
              </a:rPr>
              <a:t>Jonathan Kurniawan </a:t>
            </a:r>
            <a:r>
              <a:rPr lang="en-US" dirty="0" err="1">
                <a:latin typeface="Futura Md BT" panose="020B0602020204020303" pitchFamily="34" charset="0"/>
              </a:rPr>
              <a:t>Agay</a:t>
            </a:r>
            <a:endParaRPr lang="en-SG" dirty="0">
              <a:latin typeface="Futura Md BT" panose="020B06020202040203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ADFC6-E8D8-5387-80F7-276B8AC6D7C8}"/>
              </a:ext>
            </a:extLst>
          </p:cNvPr>
          <p:cNvSpPr txBox="1"/>
          <p:nvPr/>
        </p:nvSpPr>
        <p:spPr>
          <a:xfrm>
            <a:off x="1076760" y="3331437"/>
            <a:ext cx="282772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Duplicate Values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Terdapat</a:t>
            </a:r>
            <a:r>
              <a:rPr lang="en-US" sz="1600" dirty="0"/>
              <a:t> 671 </a:t>
            </a:r>
            <a:r>
              <a:rPr lang="en-US" sz="1600" b="1" dirty="0"/>
              <a:t>data </a:t>
            </a:r>
            <a:r>
              <a:rPr lang="en-US" sz="1600" b="1" dirty="0" err="1"/>
              <a:t>duplikat</a:t>
            </a:r>
            <a:r>
              <a:rPr lang="en-US" sz="1600" b="1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dataset</a:t>
            </a:r>
            <a:endParaRPr lang="en-SG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6F20E-944A-ABB5-41C7-CFB3E62EE82F}"/>
              </a:ext>
            </a:extLst>
          </p:cNvPr>
          <p:cNvSpPr txBox="1"/>
          <p:nvPr/>
        </p:nvSpPr>
        <p:spPr>
          <a:xfrm>
            <a:off x="4447031" y="2044005"/>
            <a:ext cx="329793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Structural Errors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Terdapat</a:t>
            </a:r>
            <a:r>
              <a:rPr lang="en-US" sz="1600" dirty="0"/>
              <a:t> data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konsisten</a:t>
            </a:r>
            <a:r>
              <a:rPr lang="en-US" sz="1600" dirty="0"/>
              <a:t> pada </a:t>
            </a:r>
            <a:r>
              <a:rPr lang="en-US" sz="1600" dirty="0" err="1"/>
              <a:t>kolom</a:t>
            </a:r>
            <a:r>
              <a:rPr lang="en-US" sz="1600" dirty="0"/>
              <a:t> ‘</a:t>
            </a:r>
            <a:r>
              <a:rPr lang="en-US" sz="1600" dirty="0" err="1"/>
              <a:t>PreferedOrderCat</a:t>
            </a:r>
            <a:r>
              <a:rPr lang="en-US" sz="1600" dirty="0"/>
              <a:t>`</a:t>
            </a:r>
            <a:endParaRPr lang="en-SG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35C56-4658-11FE-59A3-86AEBF051914}"/>
              </a:ext>
            </a:extLst>
          </p:cNvPr>
          <p:cNvSpPr txBox="1"/>
          <p:nvPr/>
        </p:nvSpPr>
        <p:spPr>
          <a:xfrm>
            <a:off x="8287507" y="3341194"/>
            <a:ext cx="282772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Outliers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b="1" dirty="0"/>
              <a:t>Outliers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extreme pada 5 </a:t>
            </a:r>
            <a:r>
              <a:rPr lang="en-US" sz="1600" dirty="0" err="1"/>
              <a:t>kolom</a:t>
            </a:r>
            <a:r>
              <a:rPr lang="en-US" sz="1600" dirty="0"/>
              <a:t>.</a:t>
            </a:r>
            <a:endParaRPr lang="en-SG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D7E-0069-B4CD-1025-F5C67F6EDCA8}"/>
              </a:ext>
            </a:extLst>
          </p:cNvPr>
          <p:cNvSpPr txBox="1"/>
          <p:nvPr/>
        </p:nvSpPr>
        <p:spPr>
          <a:xfrm>
            <a:off x="4319016" y="4470210"/>
            <a:ext cx="3553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Missing Values</a:t>
            </a:r>
          </a:p>
          <a:p>
            <a:pPr algn="ctr"/>
            <a:endParaRPr lang="en-US" dirty="0"/>
          </a:p>
          <a:p>
            <a:pPr algn="ctr"/>
            <a:r>
              <a:rPr lang="en-US" sz="1600" dirty="0" err="1"/>
              <a:t>Terdapat</a:t>
            </a:r>
            <a:r>
              <a:rPr lang="en-US" sz="1600" dirty="0"/>
              <a:t> missing values pada </a:t>
            </a:r>
            <a:r>
              <a:rPr lang="en-US" sz="1600" dirty="0" err="1"/>
              <a:t>kolom</a:t>
            </a:r>
            <a:r>
              <a:rPr lang="en-US" sz="1600" dirty="0"/>
              <a:t> Tenure, </a:t>
            </a:r>
            <a:r>
              <a:rPr lang="en-US" sz="1600" dirty="0" err="1"/>
              <a:t>WarehouseToHome</a:t>
            </a:r>
            <a:r>
              <a:rPr lang="en-US" sz="1600" dirty="0"/>
              <a:t>, dan </a:t>
            </a:r>
            <a:r>
              <a:rPr lang="en-US" sz="1600" dirty="0" err="1"/>
              <a:t>DaySinceLastOrder</a:t>
            </a:r>
            <a:r>
              <a:rPr lang="en-US" sz="1600" dirty="0"/>
              <a:t>.</a:t>
            </a:r>
            <a:endParaRPr lang="en-SG" sz="1600" dirty="0"/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A5B6307-EEA9-2C01-0FC8-A3A49C0D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398" y="1646803"/>
            <a:ext cx="397202" cy="397202"/>
          </a:xfrm>
          <a:prstGeom prst="rect">
            <a:avLst/>
          </a:prstGeom>
        </p:spPr>
      </p:pic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CBEA9A0-DA97-4054-0A66-FC522B630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0203" y="4007608"/>
            <a:ext cx="431590" cy="431590"/>
          </a:xfrm>
          <a:prstGeom prst="rect">
            <a:avLst/>
          </a:prstGeom>
        </p:spPr>
      </p:pic>
      <p:pic>
        <p:nvPicPr>
          <p:cNvPr id="22" name="Graphic 21" descr="Double Tap Gesture with solid fill">
            <a:extLst>
              <a:ext uri="{FF2B5EF4-FFF2-40B4-BE49-F238E27FC236}">
                <a16:creationId xmlns:a16="http://schemas.microsoft.com/office/drawing/2014/main" id="{23624D40-9DA4-7C40-3148-AD5850670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4565" y="2649479"/>
            <a:ext cx="652118" cy="652118"/>
          </a:xfrm>
          <a:prstGeom prst="rect">
            <a:avLst/>
          </a:prstGeom>
        </p:spPr>
      </p:pic>
      <p:pic>
        <p:nvPicPr>
          <p:cNvPr id="24" name="Graphic 23" descr="Desert scene with solid fill">
            <a:extLst>
              <a:ext uri="{FF2B5EF4-FFF2-40B4-BE49-F238E27FC236}">
                <a16:creationId xmlns:a16="http://schemas.microsoft.com/office/drawing/2014/main" id="{39537A4C-2218-0045-F862-D1C7B3B24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0955" y="2640362"/>
            <a:ext cx="700832" cy="7008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6914CAA-27F2-C153-88B3-529EFC15D0ED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26F5DC-424B-3E53-2178-7E5E45CB868E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Rectangle 12" descr="Sink">
              <a:extLst>
                <a:ext uri="{FF2B5EF4-FFF2-40B4-BE49-F238E27FC236}">
                  <a16:creationId xmlns:a16="http://schemas.microsoft.com/office/drawing/2014/main" id="{846F61E4-5515-6741-7A5A-1C2F97D01E01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138D09-BE2F-B8C7-C342-3925FCAE957D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F07F5E-4556-8809-1DC4-4ACD753CF64D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837248-46E8-4D64-915C-BD099270AF16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91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ADFC6-E8D8-5387-80F7-276B8AC6D7C8}"/>
              </a:ext>
            </a:extLst>
          </p:cNvPr>
          <p:cNvSpPr txBox="1"/>
          <p:nvPr/>
        </p:nvSpPr>
        <p:spPr>
          <a:xfrm>
            <a:off x="1802577" y="3282940"/>
            <a:ext cx="28277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Duplicate Values</a:t>
            </a:r>
          </a:p>
          <a:p>
            <a:pPr algn="ctr"/>
            <a:endParaRPr lang="en-US" sz="2400" dirty="0"/>
          </a:p>
          <a:p>
            <a:pPr algn="ctr"/>
            <a:r>
              <a:rPr lang="en-US" sz="2000" dirty="0"/>
              <a:t>Total data = 3941</a:t>
            </a:r>
          </a:p>
          <a:p>
            <a:pPr algn="ctr"/>
            <a:r>
              <a:rPr lang="en-US" sz="2000" dirty="0"/>
              <a:t>Duplicate Values = 671</a:t>
            </a:r>
            <a:endParaRPr lang="en-SG" sz="2000" dirty="0"/>
          </a:p>
        </p:txBody>
      </p:sp>
      <p:pic>
        <p:nvPicPr>
          <p:cNvPr id="22" name="Graphic 21" descr="Double Tap Gesture with solid fill">
            <a:extLst>
              <a:ext uri="{FF2B5EF4-FFF2-40B4-BE49-F238E27FC236}">
                <a16:creationId xmlns:a16="http://schemas.microsoft.com/office/drawing/2014/main" id="{23624D40-9DA4-7C40-3148-AD585067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382" y="2600982"/>
            <a:ext cx="652118" cy="652118"/>
          </a:xfrm>
          <a:prstGeom prst="rect">
            <a:avLst/>
          </a:prstGeom>
        </p:spPr>
      </p:pic>
      <p:sp>
        <p:nvSpPr>
          <p:cNvPr id="2" name="Arrow: Chevron 1">
            <a:extLst>
              <a:ext uri="{FF2B5EF4-FFF2-40B4-BE49-F238E27FC236}">
                <a16:creationId xmlns:a16="http://schemas.microsoft.com/office/drawing/2014/main" id="{B467756D-5582-A652-81CC-E00A9CC77938}"/>
              </a:ext>
            </a:extLst>
          </p:cNvPr>
          <p:cNvSpPr/>
          <p:nvPr/>
        </p:nvSpPr>
        <p:spPr>
          <a:xfrm>
            <a:off x="5106083" y="2720798"/>
            <a:ext cx="1984248" cy="2308402"/>
          </a:xfrm>
          <a:prstGeom prst="chevron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A5B23-7989-FA7E-8073-1552C89B88A3}"/>
              </a:ext>
            </a:extLst>
          </p:cNvPr>
          <p:cNvSpPr txBox="1"/>
          <p:nvPr/>
        </p:nvSpPr>
        <p:spPr>
          <a:xfrm>
            <a:off x="7561694" y="3282940"/>
            <a:ext cx="28277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Dihapus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r>
              <a:rPr lang="en-US" sz="2000" dirty="0"/>
              <a:t>Total data = 3270</a:t>
            </a:r>
          </a:p>
          <a:p>
            <a:pPr algn="ctr"/>
            <a:r>
              <a:rPr lang="en-SG" sz="2000" dirty="0"/>
              <a:t>Duplicate values = 0</a:t>
            </a:r>
            <a:endParaRPr lang="en-US" sz="2000" dirty="0"/>
          </a:p>
        </p:txBody>
      </p:sp>
      <p:pic>
        <p:nvPicPr>
          <p:cNvPr id="14" name="Graphic 13" descr="Eraser with solid fill">
            <a:extLst>
              <a:ext uri="{FF2B5EF4-FFF2-40B4-BE49-F238E27FC236}">
                <a16:creationId xmlns:a16="http://schemas.microsoft.com/office/drawing/2014/main" id="{146AB499-6DBD-42FE-77D8-1B61FD379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0974" y="2653772"/>
            <a:ext cx="629168" cy="62916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07151-666B-1E38-7F22-BC9DE4C19FA2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DDA0D0-47E4-58A6-72AC-7B5BB0B53137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Rectangle 12" descr="Sink">
              <a:extLst>
                <a:ext uri="{FF2B5EF4-FFF2-40B4-BE49-F238E27FC236}">
                  <a16:creationId xmlns:a16="http://schemas.microsoft.com/office/drawing/2014/main" id="{5C2E931E-16BE-27AE-C11E-99FD9BD922B2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58209C-7685-C7E6-1AE0-05B871991109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E438E7-3ADF-E58A-39AB-34461FE98E33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B331D4-AC2B-2DAD-84C7-8812FD2E0409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35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7B0AA-2E89-C471-0416-D5A36C2EEBF9}"/>
              </a:ext>
            </a:extLst>
          </p:cNvPr>
          <p:cNvSpPr txBox="1"/>
          <p:nvPr/>
        </p:nvSpPr>
        <p:spPr>
          <a:xfrm>
            <a:off x="928115" y="3618678"/>
            <a:ext cx="3297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Structural Errors</a:t>
            </a: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0DBBEE0D-4BD9-7E10-246E-7E8B3D19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85" y="2879681"/>
            <a:ext cx="738997" cy="738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C39665-EDF4-1ECF-ABFC-3A7F8282F2D3}"/>
              </a:ext>
            </a:extLst>
          </p:cNvPr>
          <p:cNvSpPr txBox="1"/>
          <p:nvPr/>
        </p:nvSpPr>
        <p:spPr>
          <a:xfrm>
            <a:off x="5594604" y="2413337"/>
            <a:ext cx="515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Terdapat</a:t>
            </a:r>
            <a:r>
              <a:rPr lang="en-SG" dirty="0"/>
              <a:t> data yang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konsisten</a:t>
            </a:r>
            <a:r>
              <a:rPr lang="en-SG" dirty="0"/>
              <a:t> pada </a:t>
            </a:r>
            <a:r>
              <a:rPr lang="en-SG" dirty="0" err="1"/>
              <a:t>kolom</a:t>
            </a:r>
            <a:r>
              <a:rPr lang="en-SG" dirty="0"/>
              <a:t> </a:t>
            </a:r>
            <a:r>
              <a:rPr lang="en-SG" dirty="0" err="1"/>
              <a:t>PreferedOrderCat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Mobile Phone</a:t>
            </a:r>
          </a:p>
          <a:p>
            <a:endParaRPr lang="en-SG" dirty="0"/>
          </a:p>
          <a:p>
            <a:r>
              <a:rPr lang="en-SG" dirty="0" err="1"/>
              <a:t>Kedua</a:t>
            </a:r>
            <a:r>
              <a:rPr lang="en-SG" dirty="0"/>
              <a:t> data </a:t>
            </a:r>
            <a:r>
              <a:rPr lang="en-SG" dirty="0" err="1"/>
              <a:t>ini</a:t>
            </a:r>
            <a:r>
              <a:rPr lang="en-SG" dirty="0"/>
              <a:t> </a:t>
            </a:r>
            <a:r>
              <a:rPr lang="en-SG" dirty="0" err="1"/>
              <a:t>memiliki</a:t>
            </a:r>
            <a:r>
              <a:rPr lang="en-SG" dirty="0"/>
              <a:t> arti yang </a:t>
            </a:r>
            <a:r>
              <a:rPr lang="en-SG" dirty="0" err="1"/>
              <a:t>sama</a:t>
            </a:r>
            <a:r>
              <a:rPr lang="en-SG" dirty="0"/>
              <a:t> </a:t>
            </a:r>
            <a:r>
              <a:rPr lang="en-SG" dirty="0" err="1"/>
              <a:t>tapi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2 </a:t>
            </a:r>
            <a:r>
              <a:rPr lang="en-SG" dirty="0" err="1"/>
              <a:t>penamaan</a:t>
            </a:r>
            <a:r>
              <a:rPr lang="en-SG" dirty="0"/>
              <a:t>, </a:t>
            </a:r>
            <a:r>
              <a:rPr lang="en-SG" dirty="0" err="1"/>
              <a:t>sehingga</a:t>
            </a:r>
            <a:r>
              <a:rPr lang="en-SG" dirty="0"/>
              <a:t> </a:t>
            </a:r>
            <a:r>
              <a:rPr lang="en-SG" dirty="0" err="1"/>
              <a:t>disamakan</a:t>
            </a:r>
            <a:r>
              <a:rPr lang="en-SG" dirty="0"/>
              <a:t> </a:t>
            </a:r>
            <a:r>
              <a:rPr lang="en-SG" dirty="0" err="1"/>
              <a:t>saja</a:t>
            </a:r>
            <a:r>
              <a:rPr lang="en-SG" dirty="0"/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EE08CA-DF42-4D84-2DA8-95293CF84869}"/>
              </a:ext>
            </a:extLst>
          </p:cNvPr>
          <p:cNvCxnSpPr>
            <a:cxnSpLocks/>
          </p:cNvCxnSpPr>
          <p:nvPr/>
        </p:nvCxnSpPr>
        <p:spPr>
          <a:xfrm>
            <a:off x="4910328" y="1783080"/>
            <a:ext cx="0" cy="326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99F42-ABCB-837C-21B3-EDA4B62B9A86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D814ED-5969-60A7-0832-8DEB4F7BDCFA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2" name="Rectangle 11" descr="Sink">
              <a:extLst>
                <a:ext uri="{FF2B5EF4-FFF2-40B4-BE49-F238E27FC236}">
                  <a16:creationId xmlns:a16="http://schemas.microsoft.com/office/drawing/2014/main" id="{26000EE7-7AA3-A395-7FC0-77B3DA92FFC1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C7D933-3154-6F7F-0218-D804B637E293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3C2B8F-5C29-74CE-A6F1-918F2E73E462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40CFFC-9549-DD49-2376-A48B93CBF18E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12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E4DE2-4F38-F7A9-8B9D-F4AC488F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77564"/>
            <a:ext cx="4057650" cy="6102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792983-40F6-B926-BE5D-3B7DFE0179D5}"/>
              </a:ext>
            </a:extLst>
          </p:cNvPr>
          <p:cNvSpPr txBox="1"/>
          <p:nvPr/>
        </p:nvSpPr>
        <p:spPr>
          <a:xfrm>
            <a:off x="742950" y="2136338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>
                <a:latin typeface="Futura Hv BT" panose="020B0702020204020204" pitchFamily="34" charset="0"/>
              </a:rPr>
              <a:t>OUTLIERS</a:t>
            </a:r>
          </a:p>
          <a:p>
            <a:endParaRPr lang="en-SG" dirty="0"/>
          </a:p>
          <a:p>
            <a:r>
              <a:rPr lang="en-SG" dirty="0" err="1"/>
              <a:t>Terdapat</a:t>
            </a:r>
            <a:r>
              <a:rPr lang="en-SG" dirty="0"/>
              <a:t> outliers yang </a:t>
            </a:r>
            <a:r>
              <a:rPr lang="en-SG" dirty="0" err="1"/>
              <a:t>cukup</a:t>
            </a:r>
            <a:r>
              <a:rPr lang="en-SG" dirty="0"/>
              <a:t> extreme pada </a:t>
            </a:r>
            <a:r>
              <a:rPr lang="en-SG" dirty="0" err="1"/>
              <a:t>kolom</a:t>
            </a:r>
            <a:r>
              <a:rPr lang="en-SG" dirty="0"/>
              <a:t> `Tenure`, `</a:t>
            </a:r>
            <a:r>
              <a:rPr lang="en-SG" dirty="0" err="1"/>
              <a:t>WarehouseToHome</a:t>
            </a:r>
            <a:r>
              <a:rPr lang="en-SG" dirty="0"/>
              <a:t>`, `</a:t>
            </a:r>
            <a:r>
              <a:rPr lang="en-SG" dirty="0" err="1"/>
              <a:t>NumberOfAddress</a:t>
            </a:r>
            <a:r>
              <a:rPr lang="en-SG" dirty="0"/>
              <a:t>`, `</a:t>
            </a:r>
            <a:r>
              <a:rPr lang="en-SG" dirty="0" err="1"/>
              <a:t>DaySinceLastOrder</a:t>
            </a:r>
            <a:r>
              <a:rPr lang="en-SG" dirty="0"/>
              <a:t>`, &amp; `</a:t>
            </a:r>
            <a:r>
              <a:rPr lang="en-SG" dirty="0" err="1"/>
              <a:t>CashbackAmount</a:t>
            </a:r>
            <a:r>
              <a:rPr lang="en-SG" dirty="0"/>
              <a:t>`. </a:t>
            </a:r>
          </a:p>
          <a:p>
            <a:endParaRPr lang="en-SG" dirty="0"/>
          </a:p>
          <a:p>
            <a:r>
              <a:rPr lang="en-SG" dirty="0"/>
              <a:t>Outliers - outliers pada </a:t>
            </a:r>
            <a:r>
              <a:rPr lang="en-SG" dirty="0" err="1"/>
              <a:t>kolom</a:t>
            </a:r>
            <a:r>
              <a:rPr lang="en-SG" dirty="0"/>
              <a:t> Tenure, </a:t>
            </a:r>
            <a:r>
              <a:rPr lang="en-SG" dirty="0" err="1"/>
              <a:t>WarehouseToHome</a:t>
            </a:r>
            <a:r>
              <a:rPr lang="en-SG" dirty="0"/>
              <a:t>, dan </a:t>
            </a:r>
            <a:r>
              <a:rPr lang="en-SG" dirty="0" err="1"/>
              <a:t>NumberOfAddress</a:t>
            </a:r>
            <a:r>
              <a:rPr lang="en-SG" dirty="0"/>
              <a:t>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dihapus</a:t>
            </a:r>
            <a:r>
              <a:rPr lang="en-SG" dirty="0"/>
              <a:t> </a:t>
            </a:r>
            <a:r>
              <a:rPr lang="en-SG" dirty="0" err="1"/>
              <a:t>karena</a:t>
            </a:r>
            <a:r>
              <a:rPr lang="en-SG" dirty="0"/>
              <a:t> </a:t>
            </a:r>
            <a:r>
              <a:rPr lang="en-SG" dirty="0" err="1"/>
              <a:t>cukup</a:t>
            </a:r>
            <a:r>
              <a:rPr lang="en-SG" dirty="0"/>
              <a:t> </a:t>
            </a:r>
            <a:r>
              <a:rPr lang="en-SG" dirty="0" err="1"/>
              <a:t>jauh</a:t>
            </a:r>
            <a:r>
              <a:rPr lang="en-SG" dirty="0"/>
              <a:t> </a:t>
            </a:r>
            <a:r>
              <a:rPr lang="en-SG" dirty="0" err="1"/>
              <a:t>jaraknya</a:t>
            </a:r>
            <a:r>
              <a:rPr lang="en-SG" dirty="0"/>
              <a:t> dan outliers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terlalu</a:t>
            </a:r>
            <a:r>
              <a:rPr lang="en-SG" dirty="0"/>
              <a:t> </a:t>
            </a:r>
            <a:r>
              <a:rPr lang="en-SG" dirty="0" err="1"/>
              <a:t>banyak</a:t>
            </a:r>
            <a:r>
              <a:rPr lang="en-SG" dirty="0"/>
              <a:t>, </a:t>
            </a:r>
            <a:r>
              <a:rPr lang="en-SG" dirty="0" err="1"/>
              <a:t>kecuali</a:t>
            </a:r>
            <a:r>
              <a:rPr lang="en-SG" dirty="0"/>
              <a:t> outliers pada </a:t>
            </a:r>
            <a:r>
              <a:rPr lang="en-SG" dirty="0" err="1"/>
              <a:t>kolom</a:t>
            </a:r>
            <a:r>
              <a:rPr lang="en-SG" dirty="0"/>
              <a:t> `</a:t>
            </a:r>
            <a:r>
              <a:rPr lang="en-SG" dirty="0" err="1"/>
              <a:t>DaySinceLastOrder</a:t>
            </a:r>
            <a:r>
              <a:rPr lang="en-SG" dirty="0"/>
              <a:t>` &amp; `</a:t>
            </a:r>
            <a:r>
              <a:rPr lang="en-SG" dirty="0" err="1"/>
              <a:t>CashbackAmount</a:t>
            </a:r>
            <a:r>
              <a:rPr lang="en-SG" dirty="0"/>
              <a:t>` </a:t>
            </a:r>
            <a:r>
              <a:rPr lang="en-SG" dirty="0" err="1"/>
              <a:t>karena</a:t>
            </a:r>
            <a:r>
              <a:rPr lang="en-SG" dirty="0"/>
              <a:t> </a:t>
            </a:r>
            <a:r>
              <a:rPr lang="en-SG" dirty="0" err="1"/>
              <a:t>melihat</a:t>
            </a:r>
            <a:r>
              <a:rPr lang="en-SG" dirty="0"/>
              <a:t> data </a:t>
            </a:r>
            <a:r>
              <a:rPr lang="en-SG" dirty="0" err="1"/>
              <a:t>tersebut</a:t>
            </a:r>
            <a:r>
              <a:rPr lang="en-SG" dirty="0"/>
              <a:t> </a:t>
            </a:r>
            <a:r>
              <a:rPr lang="en-SG" dirty="0" err="1"/>
              <a:t>informasi</a:t>
            </a:r>
            <a:r>
              <a:rPr lang="en-SG" dirty="0"/>
              <a:t> data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kedua</a:t>
            </a:r>
            <a:r>
              <a:rPr lang="en-SG" dirty="0"/>
              <a:t> </a:t>
            </a:r>
            <a:r>
              <a:rPr lang="en-SG" dirty="0" err="1"/>
              <a:t>kolom</a:t>
            </a:r>
            <a:r>
              <a:rPr lang="en-SG" dirty="0"/>
              <a:t> </a:t>
            </a:r>
            <a:r>
              <a:rPr lang="en-SG" dirty="0" err="1"/>
              <a:t>tersebut</a:t>
            </a:r>
            <a:r>
              <a:rPr lang="en-SG" dirty="0"/>
              <a:t> </a:t>
            </a:r>
            <a:r>
              <a:rPr lang="en-SG" dirty="0" err="1"/>
              <a:t>lebih</a:t>
            </a:r>
            <a:r>
              <a:rPr lang="en-SG" dirty="0"/>
              <a:t> </a:t>
            </a:r>
            <a:r>
              <a:rPr lang="en-SG" dirty="0" err="1"/>
              <a:t>penting</a:t>
            </a:r>
            <a:r>
              <a:rPr lang="en-SG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CC353-3833-E047-5491-209DD4B81851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6B7E0B3-FF1C-E4A7-044E-A9BCBB670634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4" name="Rectangle 3" descr="Sink">
              <a:extLst>
                <a:ext uri="{FF2B5EF4-FFF2-40B4-BE49-F238E27FC236}">
                  <a16:creationId xmlns:a16="http://schemas.microsoft.com/office/drawing/2014/main" id="{D34FB7E9-31DE-87C5-7A19-198B2FDBAD3C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8712E7-CE78-72FB-CA25-34AECFE608C9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B027EB-E601-0A18-B1D2-2C80FD02B470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259E4-BABE-D166-3AE6-648DBF4DA8BA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5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5792983-40F6-B926-BE5D-3B7DFE0179D5}"/>
              </a:ext>
            </a:extLst>
          </p:cNvPr>
          <p:cNvSpPr txBox="1"/>
          <p:nvPr/>
        </p:nvSpPr>
        <p:spPr>
          <a:xfrm>
            <a:off x="742950" y="1927366"/>
            <a:ext cx="44691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MISSING VALUES</a:t>
            </a:r>
          </a:p>
          <a:p>
            <a:endParaRPr lang="en-SG" b="1" dirty="0"/>
          </a:p>
          <a:p>
            <a:r>
              <a:rPr lang="en-SG" dirty="0" err="1"/>
              <a:t>Setelah</a:t>
            </a:r>
            <a:r>
              <a:rPr lang="en-SG" dirty="0"/>
              <a:t> </a:t>
            </a:r>
            <a:r>
              <a:rPr lang="en-SG" dirty="0" err="1"/>
              <a:t>dilakukan</a:t>
            </a:r>
            <a:r>
              <a:rPr lang="en-SG" dirty="0"/>
              <a:t> </a:t>
            </a:r>
            <a:r>
              <a:rPr lang="en-SG" dirty="0" err="1"/>
              <a:t>penghapusan</a:t>
            </a:r>
            <a:r>
              <a:rPr lang="en-SG" dirty="0"/>
              <a:t> </a:t>
            </a:r>
            <a:r>
              <a:rPr lang="en-SG" dirty="0" err="1"/>
              <a:t>duplikat</a:t>
            </a:r>
            <a:r>
              <a:rPr lang="en-SG" dirty="0"/>
              <a:t> dan outliers, </a:t>
            </a:r>
            <a:r>
              <a:rPr lang="en-SG" dirty="0" err="1"/>
              <a:t>ditemukan</a:t>
            </a:r>
            <a:r>
              <a:rPr lang="en-SG" dirty="0"/>
              <a:t> 475 total missing values </a:t>
            </a:r>
            <a:r>
              <a:rPr lang="en-SG" dirty="0" err="1"/>
              <a:t>dalam</a:t>
            </a:r>
            <a:r>
              <a:rPr lang="en-SG" dirty="0"/>
              <a:t> dataset. </a:t>
            </a:r>
          </a:p>
          <a:p>
            <a:endParaRPr lang="en-SG" dirty="0"/>
          </a:p>
          <a:p>
            <a:r>
              <a:rPr lang="en-SG" dirty="0"/>
              <a:t>Missing values </a:t>
            </a:r>
            <a:r>
              <a:rPr lang="en-SG" dirty="0" err="1"/>
              <a:t>tersebut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pada </a:t>
            </a:r>
            <a:r>
              <a:rPr lang="en-SG" dirty="0" err="1"/>
              <a:t>kolom</a:t>
            </a:r>
            <a:r>
              <a:rPr lang="en-SG" dirty="0"/>
              <a:t> Tenure, </a:t>
            </a:r>
            <a:r>
              <a:rPr lang="en-SG" dirty="0" err="1"/>
              <a:t>WarehouseToHome</a:t>
            </a:r>
            <a:r>
              <a:rPr lang="en-SG" dirty="0"/>
              <a:t>, dan </a:t>
            </a:r>
            <a:r>
              <a:rPr lang="en-SG" dirty="0" err="1"/>
              <a:t>DaysinceLastOrder</a:t>
            </a:r>
            <a:r>
              <a:rPr lang="en-SG" dirty="0"/>
              <a:t>,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proporsi</a:t>
            </a:r>
            <a:r>
              <a:rPr lang="en-SG" dirty="0"/>
              <a:t> masing – masing </a:t>
            </a:r>
            <a:r>
              <a:rPr lang="en-SG" dirty="0" err="1"/>
              <a:t>sekitar</a:t>
            </a:r>
            <a:r>
              <a:rPr lang="en-SG" dirty="0"/>
              <a:t> 5%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keseluruhan</a:t>
            </a:r>
            <a:r>
              <a:rPr lang="en-SG" dirty="0"/>
              <a:t> data </a:t>
            </a:r>
            <a:r>
              <a:rPr lang="en-SG" dirty="0" err="1"/>
              <a:t>saja</a:t>
            </a:r>
            <a:r>
              <a:rPr lang="en-SG" dirty="0"/>
              <a:t>.</a:t>
            </a:r>
          </a:p>
          <a:p>
            <a:endParaRPr lang="en-SG" b="1" dirty="0"/>
          </a:p>
          <a:p>
            <a:r>
              <a:rPr lang="en-SG" b="1" dirty="0"/>
              <a:t>Solusi: </a:t>
            </a:r>
            <a:r>
              <a:rPr lang="en-SG" dirty="0" err="1"/>
              <a:t>Menggunakan</a:t>
            </a:r>
            <a:r>
              <a:rPr lang="en-SG" b="1" dirty="0"/>
              <a:t> </a:t>
            </a:r>
            <a:r>
              <a:rPr lang="en-SG" b="1" dirty="0" err="1"/>
              <a:t>KNNImputer</a:t>
            </a:r>
            <a:r>
              <a:rPr lang="en-SG" b="1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mengisi</a:t>
            </a:r>
            <a:r>
              <a:rPr lang="en-SG" dirty="0"/>
              <a:t> missing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E1C7E-B05F-7910-4B71-7243D3A4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7366"/>
            <a:ext cx="5086350" cy="39528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68F9277-811F-29B1-4364-36DA9EE8F775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8FAEEA-ADC1-1A7B-746A-59E953870F93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5" name="Rectangle 4" descr="Sink">
              <a:extLst>
                <a:ext uri="{FF2B5EF4-FFF2-40B4-BE49-F238E27FC236}">
                  <a16:creationId xmlns:a16="http://schemas.microsoft.com/office/drawing/2014/main" id="{06A58F6B-9A93-73AB-58BB-FEFC37CCF0B3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F09BA0-B052-984E-5394-0E5D36C7DD10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DF5EF4-5145-0F19-97D0-705A0C798BBC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1DB30A-BBCC-EFD2-08D4-295E4593ED88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90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FCC0E1-615C-358C-C343-AF77765C6A42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0E0454-0650-B5FC-865A-37C7D4A60DB8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Sink">
              <a:extLst>
                <a:ext uri="{FF2B5EF4-FFF2-40B4-BE49-F238E27FC236}">
                  <a16:creationId xmlns:a16="http://schemas.microsoft.com/office/drawing/2014/main" id="{63B40C79-7AB7-EC3C-9026-9696878536AC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5CECBC-8230-BAA4-E344-F4FE436BB3F2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F973D-DC37-E82A-AD54-5125FB864C0C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55BF51-9EEB-BEE7-37C7-51F35854296B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BB7CB9-235F-13C3-71B0-8AC1B4E2D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56" y="1370070"/>
            <a:ext cx="8016240" cy="51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C4D3F-059D-5BEE-0163-7D273E42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23" y="1924050"/>
            <a:ext cx="3774625" cy="19879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025FC0-7875-AD08-374C-9024A514C4F9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AA7D62-9C58-C1A6-E0F7-C18D56FC5A37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8" name="Rectangle 7" descr="Sink">
              <a:extLst>
                <a:ext uri="{FF2B5EF4-FFF2-40B4-BE49-F238E27FC236}">
                  <a16:creationId xmlns:a16="http://schemas.microsoft.com/office/drawing/2014/main" id="{0187EAA2-D9D7-2C8A-97A2-5A4A9F2A4EDF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BDA592-7550-4B85-AF83-6F777408AA79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4DF39D-2816-B7AB-B5A1-C35D39F7641B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520C00-34E0-D23B-F997-F8C482772571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22568B-DA86-0624-C47B-DF05B95B4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247" y="1924049"/>
            <a:ext cx="3774626" cy="1987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CFE3DD-8840-C29A-0D18-1AA76F293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686" y="4348734"/>
            <a:ext cx="3774627" cy="1987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56884B-D13A-4837-9223-FD92A993EC69}"/>
              </a:ext>
            </a:extLst>
          </p:cNvPr>
          <p:cNvSpPr txBox="1"/>
          <p:nvPr/>
        </p:nvSpPr>
        <p:spPr>
          <a:xfrm>
            <a:off x="1533731" y="3912019"/>
            <a:ext cx="16703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+mj-lt"/>
              </a:rPr>
              <a:t>Tenure Median</a:t>
            </a:r>
            <a:endParaRPr lang="en-SG" sz="1400" b="0" i="0" dirty="0">
              <a:effectLst/>
              <a:latin typeface="+mj-lt"/>
            </a:endParaRPr>
          </a:p>
          <a:p>
            <a:r>
              <a:rPr lang="en-SG" sz="1400" b="0" i="0" dirty="0">
                <a:effectLst/>
                <a:latin typeface="+mj-lt"/>
              </a:rPr>
              <a:t>0  = 11.237083 </a:t>
            </a:r>
          </a:p>
          <a:p>
            <a:r>
              <a:rPr lang="en-SG" sz="1400" b="0" i="0" dirty="0">
                <a:effectLst/>
                <a:latin typeface="+mj-lt"/>
              </a:rPr>
              <a:t>1 = 3.431895</a:t>
            </a:r>
            <a:endParaRPr lang="en-SG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5F213-0462-B252-4651-54C1F810A8CF}"/>
              </a:ext>
            </a:extLst>
          </p:cNvPr>
          <p:cNvSpPr txBox="1"/>
          <p:nvPr/>
        </p:nvSpPr>
        <p:spPr>
          <a:xfrm>
            <a:off x="10315873" y="2107603"/>
            <a:ext cx="1086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effectLst/>
                <a:latin typeface="+mj-lt"/>
              </a:rPr>
              <a:t>Distance Median</a:t>
            </a:r>
          </a:p>
          <a:p>
            <a:r>
              <a:rPr lang="en-SG" sz="1400" b="0" i="0" dirty="0">
                <a:effectLst/>
                <a:latin typeface="+mj-lt"/>
              </a:rPr>
              <a:t>0  = 13 </a:t>
            </a:r>
          </a:p>
          <a:p>
            <a:r>
              <a:rPr lang="en-SG" sz="1400" b="0" i="0" dirty="0">
                <a:effectLst/>
                <a:latin typeface="+mj-lt"/>
              </a:rPr>
              <a:t>1 = 15</a:t>
            </a:r>
            <a:endParaRPr lang="en-SG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6BBD5-4B1A-22BB-4E0F-AAB4D64EB6B0}"/>
              </a:ext>
            </a:extLst>
          </p:cNvPr>
          <p:cNvSpPr txBox="1"/>
          <p:nvPr/>
        </p:nvSpPr>
        <p:spPr>
          <a:xfrm>
            <a:off x="7983313" y="4481995"/>
            <a:ext cx="14807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effectLst/>
                <a:latin typeface="+mj-lt"/>
              </a:rPr>
              <a:t>Cashback Median</a:t>
            </a:r>
          </a:p>
          <a:p>
            <a:r>
              <a:rPr lang="en-SG" sz="1400" b="0" i="0" dirty="0">
                <a:effectLst/>
                <a:latin typeface="+mj-lt"/>
              </a:rPr>
              <a:t>0  = 1</a:t>
            </a:r>
            <a:r>
              <a:rPr lang="en-SG" sz="1400" dirty="0">
                <a:latin typeface="+mj-lt"/>
              </a:rPr>
              <a:t>66.23</a:t>
            </a:r>
            <a:endParaRPr lang="en-SG" sz="1400" b="0" i="0" dirty="0">
              <a:effectLst/>
              <a:latin typeface="+mj-lt"/>
            </a:endParaRPr>
          </a:p>
          <a:p>
            <a:r>
              <a:rPr lang="en-SG" sz="1400" b="0" i="0" dirty="0">
                <a:effectLst/>
                <a:latin typeface="+mj-lt"/>
              </a:rPr>
              <a:t>1 = 149.63</a:t>
            </a:r>
            <a:endParaRPr lang="en-SG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20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7F8DA-7FA6-CFBE-8D7B-D9527134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58" y="0"/>
            <a:ext cx="6891984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CB0F41-4023-57C9-1B10-FB98361CA998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ED3C6-493F-C3EE-7884-CB9F33154D1A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8" name="Rectangle 7" descr="Sink">
              <a:extLst>
                <a:ext uri="{FF2B5EF4-FFF2-40B4-BE49-F238E27FC236}">
                  <a16:creationId xmlns:a16="http://schemas.microsoft.com/office/drawing/2014/main" id="{B7A3F1E4-F9A5-04FA-E044-299CE5B5B94A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821FDB-BD03-5E32-9AC6-60E295CEEEF1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EE2BAE-A610-6E41-B254-A5557E8A06CA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5885E1-C660-25E2-E87C-5209A403A974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7FBE57-C668-0BAC-51BA-0C27D74BAF2B}"/>
              </a:ext>
            </a:extLst>
          </p:cNvPr>
          <p:cNvSpPr txBox="1"/>
          <p:nvPr/>
        </p:nvSpPr>
        <p:spPr>
          <a:xfrm>
            <a:off x="492132" y="1794016"/>
            <a:ext cx="36988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Number of Device 3 – 4 customer </a:t>
            </a:r>
            <a:r>
              <a:rPr lang="en-SG" dirty="0" err="1"/>
              <a:t>cenderung</a:t>
            </a:r>
            <a:r>
              <a:rPr lang="en-SG" dirty="0"/>
              <a:t> Churn</a:t>
            </a:r>
          </a:p>
          <a:p>
            <a:pPr marL="285750" indent="-285750">
              <a:buFontTx/>
              <a:buChar char="-"/>
            </a:pPr>
            <a:r>
              <a:rPr lang="en-SG" dirty="0"/>
              <a:t>Satisfaction Score 3 dan 5 customer </a:t>
            </a:r>
            <a:r>
              <a:rPr lang="en-SG" dirty="0" err="1"/>
              <a:t>cenderung</a:t>
            </a:r>
            <a:r>
              <a:rPr lang="en-SG" dirty="0"/>
              <a:t> churn</a:t>
            </a:r>
          </a:p>
          <a:p>
            <a:pPr marL="285750" indent="-285750">
              <a:buFontTx/>
              <a:buChar char="-"/>
            </a:pPr>
            <a:r>
              <a:rPr lang="en-SG" dirty="0"/>
              <a:t>Number of Address 2 dan 3 </a:t>
            </a:r>
            <a:r>
              <a:rPr lang="en-SG" dirty="0" err="1"/>
              <a:t>cenderung</a:t>
            </a:r>
            <a:r>
              <a:rPr lang="en-SG" dirty="0"/>
              <a:t> Churn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Semakin</a:t>
            </a:r>
            <a:r>
              <a:rPr lang="en-SG" dirty="0"/>
              <a:t> </a:t>
            </a:r>
            <a:r>
              <a:rPr lang="en-SG" dirty="0" err="1"/>
              <a:t>singkat</a:t>
            </a:r>
            <a:r>
              <a:rPr lang="en-SG" dirty="0"/>
              <a:t> </a:t>
            </a:r>
            <a:r>
              <a:rPr lang="en-SG" dirty="0" err="1"/>
              <a:t>jarak</a:t>
            </a:r>
            <a:r>
              <a:rPr lang="en-SG" dirty="0"/>
              <a:t> </a:t>
            </a:r>
            <a:r>
              <a:rPr lang="en-SG" dirty="0" err="1"/>
              <a:t>hari</a:t>
            </a:r>
            <a:r>
              <a:rPr lang="en-SG" dirty="0"/>
              <a:t> </a:t>
            </a:r>
            <a:r>
              <a:rPr lang="en-SG" dirty="0" err="1"/>
              <a:t>sejak</a:t>
            </a:r>
            <a:r>
              <a:rPr lang="en-SG" dirty="0"/>
              <a:t> </a:t>
            </a:r>
            <a:r>
              <a:rPr lang="en-SG" dirty="0" err="1"/>
              <a:t>bertransaksi</a:t>
            </a:r>
            <a:r>
              <a:rPr lang="en-SG" dirty="0"/>
              <a:t>, </a:t>
            </a:r>
            <a:r>
              <a:rPr lang="en-SG" dirty="0" err="1"/>
              <a:t>pelanggan</a:t>
            </a:r>
            <a:r>
              <a:rPr lang="en-SG" dirty="0"/>
              <a:t> </a:t>
            </a:r>
            <a:r>
              <a:rPr lang="en-SG" dirty="0" err="1"/>
              <a:t>lebih</a:t>
            </a:r>
            <a:r>
              <a:rPr lang="en-SG" dirty="0"/>
              <a:t> </a:t>
            </a:r>
            <a:r>
              <a:rPr lang="en-SG" dirty="0" err="1"/>
              <a:t>cenderung</a:t>
            </a:r>
            <a:r>
              <a:rPr lang="en-SG" dirty="0"/>
              <a:t> churn.</a:t>
            </a:r>
          </a:p>
        </p:txBody>
      </p:sp>
    </p:spTree>
    <p:extLst>
      <p:ext uri="{BB962C8B-B14F-4D97-AF65-F5344CB8AC3E}">
        <p14:creationId xmlns:p14="http://schemas.microsoft.com/office/powerpoint/2010/main" val="307691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FC96A-5C60-8B61-6B95-E85A7C0F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57" y="0"/>
            <a:ext cx="7014186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1BDB80-9A74-4EFC-21B7-73D468FE790E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CC971B-89E7-322B-3F84-8302796B24F2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8" name="Rectangle 7" descr="Sink">
              <a:extLst>
                <a:ext uri="{FF2B5EF4-FFF2-40B4-BE49-F238E27FC236}">
                  <a16:creationId xmlns:a16="http://schemas.microsoft.com/office/drawing/2014/main" id="{5F410076-C3E9-00D7-C869-2C529A07E1EA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E59FC0-A375-D6A2-71A7-659A797E0F24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B7137C-3720-239A-194C-5CA7C4084A7F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3F4839-6EEA-ADC0-FF33-D97C8F3A2F74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99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A8CA-730F-673E-E27C-E1CD67DF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304" y="1694434"/>
            <a:ext cx="3184716" cy="4351338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ENCODING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Mengubah</a:t>
            </a:r>
            <a:r>
              <a:rPr lang="en-US" sz="1800" dirty="0"/>
              <a:t> data </a:t>
            </a:r>
            <a:r>
              <a:rPr lang="en-US" sz="1800" dirty="0" err="1"/>
              <a:t>bersifat</a:t>
            </a:r>
            <a:r>
              <a:rPr lang="en-US" sz="1800" dirty="0"/>
              <a:t> categoric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numerik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Feature </a:t>
            </a:r>
            <a:r>
              <a:rPr lang="en-US" sz="1800" b="1" dirty="0" err="1"/>
              <a:t>PreferedOrderCat</a:t>
            </a:r>
            <a:r>
              <a:rPr lang="en-US" sz="1800" b="1" dirty="0"/>
              <a:t> </a:t>
            </a:r>
            <a:r>
              <a:rPr lang="en-US" sz="1800" dirty="0"/>
              <a:t>dan </a:t>
            </a:r>
            <a:r>
              <a:rPr lang="en-US" sz="1800" b="1" dirty="0" err="1"/>
              <a:t>MaritalStatus</a:t>
            </a:r>
            <a:r>
              <a:rPr lang="en-US" sz="1800" dirty="0"/>
              <a:t>. (unique values &lt;= 5)</a:t>
            </a:r>
          </a:p>
          <a:p>
            <a:pPr marL="0" indent="0">
              <a:buNone/>
            </a:pP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b="1" dirty="0"/>
              <a:t>One-</a:t>
            </a:r>
            <a:r>
              <a:rPr lang="en-US" sz="1800" b="1" dirty="0" err="1"/>
              <a:t>HotEncoding</a:t>
            </a:r>
            <a:endParaRPr lang="en-US" sz="18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A1645D-634F-CB3E-BCF5-AC7E075ECEBF}"/>
              </a:ext>
            </a:extLst>
          </p:cNvPr>
          <p:cNvSpPr txBox="1">
            <a:spLocks/>
          </p:cNvSpPr>
          <p:nvPr/>
        </p:nvSpPr>
        <p:spPr>
          <a:xfrm>
            <a:off x="4503642" y="1694434"/>
            <a:ext cx="3184716" cy="43513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SCALING</a:t>
            </a:r>
          </a:p>
          <a:p>
            <a:pPr marL="0" indent="0" algn="ctr">
              <a:buNone/>
            </a:pPr>
            <a:endParaRPr lang="en-SG" sz="1800" b="1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Menyamakan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skala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dari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seluruh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data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numerik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dalam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dataset.</a:t>
            </a:r>
          </a:p>
          <a:p>
            <a:pPr marL="0" indent="0">
              <a:buNone/>
            </a:pP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Feature </a:t>
            </a: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Tenure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WarehouseToHome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NumberOfDeviceRegistered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SatisfactionScore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NumberOfAddress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Complain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DaySinceLastOrder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, &amp;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CashbackAmount</a:t>
            </a: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 marL="0" indent="0">
              <a:buNone/>
            </a:pP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Menggunakan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RobustScaler</a:t>
            </a:r>
            <a:endParaRPr lang="en-SG" sz="1800" b="1" dirty="0"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46D00B-0080-0EBB-F7B2-ED3278173729}"/>
              </a:ext>
            </a:extLst>
          </p:cNvPr>
          <p:cNvSpPr txBox="1">
            <a:spLocks/>
          </p:cNvSpPr>
          <p:nvPr/>
        </p:nvSpPr>
        <p:spPr>
          <a:xfrm>
            <a:off x="923987" y="1694434"/>
            <a:ext cx="2980501" cy="43513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BALANCING</a:t>
            </a:r>
          </a:p>
          <a:p>
            <a:pPr marL="0" indent="0" algn="ctr">
              <a:buNone/>
            </a:pPr>
            <a:endParaRPr lang="en-SG" sz="1800" b="1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Churn:</a:t>
            </a:r>
          </a:p>
          <a:p>
            <a:pPr marL="0" indent="0">
              <a:buNone/>
            </a:pP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0 = 2729 (83.6%)</a:t>
            </a:r>
          </a:p>
          <a:p>
            <a:pPr marL="0" indent="0">
              <a:buNone/>
            </a:pP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1 = 533 (16.3%)</a:t>
            </a:r>
          </a:p>
          <a:p>
            <a:pPr marL="0" indent="0">
              <a:buNone/>
            </a:pPr>
            <a:endParaRPr lang="en-SG" sz="1800" dirty="0"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Churn Rate platform E-commerce 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= 16%</a:t>
            </a:r>
          </a:p>
          <a:p>
            <a:pPr marL="0" indent="0">
              <a:buNone/>
            </a:pP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Churn Rate ideal </a:t>
            </a:r>
            <a:r>
              <a:rPr lang="en-SG" sz="1800" b="1" i="1" dirty="0">
                <a:ea typeface="Futura" panose="02020800000000000000" pitchFamily="18" charset="0"/>
                <a:cs typeface="Futura" panose="02020800000000000000" pitchFamily="18" charset="0"/>
              </a:rPr>
              <a:t>early-staged startups 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= 10% – 15%</a:t>
            </a:r>
          </a:p>
          <a:p>
            <a:pPr marL="0" indent="0">
              <a:buNone/>
            </a:pPr>
            <a:endParaRPr lang="en-SG" sz="1800" dirty="0"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Mencoba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dirty="0" err="1">
                <a:ea typeface="Futura" panose="02020800000000000000" pitchFamily="18" charset="0"/>
                <a:cs typeface="Futura" panose="02020800000000000000" pitchFamily="18" charset="0"/>
              </a:rPr>
              <a:t>Metode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SG" sz="1800" b="1" dirty="0">
                <a:ea typeface="Futura" panose="02020800000000000000" pitchFamily="18" charset="0"/>
                <a:cs typeface="Futura" panose="02020800000000000000" pitchFamily="18" charset="0"/>
              </a:rPr>
              <a:t>class weight 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dan </a:t>
            </a:r>
            <a:r>
              <a:rPr lang="en-SG" sz="1800" b="1" dirty="0" err="1">
                <a:ea typeface="Futura" panose="02020800000000000000" pitchFamily="18" charset="0"/>
                <a:cs typeface="Futura" panose="02020800000000000000" pitchFamily="18" charset="0"/>
              </a:rPr>
              <a:t>RandomOverSampler</a:t>
            </a:r>
            <a:r>
              <a:rPr lang="en-SG" sz="1800" dirty="0"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6CFD70-EB6F-6349-39A0-74E60C0910B2}"/>
              </a:ext>
            </a:extLst>
          </p:cNvPr>
          <p:cNvGrpSpPr/>
          <p:nvPr/>
        </p:nvGrpSpPr>
        <p:grpSpPr>
          <a:xfrm>
            <a:off x="621790" y="490408"/>
            <a:ext cx="3141653" cy="879662"/>
            <a:chOff x="3711867" y="2761443"/>
            <a:chExt cx="4768267" cy="13351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D24B48-3A4F-225B-B4ED-92E1E5D8809C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Rectangle 12" descr="Sink">
              <a:extLst>
                <a:ext uri="{FF2B5EF4-FFF2-40B4-BE49-F238E27FC236}">
                  <a16:creationId xmlns:a16="http://schemas.microsoft.com/office/drawing/2014/main" id="{EEA4BB40-367A-E993-9616-8248812772E8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DF14C2-54FC-9CDE-411E-F05B4B3699BF}"/>
                </a:ext>
              </a:extLst>
            </p:cNvPr>
            <p:cNvGrpSpPr/>
            <p:nvPr/>
          </p:nvGrpSpPr>
          <p:grpSpPr>
            <a:xfrm>
              <a:off x="5333078" y="2761443"/>
              <a:ext cx="3147056" cy="1335114"/>
              <a:chOff x="7148614" y="273818"/>
              <a:chExt cx="3147056" cy="13351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CEEB69-DAE7-76CB-2065-A8FE71FAE6B9}"/>
                  </a:ext>
                </a:extLst>
              </p:cNvPr>
              <p:cNvSpPr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028FA1-1157-3C8A-CA23-DB8DB64A798A}"/>
                  </a:ext>
                </a:extLst>
              </p:cNvPr>
              <p:cNvSpPr txBox="1"/>
              <p:nvPr/>
            </p:nvSpPr>
            <p:spPr>
              <a:xfrm>
                <a:off x="7148614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DATA CLEANING, DATA ANALYSIS, &amp; FEATURE ENGINEERING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06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D50F5-5487-99CF-B290-0D1E5264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POINTS TO DISCUSS</a:t>
            </a:r>
            <a:endParaRPr lang="en-SG" sz="48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DE2DC-7291-91C2-EAD4-CE9A466F1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4407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73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C8A0-BCE9-7806-4B32-842DBC4A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219"/>
            <a:ext cx="10515600" cy="2883535"/>
          </a:xfrm>
        </p:spPr>
        <p:txBody>
          <a:bodyPr numCol="2">
            <a:normAutofit/>
          </a:bodyPr>
          <a:lstStyle/>
          <a:p>
            <a:r>
              <a:rPr lang="en-SG" dirty="0" err="1"/>
              <a:t>KNeighborsClassifier</a:t>
            </a:r>
            <a:endParaRPr lang="en-SG" dirty="0"/>
          </a:p>
          <a:p>
            <a:r>
              <a:rPr lang="en-SG" dirty="0" err="1"/>
              <a:t>DecisionTreeClassifier</a:t>
            </a:r>
            <a:endParaRPr lang="en-SG" dirty="0"/>
          </a:p>
          <a:p>
            <a:r>
              <a:rPr lang="en-SG" dirty="0" err="1"/>
              <a:t>LogisticRegression</a:t>
            </a:r>
            <a:endParaRPr lang="en-SG" dirty="0"/>
          </a:p>
          <a:p>
            <a:r>
              <a:rPr lang="en-SG" dirty="0" err="1"/>
              <a:t>GaussianNB</a:t>
            </a:r>
            <a:endParaRPr lang="en-SG" dirty="0"/>
          </a:p>
          <a:p>
            <a:r>
              <a:rPr lang="en-SG" dirty="0" err="1"/>
              <a:t>BaggingClassifier</a:t>
            </a:r>
            <a:r>
              <a:rPr lang="en-SG" dirty="0"/>
              <a:t> - </a:t>
            </a:r>
            <a:r>
              <a:rPr lang="en-SG" dirty="0" err="1"/>
              <a:t>Logreg</a:t>
            </a:r>
            <a:endParaRPr lang="en-SG" dirty="0"/>
          </a:p>
          <a:p>
            <a:r>
              <a:rPr lang="en-SG" dirty="0" err="1"/>
              <a:t>RandomForestClassifier</a:t>
            </a:r>
            <a:endParaRPr lang="en-SG" dirty="0"/>
          </a:p>
          <a:p>
            <a:r>
              <a:rPr lang="en-SG" dirty="0" err="1"/>
              <a:t>AdaBoostClassifier</a:t>
            </a:r>
            <a:endParaRPr lang="en-SG" dirty="0"/>
          </a:p>
          <a:p>
            <a:r>
              <a:rPr lang="en-SG" dirty="0" err="1"/>
              <a:t>GradientBoostingClassifier</a:t>
            </a:r>
            <a:endParaRPr lang="en-SG" dirty="0"/>
          </a:p>
          <a:p>
            <a:r>
              <a:rPr lang="en-SG" dirty="0" err="1"/>
              <a:t>XGBClassifier</a:t>
            </a:r>
            <a:endParaRPr lang="en-SG" dirty="0"/>
          </a:p>
          <a:p>
            <a:r>
              <a:rPr lang="en-SG" dirty="0" err="1"/>
              <a:t>LGBMClassifier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BA7DC6-BA3A-A983-700F-6D83D8D18767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D12E73-1762-6B50-8C01-A45B2EBD63D1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Statistics">
              <a:extLst>
                <a:ext uri="{FF2B5EF4-FFF2-40B4-BE49-F238E27FC236}">
                  <a16:creationId xmlns:a16="http://schemas.microsoft.com/office/drawing/2014/main" id="{0C03E700-5A8C-98A0-A286-FBE8EA25186E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29F797-35DF-B0FF-6059-A5CCD28A02D4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12D890-93D9-D0D9-4CC0-D5220BB65E85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A76322-E8B6-B732-B135-C9111577FCD3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6EEBFD-EFFA-A2B3-51AE-29F81E1B053B}"/>
              </a:ext>
            </a:extLst>
          </p:cNvPr>
          <p:cNvSpPr txBox="1"/>
          <p:nvPr/>
        </p:nvSpPr>
        <p:spPr>
          <a:xfrm>
            <a:off x="838200" y="208964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400" b="1" dirty="0"/>
              <a:t>MODELS:</a:t>
            </a:r>
          </a:p>
        </p:txBody>
      </p:sp>
    </p:spTree>
    <p:extLst>
      <p:ext uri="{BB962C8B-B14F-4D97-AF65-F5344CB8AC3E}">
        <p14:creationId xmlns:p14="http://schemas.microsoft.com/office/powerpoint/2010/main" val="238787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C0E05B-7984-1919-380C-3B08D716D078}"/>
              </a:ext>
            </a:extLst>
          </p:cNvPr>
          <p:cNvSpPr txBox="1"/>
          <p:nvPr/>
        </p:nvSpPr>
        <p:spPr>
          <a:xfrm>
            <a:off x="1012280" y="4290090"/>
            <a:ext cx="4295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 err="1"/>
              <a:t>Class_weight</a:t>
            </a:r>
            <a:r>
              <a:rPr lang="en-SG" b="1" dirty="0"/>
              <a:t> = ‘balanced’</a:t>
            </a:r>
          </a:p>
          <a:p>
            <a:pPr algn="ctr"/>
            <a:r>
              <a:rPr lang="en-SG" dirty="0"/>
              <a:t>(Hanya </a:t>
            </a:r>
            <a:r>
              <a:rPr lang="en-SG" dirty="0" err="1"/>
              <a:t>beberapa</a:t>
            </a:r>
            <a:r>
              <a:rPr lang="en-SG" dirty="0"/>
              <a:t> model yang </a:t>
            </a:r>
            <a:r>
              <a:rPr lang="en-SG" dirty="0" err="1"/>
              <a:t>dapat</a:t>
            </a:r>
            <a:r>
              <a:rPr lang="en-SG" dirty="0"/>
              <a:t> </a:t>
            </a:r>
            <a:r>
              <a:rPr lang="en-SG" dirty="0" err="1"/>
              <a:t>menggunakan</a:t>
            </a:r>
            <a:r>
              <a:rPr lang="en-SG" dirty="0"/>
              <a:t> parameter </a:t>
            </a:r>
            <a:r>
              <a:rPr lang="en-SG" dirty="0" err="1"/>
              <a:t>class_weight</a:t>
            </a:r>
            <a:r>
              <a:rPr lang="en-SG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D649F-E76E-C58D-4E31-1F3E7F5F61DA}"/>
              </a:ext>
            </a:extLst>
          </p:cNvPr>
          <p:cNvSpPr txBox="1"/>
          <p:nvPr/>
        </p:nvSpPr>
        <p:spPr>
          <a:xfrm>
            <a:off x="6829427" y="4290090"/>
            <a:ext cx="4295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Resampling – Random Over Sampler (ROS)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10B52-0D52-89F7-6613-BCFCFAFDA78B}"/>
              </a:ext>
            </a:extLst>
          </p:cNvPr>
          <p:cNvSpPr txBox="1"/>
          <p:nvPr/>
        </p:nvSpPr>
        <p:spPr>
          <a:xfrm>
            <a:off x="1117057" y="1797812"/>
            <a:ext cx="42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Top 3 F2 Score Without Resampling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919C0-4F7A-3406-2A3F-C8F29A94FFCD}"/>
              </a:ext>
            </a:extLst>
          </p:cNvPr>
          <p:cNvSpPr txBox="1"/>
          <p:nvPr/>
        </p:nvSpPr>
        <p:spPr>
          <a:xfrm>
            <a:off x="6829427" y="1797812"/>
            <a:ext cx="42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Top 3 F2 Score With Resampling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5744DE-CC82-CC90-1F2B-BE562776B27C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DBF058-686F-A18F-F9CC-5AEEAB8825C4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31" name="Rectangle 30" descr="Statistics">
              <a:extLst>
                <a:ext uri="{FF2B5EF4-FFF2-40B4-BE49-F238E27FC236}">
                  <a16:creationId xmlns:a16="http://schemas.microsoft.com/office/drawing/2014/main" id="{9D154650-8D66-78F6-1B0F-C9C72F3143F9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FEC6A7-09F4-9F4C-BCEC-930FDA6E2B09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58CD05-69F1-FDDC-4E5F-AE30EAF29A51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2EE945-23F1-C6F9-4ACB-AE7919824B33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8D0F48-E9B7-68B5-38D7-B7638222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41084"/>
              </p:ext>
            </p:extLst>
          </p:nvPr>
        </p:nvGraphicFramePr>
        <p:xfrm>
          <a:off x="1221833" y="2399137"/>
          <a:ext cx="40862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1">
                  <a:extLst>
                    <a:ext uri="{9D8B030D-6E8A-4147-A177-3AD203B41FA5}">
                      <a16:colId xmlns:a16="http://schemas.microsoft.com/office/drawing/2014/main" val="16099875"/>
                    </a:ext>
                  </a:extLst>
                </a:gridCol>
                <a:gridCol w="2043111">
                  <a:extLst>
                    <a:ext uri="{9D8B030D-6E8A-4147-A177-3AD203B41FA5}">
                      <a16:colId xmlns:a16="http://schemas.microsoft.com/office/drawing/2014/main" val="15703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77.645204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9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70.935491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0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</a:t>
                      </a:r>
                      <a:r>
                        <a:rPr lang="en-US" dirty="0" err="1"/>
                        <a:t>Logreg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70.704896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71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C68A1D-6718-8209-699C-B9B6678B6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8099"/>
              </p:ext>
            </p:extLst>
          </p:nvPr>
        </p:nvGraphicFramePr>
        <p:xfrm>
          <a:off x="6934203" y="2397583"/>
          <a:ext cx="40862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1">
                  <a:extLst>
                    <a:ext uri="{9D8B030D-6E8A-4147-A177-3AD203B41FA5}">
                      <a16:colId xmlns:a16="http://schemas.microsoft.com/office/drawing/2014/main" val="16099875"/>
                    </a:ext>
                  </a:extLst>
                </a:gridCol>
                <a:gridCol w="2043111">
                  <a:extLst>
                    <a:ext uri="{9D8B030D-6E8A-4147-A177-3AD203B41FA5}">
                      <a16:colId xmlns:a16="http://schemas.microsoft.com/office/drawing/2014/main" val="15703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76.454490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9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75.651162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0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72.513683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71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90C29E-A4BE-8408-174B-B60F2EB88BB9}"/>
              </a:ext>
            </a:extLst>
          </p:cNvPr>
          <p:cNvSpPr txBox="1"/>
          <p:nvPr/>
        </p:nvSpPr>
        <p:spPr>
          <a:xfrm>
            <a:off x="6724650" y="744889"/>
            <a:ext cx="42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b="1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6211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CA4D-975B-CA19-FC34-D26A1118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096" y="1825625"/>
            <a:ext cx="3112008" cy="399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LightGBM</a:t>
            </a: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– Class Weight</a:t>
            </a:r>
          </a:p>
          <a:p>
            <a:pPr marL="0" indent="0">
              <a:buNone/>
            </a:pPr>
            <a:endParaRPr lang="en-US" sz="1800" b="1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2B6524-60B8-D045-125A-E7C6DE6C0AFF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2D2DB0-3869-2285-C4E7-432F3C4273D2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Statistics">
              <a:extLst>
                <a:ext uri="{FF2B5EF4-FFF2-40B4-BE49-F238E27FC236}">
                  <a16:creationId xmlns:a16="http://schemas.microsoft.com/office/drawing/2014/main" id="{9563C8B0-9A12-A714-99F7-031D8BC4F3B5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9ED5F0-39F7-F8E9-084D-F2D2827914FC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AFADF3-C776-ED93-1E3B-29FEF0151954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0B272F-08C1-AEB6-F79F-DAB1D01A001E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9D85C1-1576-9B49-A7B3-9AF258F43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29539"/>
              </p:ext>
            </p:extLst>
          </p:nvPr>
        </p:nvGraphicFramePr>
        <p:xfrm>
          <a:off x="1562100" y="2418366"/>
          <a:ext cx="3810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78612452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1429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F2 Before Tuning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F2 After Tuning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3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78.5%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78229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F0BFA8-966C-839F-0E26-FBDC19F8FD05}"/>
              </a:ext>
            </a:extLst>
          </p:cNvPr>
          <p:cNvSpPr txBox="1">
            <a:spLocks/>
          </p:cNvSpPr>
          <p:nvPr/>
        </p:nvSpPr>
        <p:spPr>
          <a:xfrm>
            <a:off x="1237389" y="3622191"/>
            <a:ext cx="4459422" cy="853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Perbedaan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score model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LightGBM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setelah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dilakukan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tuning, naik 0.9%.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Tidak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terlalu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signifikan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namun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cukup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baik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4673EC-EE36-3E34-82B7-DD52DD244A38}"/>
              </a:ext>
            </a:extLst>
          </p:cNvPr>
          <p:cNvSpPr txBox="1">
            <a:spLocks/>
          </p:cNvSpPr>
          <p:nvPr/>
        </p:nvSpPr>
        <p:spPr>
          <a:xfrm>
            <a:off x="7181088" y="1825625"/>
            <a:ext cx="3526536" cy="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Gradient Boosting - 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785B7C-0116-F4C9-6256-380A41C5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01477"/>
              </p:ext>
            </p:extLst>
          </p:nvPr>
        </p:nvGraphicFramePr>
        <p:xfrm>
          <a:off x="7039356" y="2418366"/>
          <a:ext cx="3810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78612452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1429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F2 Before Tuning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F2 After Tuning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3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77.6%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77.2%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7822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3DCC66-0B38-EA95-3114-63274F01632E}"/>
              </a:ext>
            </a:extLst>
          </p:cNvPr>
          <p:cNvSpPr txBox="1">
            <a:spLocks/>
          </p:cNvSpPr>
          <p:nvPr/>
        </p:nvSpPr>
        <p:spPr>
          <a:xfrm>
            <a:off x="6714645" y="3622190"/>
            <a:ext cx="4459422" cy="853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Perbedaan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score model Gradient Boosting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sebelum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dan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sesudah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dilakukan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Tuning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tidak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terlalu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signifikan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,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malah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ada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penurunan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sebesar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0.4%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B06A3B-A874-5C3D-AB48-AE5763DF2E29}"/>
              </a:ext>
            </a:extLst>
          </p:cNvPr>
          <p:cNvSpPr txBox="1">
            <a:spLocks/>
          </p:cNvSpPr>
          <p:nvPr/>
        </p:nvSpPr>
        <p:spPr>
          <a:xfrm>
            <a:off x="6714646" y="729636"/>
            <a:ext cx="4459422" cy="54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b="1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HyperParameter</a:t>
            </a:r>
            <a:r>
              <a:rPr lang="en-US" sz="16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Tuning – Randomized Search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725FF5-DB55-EFDB-B272-DD74CBCC4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68" y="4669418"/>
            <a:ext cx="4322064" cy="1653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7B1313-3DBC-4904-3768-0EF93287E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45" y="4677448"/>
            <a:ext cx="4459422" cy="16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C5BAA6-2604-9A52-400F-48060D80B6BB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BBF7F4-3677-C7DD-CCF3-5D146D376DE7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Statistics">
              <a:extLst>
                <a:ext uri="{FF2B5EF4-FFF2-40B4-BE49-F238E27FC236}">
                  <a16:creationId xmlns:a16="http://schemas.microsoft.com/office/drawing/2014/main" id="{9F13364C-490E-D9FD-3F55-3B2ADBA7A857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FB4254-6414-2EC3-3236-30B30AA10742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6E133E-D612-6FAC-8EAC-0132C6AFF90C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52DB5-F50B-4090-134D-E698DA6595DF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1E82FC5-E749-57B9-283B-ABC019DBB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865" y="1829967"/>
            <a:ext cx="5148268" cy="391558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99C577-3FB4-D105-A9D2-E96589BDBC8E}"/>
              </a:ext>
            </a:extLst>
          </p:cNvPr>
          <p:cNvSpPr txBox="1">
            <a:spLocks/>
          </p:cNvSpPr>
          <p:nvPr/>
        </p:nvSpPr>
        <p:spPr>
          <a:xfrm>
            <a:off x="719772" y="1829967"/>
            <a:ext cx="2198065" cy="1599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Before Machine Learning: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-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Memberikan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promo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kepada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seluruh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customer.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319A85-1508-54F9-894F-F4821198D959}"/>
              </a:ext>
            </a:extLst>
          </p:cNvPr>
          <p:cNvSpPr txBox="1">
            <a:spLocks/>
          </p:cNvSpPr>
          <p:nvPr/>
        </p:nvSpPr>
        <p:spPr>
          <a:xfrm>
            <a:off x="719771" y="3429001"/>
            <a:ext cx="2198065" cy="103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Cost: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653 x 5 x $20 = $65,300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52F7BE-ED97-4AB6-8BFD-77FD84139DCB}"/>
              </a:ext>
            </a:extLst>
          </p:cNvPr>
          <p:cNvSpPr txBox="1">
            <a:spLocks/>
          </p:cNvSpPr>
          <p:nvPr/>
        </p:nvSpPr>
        <p:spPr>
          <a:xfrm>
            <a:off x="736175" y="4242972"/>
            <a:ext cx="2312627" cy="103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Revenue: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107 x 5 x $100 = $53,500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E79850-6A08-5E72-65E4-51982BAF8ADF}"/>
              </a:ext>
            </a:extLst>
          </p:cNvPr>
          <p:cNvSpPr txBox="1">
            <a:spLocks/>
          </p:cNvSpPr>
          <p:nvPr/>
        </p:nvSpPr>
        <p:spPr>
          <a:xfrm>
            <a:off x="719770" y="5190034"/>
            <a:ext cx="2312627" cy="103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Profit: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$53,500 - $65,300 </a:t>
            </a:r>
            <a:r>
              <a:rPr lang="en-US" sz="16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=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-$11,800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89AC6D-FF67-85CD-335A-89B2D9E2A3B4}"/>
              </a:ext>
            </a:extLst>
          </p:cNvPr>
          <p:cNvSpPr txBox="1">
            <a:spLocks/>
          </p:cNvSpPr>
          <p:nvPr/>
        </p:nvSpPr>
        <p:spPr>
          <a:xfrm>
            <a:off x="9274163" y="1829966"/>
            <a:ext cx="2198065" cy="1599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After Machine Learning: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-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Memberikan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promo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kepada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customer yang </a:t>
            </a:r>
            <a:r>
              <a:rPr lang="en-US" sz="1800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diprediksi</a:t>
            </a:r>
            <a:r>
              <a:rPr lang="en-US" sz="18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Churn.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8F4873-88C4-F88F-C599-EEEC16B48174}"/>
              </a:ext>
            </a:extLst>
          </p:cNvPr>
          <p:cNvSpPr txBox="1">
            <a:spLocks/>
          </p:cNvSpPr>
          <p:nvPr/>
        </p:nvSpPr>
        <p:spPr>
          <a:xfrm>
            <a:off x="9274164" y="3429001"/>
            <a:ext cx="2198065" cy="813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Cost: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136 x 5 x $20 = $13,600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20 x 5 x $100 = $10,000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C44238-B68A-3FA1-282C-18711C2885D5}"/>
              </a:ext>
            </a:extLst>
          </p:cNvPr>
          <p:cNvSpPr txBox="1">
            <a:spLocks/>
          </p:cNvSpPr>
          <p:nvPr/>
        </p:nvSpPr>
        <p:spPr>
          <a:xfrm>
            <a:off x="9274163" y="4309517"/>
            <a:ext cx="2312627" cy="8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Revenue: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87 x 5 x $100 = $43,500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EC2462-75C9-B06B-495B-8FB4BE7E1F44}"/>
              </a:ext>
            </a:extLst>
          </p:cNvPr>
          <p:cNvSpPr txBox="1">
            <a:spLocks/>
          </p:cNvSpPr>
          <p:nvPr/>
        </p:nvSpPr>
        <p:spPr>
          <a:xfrm>
            <a:off x="9274163" y="5190034"/>
            <a:ext cx="2393581" cy="1033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Profit: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$43,500-$13,600-$10,000</a:t>
            </a:r>
            <a:r>
              <a:rPr lang="en-US" sz="16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=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B050"/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$19,900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E5ED418-C0B3-89BF-E970-1151DC57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995" y="1388852"/>
            <a:ext cx="3112008" cy="399836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err="1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LightGBM</a:t>
            </a: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 – Class Weight</a:t>
            </a:r>
          </a:p>
          <a:p>
            <a:pPr marL="0" indent="0">
              <a:buNone/>
            </a:pPr>
            <a:endParaRPr lang="en-US" sz="1800" b="1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6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B2C0A4-7069-0C87-1BB2-76868DBCABF8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81B5A4-3648-C502-DCFE-BB505B7F8C4A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Statistics">
              <a:extLst>
                <a:ext uri="{FF2B5EF4-FFF2-40B4-BE49-F238E27FC236}">
                  <a16:creationId xmlns:a16="http://schemas.microsoft.com/office/drawing/2014/main" id="{9D9F895D-7AAB-3F18-2E43-9B4BC24497B7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22E0F6-540E-2613-E633-AEE8328694F3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A7F7FF-68B9-603E-EA84-D9BF0B177DDC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129AC2-67AE-CA79-5724-16E6279FA324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381A7D-3325-AB94-6E5F-C51C0F9CE4D3}"/>
              </a:ext>
            </a:extLst>
          </p:cNvPr>
          <p:cNvSpPr txBox="1"/>
          <p:nvPr/>
        </p:nvSpPr>
        <p:spPr>
          <a:xfrm>
            <a:off x="976685" y="1812280"/>
            <a:ext cx="102386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MODEL LIMITATION</a:t>
            </a:r>
          </a:p>
          <a:p>
            <a:endParaRPr lang="en-SG" dirty="0"/>
          </a:p>
          <a:p>
            <a:pPr algn="just"/>
            <a:r>
              <a:rPr lang="en-SG" dirty="0" err="1"/>
              <a:t>Beberapa</a:t>
            </a:r>
            <a:r>
              <a:rPr lang="en-SG" dirty="0"/>
              <a:t> </a:t>
            </a:r>
            <a:r>
              <a:rPr lang="en-SG" dirty="0" err="1"/>
              <a:t>hal</a:t>
            </a:r>
            <a:r>
              <a:rPr lang="en-SG" dirty="0"/>
              <a:t> yang </a:t>
            </a:r>
            <a:r>
              <a:rPr lang="en-SG" dirty="0" err="1"/>
              <a:t>harus</a:t>
            </a:r>
            <a:r>
              <a:rPr lang="en-SG" dirty="0"/>
              <a:t> </a:t>
            </a:r>
            <a:r>
              <a:rPr lang="en-SG" dirty="0" err="1"/>
              <a:t>diperhatikan</a:t>
            </a:r>
            <a:r>
              <a:rPr lang="en-SG" dirty="0"/>
              <a:t> pada </a:t>
            </a:r>
            <a:r>
              <a:rPr lang="en-SG" dirty="0" err="1"/>
              <a:t>saat</a:t>
            </a:r>
            <a:r>
              <a:rPr lang="en-SG" dirty="0"/>
              <a:t> </a:t>
            </a:r>
            <a:r>
              <a:rPr lang="en-SG" dirty="0" err="1"/>
              <a:t>implementasi</a:t>
            </a:r>
            <a:r>
              <a:rPr lang="en-SG" dirty="0"/>
              <a:t> machine learning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memprediksi</a:t>
            </a:r>
            <a:r>
              <a:rPr lang="en-SG" dirty="0"/>
              <a:t> customer churn:</a:t>
            </a:r>
          </a:p>
          <a:p>
            <a:pPr algn="just"/>
            <a:endParaRPr lang="en-SG" dirty="0"/>
          </a:p>
          <a:p>
            <a:pPr algn="just"/>
            <a:r>
              <a:rPr lang="en-SG" dirty="0"/>
              <a:t>1. </a:t>
            </a:r>
            <a:r>
              <a:rPr lang="en-SG" b="1" dirty="0"/>
              <a:t>Tenure</a:t>
            </a:r>
            <a:r>
              <a:rPr lang="en-SG" dirty="0"/>
              <a:t> : max 31</a:t>
            </a:r>
          </a:p>
          <a:p>
            <a:pPr algn="just"/>
            <a:r>
              <a:rPr lang="en-SG" dirty="0"/>
              <a:t>2. </a:t>
            </a:r>
            <a:r>
              <a:rPr lang="en-SG" b="1" dirty="0" err="1"/>
              <a:t>WarehouseToHome</a:t>
            </a:r>
            <a:r>
              <a:rPr lang="en-SG" b="1" dirty="0"/>
              <a:t> :</a:t>
            </a:r>
            <a:r>
              <a:rPr lang="en-SG" dirty="0"/>
              <a:t> max 36</a:t>
            </a:r>
          </a:p>
          <a:p>
            <a:pPr algn="just"/>
            <a:r>
              <a:rPr lang="en-SG" dirty="0"/>
              <a:t>3. </a:t>
            </a:r>
            <a:r>
              <a:rPr lang="en-SG" b="1" dirty="0" err="1"/>
              <a:t>PreferedOrderCat</a:t>
            </a:r>
            <a:r>
              <a:rPr lang="en-SG" b="1" dirty="0"/>
              <a:t>:</a:t>
            </a:r>
          </a:p>
          <a:p>
            <a:pPr algn="just"/>
            <a:r>
              <a:rPr lang="en-SG" dirty="0" err="1"/>
              <a:t>Produk</a:t>
            </a:r>
            <a:r>
              <a:rPr lang="en-SG" dirty="0"/>
              <a:t> </a:t>
            </a:r>
            <a:r>
              <a:rPr lang="en-SG" dirty="0" err="1"/>
              <a:t>hanya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kategori</a:t>
            </a:r>
            <a:r>
              <a:rPr lang="en-SG" dirty="0"/>
              <a:t> : Laptop &amp; Accessory, Mobile Phone, Fashion, Grocery, &amp; Others. </a:t>
            </a:r>
            <a:r>
              <a:rPr lang="en-SG" dirty="0" err="1"/>
              <a:t>Apabila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penambahan</a:t>
            </a:r>
            <a:r>
              <a:rPr lang="en-SG" dirty="0"/>
              <a:t> </a:t>
            </a:r>
            <a:r>
              <a:rPr lang="en-SG" dirty="0" err="1"/>
              <a:t>produk</a:t>
            </a:r>
            <a:r>
              <a:rPr lang="en-SG" dirty="0"/>
              <a:t> </a:t>
            </a:r>
            <a:r>
              <a:rPr lang="en-SG" dirty="0" err="1"/>
              <a:t>harus</a:t>
            </a:r>
            <a:r>
              <a:rPr lang="en-SG" dirty="0"/>
              <a:t> </a:t>
            </a:r>
            <a:r>
              <a:rPr lang="en-SG" dirty="0" err="1"/>
              <a:t>dilakukan</a:t>
            </a:r>
            <a:r>
              <a:rPr lang="en-SG" dirty="0"/>
              <a:t> training model </a:t>
            </a:r>
            <a:r>
              <a:rPr lang="en-SG" dirty="0" err="1"/>
              <a:t>baru</a:t>
            </a:r>
            <a:r>
              <a:rPr lang="en-SG" dirty="0"/>
              <a:t>.</a:t>
            </a:r>
          </a:p>
          <a:p>
            <a:pPr algn="just"/>
            <a:r>
              <a:rPr lang="en-SG" dirty="0"/>
              <a:t>4. </a:t>
            </a:r>
            <a:r>
              <a:rPr lang="en-SG" b="1" dirty="0" err="1"/>
              <a:t>NumberOfDeviceRegistered</a:t>
            </a:r>
            <a:r>
              <a:rPr lang="en-SG" dirty="0"/>
              <a:t> : max 6</a:t>
            </a:r>
          </a:p>
          <a:p>
            <a:pPr algn="just"/>
            <a:r>
              <a:rPr lang="en-SG" dirty="0"/>
              <a:t>5. </a:t>
            </a:r>
            <a:r>
              <a:rPr lang="en-SG" b="1" dirty="0" err="1"/>
              <a:t>NumberOfAddress</a:t>
            </a:r>
            <a:r>
              <a:rPr lang="en-SG" dirty="0"/>
              <a:t> : max 11</a:t>
            </a:r>
          </a:p>
          <a:p>
            <a:pPr algn="just"/>
            <a:r>
              <a:rPr lang="en-SG" dirty="0"/>
              <a:t>6. </a:t>
            </a:r>
            <a:r>
              <a:rPr lang="en-SG" b="1" dirty="0" err="1"/>
              <a:t>DaySinceLastOrder</a:t>
            </a:r>
            <a:r>
              <a:rPr lang="en-SG" dirty="0"/>
              <a:t> : max  46</a:t>
            </a:r>
          </a:p>
          <a:p>
            <a:pPr algn="just"/>
            <a:r>
              <a:rPr lang="en-SG" dirty="0"/>
              <a:t>7. </a:t>
            </a:r>
            <a:r>
              <a:rPr lang="en-SG" b="1" dirty="0" err="1"/>
              <a:t>CashbackAmount</a:t>
            </a:r>
            <a:r>
              <a:rPr lang="en-SG" dirty="0"/>
              <a:t> : max 324.99</a:t>
            </a:r>
          </a:p>
        </p:txBody>
      </p:sp>
    </p:spTree>
    <p:extLst>
      <p:ext uri="{BB962C8B-B14F-4D97-AF65-F5344CB8AC3E}">
        <p14:creationId xmlns:p14="http://schemas.microsoft.com/office/powerpoint/2010/main" val="47255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9C288-CE03-721D-2E05-9F944888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671637"/>
            <a:ext cx="8210550" cy="4143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12E0F58-431A-9CB8-F623-A2764B3F73E3}"/>
              </a:ext>
            </a:extLst>
          </p:cNvPr>
          <p:cNvGrpSpPr/>
          <p:nvPr/>
        </p:nvGrpSpPr>
        <p:grpSpPr>
          <a:xfrm>
            <a:off x="719772" y="470258"/>
            <a:ext cx="3280694" cy="918594"/>
            <a:chOff x="3711866" y="2761443"/>
            <a:chExt cx="4768267" cy="1335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4E0B29-5ABA-B2E2-3B9E-4A995A930C19}"/>
                </a:ext>
              </a:extLst>
            </p:cNvPr>
            <p:cNvSpPr/>
            <p:nvPr/>
          </p:nvSpPr>
          <p:spPr>
            <a:xfrm>
              <a:off x="3711866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8" name="Rectangle 7" descr="Statistics">
              <a:extLst>
                <a:ext uri="{FF2B5EF4-FFF2-40B4-BE49-F238E27FC236}">
                  <a16:creationId xmlns:a16="http://schemas.microsoft.com/office/drawing/2014/main" id="{4EADF01F-059B-CB6A-F00E-6D083D761568}"/>
                </a:ext>
              </a:extLst>
            </p:cNvPr>
            <p:cNvSpPr/>
            <p:nvPr/>
          </p:nvSpPr>
          <p:spPr>
            <a:xfrm>
              <a:off x="3992240" y="3041817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F0AB9C-42DF-40C8-8CC4-7DE655D4C6D6}"/>
                </a:ext>
              </a:extLst>
            </p:cNvPr>
            <p:cNvGrpSpPr/>
            <p:nvPr/>
          </p:nvGrpSpPr>
          <p:grpSpPr>
            <a:xfrm>
              <a:off x="5333077" y="2761443"/>
              <a:ext cx="3147056" cy="1335114"/>
              <a:chOff x="1831996" y="2268014"/>
              <a:chExt cx="3147056" cy="13351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EEBE52-AA2C-BBE9-8CBA-600B5450813E}"/>
                  </a:ext>
                </a:extLst>
              </p:cNvPr>
              <p:cNvSpPr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CE8A5-251B-68A0-E45B-431587DED0B5}"/>
                  </a:ext>
                </a:extLst>
              </p:cNvPr>
              <p:cNvSpPr txBox="1"/>
              <p:nvPr/>
            </p:nvSpPr>
            <p:spPr>
              <a:xfrm>
                <a:off x="1831996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ANALYTICS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02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CB2AFA7-E75D-C6DA-B1DA-2535798EAB0C}"/>
              </a:ext>
            </a:extLst>
          </p:cNvPr>
          <p:cNvGrpSpPr/>
          <p:nvPr/>
        </p:nvGrpSpPr>
        <p:grpSpPr>
          <a:xfrm>
            <a:off x="719773" y="470259"/>
            <a:ext cx="4336858" cy="918594"/>
            <a:chOff x="3711867" y="2761443"/>
            <a:chExt cx="6303330" cy="133511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F4050F-D4EC-380C-64AD-B5CAF7D68370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7" name="Rectangle 16" descr="Presentation with Checklist">
              <a:extLst>
                <a:ext uri="{FF2B5EF4-FFF2-40B4-BE49-F238E27FC236}">
                  <a16:creationId xmlns:a16="http://schemas.microsoft.com/office/drawing/2014/main" id="{7360FE0D-F197-D8C6-A461-B47F043DB132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4B5AAA-2940-13DE-AB59-779E1F999B76}"/>
                </a:ext>
              </a:extLst>
            </p:cNvPr>
            <p:cNvGrpSpPr/>
            <p:nvPr/>
          </p:nvGrpSpPr>
          <p:grpSpPr>
            <a:xfrm>
              <a:off x="5333077" y="2761443"/>
              <a:ext cx="4682120" cy="1335114"/>
              <a:chOff x="7148613" y="2268014"/>
              <a:chExt cx="4682120" cy="133511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457B42-11C2-1907-95F8-4F7A2B3560C0}"/>
                  </a:ext>
                </a:extLst>
              </p:cNvPr>
              <p:cNvSpPr/>
              <p:nvPr/>
            </p:nvSpPr>
            <p:spPr>
              <a:xfrm>
                <a:off x="7148614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6E2688-6E05-504E-D98F-6C3945C6198E}"/>
                  </a:ext>
                </a:extLst>
              </p:cNvPr>
              <p:cNvSpPr txBox="1"/>
              <p:nvPr/>
            </p:nvSpPr>
            <p:spPr>
              <a:xfrm>
                <a:off x="7148613" y="2268014"/>
                <a:ext cx="4682120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CONCLUSION &amp; RECOMMENDATION/IMPROVEMENT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F0B85A-C806-B76F-ADFB-1F081CED25C9}"/>
              </a:ext>
            </a:extLst>
          </p:cNvPr>
          <p:cNvSpPr txBox="1"/>
          <p:nvPr/>
        </p:nvSpPr>
        <p:spPr>
          <a:xfrm>
            <a:off x="976685" y="1812280"/>
            <a:ext cx="1023863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Conclusion</a:t>
            </a:r>
          </a:p>
          <a:p>
            <a:endParaRPr lang="en-SG" dirty="0"/>
          </a:p>
          <a:p>
            <a:pPr marL="342900" indent="-342900" algn="just">
              <a:buAutoNum type="arabicPeriod"/>
            </a:pP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rendah</a:t>
            </a:r>
            <a:r>
              <a:rPr lang="en-SG" sz="1600" dirty="0"/>
              <a:t> Cashback, Tenure, dan Jarak </a:t>
            </a:r>
            <a:r>
              <a:rPr lang="en-SG" sz="1600" dirty="0" err="1"/>
              <a:t>transaksi</a:t>
            </a:r>
            <a:r>
              <a:rPr lang="en-SG" sz="1600" dirty="0"/>
              <a:t> (</a:t>
            </a:r>
            <a:r>
              <a:rPr lang="en-SG" sz="1600" dirty="0" err="1"/>
              <a:t>dalam</a:t>
            </a:r>
            <a:r>
              <a:rPr lang="en-SG" sz="1600" dirty="0"/>
              <a:t> </a:t>
            </a:r>
            <a:r>
              <a:rPr lang="en-SG" sz="1600" dirty="0" err="1"/>
              <a:t>hari</a:t>
            </a:r>
            <a:r>
              <a:rPr lang="en-SG" sz="1600" dirty="0"/>
              <a:t>), </a:t>
            </a:r>
            <a:r>
              <a:rPr lang="en-SG" sz="1600" dirty="0" err="1"/>
              <a:t>pelanggan</a:t>
            </a:r>
            <a:r>
              <a:rPr lang="en-SG" sz="1600" dirty="0"/>
              <a:t> </a:t>
            </a: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cenderung</a:t>
            </a:r>
            <a:r>
              <a:rPr lang="en-SG" sz="1600" dirty="0"/>
              <a:t> </a:t>
            </a:r>
            <a:r>
              <a:rPr lang="en-SG" sz="1600" dirty="0" err="1"/>
              <a:t>melakukan</a:t>
            </a:r>
            <a:r>
              <a:rPr lang="en-SG" sz="1600" dirty="0"/>
              <a:t> churn.</a:t>
            </a:r>
          </a:p>
          <a:p>
            <a:pPr marL="342900" indent="-342900" algn="just">
              <a:buAutoNum type="arabicPeriod"/>
            </a:pP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sering</a:t>
            </a:r>
            <a:r>
              <a:rPr lang="en-SG" sz="1600" dirty="0"/>
              <a:t> </a:t>
            </a:r>
            <a:r>
              <a:rPr lang="en-SG" sz="1600" dirty="0" err="1"/>
              <a:t>adanya</a:t>
            </a:r>
            <a:r>
              <a:rPr lang="en-SG" sz="1600" dirty="0"/>
              <a:t> complain, </a:t>
            </a: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tinggi</a:t>
            </a:r>
            <a:r>
              <a:rPr lang="en-SG" sz="1600" dirty="0"/>
              <a:t> </a:t>
            </a:r>
            <a:r>
              <a:rPr lang="en-SG" sz="1600" dirty="0" err="1"/>
              <a:t>kemungkinan</a:t>
            </a:r>
            <a:r>
              <a:rPr lang="en-SG" sz="1600" dirty="0"/>
              <a:t> </a:t>
            </a:r>
            <a:r>
              <a:rPr lang="en-SG" sz="1600" dirty="0" err="1"/>
              <a:t>untuk</a:t>
            </a:r>
            <a:r>
              <a:rPr lang="en-SG" sz="1600" dirty="0"/>
              <a:t> Churn.</a:t>
            </a:r>
          </a:p>
          <a:p>
            <a:pPr marL="342900" indent="-342900" algn="just">
              <a:buAutoNum type="arabicPeriod"/>
            </a:pP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jauh</a:t>
            </a:r>
            <a:r>
              <a:rPr lang="en-SG" sz="1600" dirty="0"/>
              <a:t> </a:t>
            </a:r>
            <a:r>
              <a:rPr lang="en-SG" sz="1600" dirty="0" err="1"/>
              <a:t>jarak</a:t>
            </a:r>
            <a:r>
              <a:rPr lang="en-SG" sz="1600" dirty="0"/>
              <a:t> </a:t>
            </a:r>
            <a:r>
              <a:rPr lang="en-SG" sz="1600" dirty="0" err="1"/>
              <a:t>antara</a:t>
            </a:r>
            <a:r>
              <a:rPr lang="en-SG" sz="1600" dirty="0"/>
              <a:t> </a:t>
            </a:r>
            <a:r>
              <a:rPr lang="en-SG" sz="1600" dirty="0" err="1"/>
              <a:t>rumah</a:t>
            </a:r>
            <a:r>
              <a:rPr lang="en-SG" sz="1600" dirty="0"/>
              <a:t> </a:t>
            </a:r>
            <a:r>
              <a:rPr lang="en-SG" sz="1600" dirty="0" err="1"/>
              <a:t>pelanggan</a:t>
            </a:r>
            <a:r>
              <a:rPr lang="en-SG" sz="1600" dirty="0"/>
              <a:t> </a:t>
            </a:r>
            <a:r>
              <a:rPr lang="en-SG" sz="1600" dirty="0" err="1"/>
              <a:t>dengan</a:t>
            </a:r>
            <a:r>
              <a:rPr lang="en-SG" sz="1600" dirty="0"/>
              <a:t> warehouse </a:t>
            </a:r>
            <a:r>
              <a:rPr lang="en-SG" sz="1600" dirty="0" err="1"/>
              <a:t>semakin</a:t>
            </a:r>
            <a:r>
              <a:rPr lang="en-SG" sz="1600" dirty="0"/>
              <a:t> </a:t>
            </a:r>
            <a:r>
              <a:rPr lang="en-SG" sz="1600" dirty="0" err="1"/>
              <a:t>tinggi</a:t>
            </a:r>
            <a:r>
              <a:rPr lang="en-SG" sz="1600" dirty="0"/>
              <a:t> </a:t>
            </a:r>
            <a:r>
              <a:rPr lang="en-SG" sz="1600" dirty="0" err="1"/>
              <a:t>potensi</a:t>
            </a:r>
            <a:r>
              <a:rPr lang="en-SG" sz="1600" dirty="0"/>
              <a:t> churn.</a:t>
            </a:r>
          </a:p>
          <a:p>
            <a:pPr marL="342900" indent="-342900" algn="just">
              <a:buAutoNum type="arabicPeriod"/>
            </a:pPr>
            <a:endParaRPr lang="en-SG" dirty="0"/>
          </a:p>
          <a:p>
            <a:pPr marL="342900" indent="-342900" algn="just">
              <a:buAutoNum type="arabicPeriod"/>
            </a:pP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F3DE5-5D53-6AEB-1E55-0D70232C6DDB}"/>
              </a:ext>
            </a:extLst>
          </p:cNvPr>
          <p:cNvSpPr txBox="1"/>
          <p:nvPr/>
        </p:nvSpPr>
        <p:spPr>
          <a:xfrm>
            <a:off x="976685" y="3801069"/>
            <a:ext cx="10238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Model Machine Learning</a:t>
            </a:r>
          </a:p>
          <a:p>
            <a:pPr marL="342900" indent="-342900" algn="just">
              <a:buAutoNum type="arabicPeriod"/>
            </a:pPr>
            <a:r>
              <a:rPr lang="en-SG" dirty="0" err="1"/>
              <a:t>Menggunakan</a:t>
            </a:r>
            <a:r>
              <a:rPr lang="en-SG" dirty="0"/>
              <a:t> model machine learning </a:t>
            </a:r>
            <a:r>
              <a:rPr lang="en-SG" b="1" dirty="0" err="1"/>
              <a:t>LightGBM</a:t>
            </a:r>
            <a:r>
              <a:rPr lang="en-SG" dirty="0"/>
              <a:t> :</a:t>
            </a:r>
          </a:p>
          <a:p>
            <a:pPr marL="342900" indent="-342900" algn="just">
              <a:buAutoNum type="arabicPeriod"/>
            </a:pPr>
            <a:endParaRPr lang="en-S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7F3FE6-0FF9-81D2-6F67-D094C914ABA1}"/>
              </a:ext>
            </a:extLst>
          </p:cNvPr>
          <p:cNvSpPr txBox="1">
            <a:spLocks/>
          </p:cNvSpPr>
          <p:nvPr/>
        </p:nvSpPr>
        <p:spPr>
          <a:xfrm>
            <a:off x="9296825" y="4290003"/>
            <a:ext cx="1842714" cy="79547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Profit with Model: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$43,500-$13,600-$10,000</a:t>
            </a:r>
            <a:r>
              <a:rPr lang="en-US" sz="16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=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B050"/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$19,900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00DC5C7-87CF-30EE-90A8-F45586B7EF71}"/>
              </a:ext>
            </a:extLst>
          </p:cNvPr>
          <p:cNvSpPr txBox="1">
            <a:spLocks/>
          </p:cNvSpPr>
          <p:nvPr/>
        </p:nvSpPr>
        <p:spPr>
          <a:xfrm>
            <a:off x="9296825" y="5233249"/>
            <a:ext cx="1842714" cy="838932"/>
          </a:xfrm>
          <a:prstGeom prst="rect">
            <a:avLst/>
          </a:prstGeom>
          <a:ln w="28575">
            <a:solidFill>
              <a:srgbClr val="EE4D2D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Profit without Model: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$53,500 - $65,300 </a:t>
            </a:r>
            <a:r>
              <a:rPr lang="en-US" sz="1600" b="1" dirty="0"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=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rPr>
              <a:t>-$11,800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>
              <a:latin typeface="+mj-lt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BBE90A-63E7-3F51-9853-A3D7BD33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462" y="4628684"/>
            <a:ext cx="4287185" cy="14434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9820CBF-16E5-DEF8-9DE4-C599758ACC36}"/>
              </a:ext>
            </a:extLst>
          </p:cNvPr>
          <p:cNvSpPr txBox="1"/>
          <p:nvPr/>
        </p:nvSpPr>
        <p:spPr>
          <a:xfrm>
            <a:off x="5844302" y="4521505"/>
            <a:ext cx="3116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1400" b="1" dirty="0"/>
              <a:t>Model </a:t>
            </a:r>
            <a:r>
              <a:rPr lang="en-SG" sz="1400" b="1" dirty="0" err="1"/>
              <a:t>dapat</a:t>
            </a:r>
            <a:r>
              <a:rPr lang="en-SG" sz="1400" b="1" dirty="0"/>
              <a:t> </a:t>
            </a:r>
            <a:r>
              <a:rPr lang="en-SG" sz="1400" b="1" dirty="0" err="1"/>
              <a:t>mengetahui</a:t>
            </a:r>
            <a:r>
              <a:rPr lang="en-SG" sz="1400" b="1" dirty="0"/>
              <a:t> 92% customer yang </a:t>
            </a:r>
            <a:r>
              <a:rPr lang="en-SG" sz="1400" b="1" dirty="0" err="1"/>
              <a:t>tidak</a:t>
            </a:r>
            <a:r>
              <a:rPr lang="en-SG" sz="1400" b="1" dirty="0"/>
              <a:t> churn dan 79% customer yang Churn.</a:t>
            </a:r>
          </a:p>
          <a:p>
            <a:pPr algn="just"/>
            <a:endParaRPr lang="en-SG" sz="1400" b="1" dirty="0"/>
          </a:p>
          <a:p>
            <a:pPr algn="just"/>
            <a:r>
              <a:rPr lang="en-SG" sz="1400" b="1" dirty="0"/>
              <a:t>Model </a:t>
            </a:r>
            <a:r>
              <a:rPr lang="en-SG" sz="1400" b="1" dirty="0" err="1"/>
              <a:t>memliki</a:t>
            </a:r>
            <a:r>
              <a:rPr lang="en-SG" sz="1400" b="1" dirty="0"/>
              <a:t> </a:t>
            </a:r>
            <a:r>
              <a:rPr lang="en-SG" sz="1400" b="1" dirty="0" err="1"/>
              <a:t>nilai</a:t>
            </a:r>
            <a:r>
              <a:rPr lang="en-SG" sz="1400" b="1" dirty="0"/>
              <a:t> </a:t>
            </a:r>
            <a:r>
              <a:rPr lang="en-SG" sz="1400" b="1" dirty="0" err="1"/>
              <a:t>prediksi</a:t>
            </a:r>
            <a:r>
              <a:rPr lang="en-SG" sz="1400" b="1" dirty="0"/>
              <a:t> </a:t>
            </a:r>
            <a:r>
              <a:rPr lang="en-SG" sz="1400" b="1" dirty="0" err="1"/>
              <a:t>benar</a:t>
            </a:r>
            <a:r>
              <a:rPr lang="en-SG" sz="1400" b="1" dirty="0"/>
              <a:t> </a:t>
            </a:r>
            <a:r>
              <a:rPr lang="en-SG" sz="1400" b="1" dirty="0" err="1"/>
              <a:t>untuk</a:t>
            </a:r>
            <a:r>
              <a:rPr lang="en-SG" sz="1400" b="1" dirty="0"/>
              <a:t> customer churn </a:t>
            </a:r>
            <a:r>
              <a:rPr lang="en-SG" sz="1400" b="1" dirty="0" err="1"/>
              <a:t>sebesar</a:t>
            </a:r>
            <a:r>
              <a:rPr lang="en-SG" sz="1400" b="1" dirty="0"/>
              <a:t> 66% dan 21% </a:t>
            </a:r>
            <a:r>
              <a:rPr lang="en-SG" sz="1400" b="1" dirty="0" err="1"/>
              <a:t>potensi</a:t>
            </a:r>
            <a:r>
              <a:rPr lang="en-SG" sz="1400" b="1" dirty="0"/>
              <a:t> False Negative.</a:t>
            </a:r>
            <a:endParaRPr lang="en-SG" sz="1200" dirty="0"/>
          </a:p>
          <a:p>
            <a:pPr marL="342900" indent="-342900" algn="just">
              <a:buAutoNum type="arabicPeriod"/>
            </a:pPr>
            <a:endParaRPr lang="en-SG" sz="1400" dirty="0"/>
          </a:p>
          <a:p>
            <a:pPr marL="342900" indent="-342900" algn="just">
              <a:buAutoNum type="arabicPeriod"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49622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736D-126F-9F2A-7B87-AB6681A2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Menyesuaikan Cashback dengan produk yang dibeli pelanggan.</a:t>
            </a:r>
          </a:p>
          <a:p>
            <a:r>
              <a:rPr lang="id-ID" dirty="0"/>
              <a:t>Meningkatkan kualitas produk dan layanan untuk memperkecil potensi terjadinya </a:t>
            </a:r>
            <a:r>
              <a:rPr lang="id-ID" i="1" dirty="0"/>
              <a:t>complain</a:t>
            </a:r>
            <a:r>
              <a:rPr lang="id-ID" dirty="0"/>
              <a:t>.</a:t>
            </a:r>
          </a:p>
          <a:p>
            <a:r>
              <a:rPr lang="id-ID" dirty="0"/>
              <a:t>Memberikan </a:t>
            </a:r>
            <a:r>
              <a:rPr lang="id-ID" i="1" dirty="0"/>
              <a:t>post-purchase</a:t>
            </a:r>
            <a:r>
              <a:rPr lang="id-ID" dirty="0"/>
              <a:t> services yang lebih baik. Misalnya: komunikasi, </a:t>
            </a:r>
            <a:r>
              <a:rPr lang="id-ID" i="1" dirty="0"/>
              <a:t>customer</a:t>
            </a:r>
            <a:r>
              <a:rPr lang="id-ID" dirty="0"/>
              <a:t> </a:t>
            </a:r>
            <a:r>
              <a:rPr lang="id-ID" i="1" dirty="0"/>
              <a:t>support</a:t>
            </a:r>
            <a:r>
              <a:rPr lang="id-ID" dirty="0"/>
              <a:t>, </a:t>
            </a:r>
            <a:r>
              <a:rPr lang="id-ID" i="1" dirty="0"/>
              <a:t>loyalty</a:t>
            </a:r>
            <a:r>
              <a:rPr lang="id-ID" dirty="0"/>
              <a:t>, </a:t>
            </a:r>
            <a:r>
              <a:rPr lang="id-ID" i="1" dirty="0"/>
              <a:t>services</a:t>
            </a:r>
            <a:r>
              <a:rPr lang="id-ID" dirty="0"/>
              <a:t> </a:t>
            </a:r>
            <a:r>
              <a:rPr lang="id-ID" i="1" dirty="0"/>
              <a:t>&amp;</a:t>
            </a:r>
            <a:r>
              <a:rPr lang="id-ID" dirty="0"/>
              <a:t> </a:t>
            </a:r>
            <a:r>
              <a:rPr lang="id-ID" i="1" dirty="0"/>
              <a:t>guarantee</a:t>
            </a:r>
            <a:r>
              <a:rPr lang="id-ID" dirty="0"/>
              <a:t>, &amp; </a:t>
            </a:r>
            <a:r>
              <a:rPr lang="id-ID" i="1" dirty="0"/>
              <a:t>customer satisfaction survey</a:t>
            </a:r>
            <a:r>
              <a:rPr lang="id-ID" dirty="0"/>
              <a:t>.</a:t>
            </a:r>
          </a:p>
          <a:p>
            <a:r>
              <a:rPr lang="id-ID" dirty="0"/>
              <a:t>Meningkatkan frekuensi  promosi terutama kepada pelanggan – pelanggan yang baru bergabung selama &lt;= 3 bulan.</a:t>
            </a:r>
          </a:p>
          <a:p>
            <a:r>
              <a:rPr lang="id-ID" dirty="0"/>
              <a:t>Dalam jangka Panjang, Perusahaan dapat melakukan investasi untuk membuka warehouse cabang, sesuai dengan frekuensi </a:t>
            </a:r>
            <a:r>
              <a:rPr lang="en-US" i="1" dirty="0"/>
              <a:t>customer</a:t>
            </a:r>
            <a:r>
              <a:rPr lang="id-ID" dirty="0"/>
              <a:t> pada suatu daerah.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3B7F9C-868E-A788-F16C-998F11D92205}"/>
              </a:ext>
            </a:extLst>
          </p:cNvPr>
          <p:cNvGrpSpPr/>
          <p:nvPr/>
        </p:nvGrpSpPr>
        <p:grpSpPr>
          <a:xfrm>
            <a:off x="719773" y="470259"/>
            <a:ext cx="4336858" cy="918594"/>
            <a:chOff x="3711867" y="2761443"/>
            <a:chExt cx="6303330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BFBF19-0EE1-C76F-FA65-93909FBE4941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Presentation with Checklist">
              <a:extLst>
                <a:ext uri="{FF2B5EF4-FFF2-40B4-BE49-F238E27FC236}">
                  <a16:creationId xmlns:a16="http://schemas.microsoft.com/office/drawing/2014/main" id="{7B1EEEF0-E7EE-0A07-C320-419D68C33650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017660-0BC2-B70D-F90B-8CF535DA0F2E}"/>
                </a:ext>
              </a:extLst>
            </p:cNvPr>
            <p:cNvGrpSpPr/>
            <p:nvPr/>
          </p:nvGrpSpPr>
          <p:grpSpPr>
            <a:xfrm>
              <a:off x="5333077" y="2761443"/>
              <a:ext cx="4682120" cy="1335114"/>
              <a:chOff x="7148613" y="2268014"/>
              <a:chExt cx="4682120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789D7-032A-5E2D-6DFC-62A1837C5CEB}"/>
                  </a:ext>
                </a:extLst>
              </p:cNvPr>
              <p:cNvSpPr/>
              <p:nvPr/>
            </p:nvSpPr>
            <p:spPr>
              <a:xfrm>
                <a:off x="7148614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485743-EB81-B2E3-DFFE-96AD1AFFF325}"/>
                  </a:ext>
                </a:extLst>
              </p:cNvPr>
              <p:cNvSpPr txBox="1"/>
              <p:nvPr/>
            </p:nvSpPr>
            <p:spPr>
              <a:xfrm>
                <a:off x="7148613" y="2268014"/>
                <a:ext cx="4682120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CONCLUSION &amp; RECOMMENDATION/IMPROVEMENT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0681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736D-126F-9F2A-7B87-AB6681A2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training, </a:t>
            </a:r>
            <a:r>
              <a:rPr lang="en-US" dirty="0" err="1"/>
              <a:t>terutama</a:t>
            </a:r>
            <a:r>
              <a:rPr lang="en-US" dirty="0"/>
              <a:t> pada class </a:t>
            </a:r>
            <a:r>
              <a:rPr lang="en-US" b="1" dirty="0"/>
              <a:t>Churn(1) </a:t>
            </a:r>
            <a:r>
              <a:rPr lang="en-US" dirty="0"/>
              <a:t>agar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/>
              <a:t>Hyperparameter tuning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parameter </a:t>
            </a:r>
            <a:r>
              <a:rPr lang="en-US" b="1" dirty="0" err="1"/>
              <a:t>LightGBM</a:t>
            </a:r>
            <a:r>
              <a:rPr lang="en-US" dirty="0"/>
              <a:t>.</a:t>
            </a:r>
          </a:p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feature selection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feature </a:t>
            </a:r>
            <a:r>
              <a:rPr lang="en-US" b="1" dirty="0" err="1"/>
              <a:t>PreferedOrderCat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feature </a:t>
            </a:r>
            <a:r>
              <a:rPr lang="en-US" dirty="0" err="1"/>
              <a:t>lainnya</a:t>
            </a:r>
            <a:r>
              <a:rPr lang="en-US" dirty="0"/>
              <a:t> agar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endParaRPr lang="id-ID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3B7F9C-868E-A788-F16C-998F11D92205}"/>
              </a:ext>
            </a:extLst>
          </p:cNvPr>
          <p:cNvGrpSpPr/>
          <p:nvPr/>
        </p:nvGrpSpPr>
        <p:grpSpPr>
          <a:xfrm>
            <a:off x="719773" y="470259"/>
            <a:ext cx="4336858" cy="918594"/>
            <a:chOff x="3711867" y="2761443"/>
            <a:chExt cx="6303330" cy="13351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BFBF19-0EE1-C76F-FA65-93909FBE4941}"/>
                </a:ext>
              </a:extLst>
            </p:cNvPr>
            <p:cNvSpPr/>
            <p:nvPr/>
          </p:nvSpPr>
          <p:spPr>
            <a:xfrm>
              <a:off x="3711867" y="2761443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 5" descr="Presentation with Checklist">
              <a:extLst>
                <a:ext uri="{FF2B5EF4-FFF2-40B4-BE49-F238E27FC236}">
                  <a16:creationId xmlns:a16="http://schemas.microsoft.com/office/drawing/2014/main" id="{7B1EEEF0-E7EE-0A07-C320-419D68C33650}"/>
                </a:ext>
              </a:extLst>
            </p:cNvPr>
            <p:cNvSpPr/>
            <p:nvPr/>
          </p:nvSpPr>
          <p:spPr>
            <a:xfrm>
              <a:off x="3992241" y="3041817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017660-0BC2-B70D-F90B-8CF535DA0F2E}"/>
                </a:ext>
              </a:extLst>
            </p:cNvPr>
            <p:cNvGrpSpPr/>
            <p:nvPr/>
          </p:nvGrpSpPr>
          <p:grpSpPr>
            <a:xfrm>
              <a:off x="5333077" y="2761443"/>
              <a:ext cx="4682120" cy="1335114"/>
              <a:chOff x="7148613" y="2268014"/>
              <a:chExt cx="4682120" cy="133511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789D7-032A-5E2D-6DFC-62A1837C5CEB}"/>
                  </a:ext>
                </a:extLst>
              </p:cNvPr>
              <p:cNvSpPr/>
              <p:nvPr/>
            </p:nvSpPr>
            <p:spPr>
              <a:xfrm>
                <a:off x="7148614" y="2268014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485743-EB81-B2E3-DFFE-96AD1AFFF325}"/>
                  </a:ext>
                </a:extLst>
              </p:cNvPr>
              <p:cNvSpPr txBox="1"/>
              <p:nvPr/>
            </p:nvSpPr>
            <p:spPr>
              <a:xfrm>
                <a:off x="7148613" y="2268014"/>
                <a:ext cx="4682120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CONCLUSION &amp; RECOMMENDATION/IMPROVEMENT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70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5167-C3F3-D516-4F0E-B69BBE4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BACKGROUND</a:t>
            </a:r>
            <a:endParaRPr lang="en-SG" sz="31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5BC6-C726-E9E9-CA61-FE9A1FE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SG" sz="2000" dirty="0" err="1">
                <a:cs typeface="Helvetica" panose="020B0604020202020204" pitchFamily="34" charset="0"/>
              </a:rPr>
              <a:t>Sebuah</a:t>
            </a:r>
            <a:r>
              <a:rPr lang="en-SG" sz="2000" dirty="0">
                <a:cs typeface="Helvetica" panose="020B0604020202020204" pitchFamily="34" charset="0"/>
              </a:rPr>
              <a:t> Perusahaan E-Commerce (Platform X)  </a:t>
            </a:r>
            <a:r>
              <a:rPr lang="en-SG" sz="2000" dirty="0" err="1">
                <a:cs typeface="Helvetica" panose="020B0604020202020204" pitchFamily="34" charset="0"/>
              </a:rPr>
              <a:t>ingin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mengetahui</a:t>
            </a:r>
            <a:r>
              <a:rPr lang="en-SG" sz="2000" dirty="0">
                <a:cs typeface="Helvetica" panose="020B0604020202020204" pitchFamily="34" charset="0"/>
              </a:rPr>
              <a:t> customer - customer yang </a:t>
            </a:r>
            <a:r>
              <a:rPr lang="en-SG" sz="2000" dirty="0" err="1">
                <a:cs typeface="Helvetica" panose="020B0604020202020204" pitchFamily="34" charset="0"/>
              </a:rPr>
              <a:t>akan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berpindah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ke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perusahaan</a:t>
            </a:r>
            <a:r>
              <a:rPr lang="en-SG" sz="2000" dirty="0">
                <a:cs typeface="Helvetica" panose="020B0604020202020204" pitchFamily="34" charset="0"/>
              </a:rPr>
              <a:t> E-commerce lain (</a:t>
            </a:r>
            <a:r>
              <a:rPr lang="en-SG" sz="2000" dirty="0" err="1">
                <a:cs typeface="Helvetica" panose="020B0604020202020204" pitchFamily="34" charset="0"/>
              </a:rPr>
              <a:t>Berhenti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menggunakan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layanan</a:t>
            </a:r>
            <a:r>
              <a:rPr lang="en-SG" sz="2000" dirty="0">
                <a:cs typeface="Helvetica" panose="020B0604020202020204" pitchFamily="34" charset="0"/>
              </a:rPr>
              <a:t> E-commerce </a:t>
            </a:r>
            <a:r>
              <a:rPr lang="en-SG" sz="2000" dirty="0" err="1">
                <a:cs typeface="Helvetica" panose="020B0604020202020204" pitchFamily="34" charset="0"/>
              </a:rPr>
              <a:t>tersebut</a:t>
            </a:r>
            <a:r>
              <a:rPr lang="en-SG" sz="2000" dirty="0">
                <a:cs typeface="Helvetica" panose="020B0604020202020204" pitchFamily="34" charset="0"/>
              </a:rPr>
              <a:t>). </a:t>
            </a:r>
          </a:p>
          <a:p>
            <a:pPr algn="just"/>
            <a:r>
              <a:rPr lang="en-SG" sz="2000" dirty="0" err="1">
                <a:cs typeface="Helvetica" panose="020B0604020202020204" pitchFamily="34" charset="0"/>
              </a:rPr>
              <a:t>Berdasarkan</a:t>
            </a:r>
            <a:r>
              <a:rPr lang="en-SG" sz="2000" dirty="0">
                <a:cs typeface="Helvetica" panose="020B0604020202020204" pitchFamily="34" charset="0"/>
              </a:rPr>
              <a:t> data, </a:t>
            </a:r>
            <a:r>
              <a:rPr lang="en-SG" sz="2000" dirty="0" err="1">
                <a:cs typeface="Helvetica" panose="020B0604020202020204" pitchFamily="34" charset="0"/>
              </a:rPr>
              <a:t>perusahaan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tersebut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ingin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mengetahui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kriteria</a:t>
            </a:r>
            <a:r>
              <a:rPr lang="en-SG" sz="2000" dirty="0">
                <a:cs typeface="Helvetica" panose="020B0604020202020204" pitchFamily="34" charset="0"/>
              </a:rPr>
              <a:t> - </a:t>
            </a:r>
            <a:r>
              <a:rPr lang="en-SG" sz="2000" dirty="0" err="1">
                <a:cs typeface="Helvetica" panose="020B0604020202020204" pitchFamily="34" charset="0"/>
              </a:rPr>
              <a:t>kriteria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pelanggan</a:t>
            </a:r>
            <a:r>
              <a:rPr lang="en-SG" sz="2000" dirty="0">
                <a:cs typeface="Helvetica" panose="020B0604020202020204" pitchFamily="34" charset="0"/>
              </a:rPr>
              <a:t> yang </a:t>
            </a:r>
            <a:r>
              <a:rPr lang="en-SG" sz="2000" dirty="0" err="1">
                <a:cs typeface="Helvetica" panose="020B0604020202020204" pitchFamily="34" charset="0"/>
              </a:rPr>
              <a:t>akan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melakukan</a:t>
            </a:r>
            <a:r>
              <a:rPr lang="en-SG" sz="2000" dirty="0">
                <a:cs typeface="Helvetica" panose="020B0604020202020204" pitchFamily="34" charset="0"/>
              </a:rPr>
              <a:t> `churning` </a:t>
            </a:r>
            <a:r>
              <a:rPr lang="en-SG" sz="2000" dirty="0" err="1">
                <a:cs typeface="Helvetica" panose="020B0604020202020204" pitchFamily="34" charset="0"/>
              </a:rPr>
              <a:t>sehingga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perusahaan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dapat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melakukan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pendekatan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serta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menawarkan</a:t>
            </a:r>
            <a:r>
              <a:rPr lang="en-SG" sz="2000" dirty="0">
                <a:cs typeface="Helvetica" panose="020B0604020202020204" pitchFamily="34" charset="0"/>
              </a:rPr>
              <a:t> promo - promo </a:t>
            </a:r>
            <a:r>
              <a:rPr lang="en-SG" sz="2000" dirty="0" err="1">
                <a:cs typeface="Helvetica" panose="020B0604020202020204" pitchFamily="34" charset="0"/>
              </a:rPr>
              <a:t>khusus</a:t>
            </a:r>
            <a:r>
              <a:rPr lang="en-SG" sz="2000" dirty="0">
                <a:cs typeface="Helvetica" panose="020B0604020202020204" pitchFamily="34" charset="0"/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293EDB-C0F7-EF95-5371-02F3ABE1B61C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061227-5BE0-AA81-C243-6405E7EDD785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22" name="Rectangle 21" descr="Bar chart">
              <a:extLst>
                <a:ext uri="{FF2B5EF4-FFF2-40B4-BE49-F238E27FC236}">
                  <a16:creationId xmlns:a16="http://schemas.microsoft.com/office/drawing/2014/main" id="{12D1BA3C-4C62-1535-4015-EE25323C6321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8C5A30-DCA5-0582-B2D1-3F1C26B858A4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3E681B-70B8-57E1-9169-BF423288158A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E6DBA2-B472-D355-0E75-EC95EEF6732D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0583F-A883-8DD5-C1D0-3DD6BE48B2C0}"/>
              </a:ext>
            </a:extLst>
          </p:cNvPr>
          <p:cNvCxnSpPr>
            <a:cxnSpLocks/>
          </p:cNvCxnSpPr>
          <p:nvPr/>
        </p:nvCxnSpPr>
        <p:spPr>
          <a:xfrm>
            <a:off x="4910328" y="1783080"/>
            <a:ext cx="0" cy="326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2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5167-C3F3-D516-4F0E-B69BBE4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PROBLEM STATEMENT</a:t>
            </a:r>
            <a:endParaRPr lang="en-SG" sz="31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5BC6-C726-E9E9-CA61-FE9A1FE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8" y="1817370"/>
            <a:ext cx="5916603" cy="321411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sz="2000" dirty="0" err="1">
                <a:cs typeface="Helvetica" panose="020B0604020202020204" pitchFamily="34" charset="0"/>
              </a:rPr>
              <a:t>Pendekatan</a:t>
            </a:r>
            <a:r>
              <a:rPr lang="en-SG" sz="2000" dirty="0">
                <a:cs typeface="Helvetica" panose="020B0604020202020204" pitchFamily="34" charset="0"/>
              </a:rPr>
              <a:t> dan </a:t>
            </a:r>
            <a:r>
              <a:rPr lang="en-SG" sz="2000" dirty="0" err="1">
                <a:cs typeface="Helvetica" panose="020B0604020202020204" pitchFamily="34" charset="0"/>
              </a:rPr>
              <a:t>promosi</a:t>
            </a:r>
            <a:r>
              <a:rPr lang="en-SG" sz="2000" dirty="0">
                <a:cs typeface="Helvetica" panose="020B0604020202020204" pitchFamily="34" charset="0"/>
              </a:rPr>
              <a:t> yang </a:t>
            </a:r>
            <a:r>
              <a:rPr lang="en-SG" sz="2000" dirty="0" err="1">
                <a:cs typeface="Helvetica" panose="020B0604020202020204" pitchFamily="34" charset="0"/>
              </a:rPr>
              <a:t>dilakukan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kepada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b="1" dirty="0" err="1">
                <a:cs typeface="Helvetica" panose="020B0604020202020204" pitchFamily="34" charset="0"/>
              </a:rPr>
              <a:t>seluruh</a:t>
            </a:r>
            <a:r>
              <a:rPr lang="en-SG" sz="2000" b="1" dirty="0">
                <a:cs typeface="Helvetica" panose="020B0604020202020204" pitchFamily="34" charset="0"/>
              </a:rPr>
              <a:t> customer </a:t>
            </a:r>
            <a:r>
              <a:rPr lang="en-SG" sz="2000" dirty="0" err="1">
                <a:cs typeface="Helvetica" panose="020B0604020202020204" pitchFamily="34" charset="0"/>
              </a:rPr>
              <a:t>akan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menyebabkan</a:t>
            </a:r>
            <a:r>
              <a:rPr lang="en-SG" sz="2000" dirty="0">
                <a:cs typeface="Helvetica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SG" sz="2000" dirty="0">
                <a:cs typeface="Helvetica" panose="020B0604020202020204" pitchFamily="34" charset="0"/>
              </a:rPr>
              <a:t>	</a:t>
            </a:r>
            <a:r>
              <a:rPr lang="en-US" sz="2000" dirty="0">
                <a:cs typeface="Helvetica" panose="020B0604020202020204" pitchFamily="34" charset="0"/>
              </a:rPr>
              <a:t>1. B</a:t>
            </a:r>
            <a:r>
              <a:rPr lang="en-SG" sz="2000" dirty="0" err="1">
                <a:cs typeface="Helvetica" panose="020B0604020202020204" pitchFamily="34" charset="0"/>
              </a:rPr>
              <a:t>iaya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promosi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terlalu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besar</a:t>
            </a:r>
            <a:r>
              <a:rPr lang="en-SG" sz="2000" dirty="0">
                <a:cs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SG" sz="2000" dirty="0">
                <a:cs typeface="Helvetica" panose="020B0604020202020204" pitchFamily="34" charset="0"/>
              </a:rPr>
              <a:t>	</a:t>
            </a:r>
            <a:r>
              <a:rPr lang="en-US" sz="2000" dirty="0">
                <a:cs typeface="Helvetica" panose="020B0604020202020204" pitchFamily="34" charset="0"/>
              </a:rPr>
              <a:t>2. </a:t>
            </a:r>
            <a:r>
              <a:rPr lang="en-US" sz="2000" dirty="0" err="1">
                <a:cs typeface="Helvetica" panose="020B0604020202020204" pitchFamily="34" charset="0"/>
              </a:rPr>
              <a:t>Hilangnya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potensi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keuntungan</a:t>
            </a:r>
            <a:endParaRPr lang="en-US" sz="2000" dirty="0"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err="1">
                <a:cs typeface="Helvetica" panose="020B0604020202020204" pitchFamily="34" charset="0"/>
              </a:rPr>
              <a:t>Apabila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tidak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dilakukan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pendekatan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untuk</a:t>
            </a:r>
            <a:r>
              <a:rPr lang="en-US" sz="2000" dirty="0">
                <a:cs typeface="Helvetica" panose="020B0604020202020204" pitchFamily="34" charset="0"/>
              </a:rPr>
              <a:t> customer yang </a:t>
            </a:r>
            <a:r>
              <a:rPr lang="en-US" sz="2000" dirty="0" err="1">
                <a:cs typeface="Helvetica" panose="020B0604020202020204" pitchFamily="34" charset="0"/>
              </a:rPr>
              <a:t>berpotensi</a:t>
            </a:r>
            <a:r>
              <a:rPr lang="en-US" sz="2000" dirty="0">
                <a:cs typeface="Helvetica" panose="020B0604020202020204" pitchFamily="34" charset="0"/>
              </a:rPr>
              <a:t> churn, customer </a:t>
            </a:r>
            <a:r>
              <a:rPr lang="en-US" sz="2000" dirty="0" err="1">
                <a:cs typeface="Helvetica" panose="020B0604020202020204" pitchFamily="34" charset="0"/>
              </a:rPr>
              <a:t>akan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berpindah</a:t>
            </a:r>
            <a:r>
              <a:rPr lang="en-US" sz="2000" dirty="0">
                <a:cs typeface="Helvetica" panose="020B0604020202020204" pitchFamily="34" charset="0"/>
              </a:rPr>
              <a:t> </a:t>
            </a:r>
            <a:r>
              <a:rPr lang="en-US" sz="2000" dirty="0" err="1">
                <a:cs typeface="Helvetica" panose="020B0604020202020204" pitchFamily="34" charset="0"/>
              </a:rPr>
              <a:t>ke</a:t>
            </a:r>
            <a:r>
              <a:rPr lang="en-US" sz="2000" dirty="0">
                <a:cs typeface="Helvetica" panose="020B0604020202020204" pitchFamily="34" charset="0"/>
              </a:rPr>
              <a:t> platform </a:t>
            </a:r>
            <a:r>
              <a:rPr lang="en-US" sz="2000" dirty="0" err="1">
                <a:cs typeface="Helvetica" panose="020B0604020202020204" pitchFamily="34" charset="0"/>
              </a:rPr>
              <a:t>lainnya</a:t>
            </a:r>
            <a:r>
              <a:rPr lang="en-US" sz="2000" dirty="0">
                <a:cs typeface="Helvetica" panose="020B0604020202020204" pitchFamily="34" charset="0"/>
              </a:rPr>
              <a:t>.</a:t>
            </a:r>
            <a:endParaRPr lang="en-SG" sz="2000" dirty="0">
              <a:cs typeface="Helvetica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0EF7DE-38FC-0A30-D597-11E968824A93}"/>
              </a:ext>
            </a:extLst>
          </p:cNvPr>
          <p:cNvCxnSpPr>
            <a:cxnSpLocks/>
          </p:cNvCxnSpPr>
          <p:nvPr/>
        </p:nvCxnSpPr>
        <p:spPr>
          <a:xfrm>
            <a:off x="4910328" y="1783080"/>
            <a:ext cx="0" cy="326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7978D9-CE5D-1A4B-B49B-1493542CC762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7F81E6-B0DF-37E8-0761-53A6D5222AAE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Rectangle 34" descr="Bar chart">
              <a:extLst>
                <a:ext uri="{FF2B5EF4-FFF2-40B4-BE49-F238E27FC236}">
                  <a16:creationId xmlns:a16="http://schemas.microsoft.com/office/drawing/2014/main" id="{56666B0D-A24A-7523-39C8-BBEB2CDBCCF3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C509A7-113F-CD9B-9E43-2FF33615DAED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F9AD6CC-C4C0-69A5-63B6-63745AE36137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E073AC-D365-A746-758A-E465B64FC597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78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5167-C3F3-D516-4F0E-B69BBE4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GOALS</a:t>
            </a:r>
            <a:endParaRPr lang="en-SG" sz="31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5BC6-C726-E9E9-CA61-FE9A1FE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8" y="2004057"/>
            <a:ext cx="5916603" cy="28575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sz="2000" dirty="0">
                <a:cs typeface="Helvetica" panose="020B0604020202020204" pitchFamily="34" charset="0"/>
              </a:rPr>
              <a:t>1. </a:t>
            </a:r>
            <a:r>
              <a:rPr lang="en-SG" sz="2000" dirty="0" err="1">
                <a:cs typeface="Helvetica" panose="020B0604020202020204" pitchFamily="34" charset="0"/>
              </a:rPr>
              <a:t>Memfokuskan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pendekatan</a:t>
            </a:r>
            <a:r>
              <a:rPr lang="en-SG" sz="2000" dirty="0">
                <a:cs typeface="Helvetica" panose="020B0604020202020204" pitchFamily="34" charset="0"/>
              </a:rPr>
              <a:t> dan </a:t>
            </a:r>
            <a:r>
              <a:rPr lang="en-SG" sz="2000" dirty="0" err="1">
                <a:cs typeface="Helvetica" panose="020B0604020202020204" pitchFamily="34" charset="0"/>
              </a:rPr>
              <a:t>promosi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kepada</a:t>
            </a:r>
            <a:r>
              <a:rPr lang="en-SG" sz="2000" dirty="0">
                <a:cs typeface="Helvetica" panose="020B0604020202020204" pitchFamily="34" charset="0"/>
              </a:rPr>
              <a:t> customer yang </a:t>
            </a:r>
            <a:r>
              <a:rPr lang="en-SG" sz="2000" b="1" dirty="0" err="1">
                <a:cs typeface="Helvetica" panose="020B0604020202020204" pitchFamily="34" charset="0"/>
              </a:rPr>
              <a:t>diprediksi</a:t>
            </a:r>
            <a:r>
              <a:rPr lang="en-SG" sz="2000" b="1" dirty="0">
                <a:cs typeface="Helvetica" panose="020B0604020202020204" pitchFamily="34" charset="0"/>
              </a:rPr>
              <a:t> </a:t>
            </a:r>
            <a:r>
              <a:rPr lang="en-SG" sz="2000" b="1" dirty="0" err="1">
                <a:cs typeface="Helvetica" panose="020B0604020202020204" pitchFamily="34" charset="0"/>
              </a:rPr>
              <a:t>akan</a:t>
            </a:r>
            <a:r>
              <a:rPr lang="en-SG" sz="2000" b="1" dirty="0">
                <a:cs typeface="Helvetica" panose="020B0604020202020204" pitchFamily="34" charset="0"/>
              </a:rPr>
              <a:t> </a:t>
            </a:r>
            <a:r>
              <a:rPr lang="en-SG" sz="2000" b="1" dirty="0" err="1">
                <a:cs typeface="Helvetica" panose="020B0604020202020204" pitchFamily="34" charset="0"/>
              </a:rPr>
              <a:t>melakukan</a:t>
            </a:r>
            <a:r>
              <a:rPr lang="en-SG" sz="2000" b="1" dirty="0">
                <a:cs typeface="Helvetica" panose="020B0604020202020204" pitchFamily="34" charset="0"/>
              </a:rPr>
              <a:t> churn.</a:t>
            </a:r>
          </a:p>
          <a:p>
            <a:pPr marL="0" indent="0" algn="just">
              <a:buNone/>
            </a:pPr>
            <a:endParaRPr lang="en-SG" sz="2000" b="1" dirty="0"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SG" sz="2000" dirty="0">
                <a:cs typeface="Helvetica" panose="020B0604020202020204" pitchFamily="34" charset="0"/>
              </a:rPr>
              <a:t>2. </a:t>
            </a:r>
            <a:r>
              <a:rPr lang="en-SG" sz="2000" b="1" dirty="0" err="1">
                <a:cs typeface="Helvetica" panose="020B0604020202020204" pitchFamily="34" charset="0"/>
              </a:rPr>
              <a:t>Penghematan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biaya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promosi</a:t>
            </a:r>
            <a:r>
              <a:rPr lang="en-SG" sz="2000" dirty="0">
                <a:cs typeface="Helvetica" panose="020B0604020202020204" pitchFamily="34" charset="0"/>
              </a:rPr>
              <a:t> dan </a:t>
            </a:r>
            <a:r>
              <a:rPr lang="en-SG" sz="2000" b="1" dirty="0" err="1">
                <a:cs typeface="Helvetica" panose="020B0604020202020204" pitchFamily="34" charset="0"/>
              </a:rPr>
              <a:t>meningkatkan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keuntungan</a:t>
            </a:r>
            <a:r>
              <a:rPr lang="en-SG" sz="2000" dirty="0">
                <a:cs typeface="Helvetica" panose="020B0604020202020204" pitchFamily="34" charset="0"/>
              </a:rPr>
              <a:t>.</a:t>
            </a:r>
            <a:endParaRPr lang="en-SG" sz="2000" b="1" dirty="0">
              <a:cs typeface="Helvetica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986E11-1F46-B58A-3E5A-C70322BA7545}"/>
              </a:ext>
            </a:extLst>
          </p:cNvPr>
          <p:cNvCxnSpPr>
            <a:cxnSpLocks/>
          </p:cNvCxnSpPr>
          <p:nvPr/>
        </p:nvCxnSpPr>
        <p:spPr>
          <a:xfrm>
            <a:off x="4910328" y="1783080"/>
            <a:ext cx="0" cy="326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F490BD-34B4-6C18-3BD0-6C483E734469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906195-0C9A-A777-959A-319E84099625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9" name="Rectangle 18" descr="Bar chart">
              <a:extLst>
                <a:ext uri="{FF2B5EF4-FFF2-40B4-BE49-F238E27FC236}">
                  <a16:creationId xmlns:a16="http://schemas.microsoft.com/office/drawing/2014/main" id="{91FCAFF9-A6D2-1106-E547-C3E5516C5CAB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5B22EB-C566-576B-A7CC-A11CC7E01087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47F01A-1625-F693-E757-FDA154305141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F3DEC1-D355-6AA0-079F-6032FEB29CEF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98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5167-C3F3-D516-4F0E-B69BBE4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APPROACH</a:t>
            </a:r>
            <a:endParaRPr lang="en-SG" sz="31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5BC6-C726-E9E9-CA61-FE9A1FE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8" y="2004057"/>
            <a:ext cx="5916603" cy="28575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SG" sz="2000" dirty="0" err="1">
                <a:cs typeface="Helvetica" panose="020B0604020202020204" pitchFamily="34" charset="0"/>
              </a:rPr>
              <a:t>Melakukan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analisa</a:t>
            </a:r>
            <a:r>
              <a:rPr lang="en-SG" sz="2000" dirty="0">
                <a:cs typeface="Helvetica" panose="020B0604020202020204" pitchFamily="34" charset="0"/>
              </a:rPr>
              <a:t> data </a:t>
            </a:r>
            <a:r>
              <a:rPr lang="en-SG" sz="2000" dirty="0" err="1">
                <a:cs typeface="Helvetica" panose="020B0604020202020204" pitchFamily="34" charset="0"/>
              </a:rPr>
              <a:t>untuk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menentukan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pola</a:t>
            </a:r>
            <a:r>
              <a:rPr lang="en-SG" sz="2000" dirty="0">
                <a:cs typeface="Helvetica" panose="020B0604020202020204" pitchFamily="34" charset="0"/>
              </a:rPr>
              <a:t> dan </a:t>
            </a:r>
            <a:r>
              <a:rPr lang="en-SG" sz="2000" dirty="0" err="1">
                <a:cs typeface="Helvetica" panose="020B0604020202020204" pitchFamily="34" charset="0"/>
              </a:rPr>
              <a:t>kriteria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pelanggan</a:t>
            </a:r>
            <a:r>
              <a:rPr lang="en-SG" sz="2000" dirty="0">
                <a:cs typeface="Helvetica" panose="020B0604020202020204" pitchFamily="34" charset="0"/>
              </a:rPr>
              <a:t> yang loyal dan yang </a:t>
            </a:r>
            <a:r>
              <a:rPr lang="en-SG" sz="2000" dirty="0" err="1">
                <a:cs typeface="Helvetica" panose="020B0604020202020204" pitchFamily="34" charset="0"/>
              </a:rPr>
              <a:t>akan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berpindah</a:t>
            </a:r>
            <a:r>
              <a:rPr lang="en-SG" sz="2000" dirty="0">
                <a:cs typeface="Helvetica" panose="020B0604020202020204" pitchFamily="34" charset="0"/>
              </a:rPr>
              <a:t> platform (</a:t>
            </a:r>
            <a:r>
              <a:rPr lang="en-SG" sz="2000" i="1" dirty="0">
                <a:cs typeface="Helvetica" panose="020B0604020202020204" pitchFamily="34" charset="0"/>
              </a:rPr>
              <a:t>churning</a:t>
            </a:r>
            <a:r>
              <a:rPr lang="en-SG" sz="2000" dirty="0">
                <a:cs typeface="Helvetica" panose="020B0604020202020204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en-SG" sz="2000" dirty="0" err="1">
                <a:cs typeface="Helvetica" panose="020B0604020202020204" pitchFamily="34" charset="0"/>
              </a:rPr>
              <a:t>Menggunakan</a:t>
            </a:r>
            <a:r>
              <a:rPr lang="en-SG" sz="2000" dirty="0">
                <a:cs typeface="Helvetica" panose="020B0604020202020204" pitchFamily="34" charset="0"/>
              </a:rPr>
              <a:t> model </a:t>
            </a:r>
            <a:r>
              <a:rPr lang="en-SG" sz="2000" dirty="0" err="1">
                <a:cs typeface="Helvetica" panose="020B0604020202020204" pitchFamily="34" charset="0"/>
              </a:rPr>
              <a:t>klasifikasi</a:t>
            </a:r>
            <a:r>
              <a:rPr lang="en-SG" sz="2000" dirty="0">
                <a:cs typeface="Helvetica" panose="020B0604020202020204" pitchFamily="34" charset="0"/>
              </a:rPr>
              <a:t> dan </a:t>
            </a:r>
            <a:r>
              <a:rPr lang="en-SG" sz="2000" dirty="0" err="1">
                <a:cs typeface="Helvetica" panose="020B0604020202020204" pitchFamily="34" charset="0"/>
              </a:rPr>
              <a:t>menentukan</a:t>
            </a:r>
            <a:r>
              <a:rPr lang="en-SG" sz="2000" dirty="0">
                <a:cs typeface="Helvetica" panose="020B0604020202020204" pitchFamily="34" charset="0"/>
              </a:rPr>
              <a:t> model mana yang </a:t>
            </a:r>
            <a:r>
              <a:rPr lang="en-SG" sz="2000" dirty="0" err="1">
                <a:cs typeface="Helvetica" panose="020B0604020202020204" pitchFamily="34" charset="0"/>
              </a:rPr>
              <a:t>terbaik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dirty="0" err="1">
                <a:cs typeface="Helvetica" panose="020B0604020202020204" pitchFamily="34" charset="0"/>
              </a:rPr>
              <a:t>berdasarkan</a:t>
            </a:r>
            <a:r>
              <a:rPr lang="en-SG" sz="2000" dirty="0">
                <a:cs typeface="Helvetica" panose="020B0604020202020204" pitchFamily="34" charset="0"/>
              </a:rPr>
              <a:t> </a:t>
            </a:r>
            <a:r>
              <a:rPr lang="en-SG" sz="2000" i="1" dirty="0">
                <a:cs typeface="Helvetica" panose="020B0604020202020204" pitchFamily="34" charset="0"/>
              </a:rPr>
              <a:t>Accuracy, </a:t>
            </a:r>
            <a:r>
              <a:rPr lang="en-SG" sz="2000" i="1" dirty="0" err="1">
                <a:cs typeface="Helvetica" panose="020B0604020202020204" pitchFamily="34" charset="0"/>
              </a:rPr>
              <a:t>Precison</a:t>
            </a:r>
            <a:r>
              <a:rPr lang="en-SG" sz="2000" i="1" dirty="0">
                <a:cs typeface="Helvetica" panose="020B0604020202020204" pitchFamily="34" charset="0"/>
              </a:rPr>
              <a:t>, </a:t>
            </a:r>
            <a:r>
              <a:rPr lang="en-SG" sz="2000" i="1" dirty="0" err="1">
                <a:cs typeface="Helvetica" panose="020B0604020202020204" pitchFamily="34" charset="0"/>
              </a:rPr>
              <a:t>atau</a:t>
            </a:r>
            <a:r>
              <a:rPr lang="en-SG" sz="2000" i="1" dirty="0">
                <a:cs typeface="Helvetica" panose="020B0604020202020204" pitchFamily="34" charset="0"/>
              </a:rPr>
              <a:t> Recall </a:t>
            </a:r>
            <a:r>
              <a:rPr lang="en-SG" sz="2000" i="1" dirty="0" err="1">
                <a:cs typeface="Helvetica" panose="020B0604020202020204" pitchFamily="34" charset="0"/>
              </a:rPr>
              <a:t>tertinggi</a:t>
            </a:r>
            <a:r>
              <a:rPr lang="en-SG" sz="2000" i="1" dirty="0">
                <a:cs typeface="Helvetica" panose="020B0604020202020204" pitchFamily="34" charset="0"/>
              </a:rPr>
              <a:t>.</a:t>
            </a:r>
            <a:endParaRPr lang="en-SG" sz="2000" b="1" dirty="0">
              <a:cs typeface="Helvetica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FB7C3-CCD7-494F-3677-780684F553CF}"/>
              </a:ext>
            </a:extLst>
          </p:cNvPr>
          <p:cNvCxnSpPr>
            <a:cxnSpLocks/>
          </p:cNvCxnSpPr>
          <p:nvPr/>
        </p:nvCxnSpPr>
        <p:spPr>
          <a:xfrm>
            <a:off x="4910328" y="1783080"/>
            <a:ext cx="0" cy="3264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8071A6-10A2-9192-8FBC-B3B29E1C0E59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E44867-89AC-2AA8-30FD-69F6E991017C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2" name="Rectangle 11" descr="Bar chart">
              <a:extLst>
                <a:ext uri="{FF2B5EF4-FFF2-40B4-BE49-F238E27FC236}">
                  <a16:creationId xmlns:a16="http://schemas.microsoft.com/office/drawing/2014/main" id="{00EDCF7A-E5B4-721E-00D5-E4DC9F4F9E62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8E0BAD-D69B-4A12-D418-09F0BEFCC6D8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5A1A31-BFE4-4B99-4801-2FDA170B9DB5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20512F-E731-28E8-AD13-E031C7589FB5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60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791E0B-160D-4A97-6379-B3807606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84393"/>
              </p:ext>
            </p:extLst>
          </p:nvPr>
        </p:nvGraphicFramePr>
        <p:xfrm>
          <a:off x="841248" y="1773347"/>
          <a:ext cx="10509504" cy="23231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7376">
                  <a:extLst>
                    <a:ext uri="{9D8B030D-6E8A-4147-A177-3AD203B41FA5}">
                      <a16:colId xmlns:a16="http://schemas.microsoft.com/office/drawing/2014/main" val="4159159676"/>
                    </a:ext>
                  </a:extLst>
                </a:gridCol>
                <a:gridCol w="2627376">
                  <a:extLst>
                    <a:ext uri="{9D8B030D-6E8A-4147-A177-3AD203B41FA5}">
                      <a16:colId xmlns:a16="http://schemas.microsoft.com/office/drawing/2014/main" val="1266872769"/>
                    </a:ext>
                  </a:extLst>
                </a:gridCol>
                <a:gridCol w="2627376">
                  <a:extLst>
                    <a:ext uri="{9D8B030D-6E8A-4147-A177-3AD203B41FA5}">
                      <a16:colId xmlns:a16="http://schemas.microsoft.com/office/drawing/2014/main" val="888617248"/>
                    </a:ext>
                  </a:extLst>
                </a:gridCol>
                <a:gridCol w="2627376">
                  <a:extLst>
                    <a:ext uri="{9D8B030D-6E8A-4147-A177-3AD203B41FA5}">
                      <a16:colId xmlns:a16="http://schemas.microsoft.com/office/drawing/2014/main" val="629259702"/>
                    </a:ext>
                  </a:extLst>
                </a:gridCol>
              </a:tblGrid>
              <a:tr h="598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Confusion Matrix</a:t>
                      </a:r>
                      <a:endParaRPr lang="en-SG" sz="2200" dirty="0"/>
                    </a:p>
                  </a:txBody>
                  <a:tcPr marL="111920" marR="111920" marT="55960" marB="55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Prediction</a:t>
                      </a:r>
                    </a:p>
                  </a:txBody>
                  <a:tcPr marL="83399" marR="83399" marT="41700" marB="4170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9304"/>
                  </a:ext>
                </a:extLst>
              </a:tr>
              <a:tr h="574792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SG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399" marR="83399" marT="41700" marB="417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Churn (+)</a:t>
                      </a:r>
                      <a:endParaRPr lang="en-SG" sz="1800" b="1" dirty="0"/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 Churning (-)</a:t>
                      </a:r>
                      <a:endParaRPr lang="en-SG" sz="1800" b="1" dirty="0"/>
                    </a:p>
                  </a:txBody>
                  <a:tcPr marL="111920" marR="111920" marT="55960" marB="55960" anchor="ctr"/>
                </a:tc>
                <a:extLst>
                  <a:ext uri="{0D108BD9-81ED-4DB2-BD59-A6C34878D82A}">
                    <a16:rowId xmlns:a16="http://schemas.microsoft.com/office/drawing/2014/main" val="2360244987"/>
                  </a:ext>
                </a:extLst>
              </a:tr>
              <a:tr h="574792">
                <a:tc vMerge="1"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Churn</a:t>
                      </a:r>
                      <a:endParaRPr lang="en-SG" sz="1800" b="1" dirty="0"/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True Positive</a:t>
                      </a:r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 Negative</a:t>
                      </a:r>
                      <a:endParaRPr lang="en-SG" sz="1800" dirty="0"/>
                    </a:p>
                  </a:txBody>
                  <a:tcPr marL="111920" marR="111920" marT="55960" marB="55960" anchor="ctr"/>
                </a:tc>
                <a:extLst>
                  <a:ext uri="{0D108BD9-81ED-4DB2-BD59-A6C34878D82A}">
                    <a16:rowId xmlns:a16="http://schemas.microsoft.com/office/drawing/2014/main" val="1084222863"/>
                  </a:ext>
                </a:extLst>
              </a:tr>
              <a:tr h="574792">
                <a:tc vMerge="1"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 Churning</a:t>
                      </a:r>
                      <a:endParaRPr lang="en-SG" sz="1800" b="1" dirty="0"/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False Positive</a:t>
                      </a:r>
                      <a:endParaRPr lang="en-SG" sz="1800" dirty="0"/>
                    </a:p>
                  </a:txBody>
                  <a:tcPr marL="111920" marR="111920" marT="55960" marB="55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True Negative</a:t>
                      </a:r>
                      <a:endParaRPr lang="en-SG" sz="1800" dirty="0"/>
                    </a:p>
                  </a:txBody>
                  <a:tcPr marL="111920" marR="111920" marT="55960" marB="55960" anchor="ctr"/>
                </a:tc>
                <a:extLst>
                  <a:ext uri="{0D108BD9-81ED-4DB2-BD59-A6C34878D82A}">
                    <a16:rowId xmlns:a16="http://schemas.microsoft.com/office/drawing/2014/main" val="7535842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EDF9CF-A58E-3D2F-B9EE-FB01BE36E176}"/>
              </a:ext>
            </a:extLst>
          </p:cNvPr>
          <p:cNvSpPr txBox="1"/>
          <p:nvPr/>
        </p:nvSpPr>
        <p:spPr>
          <a:xfrm>
            <a:off x="841248" y="4331369"/>
            <a:ext cx="10287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Type 1 Error - False Positive – </a:t>
            </a:r>
            <a:r>
              <a:rPr lang="en-SG" b="1" dirty="0" err="1"/>
              <a:t>Diprediksi</a:t>
            </a:r>
            <a:r>
              <a:rPr lang="en-SG" b="1" dirty="0"/>
              <a:t> Churn </a:t>
            </a:r>
            <a:r>
              <a:rPr lang="en-SG" b="1" dirty="0" err="1"/>
              <a:t>namun</a:t>
            </a:r>
            <a:r>
              <a:rPr lang="en-SG" b="1" dirty="0"/>
              <a:t> </a:t>
            </a:r>
            <a:r>
              <a:rPr lang="en-SG" b="1" dirty="0" err="1"/>
              <a:t>aslinya</a:t>
            </a:r>
            <a:r>
              <a:rPr lang="en-SG" b="1" dirty="0"/>
              <a:t> </a:t>
            </a:r>
            <a:r>
              <a:rPr lang="en-SG" b="1" dirty="0" err="1"/>
              <a:t>tidak</a:t>
            </a:r>
            <a:r>
              <a:rPr lang="en-SG" b="1" dirty="0"/>
              <a:t> Churn</a:t>
            </a:r>
          </a:p>
          <a:p>
            <a:r>
              <a:rPr lang="en-SG" dirty="0" err="1"/>
              <a:t>Konsekuensi</a:t>
            </a:r>
            <a:r>
              <a:rPr lang="en-SG" dirty="0"/>
              <a:t>: </a:t>
            </a:r>
            <a:r>
              <a:rPr lang="en-SG" dirty="0" err="1"/>
              <a:t>Biaya</a:t>
            </a:r>
            <a:r>
              <a:rPr lang="en-SG" dirty="0"/>
              <a:t> </a:t>
            </a:r>
            <a:r>
              <a:rPr lang="en-SG" dirty="0" err="1"/>
              <a:t>promosi</a:t>
            </a:r>
            <a:r>
              <a:rPr lang="en-SG" dirty="0"/>
              <a:t> </a:t>
            </a:r>
            <a:r>
              <a:rPr lang="en-SG" dirty="0" err="1"/>
              <a:t>bertambah</a:t>
            </a:r>
            <a:r>
              <a:rPr lang="en-SG" dirty="0"/>
              <a:t>, </a:t>
            </a:r>
            <a:r>
              <a:rPr lang="en-SG" dirty="0" err="1"/>
              <a:t>kehilangan</a:t>
            </a:r>
            <a:r>
              <a:rPr lang="en-SG" dirty="0"/>
              <a:t> </a:t>
            </a:r>
            <a:r>
              <a:rPr lang="en-SG" dirty="0" err="1"/>
              <a:t>potensi</a:t>
            </a:r>
            <a:r>
              <a:rPr lang="en-SG" dirty="0"/>
              <a:t> </a:t>
            </a:r>
            <a:r>
              <a:rPr lang="en-SG" dirty="0" err="1"/>
              <a:t>keuntungan</a:t>
            </a:r>
            <a:r>
              <a:rPr lang="en-SG" dirty="0"/>
              <a:t>.</a:t>
            </a:r>
          </a:p>
          <a:p>
            <a:r>
              <a:rPr lang="en-SG" b="1" dirty="0"/>
              <a:t>Type 2 Error - False Negative – </a:t>
            </a:r>
            <a:r>
              <a:rPr lang="en-SG" b="1" dirty="0" err="1"/>
              <a:t>Diprediksi</a:t>
            </a:r>
            <a:r>
              <a:rPr lang="en-SG" b="1" dirty="0"/>
              <a:t> </a:t>
            </a:r>
            <a:r>
              <a:rPr lang="en-SG" b="1" dirty="0" err="1"/>
              <a:t>tidak</a:t>
            </a:r>
            <a:r>
              <a:rPr lang="en-SG" b="1" dirty="0"/>
              <a:t> Churn </a:t>
            </a:r>
            <a:r>
              <a:rPr lang="en-SG" b="1" dirty="0" err="1"/>
              <a:t>namun</a:t>
            </a:r>
            <a:r>
              <a:rPr lang="en-SG" b="1" dirty="0"/>
              <a:t> </a:t>
            </a:r>
            <a:r>
              <a:rPr lang="en-SG" b="1" dirty="0" err="1"/>
              <a:t>aslinya</a:t>
            </a:r>
            <a:r>
              <a:rPr lang="en-SG" b="1" dirty="0"/>
              <a:t> Churn.</a:t>
            </a:r>
          </a:p>
          <a:p>
            <a:r>
              <a:rPr lang="en-SG" dirty="0" err="1"/>
              <a:t>Konsekuensi</a:t>
            </a:r>
            <a:r>
              <a:rPr lang="en-SG" dirty="0"/>
              <a:t>: </a:t>
            </a:r>
            <a:r>
              <a:rPr lang="en-SG" dirty="0" err="1"/>
              <a:t>Pelanggan</a:t>
            </a:r>
            <a:r>
              <a:rPr lang="en-SG" dirty="0"/>
              <a:t> </a:t>
            </a:r>
            <a:r>
              <a:rPr lang="en-SG" dirty="0" err="1"/>
              <a:t>melakukan</a:t>
            </a:r>
            <a:r>
              <a:rPr lang="en-SG" dirty="0"/>
              <a:t> churn </a:t>
            </a:r>
            <a:r>
              <a:rPr lang="en-SG" dirty="0" err="1"/>
              <a:t>tanpa</a:t>
            </a:r>
            <a:r>
              <a:rPr lang="en-SG" dirty="0"/>
              <a:t> </a:t>
            </a:r>
            <a:r>
              <a:rPr lang="en-SG" dirty="0" err="1"/>
              <a:t>terdeteksi</a:t>
            </a:r>
            <a:r>
              <a:rPr lang="en-SG" dirty="0"/>
              <a:t> </a:t>
            </a:r>
            <a:r>
              <a:rPr lang="en-SG" dirty="0" err="1"/>
              <a:t>sehingga</a:t>
            </a:r>
            <a:r>
              <a:rPr lang="en-SG" dirty="0"/>
              <a:t>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</a:t>
            </a:r>
            <a:r>
              <a:rPr lang="en-SG" dirty="0" err="1"/>
              <a:t>upaya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melakukan</a:t>
            </a:r>
            <a:r>
              <a:rPr lang="en-SG" dirty="0"/>
              <a:t> </a:t>
            </a:r>
            <a:r>
              <a:rPr lang="en-SG" dirty="0" err="1"/>
              <a:t>pendekatan</a:t>
            </a:r>
            <a:r>
              <a:rPr lang="en-SG" dirty="0"/>
              <a:t> dan </a:t>
            </a:r>
            <a:r>
              <a:rPr lang="en-SG" dirty="0" err="1"/>
              <a:t>promosi</a:t>
            </a:r>
            <a:r>
              <a:rPr lang="en-SG" dirty="0"/>
              <a:t>.</a:t>
            </a:r>
          </a:p>
          <a:p>
            <a:endParaRPr lang="en-SG" dirty="0"/>
          </a:p>
          <a:p>
            <a:pPr algn="r"/>
            <a:r>
              <a:rPr lang="en-SG" b="1" dirty="0"/>
              <a:t>Evaluation Metrics</a:t>
            </a:r>
            <a:r>
              <a:rPr lang="en-SG" dirty="0"/>
              <a:t> = F2 Score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C28B86-6747-2F25-941B-EA3425782474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1906EA-E48E-DCCB-0206-58A1CD040645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20" name="Rectangle 19" descr="Bar chart">
              <a:extLst>
                <a:ext uri="{FF2B5EF4-FFF2-40B4-BE49-F238E27FC236}">
                  <a16:creationId xmlns:a16="http://schemas.microsoft.com/office/drawing/2014/main" id="{F0115246-BDC4-AF7C-A3E6-D40647BB93A5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CAE7CC-9054-F6B5-B1A2-709FA54608BA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4AC60DB-2CBE-4833-7838-F0E80B1401F8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3900E2-ADF1-C46E-CC78-664756C256EC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13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2CE29E-450E-19BD-10E9-486839983A37}"/>
              </a:ext>
            </a:extLst>
          </p:cNvPr>
          <p:cNvSpPr txBox="1"/>
          <p:nvPr/>
        </p:nvSpPr>
        <p:spPr>
          <a:xfrm>
            <a:off x="1391412" y="1564052"/>
            <a:ext cx="94091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ATTRIBUTE INFORMATION</a:t>
            </a:r>
          </a:p>
          <a:p>
            <a:endParaRPr lang="en-SG" dirty="0"/>
          </a:p>
          <a:p>
            <a:r>
              <a:rPr lang="en-SG" b="1" dirty="0"/>
              <a:t>FEATURES:</a:t>
            </a:r>
          </a:p>
          <a:p>
            <a:pPr marL="285750" indent="-285750">
              <a:buFontTx/>
              <a:buChar char="-"/>
            </a:pPr>
            <a:r>
              <a:rPr lang="en-SG" dirty="0"/>
              <a:t>Tenure: Lama Customer </a:t>
            </a:r>
            <a:r>
              <a:rPr lang="en-SG" dirty="0" err="1"/>
              <a:t>menggunakan</a:t>
            </a:r>
            <a:r>
              <a:rPr lang="en-SG" dirty="0"/>
              <a:t> platform E-commerce.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WarehouseToHome</a:t>
            </a:r>
            <a:r>
              <a:rPr lang="en-SG" dirty="0"/>
              <a:t>: Jarak </a:t>
            </a:r>
            <a:r>
              <a:rPr lang="en-SG" dirty="0" err="1"/>
              <a:t>antara</a:t>
            </a:r>
            <a:r>
              <a:rPr lang="en-SG" dirty="0"/>
              <a:t> Gudang </a:t>
            </a:r>
            <a:r>
              <a:rPr lang="en-SG" dirty="0" err="1"/>
              <a:t>ke</a:t>
            </a:r>
            <a:r>
              <a:rPr lang="en-SG" dirty="0"/>
              <a:t> </a:t>
            </a:r>
            <a:r>
              <a:rPr lang="en-SG" dirty="0" err="1"/>
              <a:t>Rumah</a:t>
            </a:r>
            <a:r>
              <a:rPr lang="en-SG" dirty="0"/>
              <a:t> Customer.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NumberOfDeviceRegistered</a:t>
            </a:r>
            <a:r>
              <a:rPr lang="en-SG" dirty="0"/>
              <a:t>: Total device yang </a:t>
            </a:r>
            <a:r>
              <a:rPr lang="en-SG" dirty="0" err="1"/>
              <a:t>didaftarkan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PreferedOrderCat</a:t>
            </a:r>
            <a:r>
              <a:rPr lang="en-SG" dirty="0"/>
              <a:t>: </a:t>
            </a:r>
            <a:r>
              <a:rPr lang="en-SG" dirty="0" err="1"/>
              <a:t>Kategori</a:t>
            </a:r>
            <a:r>
              <a:rPr lang="en-SG" dirty="0"/>
              <a:t> </a:t>
            </a:r>
            <a:r>
              <a:rPr lang="en-SG" dirty="0" err="1"/>
              <a:t>Produk</a:t>
            </a:r>
            <a:r>
              <a:rPr lang="en-SG" dirty="0"/>
              <a:t> yang </a:t>
            </a:r>
            <a:r>
              <a:rPr lang="en-SG" dirty="0" err="1"/>
              <a:t>digemari</a:t>
            </a:r>
            <a:r>
              <a:rPr lang="en-SG" dirty="0"/>
              <a:t> </a:t>
            </a:r>
            <a:r>
              <a:rPr lang="en-SG" dirty="0" err="1"/>
              <a:t>dalam</a:t>
            </a:r>
            <a:r>
              <a:rPr lang="en-SG" dirty="0"/>
              <a:t> </a:t>
            </a:r>
            <a:r>
              <a:rPr lang="en-SG" dirty="0" err="1"/>
              <a:t>satu</a:t>
            </a:r>
            <a:r>
              <a:rPr lang="en-SG" dirty="0"/>
              <a:t> </a:t>
            </a:r>
            <a:r>
              <a:rPr lang="en-SG" dirty="0" err="1"/>
              <a:t>bulan</a:t>
            </a:r>
            <a:r>
              <a:rPr lang="en-SG" dirty="0"/>
              <a:t> </a:t>
            </a:r>
            <a:r>
              <a:rPr lang="en-SG" dirty="0" err="1"/>
              <a:t>terakhir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SatisfactionScore</a:t>
            </a:r>
            <a:r>
              <a:rPr lang="en-SG" dirty="0"/>
              <a:t>: Nilai </a:t>
            </a:r>
            <a:r>
              <a:rPr lang="en-SG" dirty="0" err="1"/>
              <a:t>kepuasan</a:t>
            </a:r>
            <a:r>
              <a:rPr lang="en-SG" dirty="0"/>
              <a:t> </a:t>
            </a:r>
            <a:r>
              <a:rPr lang="en-SG" dirty="0" err="1"/>
              <a:t>pelanggan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MaritalStatus</a:t>
            </a:r>
            <a:r>
              <a:rPr lang="en-SG" dirty="0"/>
              <a:t>: Status </a:t>
            </a:r>
            <a:r>
              <a:rPr lang="en-SG" dirty="0" err="1"/>
              <a:t>pernikahan</a:t>
            </a:r>
            <a:r>
              <a:rPr lang="en-SG" dirty="0"/>
              <a:t> </a:t>
            </a:r>
            <a:r>
              <a:rPr lang="en-SG" dirty="0" err="1"/>
              <a:t>pelanggan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NumberOfAddress</a:t>
            </a:r>
            <a:r>
              <a:rPr lang="en-SG" dirty="0"/>
              <a:t>: </a:t>
            </a:r>
            <a:r>
              <a:rPr lang="en-SG" dirty="0" err="1"/>
              <a:t>Jumlah</a:t>
            </a:r>
            <a:r>
              <a:rPr lang="en-SG" dirty="0"/>
              <a:t> address yang </a:t>
            </a:r>
            <a:r>
              <a:rPr lang="en-SG" dirty="0" err="1"/>
              <a:t>didaftarkan</a:t>
            </a:r>
            <a:r>
              <a:rPr lang="en-SG" dirty="0"/>
              <a:t> </a:t>
            </a:r>
            <a:r>
              <a:rPr lang="en-SG" dirty="0" err="1"/>
              <a:t>pelanggan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/>
              <a:t>Complaint: </a:t>
            </a:r>
            <a:r>
              <a:rPr lang="en-SG" dirty="0" err="1"/>
              <a:t>Apakah</a:t>
            </a:r>
            <a:r>
              <a:rPr lang="en-SG" dirty="0"/>
              <a:t> </a:t>
            </a:r>
            <a:r>
              <a:rPr lang="en-SG" dirty="0" err="1"/>
              <a:t>ada</a:t>
            </a:r>
            <a:r>
              <a:rPr lang="en-SG" dirty="0"/>
              <a:t> complain </a:t>
            </a:r>
            <a:r>
              <a:rPr lang="en-SG" dirty="0" err="1"/>
              <a:t>dalam</a:t>
            </a:r>
            <a:r>
              <a:rPr lang="en-SG" dirty="0"/>
              <a:t> 1 </a:t>
            </a:r>
            <a:r>
              <a:rPr lang="en-SG" dirty="0" err="1"/>
              <a:t>bulan</a:t>
            </a:r>
            <a:r>
              <a:rPr lang="en-SG" dirty="0"/>
              <a:t> </a:t>
            </a:r>
            <a:r>
              <a:rPr lang="en-SG" dirty="0" err="1"/>
              <a:t>terakhir</a:t>
            </a:r>
            <a:r>
              <a:rPr lang="en-SG" dirty="0"/>
              <a:t>. (1= yes, 0=no)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DaySinceLastOrder</a:t>
            </a:r>
            <a:r>
              <a:rPr lang="en-SG" dirty="0"/>
              <a:t>: </a:t>
            </a:r>
            <a:r>
              <a:rPr lang="en-SG" dirty="0" err="1"/>
              <a:t>hari</a:t>
            </a:r>
            <a:r>
              <a:rPr lang="en-SG" dirty="0"/>
              <a:t> </a:t>
            </a:r>
            <a:r>
              <a:rPr lang="en-SG" dirty="0" err="1"/>
              <a:t>terakhir</a:t>
            </a:r>
            <a:r>
              <a:rPr lang="en-SG" dirty="0"/>
              <a:t> </a:t>
            </a:r>
            <a:r>
              <a:rPr lang="en-SG" dirty="0" err="1"/>
              <a:t>pelanggan</a:t>
            </a:r>
            <a:r>
              <a:rPr lang="en-SG" dirty="0"/>
              <a:t> </a:t>
            </a:r>
            <a:r>
              <a:rPr lang="en-SG" dirty="0" err="1"/>
              <a:t>melakukan</a:t>
            </a:r>
            <a:r>
              <a:rPr lang="en-SG" dirty="0"/>
              <a:t> </a:t>
            </a:r>
            <a:r>
              <a:rPr lang="en-SG" dirty="0" err="1"/>
              <a:t>pembelian</a:t>
            </a:r>
            <a:r>
              <a:rPr lang="en-SG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CashbackAmount</a:t>
            </a:r>
            <a:r>
              <a:rPr lang="en-SG" dirty="0"/>
              <a:t>: </a:t>
            </a:r>
            <a:r>
              <a:rPr lang="en-SG" dirty="0" err="1"/>
              <a:t>Jumlah</a:t>
            </a:r>
            <a:r>
              <a:rPr lang="en-SG" dirty="0"/>
              <a:t> Cashback yang </a:t>
            </a:r>
            <a:r>
              <a:rPr lang="en-SG" dirty="0" err="1"/>
              <a:t>diterima</a:t>
            </a:r>
            <a:r>
              <a:rPr lang="en-SG" dirty="0"/>
              <a:t> </a:t>
            </a:r>
            <a:r>
              <a:rPr lang="en-SG" dirty="0" err="1"/>
              <a:t>pelanggan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b="1" dirty="0"/>
              <a:t>TARGET:</a:t>
            </a:r>
          </a:p>
          <a:p>
            <a:r>
              <a:rPr lang="en-SG" dirty="0"/>
              <a:t>Churn: Churn flag. (1=yes,0=no)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10D58-0D8F-02A5-5728-B0D266C20777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CD26C7-3B48-6585-4399-80736D5014BB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28" name="Rectangle 27" descr="Bar chart">
              <a:extLst>
                <a:ext uri="{FF2B5EF4-FFF2-40B4-BE49-F238E27FC236}">
                  <a16:creationId xmlns:a16="http://schemas.microsoft.com/office/drawing/2014/main" id="{A2BAD5D1-F3FA-2551-FB81-72775BE55C32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3DA92D-2BB3-A978-8309-2E724C72EAE7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3088A3-967A-AF76-A44D-102E76A1C043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0A4795-4715-8EBC-03F6-9AAEAE9E221B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2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6F8616-CB8B-1471-20B1-E835D9546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690140"/>
            <a:ext cx="10001250" cy="30753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F54D0A-AEBF-8A36-657A-722212401893}"/>
              </a:ext>
            </a:extLst>
          </p:cNvPr>
          <p:cNvGrpSpPr/>
          <p:nvPr/>
        </p:nvGrpSpPr>
        <p:grpSpPr>
          <a:xfrm>
            <a:off x="621790" y="495306"/>
            <a:ext cx="3284154" cy="874764"/>
            <a:chOff x="560874" y="329139"/>
            <a:chExt cx="4984549" cy="133511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4209E2-CEBB-D9BF-9521-4E8579A8BC59}"/>
                </a:ext>
              </a:extLst>
            </p:cNvPr>
            <p:cNvSpPr/>
            <p:nvPr/>
          </p:nvSpPr>
          <p:spPr>
            <a:xfrm>
              <a:off x="560874" y="329139"/>
              <a:ext cx="1335114" cy="133511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SG"/>
            </a:p>
          </p:txBody>
        </p:sp>
        <p:sp>
          <p:nvSpPr>
            <p:cNvPr id="14" name="Rectangle 13" descr="Bar chart">
              <a:extLst>
                <a:ext uri="{FF2B5EF4-FFF2-40B4-BE49-F238E27FC236}">
                  <a16:creationId xmlns:a16="http://schemas.microsoft.com/office/drawing/2014/main" id="{F694131A-CE9B-46FB-B28A-A3BB8782091A}"/>
                </a:ext>
              </a:extLst>
            </p:cNvPr>
            <p:cNvSpPr/>
            <p:nvPr/>
          </p:nvSpPr>
          <p:spPr>
            <a:xfrm>
              <a:off x="841247" y="609512"/>
              <a:ext cx="774366" cy="77436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B76098-EA03-AE0E-643E-D5CAD3ADE913}"/>
                </a:ext>
              </a:extLst>
            </p:cNvPr>
            <p:cNvGrpSpPr/>
            <p:nvPr/>
          </p:nvGrpSpPr>
          <p:grpSpPr>
            <a:xfrm>
              <a:off x="2176362" y="329139"/>
              <a:ext cx="3369061" cy="1335114"/>
              <a:chOff x="1826273" y="273818"/>
              <a:chExt cx="3369061" cy="133511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D5DBB5-F2E9-8B5E-9802-F7D2037C33B4}"/>
                  </a:ext>
                </a:extLst>
              </p:cNvPr>
              <p:cNvSpPr/>
              <p:nvPr/>
            </p:nvSpPr>
            <p:spPr>
              <a:xfrm>
                <a:off x="1831996" y="273818"/>
                <a:ext cx="3147056" cy="133511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30E3C-7B2E-0EE9-79F3-DC6710DC6BC4}"/>
                  </a:ext>
                </a:extLst>
              </p:cNvPr>
              <p:cNvSpPr txBox="1"/>
              <p:nvPr/>
            </p:nvSpPr>
            <p:spPr>
              <a:xfrm>
                <a:off x="1826273" y="273818"/>
                <a:ext cx="3369061" cy="133511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latin typeface="Futura Hv BT" panose="020B0702020204020204" pitchFamily="34" charset="0"/>
                    <a:cs typeface="Helvetica" panose="020B0604020202020204" pitchFamily="34" charset="0"/>
                  </a:rPr>
                  <a:t>BUSINESS PROBLEM &amp; DATA UNDERSTANDING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87C86D-5296-2D4B-BEF0-1CE2BE6B4057}"/>
              </a:ext>
            </a:extLst>
          </p:cNvPr>
          <p:cNvSpPr txBox="1"/>
          <p:nvPr/>
        </p:nvSpPr>
        <p:spPr>
          <a:xfrm>
            <a:off x="1095375" y="4924472"/>
            <a:ext cx="1000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Terdapat</a:t>
            </a:r>
            <a:r>
              <a:rPr lang="en-SG" dirty="0"/>
              <a:t> 8 features </a:t>
            </a:r>
            <a:r>
              <a:rPr lang="en-SG" dirty="0" err="1"/>
              <a:t>bersifat</a:t>
            </a:r>
            <a:r>
              <a:rPr lang="en-SG" dirty="0"/>
              <a:t> </a:t>
            </a:r>
            <a:r>
              <a:rPr lang="en-SG" dirty="0" err="1"/>
              <a:t>numerik</a:t>
            </a:r>
            <a:r>
              <a:rPr lang="en-SG" dirty="0"/>
              <a:t> dan 2 features </a:t>
            </a:r>
            <a:r>
              <a:rPr lang="en-SG" dirty="0" err="1"/>
              <a:t>bersifat</a:t>
            </a:r>
            <a:r>
              <a:rPr lang="en-SG" dirty="0"/>
              <a:t> categoric.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Terdapat</a:t>
            </a:r>
            <a:r>
              <a:rPr lang="en-SG" dirty="0"/>
              <a:t> missing values pada </a:t>
            </a:r>
            <a:r>
              <a:rPr lang="en-SG" dirty="0" err="1"/>
              <a:t>kolom</a:t>
            </a:r>
            <a:r>
              <a:rPr lang="en-SG" dirty="0"/>
              <a:t> `Tenure`, `</a:t>
            </a:r>
            <a:r>
              <a:rPr lang="en-SG" dirty="0" err="1"/>
              <a:t>WarehouseTohome</a:t>
            </a:r>
            <a:r>
              <a:rPr lang="en-SG" dirty="0"/>
              <a:t>`, dan `</a:t>
            </a:r>
            <a:r>
              <a:rPr lang="en-SG" dirty="0" err="1"/>
              <a:t>DaySinceLastOrder</a:t>
            </a:r>
            <a:r>
              <a:rPr lang="en-SG" dirty="0"/>
              <a:t>`. Masing - masing </a:t>
            </a:r>
            <a:r>
              <a:rPr lang="en-SG" dirty="0" err="1"/>
              <a:t>kolom</a:t>
            </a:r>
            <a:r>
              <a:rPr lang="en-SG" dirty="0"/>
              <a:t> </a:t>
            </a:r>
            <a:r>
              <a:rPr lang="en-SG" dirty="0" err="1"/>
              <a:t>memiliki</a:t>
            </a:r>
            <a:r>
              <a:rPr lang="en-SG" dirty="0"/>
              <a:t> </a:t>
            </a:r>
            <a:r>
              <a:rPr lang="en-SG" dirty="0" err="1"/>
              <a:t>nilai</a:t>
            </a:r>
            <a:r>
              <a:rPr lang="en-SG" dirty="0"/>
              <a:t> missing values </a:t>
            </a:r>
            <a:r>
              <a:rPr lang="en-SG" dirty="0" err="1"/>
              <a:t>kurang</a:t>
            </a:r>
            <a:r>
              <a:rPr lang="en-SG" dirty="0"/>
              <a:t> </a:t>
            </a:r>
            <a:r>
              <a:rPr lang="en-SG" dirty="0" err="1"/>
              <a:t>dari</a:t>
            </a:r>
            <a:r>
              <a:rPr lang="en-SG" dirty="0"/>
              <a:t>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Kolom `</a:t>
            </a:r>
            <a:r>
              <a:rPr lang="en-SG" dirty="0" err="1"/>
              <a:t>PreferedOrderCat</a:t>
            </a:r>
            <a:r>
              <a:rPr lang="en-SG" dirty="0"/>
              <a:t>` </a:t>
            </a:r>
            <a:r>
              <a:rPr lang="en-SG" dirty="0" err="1"/>
              <a:t>terdapat</a:t>
            </a:r>
            <a:r>
              <a:rPr lang="en-SG" dirty="0"/>
              <a:t> structural error </a:t>
            </a:r>
            <a:r>
              <a:rPr lang="en-SG" dirty="0" err="1"/>
              <a:t>yakni</a:t>
            </a:r>
            <a:r>
              <a:rPr lang="en-SG" dirty="0"/>
              <a:t> data `Mobile` dan `Mobile Phone` yang </a:t>
            </a:r>
            <a:r>
              <a:rPr lang="en-SG" dirty="0" err="1"/>
              <a:t>tidak</a:t>
            </a:r>
            <a:r>
              <a:rPr lang="en-SG" dirty="0"/>
              <a:t> </a:t>
            </a:r>
            <a:r>
              <a:rPr lang="en-SG" dirty="0" err="1"/>
              <a:t>konsisten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78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1576</Words>
  <Application>Microsoft Office PowerPoint</Application>
  <PresentationFormat>Widescreen</PresentationFormat>
  <Paragraphs>260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Futura</vt:lpstr>
      <vt:lpstr>Futura Hv BT</vt:lpstr>
      <vt:lpstr>Futura Md BT</vt:lpstr>
      <vt:lpstr>Helvetica</vt:lpstr>
      <vt:lpstr>Office Theme</vt:lpstr>
      <vt:lpstr>E-COMMERCE CUSTOMER CHURN</vt:lpstr>
      <vt:lpstr>POINTS TO DISCUSS</vt:lpstr>
      <vt:lpstr>BACKGROUND</vt:lpstr>
      <vt:lpstr>PROBLEM STATEMENT</vt:lpstr>
      <vt:lpstr>GOALS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Software Solution</dc:creator>
  <cp:lastModifiedBy>Software Solution</cp:lastModifiedBy>
  <cp:revision>29</cp:revision>
  <dcterms:created xsi:type="dcterms:W3CDTF">2024-08-03T14:12:54Z</dcterms:created>
  <dcterms:modified xsi:type="dcterms:W3CDTF">2024-08-11T14:55:56Z</dcterms:modified>
</cp:coreProperties>
</file>