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311" r:id="rId2"/>
    <p:sldId id="265" r:id="rId3"/>
    <p:sldId id="318" r:id="rId4"/>
    <p:sldId id="266" r:id="rId5"/>
    <p:sldId id="267" r:id="rId6"/>
    <p:sldId id="268" r:id="rId7"/>
    <p:sldId id="273" r:id="rId8"/>
    <p:sldId id="269" r:id="rId9"/>
    <p:sldId id="270" r:id="rId10"/>
    <p:sldId id="271" r:id="rId11"/>
    <p:sldId id="284" r:id="rId12"/>
    <p:sldId id="272" r:id="rId13"/>
    <p:sldId id="274" r:id="rId14"/>
    <p:sldId id="275" r:id="rId15"/>
    <p:sldId id="276" r:id="rId16"/>
    <p:sldId id="277" r:id="rId17"/>
    <p:sldId id="278" r:id="rId18"/>
    <p:sldId id="279" r:id="rId19"/>
    <p:sldId id="280" r:id="rId20"/>
    <p:sldId id="312" r:id="rId21"/>
    <p:sldId id="282" r:id="rId22"/>
    <p:sldId id="281" r:id="rId23"/>
    <p:sldId id="283" r:id="rId24"/>
    <p:sldId id="286" r:id="rId25"/>
    <p:sldId id="287" r:id="rId26"/>
    <p:sldId id="288" r:id="rId27"/>
    <p:sldId id="289" r:id="rId28"/>
    <p:sldId id="290" r:id="rId29"/>
    <p:sldId id="313" r:id="rId30"/>
    <p:sldId id="315" r:id="rId31"/>
    <p:sldId id="316" r:id="rId32"/>
    <p:sldId id="317" r:id="rId33"/>
    <p:sldId id="314" r:id="rId3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86" autoAdjust="0"/>
    <p:restoredTop sz="94737"/>
  </p:normalViewPr>
  <p:slideViewPr>
    <p:cSldViewPr snapToGrid="0" snapToObjects="1">
      <p:cViewPr varScale="1">
        <p:scale>
          <a:sx n="99" d="100"/>
          <a:sy n="99" d="100"/>
        </p:scale>
        <p:origin x="1664"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22" d="100"/>
          <a:sy n="122" d="100"/>
        </p:scale>
        <p:origin x="-497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1T12:11:30.217"/>
    </inkml:context>
    <inkml:brush xml:id="br0">
      <inkml:brushProperty name="width" value="0.05" units="cm"/>
      <inkml:brushProperty name="height" value="0.05" units="cm"/>
      <inkml:brushProperty name="color" value="#E71224"/>
    </inkml:brush>
  </inkml:definitions>
  <inkml:trace contextRef="#ctx0" brushRef="#br0">2058 182 24575,'-63'-26'0,"-4"-1"0,-7 2 0,7 2 0,18 10 0,2-4 0,10 10 0,0-2 0,12 7 0,3 2 0,-18 0 0,-2 0 0,-19 0 0,15-3 0,3 3 0,13-3 0,5 3 0,-6 0 0,0 0 0,-9 0 0,7 0 0,1 0 0,7 0 0,-4 0 0,0 0 0,-3 0 0,5 3 0,5-3 0,8 2 0,6-2 0,0 0 0,0 2 0,-19 1 0,-18 3 0,-24 0 0,-1-2 0,4 2 0,21-3 0,8 3 0,12-3 0,10-1 0,4-1 0,5 0 0,2 1 0,-8 0 0,2-2 0,-9 4 0,8-3 0,0 1 0,1 0 0,5 0 0,-5 0 0,-1 0 0,-1 0 0,-9 0 0,4 1 0,-5-1 0,-7 9 0,4-4 0,2 5 0,-3-3 0,-1 0 0,2 0 0,-4 1 0,18-6 0,1-1 0,-3 1 0,5-2 0,-2 0 0,9 0 0,-2 1 0,2-2 0,-7 9 0,-2-2 0,-2 6 0,-2 5 0,7-5 0,-1 2 0,4-5 0,2-1 0,-2 1 0,1 2 0,1-4 0,0-1 0,2 0 0,-4-2 0,4 5 0,-2-1 0,2 1 0,0 2 0,0 3 0,2-3 0,-1 1 0,0-1 0,2 0 0,-1 6 0,5 3 0,1 7 0,0-9 0,10 9 0,-6-9 0,11 4 0,5 6 0,6 1 0,22 8 0,5-5 0,19 5 0,5-6 0,-37-15 0,-1-1 0,44 16 0,-23-11 0,-14-8 0,-36-8 0,2-3 0,-14-1 0,8 0 0,1 0 0,4 1 0,-8 0 0,-1-3 0,-12 0 0,11-2 0,-2 2 0,8 0 0,-4 0 0,5 0 0,6 0 0,1-2 0,3 1 0,1-1 0,-1 2 0,10 0 0,0 0 0,12 3 0,10-2 0,5 4 0,13-4 0,-27 4 0,-1-4 0,-35 1 0,3-2 0,2 0 0,3 0 0,11 0 0,-4 0 0,1 0 0,-5 0 0,-7 0 0,-7-2 0,4 2 0,3-2 0,6 2 0,-4 0 0,-6 0 0,-2 2 0,4-2 0,-3 4 0,7-4 0,-6 2 0,0-2 0,0-2 0,6 2 0,7-2 0,-4 2 0,14 0 0,-4 0 0,9 0 0,2 0 0,5 0 0,-10 0 0,5-3 0,-16 1 0,-5-1 0,2-2 0,-6 2 0,4-2 0,-4 1 0,-2-3 0,3 2 0,13-11 0,0 4 0,11-9 0,-3 4 0,-7 1 0,-6 7 0,-9-2 0,-9 10 0,3-9 0,-3 6 0,3-7 0,-4 7 0,-2-6 0,-2 3 0,0-3 0,0-3 0,-1 5 0,1-7 0,-2 6 0,2-4 0,-1-3 0,1 5 0,-4-2 0,2-1 0,-2 5 0,0-6 0,2 1 0,-2 5 0,2-9 0,-2 6 0,0-4 0,0-3 0,0 5 0,0-4 0,-2-5 0,1 3 0,-3-2 0,2 8 0,-1 6 0,1 2 0,2 0 0,-23-17 0,-2 0 0,-22-14 0,11 7 0,-1 4 0,14 4 0,2 9 0,14 7 0,-3 3 0,-35-6 0,-2 1 0,-19-5 0,27 8 0,-11-1 0,37 4 0,-35-3 0,2-1 0,-13-4 0,-5 2 0,21-1 0,26 9 0,-1-4 0,-7-8 0,-19-14 0,-5-11 0,-4-1 0,25 15 0,9 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1T12:11:38.001"/>
    </inkml:context>
    <inkml:brush xml:id="br0">
      <inkml:brushProperty name="width" value="0.05" units="cm"/>
      <inkml:brushProperty name="height" value="0.05" units="cm"/>
      <inkml:brushProperty name="color" value="#E71224"/>
    </inkml:brush>
  </inkml:definitions>
  <inkml:trace contextRef="#ctx0" brushRef="#br0">2547 234 24575,'-64'-27'0,"4"2"0,-1 6 0,13 2 0,9 8 0,5 0 0,-12-2 0,8 5 0,-6-8 0,8 7 0,3-1 0,-9 0 0,-15 3 0,-8-7 0,-2 4 0,-13 1 0,18 2 0,-7 1 0,14-2 0,14 0 0,0 3 0,-1 0 0,4 3 0,-2 0 0,10 0 0,-4 0 0,7 0 0,-20 0 0,-8 0 0,-18-3 0,-5-1 0,1 0 0,18 1 0,16 3 0,5 0 0,4 0 0,-7 0 0,12 0 0,4 2 0,12-2 0,1 2 0,-6-2 0,-22 6 0,2 1 0,-36 7 0,23-4 0,-3 1 0,18-5 0,10 1 0,9-4 0,-1 1 0,4-1 0,2-1 0,-8 3 0,11-3 0,-11 1 0,3 1 0,-6 1 0,1 0 0,2 2 0,7-3 0,0 1 0,6 1 0,-3-4 0,7 4 0,-2-4 0,5 1 0,-9 11 0,3-4 0,-5 11 0,3-7 0,4 1 0,0-4 0,3 2 0,-3 3 0,4 4 0,-3 0 0,3 1 0,3 1 0,-1-2 0,5 2 0,-2-1 0,2-4 0,2 3 0,-4-6 0,6-5 0,-2 1 0,2 0 0,-1-1 0,-2 1 0,0-5 0,14 9 0,3-7 0,5 7 0,-5-9 0,-13-1 0,3-2 0,-10 0 0,1 0 0,-1-2 0,7 4 0,24 2 0,17 4 0,24 4 0,1 0 0,-9-3 0,-19-2 0,-14-6 0,-14 1 0,5-3 0,7 3 0,11 0 0,12-1 0,-3 0 0,-5-3 0,-15 0 0,-14 0 0,-8 0 0,-3 0 0,6 0 0,26 3 0,13 1 0,18 3 0,-1-1 0,-17-2 0,-5-1 0,-22-3 0,-6 0 0,-7 0 0,14 0 0,5 0 0,8 0 0,-8 2 0,-8-2 0,-13 2 0,3-2 0,-7 0 0,6 0 0,-4 0 0,-9 0 0,1-1 0,7 2 0,16 0 0,5 4 0,-4-2 0,-13-1 0,-7-2 0,0 0 0,13 0 0,9 3 0,17 0 0,-6 1 0,-7-1 0,-16-3 0,-10 0 0,4 0 0,-4 0 0,12 2 0,-3-2 0,4 5 0,-3-5 0,-10 2 0,-3-4 0,-5 2 0,2-2 0,-3 0 0,5 2 0,-2-2 0,21-1 0,-5 1 0,7-1 0,-10 1 0,-5 0 0,5-1 0,-1 1 0,9-3 0,-7 3 0,5-3 0,-8 2 0,-3 0 0,-2 2 0,-1-2 0,4 2 0,-1 0 0,3-1 0,4 1 0,3-5 0,-1 5 0,-3-4 0,-8 5 0,-1-2 0,4 0 0,-1-1 0,1 1 0,1-1 0,-4 0 0,7-4 0,-4 3 0,1-2 0,-2 1 0,2-3 0,1 5 0,2-5 0,-2 7 0,-2-4 0,0 0 0,-5 1 0,1 1 0,-5 3 0,0 3 0,-1-2 0,0 1 0,3-11 0,-1 4 0,5-9 0,-6 8 0,4-2 0,-2 2 0,0-5 0,2 2 0,-4 1 0,2 2 0,-2 2 0,0-1 0,0 0 0,2 0 0,-2 1 0,4-4 0,-4 3 0,2-5 0,-2 6 0,0-2 0,0 2 0,0-4 0,0 1 0,0-1 0,0 0 0,0 4 0,0-2 0,2-2 0,-2-1 0,2 0 0,-2 1 0,2 4 0,-2 1 0,6-1 0,-2 1 0,1 2 0,-2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1T12:26:33.985"/>
    </inkml:context>
    <inkml:brush xml:id="br0">
      <inkml:brushProperty name="width" value="0.05" units="cm"/>
      <inkml:brushProperty name="height" value="0.05" units="cm"/>
      <inkml:brushProperty name="color" value="#E71224"/>
    </inkml:brush>
  </inkml:definitions>
  <inkml:trace contextRef="#ctx0" brushRef="#br0">1 0 24575,'18'0'0,"-2"0"0,9 0 0,-11 0 0,9 0 0,-1 0 0,10 0 0,-6 0 0,-4 0 0,-6 0 0,3 0 0,-5 0 0,2 2 0,-7-2 0,-4 2 0,-9-1 0,0 0 0,1 0 0,8-3 0,12 2 0,0-3 0,-3 3 0,-4 0 0,-11 0 0,4 2 0,-9-2 0,6 2 0,-3-2 0,4 2 0,6-2 0,8 4 0,-1-4 0,0 3 0,-8-3 0,4 0 0,2 0 0,0 0 0,6 0 0,-6 0 0,4 0 0,-3 0 0,-2 0 0,-5 0 0,2 0 0,8 0 0,6 0 0,4 0 0,12 0 0,-10 2 0,5-1 0,-8 1 0,-3-2 0,0 2 0,6-1 0,5 3 0,3-1 0,4 1 0,-7 0 0,-1-3 0,-4 1 0,-5-2 0,11 0 0,-7 0 0,6 5 0,-14-4 0,0 5 0,-9-5 0,1 1 0,-1-2 0,-4 0 0,5 2 0,5-2 0,4 2 0,5 0 0,0-1 0,-9 1 0,4-2 0,-8 0 0,16 0 0,3 0 0,8 0 0,-5 0 0,-3 0 0,-6-2 0,4-1 0,7-3 0,-2 1 0,2-3 0,-5 2 0,-10-1 0,-2 4 0,-8-3 0,-3 5 0,0-6 0,0 6 0,-4-4 0,2 4 0,-4 0 0,3 1 0,4 1 0,-3 0 0,6 3 0,0 0 0,2 1 0,1 0 0,-4-1 0,-3-2 0,-2 0 0,-2 0 0,1-2 0,1 0 0,3 0 0,-1 0 0,-2 0 0,4-2 0,-6 1 0,4-3 0,0 4 0,1-4 0,4 0 0,0-1 0,-5-1 0,3 3 0,-8 2 0,0 1 0,-6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1T12:26:37.225"/>
    </inkml:context>
    <inkml:brush xml:id="br0">
      <inkml:brushProperty name="width" value="0.05" units="cm"/>
      <inkml:brushProperty name="height" value="0.05" units="cm"/>
      <inkml:brushProperty name="color" value="#E71224"/>
    </inkml:brush>
  </inkml:definitions>
  <inkml:trace contextRef="#ctx0" brushRef="#br0">472 337 24575,'-31'-25'0,"-6"-4"0,-5-9 0,-1 4 0,14 6 0,3 6 0,13 9 0,1 3 0,9 7 0,-21-6 0,6 1 0,-24-7 0,18 2 0,-11-3 0,12 4 0,-3-4 0,6 3 0,8 6 0,6-3 0,2 5 0,4-2 0,-2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1T12:26:40.511"/>
    </inkml:context>
    <inkml:brush xml:id="br0">
      <inkml:brushProperty name="width" value="0.05" units="cm"/>
      <inkml:brushProperty name="height" value="0.05" units="cm"/>
      <inkml:brushProperty name="color" value="#E71224"/>
    </inkml:brush>
  </inkml:definitions>
  <inkml:trace contextRef="#ctx0" brushRef="#br0">443 0 24575,'-2'4'0,"-1"-2"0,-1 1 0,-3 0 0,-1-1 0,4 1 0,-2-2 0,2 2 0,0-1 0,-6 2 0,5 0 0,-7 2 0,7-3 0,-7 5 0,3-5 0,-2 5 0,4-4 0,0 0 0,4-1 0,-5-1 0,-3 3 0,4-1 0,-11 0 0,13 2 0,-8-2 0,12 1 0,-6 0 0,4-1 0,-7 5 0,5-3 0,-5-2 0,5 0 0,-3-2 0,4 2 0,0-4 0,6 2 0,-5-2 0,2 0 0,-6 5 0,3-2 0,-6 5 0,5-4 0,-8 6 0,8-6 0,-3 3 0,4-6 0,-7 7 0,3 0 0,-6 4 0,6 0 0,-6 0 0,6-1 0,-5 0 0,4-2 0,4-3 0,-3 0 0,4-2 0,0 1 0,-2 0 0,0 2 0,-3 2 0,4-2 0,-3-1 0,7-4 0,0-2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ＭＳ Ｐゴシック" charset="-128"/>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65C09104-FB5C-CD4F-9730-869F015B32A3}" type="datetime1">
              <a:rPr lang="en-US" altLang="en-US"/>
              <a:pPr/>
              <a:t>11/11/19</a:t>
            </a:fld>
            <a:endParaRPr lang="en-US" alt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ＭＳ Ｐゴシック" charset="-128"/>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501EFFB2-75D3-E44E-9C9D-ABD4D821A301}" type="slidenum">
              <a:rPr lang="en-US" altLang="en-US"/>
              <a:pPr/>
              <a:t>‹#›</a:t>
            </a:fld>
            <a:endParaRPr lang="en-US" altLang="en-US" dirty="0"/>
          </a:p>
        </p:txBody>
      </p:sp>
    </p:spTree>
    <p:extLst>
      <p:ext uri="{BB962C8B-B14F-4D97-AF65-F5344CB8AC3E}">
        <p14:creationId xmlns:p14="http://schemas.microsoft.com/office/powerpoint/2010/main" val="94331087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ＭＳ Ｐゴシック" pitchFamily="-107"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ADF5B13-FF64-E448-8852-0936C32E8EA7}" type="slidenum">
              <a:rPr lang="en-US" altLang="en-US" sz="1200">
                <a:latin typeface="Calibri" charset="0"/>
              </a:rPr>
              <a:pPr eaLnBrk="1" hangingPunct="1"/>
              <a:t>2</a:t>
            </a:fld>
            <a:endParaRPr lang="en-US" altLang="en-US" sz="1200" dirty="0">
              <a:latin typeface="Calibri" charset="0"/>
            </a:endParaRPr>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 val="1"/>
            </a:ext>
          </a:extLst>
        </p:spPr>
      </p:sp>
      <p:sp>
        <p:nvSpPr>
          <p:cNvPr id="153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 val="1"/>
            </a:ext>
          </a:extLst>
        </p:spPr>
        <p:txBody>
          <a:bodyPr/>
          <a:lstStyle/>
          <a:p>
            <a:pPr eaLnBrk="1" hangingPunct="1">
              <a:spcBef>
                <a:spcPct val="0"/>
              </a:spcBef>
            </a:pPr>
            <a:endParaRPr lang="en-US" altLang="en-US" dirty="0">
              <a:latin typeface="Arial" charset="0"/>
              <a:ea typeface="ＭＳ Ｐゴシック" charset="-128"/>
            </a:endParaRPr>
          </a:p>
        </p:txBody>
      </p:sp>
    </p:spTree>
    <p:extLst>
      <p:ext uri="{BB962C8B-B14F-4D97-AF65-F5344CB8AC3E}">
        <p14:creationId xmlns:p14="http://schemas.microsoft.com/office/powerpoint/2010/main" val="1501644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5FCB5A-596F-F14F-8339-05428EE3B52B}" type="datetime1">
              <a:rPr lang="en-US" altLang="en-US"/>
              <a:pPr/>
              <a:t>11/11/19</a:t>
            </a:fld>
            <a:endParaRPr lang="en-US" alt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8CB8A68-D6B1-5647-8E5C-C4B9F83E8DA4}" type="slidenum">
              <a:rPr lang="en-US" altLang="en-US"/>
              <a:pPr/>
              <a:t>‹#›</a:t>
            </a:fld>
            <a:endParaRPr lang="en-US"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65C319-0591-F745-BA93-728929FD4FE7}" type="datetime1">
              <a:rPr lang="en-US" altLang="en-US"/>
              <a:pPr/>
              <a:t>11/11/19</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77505E58-C248-E448-AE08-F543B90EF8CE}" type="slidenum">
              <a:rPr lang="en-US" altLang="en-US"/>
              <a:pPr/>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D9BBAC6-C225-D54E-B6FA-E8812C74B866}" type="datetime1">
              <a:rPr lang="en-US" altLang="en-US"/>
              <a:pPr/>
              <a:t>11/11/19</a:t>
            </a:fld>
            <a:endParaRPr lang="en-US" altLang="en-US" dirty="0"/>
          </a:p>
        </p:txBody>
      </p:sp>
      <p:sp>
        <p:nvSpPr>
          <p:cNvPr id="5" name="Footer Placeholder 4"/>
          <p:cNvSpPr>
            <a:spLocks noGrp="1"/>
          </p:cNvSpPr>
          <p:nvPr>
            <p:ph type="ftr" sz="quarter" idx="11"/>
          </p:nvPr>
        </p:nvSpPr>
        <p:spPr>
          <a:xfrm>
            <a:off x="457201" y="6248207"/>
            <a:ext cx="5573483" cy="365125"/>
          </a:xfrm>
        </p:spPr>
        <p:txBody>
          <a:bodyPr/>
          <a:lstStyle/>
          <a:p>
            <a:pPr>
              <a:defRPr/>
            </a:pP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F4060F4-0968-024C-9A6B-7CB113C7870C}" type="slidenum">
              <a:rPr lang="en-US" altLang="en-US"/>
              <a:pPr/>
              <a:t>‹#›</a:t>
            </a:fld>
            <a:endParaRPr lang="en-US"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4C81D48-83E6-9340-BD6F-E62E69088299}" type="datetime1">
              <a:rPr lang="en-US" altLang="en-US"/>
              <a:pPr/>
              <a:t>11/11/19</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AF3BF70-66D5-2F44-9173-84073086C8F8}" type="slidenum">
              <a:rPr lang="en-US" altLang="en-US"/>
              <a:pPr/>
              <a:t>‹#›</a:t>
            </a:fld>
            <a:endParaRPr lang="en-US" alt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3B048DF-2BEB-6149-A6C8-87C1CAF2FEFC}" type="datetime1">
              <a:rPr lang="en-US" altLang="en-US"/>
              <a:pPr/>
              <a:t>11/11/19</a:t>
            </a:fld>
            <a:endParaRPr lang="en-US" alt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E350EA9-A2F8-2442-869A-E1EFFB602E10}" type="slidenum">
              <a:rPr lang="en-US" altLang="en-US"/>
              <a:pPr/>
              <a:t>‹#›</a:t>
            </a:fld>
            <a:endParaRPr lang="en-US" altLang="en-US" dirty="0"/>
          </a:p>
        </p:txBody>
      </p:sp>
      <p:sp>
        <p:nvSpPr>
          <p:cNvPr id="14" name="Footer Placeholder 13"/>
          <p:cNvSpPr>
            <a:spLocks noGrp="1"/>
          </p:cNvSpPr>
          <p:nvPr>
            <p:ph type="ftr" sz="quarter" idx="12"/>
          </p:nvPr>
        </p:nvSpPr>
        <p:spPr/>
        <p:txBody>
          <a:body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FD91AA2-D0D4-ED40-9751-332D5BD8C943}" type="datetime1">
              <a:rPr lang="en-US" altLang="en-US"/>
              <a:pPr/>
              <a:t>11/11/19</a:t>
            </a:fld>
            <a:endParaRPr lang="en-US" altLang="en-US" dirty="0"/>
          </a:p>
        </p:txBody>
      </p:sp>
      <p:sp>
        <p:nvSpPr>
          <p:cNvPr id="10" name="Slide Number Placeholder 9"/>
          <p:cNvSpPr>
            <a:spLocks noGrp="1"/>
          </p:cNvSpPr>
          <p:nvPr>
            <p:ph type="sldNum" sz="quarter" idx="16"/>
          </p:nvPr>
        </p:nvSpPr>
        <p:spPr/>
        <p:txBody>
          <a:bodyPr rtlCol="0"/>
          <a:lstStyle/>
          <a:p>
            <a:fld id="{2FE33392-04D5-D64F-BB30-B1E63EF9A1E7}" type="slidenum">
              <a:rPr lang="en-US" altLang="en-US"/>
              <a:pPr/>
              <a:t>‹#›</a:t>
            </a:fld>
            <a:endParaRPr lang="en-US" altLang="en-US" dirty="0"/>
          </a:p>
        </p:txBody>
      </p:sp>
      <p:sp>
        <p:nvSpPr>
          <p:cNvPr id="12" name="Footer Placeholder 11"/>
          <p:cNvSpPr>
            <a:spLocks noGrp="1"/>
          </p:cNvSpPr>
          <p:nvPr>
            <p:ph type="ftr" sz="quarter" idx="17"/>
          </p:nvPr>
        </p:nvSpPr>
        <p:spPr/>
        <p:txBody>
          <a:bodyPr rtlCol="0"/>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473FE1BF-59DB-3245-A1B3-EF87EEA24408}" type="datetime1">
              <a:rPr lang="en-US" altLang="en-US"/>
              <a:pPr/>
              <a:t>11/11/19</a:t>
            </a:fld>
            <a:endParaRPr lang="en-US" altLang="en-US" dirty="0"/>
          </a:p>
        </p:txBody>
      </p:sp>
      <p:sp>
        <p:nvSpPr>
          <p:cNvPr id="12" name="Slide Number Placeholder 11"/>
          <p:cNvSpPr>
            <a:spLocks noGrp="1"/>
          </p:cNvSpPr>
          <p:nvPr>
            <p:ph type="sldNum" sz="quarter" idx="16"/>
          </p:nvPr>
        </p:nvSpPr>
        <p:spPr/>
        <p:txBody>
          <a:bodyPr rtlCol="0"/>
          <a:lstStyle/>
          <a:p>
            <a:fld id="{891B924C-DCEE-BC49-86E1-B29A2C539229}" type="slidenum">
              <a:rPr lang="en-US" altLang="en-US"/>
              <a:pPr/>
              <a:t>‹#›</a:t>
            </a:fld>
            <a:endParaRPr lang="en-US" altLang="en-US" dirty="0"/>
          </a:p>
        </p:txBody>
      </p:sp>
      <p:sp>
        <p:nvSpPr>
          <p:cNvPr id="14" name="Footer Placeholder 13"/>
          <p:cNvSpPr>
            <a:spLocks noGrp="1"/>
          </p:cNvSpPr>
          <p:nvPr>
            <p:ph type="ftr" sz="quarter" idx="17"/>
          </p:nvPr>
        </p:nvSpPr>
        <p:spPr/>
        <p:txBody>
          <a:bodyPr rtlCol="0"/>
          <a:lstStyle/>
          <a:p>
            <a:pPr>
              <a:defRPr/>
            </a:pP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A2F3D96-3CFE-7946-87A7-60D7FECC37E2}" type="datetime1">
              <a:rPr lang="en-US" altLang="en-US"/>
              <a:pPr/>
              <a:t>11/11/19</a:t>
            </a:fld>
            <a:endParaRPr lang="en-US" alt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1D76B4E-04BC-2741-97D2-C12CC7BAC7F5}" type="slidenum">
              <a:rPr lang="en-US" altLang="en-US"/>
              <a:pPr/>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25BE4-F4E2-EE4C-BBA7-F0B6E6C459C8}" type="datetime1">
              <a:rPr lang="en-US" altLang="en-US"/>
              <a:pPr/>
              <a:t>11/11/19</a:t>
            </a:fld>
            <a:endParaRPr lang="en-US" alt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D14E9A2-D481-9448-8947-C7286F85E6F7}" type="slidenum">
              <a:rPr lang="en-US" altLang="en-US"/>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FE27D5EF-8290-E145-959D-B5F8286F3D0E}" type="datetime1">
              <a:rPr lang="en-US" altLang="en-US"/>
              <a:pPr/>
              <a:t>11/11/19</a:t>
            </a:fld>
            <a:endParaRPr lang="en-US" alt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68E30CD-1D1E-DA41-AD5C-124C2A8A500B}" type="slidenum">
              <a:rPr lang="en-US" altLang="en-US"/>
              <a:pPr/>
              <a:t>‹#›</a:t>
            </a:fld>
            <a:endParaRPr lang="en-US" alt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89C796B-E885-6641-9DA9-137DBAE29CC3}" type="datetime1">
              <a:rPr lang="en-US" altLang="en-US"/>
              <a:pPr/>
              <a:t>11/11/19</a:t>
            </a:fld>
            <a:endParaRPr lang="en-US" alt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E4EC58D-2B57-FE4D-BBB9-E04B4C88C61D}" type="slidenum">
              <a:rPr lang="en-US" altLang="en-US"/>
              <a:pPr/>
              <a:t>‹#›</a:t>
            </a:fld>
            <a:endParaRPr lang="en-US" altLang="en-US" dirty="0"/>
          </a:p>
        </p:txBody>
      </p:sp>
      <p:sp>
        <p:nvSpPr>
          <p:cNvPr id="14" name="Footer Placeholder 13"/>
          <p:cNvSpPr>
            <a:spLocks noGrp="1"/>
          </p:cNvSpPr>
          <p:nvPr>
            <p:ph type="ftr" sz="quarter" idx="12"/>
          </p:nvPr>
        </p:nvSpPr>
        <p:spPr>
          <a:xfrm>
            <a:off x="1600200" y="6248206"/>
            <a:ext cx="4572000" cy="365125"/>
          </a:xfrm>
        </p:spPr>
        <p:txBody>
          <a:bodyPr rtlCol="0"/>
          <a:lstStyle/>
          <a:p>
            <a:pPr>
              <a:defRPr/>
            </a:pP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F573182-A43B-6340-ACFA-F228E2DA0806}" type="datetime1">
              <a:rPr lang="en-US" altLang="en-US"/>
              <a:pPr/>
              <a:t>11/11/19</a:t>
            </a:fld>
            <a:endParaRPr lang="en-US" alt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F5F0CF5-87E9-9F46-AFE7-588EBE3749D2}"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a:t>127699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a:t>
            </a:r>
          </a:p>
        </p:txBody>
      </p:sp>
      <p:sp>
        <p:nvSpPr>
          <p:cNvPr id="3" name="Content Placeholder 2"/>
          <p:cNvSpPr>
            <a:spLocks noGrp="1"/>
          </p:cNvSpPr>
          <p:nvPr>
            <p:ph sz="quarter" idx="1"/>
          </p:nvPr>
        </p:nvSpPr>
        <p:spPr>
          <a:xfrm>
            <a:off x="457200" y="1706439"/>
            <a:ext cx="8229600" cy="5441422"/>
          </a:xfrm>
        </p:spPr>
        <p:txBody>
          <a:bodyPr/>
          <a:lstStyle/>
          <a:p>
            <a:r>
              <a:rPr lang="en-US" dirty="0"/>
              <a:t>All the bits will be initialized as 0. </a:t>
            </a:r>
          </a:p>
          <a:p>
            <a:r>
              <a:rPr lang="en-US" dirty="0"/>
              <a:t>The LRU bit is initialized to 0 also which means it is </a:t>
            </a:r>
            <a:r>
              <a:rPr lang="en-US" dirty="0" err="1"/>
              <a:t>LRUsed</a:t>
            </a:r>
            <a:r>
              <a:rPr lang="en-US" dirty="0"/>
              <a:t>.  A one(1) is set when the block is used so 1 means MOST recently used.</a:t>
            </a:r>
          </a:p>
          <a:p>
            <a:endParaRPr lang="en-US" i="1" dirty="0"/>
          </a:p>
          <a:p>
            <a:r>
              <a:rPr i="1" dirty="0"/>
              <a:t>#one lru bit for set</a:t>
            </a:r>
            <a:r>
              <a:rPr lang="en-US" i="1" dirty="0"/>
              <a:t>  - </a:t>
            </a:r>
            <a:r>
              <a:rPr lang="en-US" i="1" dirty="0">
                <a:solidFill>
                  <a:srgbClr val="FF0000"/>
                </a:solidFill>
              </a:rPr>
              <a:t>??? ONE BIT ???</a:t>
            </a:r>
            <a:br>
              <a:rPr i="1" dirty="0"/>
            </a:br>
            <a:r>
              <a:rPr dirty="0"/>
              <a:t>lruBit = [0,0,0,0]</a:t>
            </a:r>
            <a:endParaRPr lang="en-US" dirty="0"/>
          </a:p>
          <a:p>
            <a:r>
              <a:rPr lang="en-US" dirty="0"/>
              <a:t>NOTE: Since we only have 2 blocks I set bit to 1 to mean block 0 was MRU and to 0 when block 1 is written or read and is MRU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 Bit</a:t>
            </a:r>
          </a:p>
        </p:txBody>
      </p:sp>
      <p:sp>
        <p:nvSpPr>
          <p:cNvPr id="3" name="Content Placeholder 2"/>
          <p:cNvSpPr>
            <a:spLocks noGrp="1"/>
          </p:cNvSpPr>
          <p:nvPr>
            <p:ph sz="quarter" idx="1"/>
          </p:nvPr>
        </p:nvSpPr>
        <p:spPr/>
        <p:txBody>
          <a:bodyPr/>
          <a:lstStyle/>
          <a:p>
            <a:r>
              <a:rPr lang="en-US" dirty="0"/>
              <a:t>When a valid line exists, the valid bit will be turned on (set to be 1). </a:t>
            </a:r>
          </a:p>
          <a:p>
            <a:r>
              <a:rPr lang="en-US" dirty="0"/>
              <a:t>The dirty bit will be turned on when the pipeline writes to any part of the line.</a:t>
            </a:r>
          </a:p>
          <a:p>
            <a:pPr lvl="1"/>
            <a:r>
              <a:rPr lang="en-US" sz="2000" dirty="0"/>
              <a:t>You never will WRITE to an instruction word, but you must be cognizant of crossing the line between instructions and data. Since you always fetch 2 words from memory it is possible to have an &lt;instruction&gt;,&lt;data&gt; block. But you would only write and update word 1</a:t>
            </a:r>
            <a:r>
              <a:rPr lang="en-US" dirty="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a:t>
            </a:r>
          </a:p>
        </p:txBody>
      </p:sp>
      <p:sp>
        <p:nvSpPr>
          <p:cNvPr id="3" name="Content Placeholder 2"/>
          <p:cNvSpPr>
            <a:spLocks noGrp="1"/>
          </p:cNvSpPr>
          <p:nvPr>
            <p:ph sz="quarter" idx="1"/>
          </p:nvPr>
        </p:nvSpPr>
        <p:spPr/>
        <p:txBody>
          <a:bodyPr/>
          <a:lstStyle/>
          <a:p>
            <a:r>
              <a:rPr lang="en-US" dirty="0"/>
              <a:t>The write-back from cache to main memory takes no time (for simplification).  </a:t>
            </a:r>
          </a:p>
          <a:p>
            <a:r>
              <a:rPr lang="en-US" dirty="0"/>
              <a:t>All dirty blocks will be written back at the cycle the simulation is finished.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CACHE DESIGN</a:t>
            </a:r>
          </a:p>
        </p:txBody>
      </p:sp>
      <p:sp>
        <p:nvSpPr>
          <p:cNvPr id="3" name="Content Placeholder 2"/>
          <p:cNvSpPr>
            <a:spLocks noGrp="1"/>
          </p:cNvSpPr>
          <p:nvPr>
            <p:ph sz="quarter" idx="1"/>
          </p:nvPr>
        </p:nvSpPr>
        <p:spPr/>
        <p:txBody>
          <a:bodyPr>
            <a:normAutofit fontScale="92500" lnSpcReduction="20000"/>
          </a:bodyPr>
          <a:lstStyle/>
          <a:p>
            <a:r>
              <a:rPr dirty="0"/>
              <a:t>cacheSets = [ [ [0,0,0,0,0], [0,0,0,0,0] ], [ [0,0,0,0,0], [0,0,0,0,0] ], [ [0,0,0,0,0], [0,0,0,0,0] ], [ [0,0,0,0,0], [0,0,0,0,0] ] ]</a:t>
            </a:r>
            <a:endParaRPr lang="en-US" dirty="0"/>
          </a:p>
          <a:p>
            <a:pPr lvl="1"/>
            <a:r>
              <a:rPr sz="1200" i="1" dirty="0">
                <a:solidFill>
                  <a:srgbClr val="FF0000"/>
                </a:solidFill>
              </a:rPr>
              <a:t># valid, dirty, tag, data, data</a:t>
            </a:r>
            <a:endParaRPr lang="en-US" sz="1200" dirty="0">
              <a:solidFill>
                <a:srgbClr val="FF0000"/>
              </a:solidFill>
            </a:endParaRPr>
          </a:p>
          <a:p>
            <a:r>
              <a:rPr i="1" dirty="0"/>
              <a:t>#one lru bit for set</a:t>
            </a:r>
            <a:r>
              <a:rPr lang="en-US" i="1" dirty="0"/>
              <a:t>  - </a:t>
            </a:r>
            <a:r>
              <a:rPr lang="en-US" i="1" dirty="0">
                <a:solidFill>
                  <a:srgbClr val="FF0000"/>
                </a:solidFill>
              </a:rPr>
              <a:t>??? ONE BIT ???</a:t>
            </a:r>
            <a:br>
              <a:rPr i="1" dirty="0"/>
            </a:br>
            <a:r>
              <a:rPr dirty="0"/>
              <a:t>lruBit = [0,0,0,0]</a:t>
            </a:r>
            <a:endParaRPr lang="en-US" dirty="0"/>
          </a:p>
          <a:p>
            <a:r>
              <a:rPr dirty="0"/>
              <a:t>tagMask = 4294967264  </a:t>
            </a:r>
            <a:r>
              <a:rPr i="1" dirty="0"/>
              <a:t># -&gt; 11111111111111111111111111100000</a:t>
            </a:r>
            <a:endParaRPr lang="en-US" i="1" dirty="0"/>
          </a:p>
          <a:p>
            <a:r>
              <a:rPr dirty="0"/>
              <a:t>setMask = 24 </a:t>
            </a:r>
            <a:r>
              <a:rPr i="1" dirty="0"/>
              <a:t># -&gt; 0000000000000000000000000011000</a:t>
            </a:r>
            <a:endParaRPr lang="en-US" i="1" dirty="0"/>
          </a:p>
          <a:p>
            <a:r>
              <a:rPr dirty="0"/>
              <a:t>justMissedList = [] </a:t>
            </a:r>
            <a:r>
              <a:rPr i="1" dirty="0"/>
              <a:t># as it implies address's that resulted from cache misses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MY Check </a:t>
            </a:r>
            <a:r>
              <a:rPr lang="en-US" dirty="0" err="1"/>
              <a:t>CacheFUNCTION</a:t>
            </a:r>
            <a:endParaRPr lang="en-US" dirty="0"/>
          </a:p>
        </p:txBody>
      </p:sp>
      <p:sp>
        <p:nvSpPr>
          <p:cNvPr id="3" name="Content Placeholder 2"/>
          <p:cNvSpPr>
            <a:spLocks noGrp="1"/>
          </p:cNvSpPr>
          <p:nvPr>
            <p:ph sz="quarter" idx="1"/>
          </p:nvPr>
        </p:nvSpPr>
        <p:spPr/>
        <p:txBody>
          <a:bodyPr>
            <a:normAutofit/>
          </a:bodyPr>
          <a:lstStyle/>
          <a:p>
            <a:r>
              <a:rPr lang="en-US" b="1" dirty="0"/>
              <a:t>def </a:t>
            </a:r>
            <a:r>
              <a:rPr lang="en-US" dirty="0" err="1"/>
              <a:t>checkCache</a:t>
            </a:r>
            <a:r>
              <a:rPr lang="en-US" dirty="0"/>
              <a:t>( self, </a:t>
            </a:r>
            <a:r>
              <a:rPr lang="en-US" dirty="0" err="1"/>
              <a:t>dataIndex</a:t>
            </a:r>
            <a:r>
              <a:rPr lang="en-US" dirty="0"/>
              <a:t>, </a:t>
            </a:r>
            <a:r>
              <a:rPr lang="en-US" dirty="0" err="1"/>
              <a:t>instructionIndex</a:t>
            </a:r>
            <a:r>
              <a:rPr lang="en-US" dirty="0"/>
              <a:t>, </a:t>
            </a:r>
            <a:r>
              <a:rPr lang="en-US" dirty="0" err="1"/>
              <a:t>isWriteToMem</a:t>
            </a:r>
            <a:r>
              <a:rPr lang="en-US" dirty="0"/>
              <a:t>, </a:t>
            </a:r>
            <a:r>
              <a:rPr lang="en-US" dirty="0" err="1"/>
              <a:t>dataToWrite</a:t>
            </a:r>
            <a:r>
              <a:rPr lang="en-US" dirty="0"/>
              <a:t> ):</a:t>
            </a:r>
          </a:p>
          <a:p>
            <a:pPr lvl="1"/>
            <a:r>
              <a:rPr lang="en-US" dirty="0"/>
              <a:t>Based on what I am doing I pass different indexes:</a:t>
            </a:r>
          </a:p>
          <a:p>
            <a:pPr lvl="1"/>
            <a:r>
              <a:rPr lang="en-US" dirty="0"/>
              <a:t>If I am passing an instruction index, pass -1 for the data index.  This way I can easily tell by checking the   “ -1” if I am dealing with an instruction.</a:t>
            </a:r>
          </a:p>
          <a:p>
            <a:pPr lvl="1"/>
            <a:r>
              <a:rPr lang="en-US" dirty="0"/>
              <a:t>This allows me to use different functions to calculate the different addresses and makes it clear when I am dealing with the instruction  / data boundary.  It just the way my code does 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a:t>First step is to figure out the address of either the instruction or the data location. </a:t>
            </a:r>
          </a:p>
          <a:p>
            <a:r>
              <a:rPr sz="1600" i="1" dirty="0"/>
              <a:t># calculate the memory address from instruction index and base address</a:t>
            </a:r>
            <a:br>
              <a:rPr sz="1600" i="1" dirty="0"/>
            </a:br>
            <a:r>
              <a:rPr sz="1600" b="1" dirty="0"/>
              <a:t>if</a:t>
            </a:r>
            <a:r>
              <a:rPr sz="1600" dirty="0"/>
              <a:t>( </a:t>
            </a:r>
            <a:r>
              <a:rPr lang="en-US" sz="1600" dirty="0" err="1"/>
              <a:t>data</a:t>
            </a:r>
            <a:r>
              <a:rPr sz="1600" dirty="0" err="1"/>
              <a:t>Index</a:t>
            </a:r>
            <a:r>
              <a:rPr sz="1600" dirty="0"/>
              <a:t> == -1):</a:t>
            </a:r>
            <a:br>
              <a:rPr sz="1600" dirty="0"/>
            </a:br>
            <a:r>
              <a:rPr sz="1600" dirty="0"/>
              <a:t>    </a:t>
            </a:r>
            <a:r>
              <a:rPr sz="1600" i="1" dirty="0"/>
              <a:t>#it is an instruction we are getting the address for</a:t>
            </a:r>
            <a:br>
              <a:rPr sz="1600" i="1" dirty="0"/>
            </a:br>
            <a:r>
              <a:rPr sz="1600" i="1" dirty="0"/>
              <a:t>    </a:t>
            </a:r>
            <a:r>
              <a:rPr sz="1600" dirty="0"/>
              <a:t>addressLocal = 96 + ( 4 * instructionIndex ) </a:t>
            </a:r>
            <a:r>
              <a:rPr sz="1600" i="1" dirty="0"/>
              <a:t># correct</a:t>
            </a:r>
            <a:endParaRPr lang="en-US" sz="1600" i="1" dirty="0"/>
          </a:p>
          <a:p>
            <a:r>
              <a:rPr sz="1600" dirty="0"/>
              <a:t> </a:t>
            </a:r>
            <a:r>
              <a:rPr sz="1600" i="1" dirty="0"/>
              <a:t>#if its a data location do this</a:t>
            </a:r>
            <a:br>
              <a:rPr sz="1600" i="1" dirty="0"/>
            </a:br>
            <a:r>
              <a:rPr sz="1600" b="1" dirty="0"/>
              <a:t>else</a:t>
            </a:r>
            <a:r>
              <a:rPr sz="1600" dirty="0"/>
              <a:t>:</a:t>
            </a:r>
            <a:br>
              <a:rPr sz="1600" dirty="0"/>
            </a:br>
            <a:r>
              <a:rPr sz="1600" dirty="0"/>
              <a:t>    </a:t>
            </a:r>
            <a:r>
              <a:rPr lang="en-US" sz="1600" dirty="0" err="1"/>
              <a:t>addressLocal</a:t>
            </a:r>
            <a:r>
              <a:rPr lang="en-US" sz="1600" dirty="0"/>
              <a:t> = 96 + (4 *  (</a:t>
            </a:r>
            <a:r>
              <a:rPr lang="en-US" sz="1600" dirty="0" err="1"/>
              <a:t>self.numInstructions</a:t>
            </a:r>
            <a:r>
              <a:rPr lang="en-US" sz="1600" dirty="0"/>
              <a:t>) ) + (4 * </a:t>
            </a:r>
            <a:r>
              <a:rPr lang="en-US" sz="1600" dirty="0" err="1"/>
              <a:t>dataIndex</a:t>
            </a:r>
            <a:r>
              <a:rPr lang="en-US" sz="16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Then I figure out the correct addresses for the two words taking into account the alignment.</a:t>
            </a:r>
          </a:p>
          <a:p>
            <a:r>
              <a:rPr sz="1600" b="1" dirty="0"/>
              <a:t>if </a:t>
            </a:r>
            <a:r>
              <a:rPr sz="1600" dirty="0"/>
              <a:t>addressLocal % 8 == 0:</a:t>
            </a:r>
            <a:br>
              <a:rPr sz="1600" dirty="0"/>
            </a:br>
            <a:r>
              <a:rPr sz="1600" dirty="0"/>
              <a:t>    </a:t>
            </a:r>
            <a:r>
              <a:rPr sz="1600" dirty="0">
                <a:solidFill>
                  <a:srgbClr val="FF0000"/>
                </a:solidFill>
              </a:rPr>
              <a:t>dataWord</a:t>
            </a:r>
            <a:r>
              <a:rPr sz="1600" dirty="0"/>
              <a:t> = 0 </a:t>
            </a:r>
            <a:r>
              <a:rPr sz="1600" i="1" dirty="0"/>
              <a:t># block 0 was the address</a:t>
            </a:r>
            <a:br>
              <a:rPr sz="1600" i="1" dirty="0"/>
            </a:br>
            <a:r>
              <a:rPr sz="1600" i="1" dirty="0"/>
              <a:t>    </a:t>
            </a:r>
            <a:r>
              <a:rPr sz="1600" dirty="0"/>
              <a:t>address1 = addressLocal</a:t>
            </a:r>
            <a:br>
              <a:rPr sz="1600" dirty="0"/>
            </a:br>
            <a:r>
              <a:rPr sz="1600" dirty="0"/>
              <a:t>    address2 = addressLocal + 4</a:t>
            </a:r>
            <a:endParaRPr lang="en-US" sz="1600" dirty="0"/>
          </a:p>
          <a:p>
            <a:endParaRPr lang="en-US" sz="1600" dirty="0"/>
          </a:p>
          <a:p>
            <a:r>
              <a:rPr lang="en-US" sz="1600" dirty="0"/>
              <a:t> if </a:t>
            </a:r>
            <a:r>
              <a:rPr lang="en-US" sz="1600" dirty="0" err="1"/>
              <a:t>addressLocal</a:t>
            </a:r>
            <a:r>
              <a:rPr lang="en-US" sz="1600" dirty="0"/>
              <a:t> % 8 != 0:</a:t>
            </a:r>
          </a:p>
          <a:p>
            <a:r>
              <a:rPr lang="en-US" sz="1600" dirty="0"/>
              <a:t>            </a:t>
            </a:r>
            <a:r>
              <a:rPr lang="en-US" sz="1600" dirty="0" err="1"/>
              <a:t>dataWord</a:t>
            </a:r>
            <a:r>
              <a:rPr lang="en-US" sz="1600" dirty="0"/>
              <a:t> = 1 # block 1 was the address</a:t>
            </a:r>
          </a:p>
          <a:p>
            <a:r>
              <a:rPr lang="en-US" sz="1600" dirty="0"/>
              <a:t>            address1 = </a:t>
            </a:r>
            <a:r>
              <a:rPr lang="en-US" sz="1600" dirty="0" err="1"/>
              <a:t>addressLocal</a:t>
            </a:r>
            <a:r>
              <a:rPr lang="en-US" sz="1600" dirty="0"/>
              <a:t> - 4</a:t>
            </a:r>
          </a:p>
          <a:p>
            <a:r>
              <a:rPr lang="en-US" sz="1600" dirty="0"/>
              <a:t>            address2 = </a:t>
            </a:r>
            <a:r>
              <a:rPr lang="en-US" sz="1600" dirty="0" err="1"/>
              <a:t>addressLocal</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for Boundary Conditions</a:t>
            </a:r>
          </a:p>
        </p:txBody>
      </p:sp>
      <p:pic>
        <p:nvPicPr>
          <p:cNvPr id="5" name="Content Placeholder 4">
            <a:extLst>
              <a:ext uri="{FF2B5EF4-FFF2-40B4-BE49-F238E27FC236}">
                <a16:creationId xmlns:a16="http://schemas.microsoft.com/office/drawing/2014/main" id="{8C728E42-BB03-4547-A250-7E715C351E0E}"/>
              </a:ext>
            </a:extLst>
          </p:cNvPr>
          <p:cNvPicPr>
            <a:picLocks noGrp="1" noChangeAspect="1"/>
          </p:cNvPicPr>
          <p:nvPr>
            <p:ph sz="quarter" idx="1"/>
          </p:nvPr>
        </p:nvPicPr>
        <p:blipFill>
          <a:blip r:embed="rId2"/>
          <a:stretch>
            <a:fillRect/>
          </a:stretch>
        </p:blipFill>
        <p:spPr>
          <a:xfrm>
            <a:off x="114181" y="2497068"/>
            <a:ext cx="8915637" cy="2757513"/>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2E87A2D-30E9-D94D-AC2C-DFE601BB3A83}"/>
                  </a:ext>
                </a:extLst>
              </p14:cNvPr>
              <p14:cNvContentPartPr/>
              <p14:nvPr/>
            </p14:nvContentPartPr>
            <p14:xfrm>
              <a:off x="1142944" y="3484065"/>
              <a:ext cx="960480" cy="349560"/>
            </p14:xfrm>
          </p:contentPart>
        </mc:Choice>
        <mc:Fallback xmlns="">
          <p:pic>
            <p:nvPicPr>
              <p:cNvPr id="6" name="Ink 5">
                <a:extLst>
                  <a:ext uri="{FF2B5EF4-FFF2-40B4-BE49-F238E27FC236}">
                    <a16:creationId xmlns:a16="http://schemas.microsoft.com/office/drawing/2014/main" id="{A2E87A2D-30E9-D94D-AC2C-DFE601BB3A83}"/>
                  </a:ext>
                </a:extLst>
              </p:cNvPr>
              <p:cNvPicPr/>
              <p:nvPr/>
            </p:nvPicPr>
            <p:blipFill>
              <a:blip r:embed="rId4"/>
              <a:stretch>
                <a:fillRect/>
              </a:stretch>
            </p:blipFill>
            <p:spPr>
              <a:xfrm>
                <a:off x="1133944" y="3475425"/>
                <a:ext cx="9781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C569AA7-8B80-B44A-88CA-DFF7254AC82E}"/>
                  </a:ext>
                </a:extLst>
              </p14:cNvPr>
              <p14:cNvContentPartPr/>
              <p14:nvPr/>
            </p14:nvContentPartPr>
            <p14:xfrm>
              <a:off x="1378394" y="4577385"/>
              <a:ext cx="917280" cy="253800"/>
            </p14:xfrm>
          </p:contentPart>
        </mc:Choice>
        <mc:Fallback xmlns="">
          <p:pic>
            <p:nvPicPr>
              <p:cNvPr id="7" name="Ink 6">
                <a:extLst>
                  <a:ext uri="{FF2B5EF4-FFF2-40B4-BE49-F238E27FC236}">
                    <a16:creationId xmlns:a16="http://schemas.microsoft.com/office/drawing/2014/main" id="{4C569AA7-8B80-B44A-88CA-DFF7254AC82E}"/>
                  </a:ext>
                </a:extLst>
              </p:cNvPr>
              <p:cNvPicPr/>
              <p:nvPr/>
            </p:nvPicPr>
            <p:blipFill>
              <a:blip r:embed="rId6"/>
              <a:stretch>
                <a:fillRect/>
              </a:stretch>
            </p:blipFill>
            <p:spPr>
              <a:xfrm>
                <a:off x="1369394" y="4568745"/>
                <a:ext cx="934920" cy="27144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Writing to Memory Eventually</a:t>
            </a:r>
          </a:p>
        </p:txBody>
      </p:sp>
      <p:sp>
        <p:nvSpPr>
          <p:cNvPr id="3" name="Content Placeholder 2"/>
          <p:cNvSpPr>
            <a:spLocks noGrp="1"/>
          </p:cNvSpPr>
          <p:nvPr>
            <p:ph sz="quarter" idx="1"/>
          </p:nvPr>
        </p:nvSpPr>
        <p:spPr/>
        <p:txBody>
          <a:bodyPr/>
          <a:lstStyle/>
          <a:p>
            <a:endParaRPr lang="en-US" sz="1600" dirty="0"/>
          </a:p>
          <a:p>
            <a:endParaRPr lang="en-US" sz="1600" dirty="0"/>
          </a:p>
        </p:txBody>
      </p:sp>
      <p:pic>
        <p:nvPicPr>
          <p:cNvPr id="5" name="Picture 4">
            <a:extLst>
              <a:ext uri="{FF2B5EF4-FFF2-40B4-BE49-F238E27FC236}">
                <a16:creationId xmlns:a16="http://schemas.microsoft.com/office/drawing/2014/main" id="{B774320A-2E74-DB48-AF71-65355E59A133}"/>
              </a:ext>
            </a:extLst>
          </p:cNvPr>
          <p:cNvPicPr>
            <a:picLocks noChangeAspect="1"/>
          </p:cNvPicPr>
          <p:nvPr/>
        </p:nvPicPr>
        <p:blipFill>
          <a:blip r:embed="rId2"/>
          <a:stretch>
            <a:fillRect/>
          </a:stretch>
        </p:blipFill>
        <p:spPr>
          <a:xfrm>
            <a:off x="1028700" y="2387600"/>
            <a:ext cx="7086600" cy="2082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Decode Address for Cache Check</a:t>
            </a:r>
          </a:p>
        </p:txBody>
      </p:sp>
      <p:sp>
        <p:nvSpPr>
          <p:cNvPr id="3" name="Content Placeholder 2"/>
          <p:cNvSpPr>
            <a:spLocks noGrp="1"/>
          </p:cNvSpPr>
          <p:nvPr>
            <p:ph sz="quarter" idx="1"/>
          </p:nvPr>
        </p:nvSpPr>
        <p:spPr/>
        <p:txBody>
          <a:bodyPr/>
          <a:lstStyle/>
          <a:p>
            <a:r>
              <a:rPr dirty="0"/>
              <a:t>setNum = (address1 &amp; self.setMask) &gt;&gt; 3</a:t>
            </a:r>
            <a:br>
              <a:rPr dirty="0"/>
            </a:br>
            <a:r>
              <a:rPr dirty="0"/>
              <a:t>tag = (address1 &amp; self.tagMask) &gt;&gt; 5</a:t>
            </a:r>
            <a:endParaRPr lang="en-US" dirty="0"/>
          </a:p>
          <a:p>
            <a:endParaRPr lang="en-US" dirty="0"/>
          </a:p>
          <a:p>
            <a:r>
              <a:rPr lang="en-US" dirty="0"/>
              <a:t>ALL YOU CARE ABOUT IS THE FIRST WORD!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685800" y="1261140"/>
            <a:ext cx="7772400" cy="990600"/>
          </a:xfrm>
        </p:spPr>
        <p:txBody>
          <a:bodyPr>
            <a:normAutofit fontScale="90000"/>
          </a:bodyPr>
          <a:lstStyle/>
          <a:p>
            <a:pPr eaLnBrk="1" hangingPunct="1"/>
            <a:r>
              <a:rPr lang="en-US" altLang="en-US" dirty="0">
                <a:latin typeface="Optima" charset="0"/>
                <a:cs typeface="Optima" charset="0"/>
              </a:rPr>
              <a:t>Introduction </a:t>
            </a:r>
            <a:br>
              <a:rPr lang="en-US" altLang="en-US" dirty="0">
                <a:latin typeface="Optima" charset="0"/>
                <a:cs typeface="Optima" charset="0"/>
              </a:rPr>
            </a:br>
            <a:endParaRPr lang="en-US" altLang="en-US" dirty="0">
              <a:latin typeface="Optima" charset="0"/>
              <a:cs typeface="Optima" charset="0"/>
            </a:endParaRPr>
          </a:p>
        </p:txBody>
      </p:sp>
      <p:sp>
        <p:nvSpPr>
          <p:cNvPr id="14338" name="Rectangle 3"/>
          <p:cNvSpPr>
            <a:spLocks noGrp="1" noChangeArrowheads="1"/>
          </p:cNvSpPr>
          <p:nvPr>
            <p:ph type="subTitle" idx="1"/>
          </p:nvPr>
        </p:nvSpPr>
        <p:spPr>
          <a:xfrm>
            <a:off x="1371600" y="3432220"/>
            <a:ext cx="6400800" cy="1752600"/>
          </a:xfrm>
        </p:spPr>
        <p:txBody>
          <a:bodyPr>
            <a:normAutofit fontScale="77500" lnSpcReduction="20000"/>
          </a:bodyPr>
          <a:lstStyle/>
          <a:p>
            <a:pPr eaLnBrk="1" hangingPunct="1"/>
            <a:r>
              <a:rPr lang="en-US" altLang="en-US" sz="2000" dirty="0">
                <a:latin typeface="Optima" charset="0"/>
                <a:cs typeface="Optima" charset="0"/>
              </a:rPr>
              <a:t>CS 3339</a:t>
            </a:r>
          </a:p>
          <a:p>
            <a:pPr eaLnBrk="1" hangingPunct="1"/>
            <a:r>
              <a:rPr lang="en-US" altLang="en-US" sz="2000" dirty="0">
                <a:latin typeface="Optima" charset="0"/>
                <a:cs typeface="Optima" charset="0"/>
              </a:rPr>
              <a:t>Project 3 Cache Unit and stuff</a:t>
            </a:r>
          </a:p>
          <a:p>
            <a:pPr eaLnBrk="1" hangingPunct="1"/>
            <a:r>
              <a:rPr lang="en-US" altLang="en-US" sz="2000" dirty="0">
                <a:latin typeface="Optima" charset="0"/>
                <a:cs typeface="Optima" charset="0"/>
              </a:rPr>
              <a:t>Greg LaKomski</a:t>
            </a:r>
          </a:p>
          <a:p>
            <a:pPr eaLnBrk="1" hangingPunct="1"/>
            <a:r>
              <a:rPr lang="en-US" altLang="en-US" sz="2000" dirty="0">
                <a:latin typeface="Optima" charset="0"/>
                <a:cs typeface="Optima" charset="0"/>
              </a:rPr>
              <a:t>Texas State University</a:t>
            </a:r>
          </a:p>
          <a:p>
            <a:pPr eaLnBrk="1" hangingPunct="1"/>
            <a:endParaRPr lang="en-US" altLang="en-US" sz="2400" dirty="0">
              <a:latin typeface="Optima" charset="0"/>
              <a:cs typeface="Optima" charset="0"/>
            </a:endParaRPr>
          </a:p>
          <a:p>
            <a:pPr eaLnBrk="1" hangingPunct="1"/>
            <a:r>
              <a:rPr lang="en-US" altLang="en-US" sz="2000" dirty="0">
                <a:latin typeface="Optima" charset="0"/>
                <a:cs typeface="Optima" charset="0"/>
              </a:rPr>
              <a:t>Fall 2019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619D-A0C8-5D4C-BE6A-48131ABD4E0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7E51964-28FA-594F-A66D-9BF433B132C4}"/>
              </a:ext>
            </a:extLst>
          </p:cNvPr>
          <p:cNvPicPr>
            <a:picLocks noGrp="1" noChangeAspect="1"/>
          </p:cNvPicPr>
          <p:nvPr>
            <p:ph sz="quarter" idx="1"/>
          </p:nvPr>
        </p:nvPicPr>
        <p:blipFill>
          <a:blip r:embed="rId2"/>
          <a:stretch>
            <a:fillRect/>
          </a:stretch>
        </p:blipFill>
        <p:spPr>
          <a:xfrm>
            <a:off x="0" y="2540830"/>
            <a:ext cx="8969502" cy="382673"/>
          </a:xfrm>
        </p:spPr>
      </p:pic>
      <p:sp>
        <p:nvSpPr>
          <p:cNvPr id="6" name="TextBox 5">
            <a:extLst>
              <a:ext uri="{FF2B5EF4-FFF2-40B4-BE49-F238E27FC236}">
                <a16:creationId xmlns:a16="http://schemas.microsoft.com/office/drawing/2014/main" id="{760A43CB-12DC-4540-A957-F7E2D31349F6}"/>
              </a:ext>
            </a:extLst>
          </p:cNvPr>
          <p:cNvSpPr txBox="1"/>
          <p:nvPr/>
        </p:nvSpPr>
        <p:spPr>
          <a:xfrm>
            <a:off x="612648" y="3429000"/>
            <a:ext cx="7727324" cy="369332"/>
          </a:xfrm>
          <a:prstGeom prst="rect">
            <a:avLst/>
          </a:prstGeom>
          <a:noFill/>
        </p:spPr>
        <p:txBody>
          <a:bodyPr wrap="square" rtlCol="0">
            <a:spAutoFit/>
          </a:bodyPr>
          <a:lstStyle/>
          <a:p>
            <a:r>
              <a:rPr lang="en-US" dirty="0" err="1"/>
              <a:t>cacheSets</a:t>
            </a:r>
            <a:r>
              <a:rPr lang="en-US" dirty="0"/>
              <a:t>[</a:t>
            </a:r>
            <a:r>
              <a:rPr lang="en-US" dirty="0" err="1"/>
              <a:t>setnum</a:t>
            </a:r>
            <a:r>
              <a:rPr lang="en-US" dirty="0"/>
              <a:t>][</a:t>
            </a:r>
            <a:r>
              <a:rPr lang="en-US" dirty="0" err="1"/>
              <a:t>blocknum</a:t>
            </a:r>
            <a:r>
              <a:rPr lang="en-US" dirty="0"/>
              <a:t>][</a:t>
            </a:r>
            <a:r>
              <a:rPr lang="en-US" dirty="0" err="1"/>
              <a:t>wordnum</a:t>
            </a:r>
            <a:r>
              <a:rPr lang="en-US" dirty="0"/>
              <a:t>]</a:t>
            </a:r>
          </a:p>
        </p:txBody>
      </p:sp>
    </p:spTree>
    <p:extLst>
      <p:ext uri="{BB962C8B-B14F-4D97-AF65-F5344CB8AC3E}">
        <p14:creationId xmlns:p14="http://schemas.microsoft.com/office/powerpoint/2010/main" val="1604132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7" y="228600"/>
            <a:ext cx="8338169" cy="990600"/>
          </a:xfrm>
        </p:spPr>
        <p:txBody>
          <a:bodyPr>
            <a:normAutofit fontScale="90000"/>
          </a:bodyPr>
          <a:lstStyle/>
          <a:p>
            <a:r>
              <a:rPr lang="en-US" dirty="0"/>
              <a:t>2 way associative : 2 blocks : 2 words</a:t>
            </a:r>
            <a:br>
              <a:rPr lang="en-US" dirty="0"/>
            </a:br>
            <a:r>
              <a:rPr lang="en-US" dirty="0"/>
              <a:t>Cache size is 4 sets</a:t>
            </a:r>
          </a:p>
        </p:txBody>
      </p:sp>
      <p:sp>
        <p:nvSpPr>
          <p:cNvPr id="3" name="Content Placeholder 2"/>
          <p:cNvSpPr>
            <a:spLocks noGrp="1"/>
          </p:cNvSpPr>
          <p:nvPr>
            <p:ph sz="quarter" idx="1"/>
          </p:nvPr>
        </p:nvSpPr>
        <p:spPr/>
        <p:txBody>
          <a:bodyPr/>
          <a:lstStyle/>
          <a:p>
            <a:r>
              <a:rPr dirty="0"/>
              <a:t>cacheSets = </a:t>
            </a:r>
            <a:endParaRPr lang="en-US" dirty="0"/>
          </a:p>
          <a:p>
            <a:r>
              <a:rPr dirty="0"/>
              <a:t>[ </a:t>
            </a:r>
            <a:endParaRPr lang="en-US" dirty="0"/>
          </a:p>
          <a:p>
            <a:r>
              <a:rPr dirty="0"/>
              <a:t>[ [0,0,0,0,0], [0,0,0,0,0] ],</a:t>
            </a:r>
            <a:r>
              <a:rPr lang="en-US" dirty="0"/>
              <a:t> #</a:t>
            </a:r>
            <a:r>
              <a:rPr lang="en-US" dirty="0">
                <a:solidFill>
                  <a:srgbClr val="FF0000"/>
                </a:solidFill>
              </a:rPr>
              <a:t>set</a:t>
            </a:r>
            <a:r>
              <a:rPr lang="en-US" dirty="0"/>
              <a:t> 0</a:t>
            </a:r>
            <a:r>
              <a:rPr dirty="0"/>
              <a:t> </a:t>
            </a:r>
            <a:endParaRPr lang="en-US" dirty="0"/>
          </a:p>
          <a:p>
            <a:r>
              <a:rPr dirty="0"/>
              <a:t>[ [0,0,0,0,0], [0,0,0,0,0] ],</a:t>
            </a:r>
            <a:r>
              <a:rPr lang="en-US" dirty="0"/>
              <a:t> #set 1</a:t>
            </a:r>
          </a:p>
          <a:p>
            <a:r>
              <a:rPr dirty="0"/>
              <a:t>[ [0,0,0,0,0], [0,0,0,0,0] ],</a:t>
            </a:r>
            <a:r>
              <a:rPr lang="en-US" dirty="0"/>
              <a:t> #set 2</a:t>
            </a:r>
          </a:p>
          <a:p>
            <a:r>
              <a:rPr dirty="0"/>
              <a:t>[ [0,0,0,0,0], [0,0,0,0,0] ]</a:t>
            </a:r>
            <a:r>
              <a:rPr lang="en-US" dirty="0"/>
              <a:t>  #set3</a:t>
            </a:r>
            <a:r>
              <a:rPr dirty="0"/>
              <a:t> </a:t>
            </a:r>
            <a:endParaRPr lang="en-US" dirty="0"/>
          </a:p>
          <a:p>
            <a:r>
              <a:rPr dirty="0"/>
              <a:t>]</a:t>
            </a:r>
            <a:endParaRPr lang="en-US" dirty="0"/>
          </a:p>
          <a:p>
            <a:pPr lvl="1"/>
            <a:r>
              <a:rPr sz="1200" i="1" dirty="0">
                <a:solidFill>
                  <a:srgbClr val="FF0000"/>
                </a:solidFill>
              </a:rPr>
              <a:t># valid, dirty, tag, data, data</a:t>
            </a:r>
            <a:endParaRPr lang="en-US" sz="1200" dirty="0">
              <a:solidFill>
                <a:srgbClr val="FF0000"/>
              </a:solidFill>
            </a:endParaRPr>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for a hit or miss</a:t>
            </a:r>
          </a:p>
        </p:txBody>
      </p:sp>
      <p:sp>
        <p:nvSpPr>
          <p:cNvPr id="3" name="Content Placeholder 2"/>
          <p:cNvSpPr>
            <a:spLocks noGrp="1"/>
          </p:cNvSpPr>
          <p:nvPr>
            <p:ph sz="quarter" idx="1"/>
          </p:nvPr>
        </p:nvSpPr>
        <p:spPr/>
        <p:txBody>
          <a:bodyPr>
            <a:normAutofit/>
          </a:bodyPr>
          <a:lstStyle/>
          <a:p>
            <a:br>
              <a:rPr sz="1600" i="1" dirty="0"/>
            </a:br>
            <a:br>
              <a:rPr sz="1600" i="1" dirty="0"/>
            </a:br>
            <a:endParaRPr lang="en-US" sz="1600" dirty="0"/>
          </a:p>
        </p:txBody>
      </p:sp>
      <p:pic>
        <p:nvPicPr>
          <p:cNvPr id="5" name="Picture 4">
            <a:extLst>
              <a:ext uri="{FF2B5EF4-FFF2-40B4-BE49-F238E27FC236}">
                <a16:creationId xmlns:a16="http://schemas.microsoft.com/office/drawing/2014/main" id="{CB97240B-7444-F440-AF74-2B640881B3F1}"/>
              </a:ext>
            </a:extLst>
          </p:cNvPr>
          <p:cNvPicPr>
            <a:picLocks noChangeAspect="1"/>
          </p:cNvPicPr>
          <p:nvPr/>
        </p:nvPicPr>
        <p:blipFill>
          <a:blip r:embed="rId2"/>
          <a:stretch>
            <a:fillRect/>
          </a:stretch>
        </p:blipFill>
        <p:spPr>
          <a:xfrm>
            <a:off x="612648" y="1873250"/>
            <a:ext cx="8178800" cy="3949700"/>
          </a:xfrm>
          <a:prstGeom prst="rect">
            <a:avLst/>
          </a:prstGeom>
        </p:spPr>
      </p:pic>
      <p:sp>
        <p:nvSpPr>
          <p:cNvPr id="6" name="TextBox 5">
            <a:extLst>
              <a:ext uri="{FF2B5EF4-FFF2-40B4-BE49-F238E27FC236}">
                <a16:creationId xmlns:a16="http://schemas.microsoft.com/office/drawing/2014/main" id="{9D048621-9EA2-FB4D-ACCD-9260E4D24D63}"/>
              </a:ext>
            </a:extLst>
          </p:cNvPr>
          <p:cNvSpPr txBox="1"/>
          <p:nvPr/>
        </p:nvSpPr>
        <p:spPr>
          <a:xfrm>
            <a:off x="1171977" y="6272011"/>
            <a:ext cx="6015301" cy="646331"/>
          </a:xfrm>
          <a:prstGeom prst="rect">
            <a:avLst/>
          </a:prstGeom>
          <a:noFill/>
        </p:spPr>
        <p:txBody>
          <a:bodyPr wrap="none" rtlCol="0">
            <a:spAutoFit/>
          </a:bodyPr>
          <a:lstStyle/>
          <a:p>
            <a:r>
              <a:rPr lang="en-US" dirty="0" err="1"/>
              <a:t>cacheSets</a:t>
            </a:r>
            <a:r>
              <a:rPr lang="en-US" dirty="0"/>
              <a:t>[</a:t>
            </a:r>
            <a:r>
              <a:rPr lang="en-US" dirty="0" err="1"/>
              <a:t>setnum</a:t>
            </a:r>
            <a:r>
              <a:rPr lang="en-US" dirty="0"/>
              <a:t>][</a:t>
            </a:r>
            <a:r>
              <a:rPr lang="en-US" dirty="0" err="1"/>
              <a:t>blocknum</a:t>
            </a:r>
            <a:r>
              <a:rPr lang="en-US" dirty="0"/>
              <a:t>][</a:t>
            </a:r>
            <a:r>
              <a:rPr lang="en-US" i="1" dirty="0">
                <a:solidFill>
                  <a:srgbClr val="FF0000"/>
                </a:solidFill>
              </a:rPr>
              <a:t>valid, dirty, tag, data, data</a:t>
            </a:r>
            <a:r>
              <a:rPr lang="en-US" dirty="0"/>
              <a:t>]</a:t>
            </a:r>
          </a:p>
          <a:p>
            <a:endParaRPr lang="en-US" dirty="0"/>
          </a:p>
        </p:txBody>
      </p:sp>
      <p:sp>
        <p:nvSpPr>
          <p:cNvPr id="7" name="TextBox 6">
            <a:extLst>
              <a:ext uri="{FF2B5EF4-FFF2-40B4-BE49-F238E27FC236}">
                <a16:creationId xmlns:a16="http://schemas.microsoft.com/office/drawing/2014/main" id="{3DFC3811-95E8-F54C-A54C-617E8CE2CAF5}"/>
              </a:ext>
            </a:extLst>
          </p:cNvPr>
          <p:cNvSpPr txBox="1"/>
          <p:nvPr/>
        </p:nvSpPr>
        <p:spPr>
          <a:xfrm>
            <a:off x="4327301" y="5822950"/>
            <a:ext cx="2588654" cy="369332"/>
          </a:xfrm>
          <a:prstGeom prst="rect">
            <a:avLst/>
          </a:prstGeom>
          <a:noFill/>
        </p:spPr>
        <p:txBody>
          <a:bodyPr wrap="square" rtlCol="0">
            <a:spAutoFit/>
          </a:bodyPr>
          <a:lstStyle/>
          <a:p>
            <a:r>
              <a:rPr lang="en-US" dirty="0"/>
              <a:t> 0       1       2      3      4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HAVE A HIT!</a:t>
            </a:r>
          </a:p>
        </p:txBody>
      </p:sp>
      <p:pic>
        <p:nvPicPr>
          <p:cNvPr id="7" name="Content Placeholder 6">
            <a:extLst>
              <a:ext uri="{FF2B5EF4-FFF2-40B4-BE49-F238E27FC236}">
                <a16:creationId xmlns:a16="http://schemas.microsoft.com/office/drawing/2014/main" id="{D33957B8-BBBC-F441-BB25-9E7013B756C4}"/>
              </a:ext>
            </a:extLst>
          </p:cNvPr>
          <p:cNvPicPr>
            <a:picLocks noGrp="1" noChangeAspect="1"/>
          </p:cNvPicPr>
          <p:nvPr>
            <p:ph sz="quarter" idx="1"/>
          </p:nvPr>
        </p:nvPicPr>
        <p:blipFill>
          <a:blip r:embed="rId2"/>
          <a:stretch>
            <a:fillRect/>
          </a:stretch>
        </p:blipFill>
        <p:spPr>
          <a:xfrm>
            <a:off x="612775" y="2024828"/>
            <a:ext cx="8153400" cy="3646544"/>
          </a:xfr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F096DEC7-D35E-BF4E-B22C-48C68C68E934}"/>
                  </a:ext>
                </a:extLst>
              </p14:cNvPr>
              <p14:cNvContentPartPr/>
              <p14:nvPr/>
            </p14:nvContentPartPr>
            <p14:xfrm>
              <a:off x="259144" y="5428785"/>
              <a:ext cx="707040" cy="23760"/>
            </p14:xfrm>
          </p:contentPart>
        </mc:Choice>
        <mc:Fallback xmlns="">
          <p:pic>
            <p:nvPicPr>
              <p:cNvPr id="8" name="Ink 7">
                <a:extLst>
                  <a:ext uri="{FF2B5EF4-FFF2-40B4-BE49-F238E27FC236}">
                    <a16:creationId xmlns:a16="http://schemas.microsoft.com/office/drawing/2014/main" id="{F096DEC7-D35E-BF4E-B22C-48C68C68E934}"/>
                  </a:ext>
                </a:extLst>
              </p:cNvPr>
              <p:cNvPicPr/>
              <p:nvPr/>
            </p:nvPicPr>
            <p:blipFill>
              <a:blip r:embed="rId4"/>
              <a:stretch>
                <a:fillRect/>
              </a:stretch>
            </p:blipFill>
            <p:spPr>
              <a:xfrm>
                <a:off x="250504" y="5419785"/>
                <a:ext cx="7246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8655C57-6F1D-9D47-9C07-AF7D12804F48}"/>
                  </a:ext>
                </a:extLst>
              </p14:cNvPr>
              <p14:cNvContentPartPr/>
              <p14:nvPr/>
            </p14:nvContentPartPr>
            <p14:xfrm>
              <a:off x="814634" y="5316105"/>
              <a:ext cx="170280" cy="121680"/>
            </p14:xfrm>
          </p:contentPart>
        </mc:Choice>
        <mc:Fallback xmlns="">
          <p:pic>
            <p:nvPicPr>
              <p:cNvPr id="9" name="Ink 8">
                <a:extLst>
                  <a:ext uri="{FF2B5EF4-FFF2-40B4-BE49-F238E27FC236}">
                    <a16:creationId xmlns:a16="http://schemas.microsoft.com/office/drawing/2014/main" id="{88655C57-6F1D-9D47-9C07-AF7D12804F48}"/>
                  </a:ext>
                </a:extLst>
              </p:cNvPr>
              <p:cNvPicPr/>
              <p:nvPr/>
            </p:nvPicPr>
            <p:blipFill>
              <a:blip r:embed="rId6"/>
              <a:stretch>
                <a:fillRect/>
              </a:stretch>
            </p:blipFill>
            <p:spPr>
              <a:xfrm>
                <a:off x="805634" y="5307105"/>
                <a:ext cx="1879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CE57188F-E800-7845-9F1F-6BDF095517E3}"/>
                  </a:ext>
                </a:extLst>
              </p14:cNvPr>
              <p14:cNvContentPartPr/>
              <p14:nvPr/>
            </p14:nvContentPartPr>
            <p14:xfrm>
              <a:off x="826874" y="5442825"/>
              <a:ext cx="159840" cy="116280"/>
            </p14:xfrm>
          </p:contentPart>
        </mc:Choice>
        <mc:Fallback xmlns="">
          <p:pic>
            <p:nvPicPr>
              <p:cNvPr id="10" name="Ink 9">
                <a:extLst>
                  <a:ext uri="{FF2B5EF4-FFF2-40B4-BE49-F238E27FC236}">
                    <a16:creationId xmlns:a16="http://schemas.microsoft.com/office/drawing/2014/main" id="{CE57188F-E800-7845-9F1F-6BDF095517E3}"/>
                  </a:ext>
                </a:extLst>
              </p:cNvPr>
              <p:cNvPicPr/>
              <p:nvPr/>
            </p:nvPicPr>
            <p:blipFill>
              <a:blip r:embed="rId8"/>
              <a:stretch>
                <a:fillRect/>
              </a:stretch>
            </p:blipFill>
            <p:spPr>
              <a:xfrm>
                <a:off x="818234" y="5433825"/>
                <a:ext cx="177480" cy="13392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HAVE A MISS and ITS MISS # 2</a:t>
            </a:r>
          </a:p>
        </p:txBody>
      </p:sp>
      <p:sp>
        <p:nvSpPr>
          <p:cNvPr id="3" name="Content Placeholder 2"/>
          <p:cNvSpPr>
            <a:spLocks noGrp="1"/>
          </p:cNvSpPr>
          <p:nvPr>
            <p:ph sz="quarter" idx="1"/>
          </p:nvPr>
        </p:nvSpPr>
        <p:spPr/>
        <p:txBody>
          <a:bodyPr/>
          <a:lstStyle/>
          <a:p>
            <a:r>
              <a:rPr lang="en-US" sz="2000" i="1" dirty="0"/>
              <a:t>If </a:t>
            </a:r>
            <a:r>
              <a:rPr sz="2000" i="1" dirty="0"/>
              <a:t>we get here, we have a CACHE MISS</a:t>
            </a:r>
            <a:endParaRPr lang="en-US" sz="2000" i="1" dirty="0"/>
          </a:p>
          <a:p>
            <a:r>
              <a:rPr sz="2000" i="1" dirty="0"/>
              <a:t>First check to see if we had a miss for this address in the previous cycle so we can update the cache with</a:t>
            </a:r>
            <a:r>
              <a:rPr lang="en-US" sz="2000" i="1" dirty="0"/>
              <a:t> </a:t>
            </a:r>
            <a:r>
              <a:rPr sz="2000" i="1" dirty="0"/>
              <a:t>the data in the requested mem address and allow the instruction to proceed</a:t>
            </a:r>
            <a:endParaRPr lang="en-US" sz="2000" i="1" dirty="0"/>
          </a:p>
          <a:p>
            <a:r>
              <a:rPr lang="en-US" sz="2000" i="1" dirty="0"/>
              <a:t>I</a:t>
            </a:r>
            <a:r>
              <a:rPr sz="2000" i="1" dirty="0"/>
              <a:t>f we tried to get this address in the previous cycle and had a cache miss, its address is in the JustMissedlist therefore, we have waited one cycle, and now need to perform the memory operation</a:t>
            </a:r>
            <a:endParaRPr lang="en-US" sz="2000" i="1" dirty="0"/>
          </a:p>
          <a:p>
            <a:endParaRPr lang="en-US" sz="2000" i="1" dirty="0"/>
          </a:p>
        </p:txBody>
      </p:sp>
      <p:pic>
        <p:nvPicPr>
          <p:cNvPr id="5" name="Picture 4">
            <a:extLst>
              <a:ext uri="{FF2B5EF4-FFF2-40B4-BE49-F238E27FC236}">
                <a16:creationId xmlns:a16="http://schemas.microsoft.com/office/drawing/2014/main" id="{594326B9-6DC8-524C-B42D-8B7C0FE14525}"/>
              </a:ext>
            </a:extLst>
          </p:cNvPr>
          <p:cNvPicPr>
            <a:picLocks noChangeAspect="1"/>
          </p:cNvPicPr>
          <p:nvPr/>
        </p:nvPicPr>
        <p:blipFill>
          <a:blip r:embed="rId2"/>
          <a:stretch>
            <a:fillRect/>
          </a:stretch>
        </p:blipFill>
        <p:spPr>
          <a:xfrm>
            <a:off x="1895348" y="4013200"/>
            <a:ext cx="5588000" cy="26162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 to write to cache</a:t>
            </a:r>
          </a:p>
        </p:txBody>
      </p:sp>
      <p:sp>
        <p:nvSpPr>
          <p:cNvPr id="3" name="Content Placeholder 2"/>
          <p:cNvSpPr>
            <a:spLocks noGrp="1"/>
          </p:cNvSpPr>
          <p:nvPr>
            <p:ph sz="quarter" idx="1"/>
          </p:nvPr>
        </p:nvSpPr>
        <p:spPr/>
        <p:txBody>
          <a:bodyPr>
            <a:normAutofit lnSpcReduction="10000"/>
          </a:bodyPr>
          <a:lstStyle/>
          <a:p>
            <a:pPr>
              <a:buFont typeface="Arial"/>
              <a:buChar char="•"/>
            </a:pPr>
            <a:r>
              <a:rPr sz="1600" i="1" dirty="0"/>
              <a:t>check the set number, block number based on lru bit setting, and dirty bit for the block number: if dirty bit is 1 we got a data</a:t>
            </a:r>
            <a:r>
              <a:rPr lang="en-US" sz="1600" i="1" dirty="0"/>
              <a:t> to deal with</a:t>
            </a:r>
          </a:p>
          <a:p>
            <a:pPr>
              <a:buFont typeface="Arial"/>
              <a:buChar char="•"/>
            </a:pPr>
            <a:endParaRPr lang="en-US" sz="1600" i="1" dirty="0"/>
          </a:p>
          <a:p>
            <a:pPr>
              <a:buFont typeface="Arial"/>
              <a:buChar char="•"/>
            </a:pPr>
            <a:r>
              <a:rPr sz="1600" i="1" dirty="0"/>
              <a:t> if the block in the set in cache we want to write to is dirty we will write data words in that block to memory</a:t>
            </a:r>
            <a:r>
              <a:rPr lang="en-US" sz="1600" i="1" dirty="0"/>
              <a:t> before overwriting</a:t>
            </a:r>
          </a:p>
          <a:p>
            <a:pPr>
              <a:buFont typeface="Arial"/>
              <a:buChar char="•"/>
            </a:pPr>
            <a:endParaRPr lang="en-US" sz="1600" i="1" dirty="0"/>
          </a:p>
          <a:p>
            <a:pPr>
              <a:buFont typeface="Arial"/>
              <a:buChar char="•"/>
            </a:pPr>
            <a:r>
              <a:rPr sz="1600" i="1" dirty="0"/>
              <a:t> if the lru bit for the set is zero, the set /  blocks could be empty. If so then blocks dirty bit will certainly be 0</a:t>
            </a:r>
            <a:r>
              <a:rPr lang="en-US" sz="1600" i="1" dirty="0"/>
              <a:t>: zero was the initialized value for the </a:t>
            </a:r>
            <a:r>
              <a:rPr lang="en-US" sz="1600" i="1" dirty="0" err="1"/>
              <a:t>lry</a:t>
            </a:r>
            <a:r>
              <a:rPr lang="en-US" sz="1600" i="1" dirty="0"/>
              <a:t> bit !</a:t>
            </a:r>
          </a:p>
          <a:p>
            <a:pPr>
              <a:buFont typeface="Arial"/>
              <a:buChar char="•"/>
            </a:pPr>
            <a:endParaRPr lang="en-US" sz="1600" i="1" dirty="0"/>
          </a:p>
          <a:p>
            <a:pPr>
              <a:buFont typeface="Arial"/>
              <a:buChar char="•"/>
            </a:pPr>
            <a:r>
              <a:rPr sz="1600" i="1" dirty="0"/>
              <a:t> if the dirty bit is 1 then fine, write back both words in block. But it is also possible that block 1 is dirty. SO write it back</a:t>
            </a:r>
            <a:r>
              <a:rPr lang="en-US" sz="1600" i="1" dirty="0"/>
              <a:t> too</a:t>
            </a:r>
            <a:r>
              <a:rPr sz="1600" i="1" dirty="0"/>
              <a:t>.   If the lru bit is 1, then certainly the set/block is not empty and it is possible that block zero's dirty bit is 1. Then write back.</a:t>
            </a:r>
            <a:endParaRPr lang="en-US" sz="1600" i="1" dirty="0"/>
          </a:p>
          <a:p>
            <a:pPr marL="347472" indent="-347472">
              <a:spcBef>
                <a:spcPts val="0"/>
              </a:spcBef>
              <a:buFont typeface="Arial"/>
              <a:buChar char="•"/>
            </a:pPr>
            <a:endParaRPr lang="en-US" sz="1600" i="1" dirty="0"/>
          </a:p>
          <a:p>
            <a:pPr marL="347472" indent="-347472">
              <a:spcBef>
                <a:spcPts val="0"/>
              </a:spcBef>
              <a:buFont typeface="Arial"/>
              <a:buChar char="•"/>
            </a:pPr>
            <a:r>
              <a:rPr sz="1600" i="1" dirty="0"/>
              <a:t>NOTE: we are getting the tag associated with the block that is being written back and set but we will write both blocks back if both blocks are on the data side.  Take car</a:t>
            </a:r>
            <a:r>
              <a:rPr lang="en-US" sz="1600" i="1" dirty="0" err="1"/>
              <a:t>e</a:t>
            </a:r>
            <a:r>
              <a:rPr lang="en-US" sz="1600" i="1" dirty="0"/>
              <a:t> of </a:t>
            </a:r>
            <a:r>
              <a:rPr sz="1600" i="1" dirty="0"/>
              <a:t>the case where you are across the boundry.</a:t>
            </a:r>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Memory Write Back IF NEEDED</a:t>
            </a:r>
          </a:p>
        </p:txBody>
      </p:sp>
      <p:pic>
        <p:nvPicPr>
          <p:cNvPr id="7" name="Content Placeholder 6">
            <a:extLst>
              <a:ext uri="{FF2B5EF4-FFF2-40B4-BE49-F238E27FC236}">
                <a16:creationId xmlns:a16="http://schemas.microsoft.com/office/drawing/2014/main" id="{B2E49D12-A1F9-3C44-AB08-6A1567049694}"/>
              </a:ext>
            </a:extLst>
          </p:cNvPr>
          <p:cNvPicPr>
            <a:picLocks noGrp="1" noChangeAspect="1"/>
          </p:cNvPicPr>
          <p:nvPr>
            <p:ph sz="quarter" idx="1"/>
          </p:nvPr>
        </p:nvPicPr>
        <p:blipFill>
          <a:blip r:embed="rId2"/>
          <a:stretch>
            <a:fillRect/>
          </a:stretch>
        </p:blipFill>
        <p:spPr>
          <a:xfrm>
            <a:off x="612775" y="1988635"/>
            <a:ext cx="8153400" cy="3718929"/>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WRITE CACHE</a:t>
            </a:r>
          </a:p>
        </p:txBody>
      </p:sp>
      <p:sp>
        <p:nvSpPr>
          <p:cNvPr id="3" name="Content Placeholder 2"/>
          <p:cNvSpPr>
            <a:spLocks noGrp="1"/>
          </p:cNvSpPr>
          <p:nvPr>
            <p:ph sz="quarter" idx="1"/>
          </p:nvPr>
        </p:nvSpPr>
        <p:spPr>
          <a:xfrm>
            <a:off x="612648" y="1600200"/>
            <a:ext cx="8153400" cy="421783"/>
          </a:xfrm>
        </p:spPr>
        <p:txBody>
          <a:bodyPr>
            <a:normAutofit/>
          </a:bodyPr>
          <a:lstStyle/>
          <a:p>
            <a:r>
              <a:rPr sz="1600" i="1" dirty="0">
                <a:solidFill>
                  <a:srgbClr val="FF0000"/>
                </a:solidFill>
              </a:rPr>
              <a:t>valid, dirty, tag, data, data</a:t>
            </a:r>
            <a:endParaRPr lang="en-US" sz="1600" i="1" dirty="0">
              <a:solidFill>
                <a:srgbClr val="FF0000"/>
              </a:solidFill>
            </a:endParaRPr>
          </a:p>
        </p:txBody>
      </p:sp>
      <p:pic>
        <p:nvPicPr>
          <p:cNvPr id="5" name="Picture 4">
            <a:extLst>
              <a:ext uri="{FF2B5EF4-FFF2-40B4-BE49-F238E27FC236}">
                <a16:creationId xmlns:a16="http://schemas.microsoft.com/office/drawing/2014/main" id="{A04D9A87-09F5-A244-886D-90F1E92F08B6}"/>
              </a:ext>
            </a:extLst>
          </p:cNvPr>
          <p:cNvPicPr>
            <a:picLocks noChangeAspect="1"/>
          </p:cNvPicPr>
          <p:nvPr/>
        </p:nvPicPr>
        <p:blipFill>
          <a:blip r:embed="rId2"/>
          <a:stretch>
            <a:fillRect/>
          </a:stretch>
        </p:blipFill>
        <p:spPr>
          <a:xfrm>
            <a:off x="392448" y="2583556"/>
            <a:ext cx="8178800" cy="3390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HAVE A MISS AND ITS # 1</a:t>
            </a:r>
          </a:p>
        </p:txBody>
      </p:sp>
      <p:pic>
        <p:nvPicPr>
          <p:cNvPr id="7" name="Content Placeholder 6">
            <a:extLst>
              <a:ext uri="{FF2B5EF4-FFF2-40B4-BE49-F238E27FC236}">
                <a16:creationId xmlns:a16="http://schemas.microsoft.com/office/drawing/2014/main" id="{7DD02FBB-E4F5-9F41-85EB-733A71EEC41D}"/>
              </a:ext>
            </a:extLst>
          </p:cNvPr>
          <p:cNvPicPr>
            <a:picLocks noGrp="1" noChangeAspect="1"/>
          </p:cNvPicPr>
          <p:nvPr>
            <p:ph sz="quarter" idx="1"/>
          </p:nvPr>
        </p:nvPicPr>
        <p:blipFill>
          <a:blip r:embed="rId2"/>
          <a:stretch>
            <a:fillRect/>
          </a:stretch>
        </p:blipFill>
        <p:spPr>
          <a:xfrm>
            <a:off x="942975" y="3041650"/>
            <a:ext cx="7493000" cy="16129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C956-6036-5E43-AAA7-F740772A82B9}"/>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75927B42-072E-404C-8CBC-932AA79BE5AA}"/>
              </a:ext>
            </a:extLst>
          </p:cNvPr>
          <p:cNvSpPr>
            <a:spLocks noGrp="1"/>
          </p:cNvSpPr>
          <p:nvPr>
            <p:ph sz="quarter" idx="1"/>
          </p:nvPr>
        </p:nvSpPr>
        <p:spPr/>
        <p:txBody>
          <a:bodyPr>
            <a:normAutofit/>
          </a:bodyPr>
          <a:lstStyle/>
          <a:p>
            <a:r>
              <a:rPr lang="en-US" sz="3200" dirty="0"/>
              <a:t>I will put the cache class file up when I get home</a:t>
            </a:r>
          </a:p>
        </p:txBody>
      </p:sp>
    </p:spTree>
    <p:extLst>
      <p:ext uri="{BB962C8B-B14F-4D97-AF65-F5344CB8AC3E}">
        <p14:creationId xmlns:p14="http://schemas.microsoft.com/office/powerpoint/2010/main" val="162808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7E50-9C30-BD49-95EC-68C2529C4E91}"/>
              </a:ext>
            </a:extLst>
          </p:cNvPr>
          <p:cNvSpPr>
            <a:spLocks noGrp="1"/>
          </p:cNvSpPr>
          <p:nvPr>
            <p:ph type="title"/>
          </p:nvPr>
        </p:nvSpPr>
        <p:spPr/>
        <p:txBody>
          <a:bodyPr/>
          <a:lstStyle/>
          <a:p>
            <a:r>
              <a:rPr lang="en-US" dirty="0"/>
              <a:t>Schedule for Rest of Semester</a:t>
            </a:r>
          </a:p>
        </p:txBody>
      </p:sp>
      <p:pic>
        <p:nvPicPr>
          <p:cNvPr id="9" name="Content Placeholder 8">
            <a:extLst>
              <a:ext uri="{FF2B5EF4-FFF2-40B4-BE49-F238E27FC236}">
                <a16:creationId xmlns:a16="http://schemas.microsoft.com/office/drawing/2014/main" id="{C1DC905B-75FC-DE46-BD71-A03D0AC179FC}"/>
              </a:ext>
            </a:extLst>
          </p:cNvPr>
          <p:cNvPicPr>
            <a:picLocks noGrp="1" noChangeAspect="1"/>
          </p:cNvPicPr>
          <p:nvPr>
            <p:ph sz="quarter" idx="1"/>
          </p:nvPr>
        </p:nvPicPr>
        <p:blipFill>
          <a:blip r:embed="rId2"/>
          <a:stretch>
            <a:fillRect/>
          </a:stretch>
        </p:blipFill>
        <p:spPr>
          <a:xfrm>
            <a:off x="1516638" y="1600200"/>
            <a:ext cx="6345673" cy="4495800"/>
          </a:xfrm>
        </p:spPr>
      </p:pic>
    </p:spTree>
    <p:extLst>
      <p:ext uri="{BB962C8B-B14F-4D97-AF65-F5344CB8AC3E}">
        <p14:creationId xmlns:p14="http://schemas.microsoft.com/office/powerpoint/2010/main" val="3172503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FC5-412E-E141-997C-1D4D4E1F5C6B}"/>
              </a:ext>
            </a:extLst>
          </p:cNvPr>
          <p:cNvSpPr>
            <a:spLocks noGrp="1"/>
          </p:cNvSpPr>
          <p:nvPr>
            <p:ph type="title"/>
          </p:nvPr>
        </p:nvSpPr>
        <p:spPr/>
        <p:txBody>
          <a:bodyPr/>
          <a:lstStyle/>
          <a:p>
            <a:r>
              <a:rPr lang="en-US" dirty="0"/>
              <a:t>Flush in cache class</a:t>
            </a:r>
          </a:p>
        </p:txBody>
      </p:sp>
      <p:pic>
        <p:nvPicPr>
          <p:cNvPr id="10" name="Content Placeholder 9">
            <a:extLst>
              <a:ext uri="{FF2B5EF4-FFF2-40B4-BE49-F238E27FC236}">
                <a16:creationId xmlns:a16="http://schemas.microsoft.com/office/drawing/2014/main" id="{ACCADF40-D78F-E64A-8832-BF3789256EF5}"/>
              </a:ext>
            </a:extLst>
          </p:cNvPr>
          <p:cNvPicPr>
            <a:picLocks noGrp="1" noChangeAspect="1"/>
          </p:cNvPicPr>
          <p:nvPr>
            <p:ph sz="quarter" idx="1"/>
          </p:nvPr>
        </p:nvPicPr>
        <p:blipFill>
          <a:blip r:embed="rId2"/>
          <a:stretch>
            <a:fillRect/>
          </a:stretch>
        </p:blipFill>
        <p:spPr>
          <a:xfrm>
            <a:off x="612648" y="2367442"/>
            <a:ext cx="8153400" cy="2686588"/>
          </a:xfrm>
        </p:spPr>
      </p:pic>
    </p:spTree>
    <p:extLst>
      <p:ext uri="{BB962C8B-B14F-4D97-AF65-F5344CB8AC3E}">
        <p14:creationId xmlns:p14="http://schemas.microsoft.com/office/powerpoint/2010/main" val="806744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ED59-EDC6-D44A-B337-6C9907E5CD90}"/>
              </a:ext>
            </a:extLst>
          </p:cNvPr>
          <p:cNvSpPr>
            <a:spLocks noGrp="1"/>
          </p:cNvSpPr>
          <p:nvPr>
            <p:ph type="title"/>
          </p:nvPr>
        </p:nvSpPr>
        <p:spPr/>
        <p:txBody>
          <a:bodyPr>
            <a:normAutofit fontScale="90000"/>
          </a:bodyPr>
          <a:lstStyle/>
          <a:p>
            <a:r>
              <a:rPr lang="en-US" dirty="0"/>
              <a:t>Added </a:t>
            </a:r>
            <a:r>
              <a:rPr lang="en-US" dirty="0" err="1"/>
              <a:t>getIndexOfMemAddress</a:t>
            </a:r>
            <a:r>
              <a:rPr lang="en-US" dirty="0"/>
              <a:t> to helpers</a:t>
            </a:r>
          </a:p>
        </p:txBody>
      </p:sp>
      <p:pic>
        <p:nvPicPr>
          <p:cNvPr id="5" name="Content Placeholder 4">
            <a:extLst>
              <a:ext uri="{FF2B5EF4-FFF2-40B4-BE49-F238E27FC236}">
                <a16:creationId xmlns:a16="http://schemas.microsoft.com/office/drawing/2014/main" id="{723972FA-DBAF-CA4A-931B-863E51808FA5}"/>
              </a:ext>
            </a:extLst>
          </p:cNvPr>
          <p:cNvPicPr>
            <a:picLocks noGrp="1" noChangeAspect="1"/>
          </p:cNvPicPr>
          <p:nvPr>
            <p:ph sz="quarter" idx="1"/>
          </p:nvPr>
        </p:nvPicPr>
        <p:blipFill>
          <a:blip r:embed="rId2"/>
          <a:stretch>
            <a:fillRect/>
          </a:stretch>
        </p:blipFill>
        <p:spPr>
          <a:xfrm>
            <a:off x="3000545" y="1600200"/>
            <a:ext cx="3377860" cy="4495800"/>
          </a:xfrm>
        </p:spPr>
      </p:pic>
    </p:spTree>
    <p:extLst>
      <p:ext uri="{BB962C8B-B14F-4D97-AF65-F5344CB8AC3E}">
        <p14:creationId xmlns:p14="http://schemas.microsoft.com/office/powerpoint/2010/main" val="228801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89A3-BD3B-574B-9EED-D37464F017E3}"/>
              </a:ext>
            </a:extLst>
          </p:cNvPr>
          <p:cNvSpPr>
            <a:spLocks noGrp="1"/>
          </p:cNvSpPr>
          <p:nvPr>
            <p:ph type="title"/>
          </p:nvPr>
        </p:nvSpPr>
        <p:spPr/>
        <p:txBody>
          <a:bodyPr/>
          <a:lstStyle/>
          <a:p>
            <a:r>
              <a:rPr lang="en-US" dirty="0"/>
              <a:t>Files you need to code</a:t>
            </a:r>
          </a:p>
        </p:txBody>
      </p:sp>
      <p:pic>
        <p:nvPicPr>
          <p:cNvPr id="9" name="Content Placeholder 8">
            <a:extLst>
              <a:ext uri="{FF2B5EF4-FFF2-40B4-BE49-F238E27FC236}">
                <a16:creationId xmlns:a16="http://schemas.microsoft.com/office/drawing/2014/main" id="{ED04AE77-807F-174C-9B44-088E1E61060D}"/>
              </a:ext>
            </a:extLst>
          </p:cNvPr>
          <p:cNvPicPr>
            <a:picLocks noGrp="1" noChangeAspect="1"/>
          </p:cNvPicPr>
          <p:nvPr>
            <p:ph sz="quarter" idx="1"/>
          </p:nvPr>
        </p:nvPicPr>
        <p:blipFill>
          <a:blip r:embed="rId2"/>
          <a:stretch>
            <a:fillRect/>
          </a:stretch>
        </p:blipFill>
        <p:spPr>
          <a:xfrm>
            <a:off x="612775" y="3184637"/>
            <a:ext cx="8153400" cy="1326925"/>
          </a:xfrm>
        </p:spPr>
      </p:pic>
    </p:spTree>
    <p:extLst>
      <p:ext uri="{BB962C8B-B14F-4D97-AF65-F5344CB8AC3E}">
        <p14:creationId xmlns:p14="http://schemas.microsoft.com/office/powerpoint/2010/main" val="356277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A7E6-5C7C-974C-948F-746A7381D0C3}"/>
              </a:ext>
            </a:extLst>
          </p:cNvPr>
          <p:cNvSpPr>
            <a:spLocks noGrp="1"/>
          </p:cNvSpPr>
          <p:nvPr>
            <p:ph type="title"/>
          </p:nvPr>
        </p:nvSpPr>
        <p:spPr/>
        <p:txBody>
          <a:bodyPr/>
          <a:lstStyle/>
          <a:p>
            <a:r>
              <a:rPr lang="en-US" dirty="0"/>
              <a:t>Start of sim class</a:t>
            </a:r>
          </a:p>
        </p:txBody>
      </p:sp>
      <p:pic>
        <p:nvPicPr>
          <p:cNvPr id="5" name="Content Placeholder 4">
            <a:extLst>
              <a:ext uri="{FF2B5EF4-FFF2-40B4-BE49-F238E27FC236}">
                <a16:creationId xmlns:a16="http://schemas.microsoft.com/office/drawing/2014/main" id="{5255AA94-A8C0-424D-8F12-5C6D82A200BB}"/>
              </a:ext>
            </a:extLst>
          </p:cNvPr>
          <p:cNvPicPr>
            <a:picLocks noGrp="1" noChangeAspect="1"/>
          </p:cNvPicPr>
          <p:nvPr>
            <p:ph sz="quarter" idx="1"/>
          </p:nvPr>
        </p:nvPicPr>
        <p:blipFill>
          <a:blip r:embed="rId2"/>
          <a:stretch>
            <a:fillRect/>
          </a:stretch>
        </p:blipFill>
        <p:spPr>
          <a:xfrm>
            <a:off x="1448382" y="1600200"/>
            <a:ext cx="6482186" cy="4495800"/>
          </a:xfrm>
        </p:spPr>
      </p:pic>
    </p:spTree>
    <p:extLst>
      <p:ext uri="{BB962C8B-B14F-4D97-AF65-F5344CB8AC3E}">
        <p14:creationId xmlns:p14="http://schemas.microsoft.com/office/powerpoint/2010/main" val="28193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Cache Description:</a:t>
            </a:r>
            <a:br>
              <a:rPr lang="en-US" dirty="0"/>
            </a:br>
            <a:endParaRPr lang="en-US" dirty="0"/>
          </a:p>
        </p:txBody>
      </p:sp>
      <p:sp>
        <p:nvSpPr>
          <p:cNvPr id="3" name="Content Placeholder 2"/>
          <p:cNvSpPr>
            <a:spLocks noGrp="1"/>
          </p:cNvSpPr>
          <p:nvPr>
            <p:ph sz="quarter" idx="1"/>
          </p:nvPr>
        </p:nvSpPr>
        <p:spPr/>
        <p:txBody>
          <a:bodyPr/>
          <a:lstStyle/>
          <a:p>
            <a:r>
              <a:rPr lang="en-US" dirty="0"/>
              <a:t>The cache is uniform (holds both data and instructions) and is a 2-way associative cache with 4 sets.  Each cache line/block contains 2 data words (1 word = 32 bits = 4 bytes). All memory fetch operations will return two words .  The cache is organized as follows: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Organization</a:t>
            </a:r>
          </a:p>
        </p:txBody>
      </p:sp>
      <p:pic>
        <p:nvPicPr>
          <p:cNvPr id="4" name="Content Placeholder 3" descr="Screen Shot 2018-11-25 at 7.17.08 PM.png"/>
          <p:cNvPicPr>
            <a:picLocks noGrp="1" noChangeAspect="1"/>
          </p:cNvPicPr>
          <p:nvPr>
            <p:ph sz="quarter" idx="1"/>
          </p:nvPr>
        </p:nvPicPr>
        <p:blipFill>
          <a:blip r:embed="rId2"/>
          <a:stretch>
            <a:fillRect/>
          </a:stretch>
        </p:blipFill>
        <p:spPr>
          <a:xfrm>
            <a:off x="1412875" y="2120900"/>
            <a:ext cx="6553200" cy="34544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a:t>
            </a:r>
          </a:p>
        </p:txBody>
      </p:sp>
      <p:sp>
        <p:nvSpPr>
          <p:cNvPr id="3" name="Content Placeholder 2"/>
          <p:cNvSpPr>
            <a:spLocks noGrp="1"/>
          </p:cNvSpPr>
          <p:nvPr>
            <p:ph sz="quarter" idx="1"/>
          </p:nvPr>
        </p:nvSpPr>
        <p:spPr/>
        <p:txBody>
          <a:bodyPr/>
          <a:lstStyle/>
          <a:p>
            <a:r>
              <a:rPr lang="en-US" dirty="0"/>
              <a:t>Note that since all address are </a:t>
            </a:r>
            <a:r>
              <a:rPr lang="en-US" b="1" dirty="0"/>
              <a:t>word aligned </a:t>
            </a:r>
            <a:r>
              <a:rPr lang="en-US" dirty="0"/>
              <a:t>, the lower two bits will be ignored when calculating which </a:t>
            </a:r>
            <a:r>
              <a:rPr lang="en-US" b="1" dirty="0"/>
              <a:t>word</a:t>
            </a:r>
            <a:r>
              <a:rPr lang="en-US" dirty="0"/>
              <a:t> will be written to in a cache block.  Furthermore, since each cache line is 2 words wide, memory is effectively two word aligned, so the lower three bits of a memory address are ignored when calculating which </a:t>
            </a:r>
            <a:r>
              <a:rPr lang="en-US" b="1" dirty="0"/>
              <a:t>cache set </a:t>
            </a:r>
            <a:r>
              <a:rPr lang="en-US" dirty="0"/>
              <a:t> the data should be written to. </a:t>
            </a:r>
            <a:r>
              <a:rPr lang="en-US" b="1" dirty="0"/>
              <a:t> The set index</a:t>
            </a:r>
          </a:p>
          <a:p>
            <a:r>
              <a:rPr lang="en-US" b="1" dirty="0"/>
              <a:t>EX 100 = 1100</a:t>
            </a:r>
            <a:r>
              <a:rPr lang="en-US" b="1" u="sng" dirty="0"/>
              <a:t>100</a:t>
            </a:r>
            <a:r>
              <a:rPr lang="en-US" b="1" dirty="0"/>
              <a:t> 2 words x 4 bytes/block</a:t>
            </a:r>
            <a:endParaRPr lang="en-US" u="sng"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a:t>
            </a:r>
          </a:p>
        </p:txBody>
      </p:sp>
      <p:sp>
        <p:nvSpPr>
          <p:cNvPr id="3" name="Content Placeholder 2"/>
          <p:cNvSpPr>
            <a:spLocks noGrp="1"/>
          </p:cNvSpPr>
          <p:nvPr>
            <p:ph sz="quarter" idx="1"/>
          </p:nvPr>
        </p:nvSpPr>
        <p:spPr/>
        <p:txBody>
          <a:bodyPr>
            <a:normAutofit fontScale="92500" lnSpcReduction="20000"/>
          </a:bodyPr>
          <a:lstStyle/>
          <a:p>
            <a:r>
              <a:rPr lang="en-US" dirty="0"/>
              <a:t>Since you have2 way cache you have two blocks in a set.  </a:t>
            </a:r>
          </a:p>
          <a:p>
            <a:r>
              <a:rPr lang="en-US" dirty="0"/>
              <a:t>You have two words in a block</a:t>
            </a:r>
          </a:p>
          <a:p>
            <a:r>
              <a:rPr lang="en-US" dirty="0"/>
              <a:t>You have 8 bytes in a block or 3 bits worth</a:t>
            </a:r>
          </a:p>
          <a:p>
            <a:r>
              <a:rPr lang="en-US" dirty="0"/>
              <a:t>You have 4 sets cause I say so so you have 2 bits to tell you which set</a:t>
            </a:r>
          </a:p>
          <a:p>
            <a:r>
              <a:rPr lang="en-US" dirty="0"/>
              <a:t>Since all you care about is which set and which word in a block you ignore the last two bits. Actually, since you are using 96 + 8n,100 + 8n you really don’t need to decode even the word from bits!  The first word is always “00”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a:t>
            </a:r>
          </a:p>
        </p:txBody>
      </p:sp>
      <p:sp>
        <p:nvSpPr>
          <p:cNvPr id="3" name="Content Placeholder 2"/>
          <p:cNvSpPr>
            <a:spLocks noGrp="1"/>
          </p:cNvSpPr>
          <p:nvPr>
            <p:ph sz="quarter" idx="1"/>
          </p:nvPr>
        </p:nvSpPr>
        <p:spPr/>
        <p:txBody>
          <a:bodyPr/>
          <a:lstStyle/>
          <a:p>
            <a:r>
              <a:rPr lang="en-US" dirty="0"/>
              <a:t>There are sufficient ports of cache so that the IF and MEM unit can access the cache at the same cycle without any port conflict.  If the two units are accessing the same set at the same time,  assume MEM will be executed at the first half of the cycle and IF will be executed at the second half of the cycle.</a:t>
            </a:r>
          </a:p>
          <a:p>
            <a:r>
              <a:rPr lang="en-US" dirty="0"/>
              <a:t>The point is that you can do both in a cycle so you can complete both activities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a:t>
            </a:r>
          </a:p>
        </p:txBody>
      </p:sp>
      <p:sp>
        <p:nvSpPr>
          <p:cNvPr id="3" name="Content Placeholder 2"/>
          <p:cNvSpPr>
            <a:spLocks noGrp="1"/>
          </p:cNvSpPr>
          <p:nvPr>
            <p:ph sz="quarter" idx="1"/>
          </p:nvPr>
        </p:nvSpPr>
        <p:spPr/>
        <p:txBody>
          <a:bodyPr/>
          <a:lstStyle/>
          <a:p>
            <a:r>
              <a:rPr lang="en-US" dirty="0"/>
              <a:t>Note that the IF unit can only execute 1 memory read per cycle.  Therefore, if the IF unit is attempting to fetch the instructions 100 and 104, and neither are in cache, then a memory read for the words at address 96 and 100 can be initiated.  The memory read for the words at addresses 104 and 108 must be initiated during the next clock cycle.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9559</TotalTime>
  <Words>1235</Words>
  <Application>Microsoft Macintosh PowerPoint</Application>
  <PresentationFormat>On-screen Show (4:3)</PresentationFormat>
  <Paragraphs>106</Paragraphs>
  <Slides>33</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Optima</vt:lpstr>
      <vt:lpstr>Tw Cen MT</vt:lpstr>
      <vt:lpstr>Wingdings</vt:lpstr>
      <vt:lpstr>Wingdings 2</vt:lpstr>
      <vt:lpstr>Median</vt:lpstr>
      <vt:lpstr>PowerPoint Presentation</vt:lpstr>
      <vt:lpstr>Introduction  </vt:lpstr>
      <vt:lpstr>Schedule for Rest of Semester</vt:lpstr>
      <vt:lpstr>Cache Description: </vt:lpstr>
      <vt:lpstr>Cache Organization</vt:lpstr>
      <vt:lpstr>CACHE</vt:lpstr>
      <vt:lpstr>CACHE</vt:lpstr>
      <vt:lpstr>CACHE</vt:lpstr>
      <vt:lpstr>CACHE</vt:lpstr>
      <vt:lpstr>CACHE</vt:lpstr>
      <vt:lpstr>Valid Bit</vt:lpstr>
      <vt:lpstr>CACHE</vt:lpstr>
      <vt:lpstr>MY CACHE DESIGN</vt:lpstr>
      <vt:lpstr>MY Check CacheFUNCTION</vt:lpstr>
      <vt:lpstr>PowerPoint Presentation</vt:lpstr>
      <vt:lpstr>PowerPoint Presentation</vt:lpstr>
      <vt:lpstr>Check for Boundary Conditions</vt:lpstr>
      <vt:lpstr>If Writing to Memory Eventually</vt:lpstr>
      <vt:lpstr>Decode Address for Cache Check</vt:lpstr>
      <vt:lpstr>PowerPoint Presentation</vt:lpstr>
      <vt:lpstr>2 way associative : 2 blocks : 2 words Cache size is 4 sets</vt:lpstr>
      <vt:lpstr>Check for a hit or miss</vt:lpstr>
      <vt:lpstr>WE HAVE A HIT!</vt:lpstr>
      <vt:lpstr>WE HAVE A MISS and ITS MISS # 2</vt:lpstr>
      <vt:lpstr>Get ready to write to cache</vt:lpstr>
      <vt:lpstr>Memory Write Back IF NEEDED</vt:lpstr>
      <vt:lpstr>NOW WRITE CACHE</vt:lpstr>
      <vt:lpstr>WE HAVE A MISS AND ITS # 1</vt:lpstr>
      <vt:lpstr>PowerPoint Presentation</vt:lpstr>
      <vt:lpstr>Flush in cache class</vt:lpstr>
      <vt:lpstr>Added getIndexOfMemAddress to helpers</vt:lpstr>
      <vt:lpstr>Files you need to code</vt:lpstr>
      <vt:lpstr>Start of sim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Performance</dc:title>
  <dc:creator>Apan Qasem</dc:creator>
  <cp:lastModifiedBy>Greg LaKomski</cp:lastModifiedBy>
  <cp:revision>765</cp:revision>
  <dcterms:created xsi:type="dcterms:W3CDTF">2019-04-17T19:49:42Z</dcterms:created>
  <dcterms:modified xsi:type="dcterms:W3CDTF">2019-11-11T19:25:27Z</dcterms:modified>
</cp:coreProperties>
</file>