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9" r:id="rId3"/>
    <p:sldId id="258" r:id="rId4"/>
    <p:sldId id="261" r:id="rId5"/>
    <p:sldId id="262" r:id="rId6"/>
    <p:sldId id="263" r:id="rId7"/>
    <p:sldId id="265" r:id="rId8"/>
    <p:sldId id="266" r:id="rId9"/>
    <p:sldId id="268" r:id="rId10"/>
    <p:sldId id="269" r:id="rId11"/>
    <p:sldId id="271" r:id="rId12"/>
    <p:sldId id="278" r:id="rId13"/>
    <p:sldId id="270" r:id="rId14"/>
    <p:sldId id="257" r:id="rId15"/>
    <p:sldId id="277" r:id="rId16"/>
    <p:sldId id="272" r:id="rId17"/>
    <p:sldId id="273" r:id="rId18"/>
    <p:sldId id="274" r:id="rId19"/>
    <p:sldId id="275" r:id="rId20"/>
    <p:sldId id="276" r:id="rId21"/>
    <p:sldId id="279" r:id="rId22"/>
    <p:sldId id="281" r:id="rId23"/>
    <p:sldId id="280" r:id="rId24"/>
    <p:sldId id="282" r:id="rId25"/>
    <p:sldId id="284" r:id="rId26"/>
    <p:sldId id="285" r:id="rId27"/>
    <p:sldId id="286" r:id="rId28"/>
    <p:sldId id="287" r:id="rId29"/>
    <p:sldId id="28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CBA"/>
    <a:srgbClr val="359CEF"/>
    <a:srgbClr val="623CBF"/>
    <a:srgbClr val="48DB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6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6E2CB7-E72D-4508-8FE8-84CC6563A5DC}" type="datetimeFigureOut">
              <a:rPr lang="en-US" smtClean="0"/>
              <a:t>8/11/2022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13307D-0544-48D2-B287-5D99A8CBDB2B}" type="slidenum">
              <a:rPr lang="en-US" smtClean="0"/>
              <a:t>‹#›</a:t>
            </a:fld>
            <a:endParaRPr lang="en-US"/>
          </a:p>
        </p:txBody>
      </p:sp>
    </p:spTree>
    <p:extLst>
      <p:ext uri="{BB962C8B-B14F-4D97-AF65-F5344CB8AC3E}">
        <p14:creationId xmlns:p14="http://schemas.microsoft.com/office/powerpoint/2010/main" val="350700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DAB42-5DA4-85B6-2A82-7CC74666D610}"/>
              </a:ext>
            </a:extLst>
          </p:cNvPr>
          <p:cNvSpPr>
            <a:spLocks noGrp="1"/>
          </p:cNvSpPr>
          <p:nvPr>
            <p:ph type="ctrTitle"/>
          </p:nvPr>
        </p:nvSpPr>
        <p:spPr>
          <a:xfrm>
            <a:off x="350673" y="2734208"/>
            <a:ext cx="6183864" cy="1389583"/>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682D2025-7F23-BB2E-91EC-E14B0289AB55}"/>
              </a:ext>
            </a:extLst>
          </p:cNvPr>
          <p:cNvSpPr>
            <a:spLocks noGrp="1"/>
          </p:cNvSpPr>
          <p:nvPr>
            <p:ph type="subTitle" idx="1"/>
          </p:nvPr>
        </p:nvSpPr>
        <p:spPr>
          <a:xfrm>
            <a:off x="-1237862" y="4406114"/>
            <a:ext cx="9075575" cy="542795"/>
          </a:xfrm>
        </p:spPr>
        <p:txBody>
          <a:bodyPr>
            <a:normAutofit/>
          </a:bodyPr>
          <a:lstStyle>
            <a:lvl1pPr marL="0" indent="0" algn="ctr">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9" name="Subtitle 2">
            <a:extLst>
              <a:ext uri="{FF2B5EF4-FFF2-40B4-BE49-F238E27FC236}">
                <a16:creationId xmlns:a16="http://schemas.microsoft.com/office/drawing/2014/main" id="{CB1F3552-4720-6D36-5034-0F2F772103C2}"/>
              </a:ext>
            </a:extLst>
          </p:cNvPr>
          <p:cNvSpPr txBox="1">
            <a:spLocks/>
          </p:cNvSpPr>
          <p:nvPr userDrawn="1"/>
        </p:nvSpPr>
        <p:spPr>
          <a:xfrm>
            <a:off x="-1237862" y="5178489"/>
            <a:ext cx="9075575" cy="5427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dirty="0">
              <a:solidFill>
                <a:schemeClr val="bg2">
                  <a:lumMod val="50000"/>
                </a:schemeClr>
              </a:solidFill>
            </a:endParaRPr>
          </a:p>
        </p:txBody>
      </p:sp>
    </p:spTree>
    <p:extLst>
      <p:ext uri="{BB962C8B-B14F-4D97-AF65-F5344CB8AC3E}">
        <p14:creationId xmlns:p14="http://schemas.microsoft.com/office/powerpoint/2010/main" val="2260452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E616-EE56-637A-FFB2-9ECD2EF511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38F050-C4F1-772D-1562-14C78AE5D8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43315A-2CB5-6EC7-2F21-E2FABAB4A633}"/>
              </a:ext>
            </a:extLst>
          </p:cNvPr>
          <p:cNvSpPr>
            <a:spLocks noGrp="1"/>
          </p:cNvSpPr>
          <p:nvPr>
            <p:ph type="dt" sz="half" idx="10"/>
          </p:nvPr>
        </p:nvSpPr>
        <p:spPr/>
        <p:txBody>
          <a:bodyPr/>
          <a:lstStyle/>
          <a:p>
            <a:fld id="{1E06ADED-9C29-4392-B364-FA8B05C4218C}" type="datetime1">
              <a:rPr lang="en-US" smtClean="0"/>
              <a:t>8/11/2022</a:t>
            </a:fld>
            <a:endParaRPr lang="en-US"/>
          </a:p>
        </p:txBody>
      </p:sp>
      <p:sp>
        <p:nvSpPr>
          <p:cNvPr id="5" name="Footer Placeholder 4">
            <a:extLst>
              <a:ext uri="{FF2B5EF4-FFF2-40B4-BE49-F238E27FC236}">
                <a16:creationId xmlns:a16="http://schemas.microsoft.com/office/drawing/2014/main" id="{4C74EB00-A75C-02E7-AA4C-A9CC5EB2CB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EDE36-C628-19F1-1BF7-096FB939C1B6}"/>
              </a:ext>
            </a:extLst>
          </p:cNvPr>
          <p:cNvSpPr>
            <a:spLocks noGrp="1"/>
          </p:cNvSpPr>
          <p:nvPr>
            <p:ph type="sldNum" sz="quarter" idx="12"/>
          </p:nvPr>
        </p:nvSpPr>
        <p:spPr/>
        <p:txBody>
          <a:bodyPr/>
          <a:lstStyle/>
          <a:p>
            <a:fld id="{4E0201A6-5BE0-4DCC-BBDD-195D649378CB}" type="slidenum">
              <a:rPr lang="en-US" smtClean="0"/>
              <a:t>‹#›</a:t>
            </a:fld>
            <a:endParaRPr lang="en-US"/>
          </a:p>
        </p:txBody>
      </p:sp>
    </p:spTree>
    <p:extLst>
      <p:ext uri="{BB962C8B-B14F-4D97-AF65-F5344CB8AC3E}">
        <p14:creationId xmlns:p14="http://schemas.microsoft.com/office/powerpoint/2010/main" val="359763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A7710B-3978-8E80-8CAD-98D5461D52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183C67-390A-2A6D-4CCC-53E795A7F0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AF1F8-B9EF-625C-9819-AD9CD7C546DA}"/>
              </a:ext>
            </a:extLst>
          </p:cNvPr>
          <p:cNvSpPr>
            <a:spLocks noGrp="1"/>
          </p:cNvSpPr>
          <p:nvPr>
            <p:ph type="dt" sz="half" idx="10"/>
          </p:nvPr>
        </p:nvSpPr>
        <p:spPr/>
        <p:txBody>
          <a:bodyPr/>
          <a:lstStyle/>
          <a:p>
            <a:fld id="{DA000DEE-9B27-4789-AE4A-EF7C322F3EC2}" type="datetime1">
              <a:rPr lang="en-US" smtClean="0"/>
              <a:t>8/11/2022</a:t>
            </a:fld>
            <a:endParaRPr lang="en-US"/>
          </a:p>
        </p:txBody>
      </p:sp>
      <p:sp>
        <p:nvSpPr>
          <p:cNvPr id="5" name="Footer Placeholder 4">
            <a:extLst>
              <a:ext uri="{FF2B5EF4-FFF2-40B4-BE49-F238E27FC236}">
                <a16:creationId xmlns:a16="http://schemas.microsoft.com/office/drawing/2014/main" id="{8434E1B4-4ABA-85B5-4CE8-957334F979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BA34B-9F23-5021-CF2B-F6CFC2955E62}"/>
              </a:ext>
            </a:extLst>
          </p:cNvPr>
          <p:cNvSpPr>
            <a:spLocks noGrp="1"/>
          </p:cNvSpPr>
          <p:nvPr>
            <p:ph type="sldNum" sz="quarter" idx="12"/>
          </p:nvPr>
        </p:nvSpPr>
        <p:spPr/>
        <p:txBody>
          <a:bodyPr/>
          <a:lstStyle/>
          <a:p>
            <a:fld id="{4E0201A6-5BE0-4DCC-BBDD-195D649378CB}" type="slidenum">
              <a:rPr lang="en-US" smtClean="0"/>
              <a:t>‹#›</a:t>
            </a:fld>
            <a:endParaRPr lang="en-US"/>
          </a:p>
        </p:txBody>
      </p:sp>
    </p:spTree>
    <p:extLst>
      <p:ext uri="{BB962C8B-B14F-4D97-AF65-F5344CB8AC3E}">
        <p14:creationId xmlns:p14="http://schemas.microsoft.com/office/powerpoint/2010/main" val="4250782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B10B6-5FAC-3A6F-F77B-B8683AE8B5D4}"/>
              </a:ext>
            </a:extLst>
          </p:cNvPr>
          <p:cNvSpPr>
            <a:spLocks noGrp="1"/>
          </p:cNvSpPr>
          <p:nvPr>
            <p:ph type="title"/>
          </p:nvPr>
        </p:nvSpPr>
        <p:spPr>
          <a:xfrm>
            <a:off x="838200" y="500062"/>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40D65B7-1C41-1C34-C81E-C8E8E951A5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0992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41FEF-2108-AE7F-589D-C0AE32D0B147}"/>
              </a:ext>
            </a:extLst>
          </p:cNvPr>
          <p:cNvSpPr>
            <a:spLocks noGrp="1"/>
          </p:cNvSpPr>
          <p:nvPr>
            <p:ph type="title"/>
          </p:nvPr>
        </p:nvSpPr>
        <p:spPr>
          <a:xfrm>
            <a:off x="794527" y="458223"/>
            <a:ext cx="8657382" cy="2036503"/>
          </a:xfrm>
        </p:spPr>
        <p:txBody>
          <a:bodyPr anchor="b"/>
          <a:lstStyle>
            <a:lvl1pPr algn="ct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CC244FD7-7DCF-DE9A-01C7-CF7E765BE6E4}"/>
              </a:ext>
            </a:extLst>
          </p:cNvPr>
          <p:cNvSpPr>
            <a:spLocks noGrp="1"/>
          </p:cNvSpPr>
          <p:nvPr>
            <p:ph type="body" idx="1"/>
          </p:nvPr>
        </p:nvSpPr>
        <p:spPr>
          <a:xfrm>
            <a:off x="943818" y="2851346"/>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8" name="Picture 7" descr="A picture containing qr code&#10;&#10;Description automatically generated">
            <a:extLst>
              <a:ext uri="{FF2B5EF4-FFF2-40B4-BE49-F238E27FC236}">
                <a16:creationId xmlns:a16="http://schemas.microsoft.com/office/drawing/2014/main" id="{FA9E4305-0FA0-1FDC-23BF-BC43F4F0CBC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97054" y="5726404"/>
            <a:ext cx="1408807" cy="1026890"/>
          </a:xfrm>
          <a:prstGeom prst="rect">
            <a:avLst/>
          </a:prstGeom>
        </p:spPr>
      </p:pic>
    </p:spTree>
    <p:extLst>
      <p:ext uri="{BB962C8B-B14F-4D97-AF65-F5344CB8AC3E}">
        <p14:creationId xmlns:p14="http://schemas.microsoft.com/office/powerpoint/2010/main" val="3166752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075D9-BE45-3CF8-04FB-AAFED3CB61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BB04C0-53CA-7BE2-D88A-12745568D7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FA0408-32F5-C961-2E05-0B631D4E6E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F8A51B-B59E-84CA-5CCB-0339A78398D6}"/>
              </a:ext>
            </a:extLst>
          </p:cNvPr>
          <p:cNvSpPr>
            <a:spLocks noGrp="1"/>
          </p:cNvSpPr>
          <p:nvPr>
            <p:ph type="dt" sz="half" idx="10"/>
          </p:nvPr>
        </p:nvSpPr>
        <p:spPr/>
        <p:txBody>
          <a:bodyPr/>
          <a:lstStyle/>
          <a:p>
            <a:fld id="{1BC478E3-6A3B-4ABD-9917-65CB3510DFBD}" type="datetime1">
              <a:rPr lang="en-US" smtClean="0"/>
              <a:t>8/11/2022</a:t>
            </a:fld>
            <a:endParaRPr lang="en-US"/>
          </a:p>
        </p:txBody>
      </p:sp>
      <p:sp>
        <p:nvSpPr>
          <p:cNvPr id="6" name="Footer Placeholder 5">
            <a:extLst>
              <a:ext uri="{FF2B5EF4-FFF2-40B4-BE49-F238E27FC236}">
                <a16:creationId xmlns:a16="http://schemas.microsoft.com/office/drawing/2014/main" id="{E18D6635-1705-A3E6-12D4-8F9D8E89C2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F337ED-DD91-6A43-C899-81CDD338817A}"/>
              </a:ext>
            </a:extLst>
          </p:cNvPr>
          <p:cNvSpPr>
            <a:spLocks noGrp="1"/>
          </p:cNvSpPr>
          <p:nvPr>
            <p:ph type="sldNum" sz="quarter" idx="12"/>
          </p:nvPr>
        </p:nvSpPr>
        <p:spPr/>
        <p:txBody>
          <a:bodyPr/>
          <a:lstStyle/>
          <a:p>
            <a:fld id="{4E0201A6-5BE0-4DCC-BBDD-195D649378CB}" type="slidenum">
              <a:rPr lang="en-US" smtClean="0"/>
              <a:t>‹#›</a:t>
            </a:fld>
            <a:endParaRPr lang="en-US"/>
          </a:p>
        </p:txBody>
      </p:sp>
    </p:spTree>
    <p:extLst>
      <p:ext uri="{BB962C8B-B14F-4D97-AF65-F5344CB8AC3E}">
        <p14:creationId xmlns:p14="http://schemas.microsoft.com/office/powerpoint/2010/main" val="213602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BDC70-7AFF-AAF8-E150-B9A0A5FD56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FA5F21-456A-8E69-F45F-3B431382EB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95A87C-E4C0-38CD-4B9A-B831D8BCEB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7C81BF-C4BE-110E-2B07-78A19CC0AD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B2C303-FC5F-2120-0E58-30FE1C38B1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2051F6-C88F-095C-9607-CCD32576D51D}"/>
              </a:ext>
            </a:extLst>
          </p:cNvPr>
          <p:cNvSpPr>
            <a:spLocks noGrp="1"/>
          </p:cNvSpPr>
          <p:nvPr>
            <p:ph type="dt" sz="half" idx="10"/>
          </p:nvPr>
        </p:nvSpPr>
        <p:spPr/>
        <p:txBody>
          <a:bodyPr/>
          <a:lstStyle/>
          <a:p>
            <a:fld id="{7059358F-7C23-4931-97A4-A38B748A0A90}" type="datetime1">
              <a:rPr lang="en-US" smtClean="0"/>
              <a:t>8/11/2022</a:t>
            </a:fld>
            <a:endParaRPr lang="en-US"/>
          </a:p>
        </p:txBody>
      </p:sp>
      <p:sp>
        <p:nvSpPr>
          <p:cNvPr id="8" name="Footer Placeholder 7">
            <a:extLst>
              <a:ext uri="{FF2B5EF4-FFF2-40B4-BE49-F238E27FC236}">
                <a16:creationId xmlns:a16="http://schemas.microsoft.com/office/drawing/2014/main" id="{295F4D80-8549-76F6-F2A1-25E881A897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4DD7AB-AC86-1EC5-C0E3-71436A55DE6C}"/>
              </a:ext>
            </a:extLst>
          </p:cNvPr>
          <p:cNvSpPr>
            <a:spLocks noGrp="1"/>
          </p:cNvSpPr>
          <p:nvPr>
            <p:ph type="sldNum" sz="quarter" idx="12"/>
          </p:nvPr>
        </p:nvSpPr>
        <p:spPr/>
        <p:txBody>
          <a:bodyPr/>
          <a:lstStyle/>
          <a:p>
            <a:fld id="{4E0201A6-5BE0-4DCC-BBDD-195D649378CB}" type="slidenum">
              <a:rPr lang="en-US" smtClean="0"/>
              <a:t>‹#›</a:t>
            </a:fld>
            <a:endParaRPr lang="en-US"/>
          </a:p>
        </p:txBody>
      </p:sp>
    </p:spTree>
    <p:extLst>
      <p:ext uri="{BB962C8B-B14F-4D97-AF65-F5344CB8AC3E}">
        <p14:creationId xmlns:p14="http://schemas.microsoft.com/office/powerpoint/2010/main" val="2156005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CE11D-ABEB-E55B-BB5F-227DED0F4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505E94-AC82-AC49-2392-058E22F8BE60}"/>
              </a:ext>
            </a:extLst>
          </p:cNvPr>
          <p:cNvSpPr>
            <a:spLocks noGrp="1"/>
          </p:cNvSpPr>
          <p:nvPr>
            <p:ph type="dt" sz="half" idx="10"/>
          </p:nvPr>
        </p:nvSpPr>
        <p:spPr/>
        <p:txBody>
          <a:bodyPr/>
          <a:lstStyle/>
          <a:p>
            <a:fld id="{0A159291-6839-40D5-9F27-F20A9D251811}" type="datetime1">
              <a:rPr lang="en-US" smtClean="0"/>
              <a:t>8/11/2022</a:t>
            </a:fld>
            <a:endParaRPr lang="en-US"/>
          </a:p>
        </p:txBody>
      </p:sp>
      <p:sp>
        <p:nvSpPr>
          <p:cNvPr id="4" name="Footer Placeholder 3">
            <a:extLst>
              <a:ext uri="{FF2B5EF4-FFF2-40B4-BE49-F238E27FC236}">
                <a16:creationId xmlns:a16="http://schemas.microsoft.com/office/drawing/2014/main" id="{ACA1BFF1-418B-B063-1C76-9973B5B18C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99235E-A3CA-08E0-5E71-4839865B1F59}"/>
              </a:ext>
            </a:extLst>
          </p:cNvPr>
          <p:cNvSpPr>
            <a:spLocks noGrp="1"/>
          </p:cNvSpPr>
          <p:nvPr>
            <p:ph type="sldNum" sz="quarter" idx="12"/>
          </p:nvPr>
        </p:nvSpPr>
        <p:spPr/>
        <p:txBody>
          <a:bodyPr/>
          <a:lstStyle/>
          <a:p>
            <a:fld id="{4E0201A6-5BE0-4DCC-BBDD-195D649378CB}" type="slidenum">
              <a:rPr lang="en-US" smtClean="0"/>
              <a:t>‹#›</a:t>
            </a:fld>
            <a:endParaRPr lang="en-US"/>
          </a:p>
        </p:txBody>
      </p:sp>
    </p:spTree>
    <p:extLst>
      <p:ext uri="{BB962C8B-B14F-4D97-AF65-F5344CB8AC3E}">
        <p14:creationId xmlns:p14="http://schemas.microsoft.com/office/powerpoint/2010/main" val="669550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DFCD35-B35F-7B46-0136-731354BA109E}"/>
              </a:ext>
            </a:extLst>
          </p:cNvPr>
          <p:cNvSpPr>
            <a:spLocks noGrp="1"/>
          </p:cNvSpPr>
          <p:nvPr>
            <p:ph type="dt" sz="half" idx="10"/>
          </p:nvPr>
        </p:nvSpPr>
        <p:spPr/>
        <p:txBody>
          <a:bodyPr/>
          <a:lstStyle/>
          <a:p>
            <a:fld id="{2254F60E-2508-450F-AFE6-11EE9A9DA6C3}" type="datetime1">
              <a:rPr lang="en-US" smtClean="0"/>
              <a:t>8/11/2022</a:t>
            </a:fld>
            <a:endParaRPr lang="en-US"/>
          </a:p>
        </p:txBody>
      </p:sp>
      <p:sp>
        <p:nvSpPr>
          <p:cNvPr id="3" name="Footer Placeholder 2">
            <a:extLst>
              <a:ext uri="{FF2B5EF4-FFF2-40B4-BE49-F238E27FC236}">
                <a16:creationId xmlns:a16="http://schemas.microsoft.com/office/drawing/2014/main" id="{E0FDA5B2-3EAB-5263-29CF-FFDC575317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0BF1EB-1F4D-3C72-745B-20065D03B02D}"/>
              </a:ext>
            </a:extLst>
          </p:cNvPr>
          <p:cNvSpPr>
            <a:spLocks noGrp="1"/>
          </p:cNvSpPr>
          <p:nvPr>
            <p:ph type="sldNum" sz="quarter" idx="12"/>
          </p:nvPr>
        </p:nvSpPr>
        <p:spPr/>
        <p:txBody>
          <a:bodyPr/>
          <a:lstStyle/>
          <a:p>
            <a:fld id="{4E0201A6-5BE0-4DCC-BBDD-195D649378CB}" type="slidenum">
              <a:rPr lang="en-US" smtClean="0"/>
              <a:t>‹#›</a:t>
            </a:fld>
            <a:endParaRPr lang="en-US"/>
          </a:p>
        </p:txBody>
      </p:sp>
    </p:spTree>
    <p:extLst>
      <p:ext uri="{BB962C8B-B14F-4D97-AF65-F5344CB8AC3E}">
        <p14:creationId xmlns:p14="http://schemas.microsoft.com/office/powerpoint/2010/main" val="1470545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1E13E-D60B-57EA-12EE-368C3E19CB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DF4839-CFA0-795E-D8EA-DBCA6B6B22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75CD20-E141-F523-78C1-26A89AE21A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495ED1-CD3E-F2B5-99A5-8E5CC981DD56}"/>
              </a:ext>
            </a:extLst>
          </p:cNvPr>
          <p:cNvSpPr>
            <a:spLocks noGrp="1"/>
          </p:cNvSpPr>
          <p:nvPr>
            <p:ph type="dt" sz="half" idx="10"/>
          </p:nvPr>
        </p:nvSpPr>
        <p:spPr/>
        <p:txBody>
          <a:bodyPr/>
          <a:lstStyle/>
          <a:p>
            <a:fld id="{CE1DAB7F-57E8-4D93-8330-B90845E1FF9A}" type="datetime1">
              <a:rPr lang="en-US" smtClean="0"/>
              <a:t>8/11/2022</a:t>
            </a:fld>
            <a:endParaRPr lang="en-US"/>
          </a:p>
        </p:txBody>
      </p:sp>
      <p:sp>
        <p:nvSpPr>
          <p:cNvPr id="6" name="Footer Placeholder 5">
            <a:extLst>
              <a:ext uri="{FF2B5EF4-FFF2-40B4-BE49-F238E27FC236}">
                <a16:creationId xmlns:a16="http://schemas.microsoft.com/office/drawing/2014/main" id="{C04808F3-9F2B-959F-208B-85BA3B2C87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C34176-A76D-F14C-18E4-FC2149755805}"/>
              </a:ext>
            </a:extLst>
          </p:cNvPr>
          <p:cNvSpPr>
            <a:spLocks noGrp="1"/>
          </p:cNvSpPr>
          <p:nvPr>
            <p:ph type="sldNum" sz="quarter" idx="12"/>
          </p:nvPr>
        </p:nvSpPr>
        <p:spPr/>
        <p:txBody>
          <a:bodyPr/>
          <a:lstStyle/>
          <a:p>
            <a:fld id="{4E0201A6-5BE0-4DCC-BBDD-195D649378CB}" type="slidenum">
              <a:rPr lang="en-US" smtClean="0"/>
              <a:t>‹#›</a:t>
            </a:fld>
            <a:endParaRPr lang="en-US"/>
          </a:p>
        </p:txBody>
      </p:sp>
    </p:spTree>
    <p:extLst>
      <p:ext uri="{BB962C8B-B14F-4D97-AF65-F5344CB8AC3E}">
        <p14:creationId xmlns:p14="http://schemas.microsoft.com/office/powerpoint/2010/main" val="2821396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46F4B-8BD1-7357-626A-22EDF1DFD8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A61619-FDBB-937A-F901-97D32CBD3D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303B18-5012-20C9-3435-A0A27FB3D4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F15D3B-861B-45E4-9689-49B33F3C7610}"/>
              </a:ext>
            </a:extLst>
          </p:cNvPr>
          <p:cNvSpPr>
            <a:spLocks noGrp="1"/>
          </p:cNvSpPr>
          <p:nvPr>
            <p:ph type="dt" sz="half" idx="10"/>
          </p:nvPr>
        </p:nvSpPr>
        <p:spPr/>
        <p:txBody>
          <a:bodyPr/>
          <a:lstStyle/>
          <a:p>
            <a:fld id="{18B74C67-98F2-43E3-8759-AF1C8DCB2F43}" type="datetime1">
              <a:rPr lang="en-US" smtClean="0"/>
              <a:t>8/11/2022</a:t>
            </a:fld>
            <a:endParaRPr lang="en-US"/>
          </a:p>
        </p:txBody>
      </p:sp>
      <p:sp>
        <p:nvSpPr>
          <p:cNvPr id="6" name="Footer Placeholder 5">
            <a:extLst>
              <a:ext uri="{FF2B5EF4-FFF2-40B4-BE49-F238E27FC236}">
                <a16:creationId xmlns:a16="http://schemas.microsoft.com/office/drawing/2014/main" id="{D12D21C0-C276-3E9C-26CA-B3EC31C2B2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47284D-85C6-1037-AF62-4DE6DE1EBF08}"/>
              </a:ext>
            </a:extLst>
          </p:cNvPr>
          <p:cNvSpPr>
            <a:spLocks noGrp="1"/>
          </p:cNvSpPr>
          <p:nvPr>
            <p:ph type="sldNum" sz="quarter" idx="12"/>
          </p:nvPr>
        </p:nvSpPr>
        <p:spPr/>
        <p:txBody>
          <a:bodyPr/>
          <a:lstStyle/>
          <a:p>
            <a:fld id="{4E0201A6-5BE0-4DCC-BBDD-195D649378CB}" type="slidenum">
              <a:rPr lang="en-US" smtClean="0"/>
              <a:t>‹#›</a:t>
            </a:fld>
            <a:endParaRPr lang="en-US"/>
          </a:p>
        </p:txBody>
      </p:sp>
    </p:spTree>
    <p:extLst>
      <p:ext uri="{BB962C8B-B14F-4D97-AF65-F5344CB8AC3E}">
        <p14:creationId xmlns:p14="http://schemas.microsoft.com/office/powerpoint/2010/main" val="1877345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C6065F-AD2F-6B0D-1B64-3A3F241EA42D}"/>
              </a:ext>
            </a:extLst>
          </p:cNvPr>
          <p:cNvSpPr>
            <a:spLocks noGrp="1"/>
          </p:cNvSpPr>
          <p:nvPr>
            <p:ph type="title"/>
          </p:nvPr>
        </p:nvSpPr>
        <p:spPr>
          <a:xfrm>
            <a:off x="978159" y="374139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06F1EE-D32E-1BCD-12D8-9F40F9E63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13B0A55-5804-03C5-9A5E-E029942E76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F37D92-9BBD-429C-ADB9-0D53BB6284A0}" type="datetime1">
              <a:rPr lang="en-US" smtClean="0"/>
              <a:t>8/11/2022</a:t>
            </a:fld>
            <a:endParaRPr lang="en-US"/>
          </a:p>
        </p:txBody>
      </p:sp>
      <p:sp>
        <p:nvSpPr>
          <p:cNvPr id="5" name="Footer Placeholder 4">
            <a:extLst>
              <a:ext uri="{FF2B5EF4-FFF2-40B4-BE49-F238E27FC236}">
                <a16:creationId xmlns:a16="http://schemas.microsoft.com/office/drawing/2014/main" id="{29CB5D18-A49D-04A2-0ED5-A6AB879030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DF3ACB-3E2B-3B68-A32A-1B06C33F89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0201A6-5BE0-4DCC-BBDD-195D649378CB}" type="slidenum">
              <a:rPr lang="en-US" smtClean="0"/>
              <a:t>‹#›</a:t>
            </a:fld>
            <a:endParaRPr lang="en-US"/>
          </a:p>
        </p:txBody>
      </p:sp>
    </p:spTree>
    <p:extLst>
      <p:ext uri="{BB962C8B-B14F-4D97-AF65-F5344CB8AC3E}">
        <p14:creationId xmlns:p14="http://schemas.microsoft.com/office/powerpoint/2010/main" val="2860350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s://www.atlassian.com/agile/scrum#:~:text=Scrum%20is%20a%20framework%20that,and%20losses%20to%20continuously%20improve"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27844-1A2D-AD03-86FF-5CCCF6B48013}"/>
              </a:ext>
            </a:extLst>
          </p:cNvPr>
          <p:cNvSpPr>
            <a:spLocks noGrp="1"/>
          </p:cNvSpPr>
          <p:nvPr>
            <p:ph type="ctrTitle"/>
          </p:nvPr>
        </p:nvSpPr>
        <p:spPr>
          <a:xfrm>
            <a:off x="-87864" y="1620818"/>
            <a:ext cx="6183864" cy="1389583"/>
          </a:xfrm>
        </p:spPr>
        <p:txBody>
          <a:bodyPr/>
          <a:lstStyle/>
          <a:p>
            <a:r>
              <a:rPr lang="en-US" dirty="0"/>
              <a:t>SDLC | AGILE</a:t>
            </a:r>
          </a:p>
        </p:txBody>
      </p:sp>
      <p:sp>
        <p:nvSpPr>
          <p:cNvPr id="3" name="Subtitle 2">
            <a:extLst>
              <a:ext uri="{FF2B5EF4-FFF2-40B4-BE49-F238E27FC236}">
                <a16:creationId xmlns:a16="http://schemas.microsoft.com/office/drawing/2014/main" id="{E86D0790-534D-78AA-A6F3-5744E1DDDB53}"/>
              </a:ext>
            </a:extLst>
          </p:cNvPr>
          <p:cNvSpPr>
            <a:spLocks noGrp="1"/>
          </p:cNvSpPr>
          <p:nvPr>
            <p:ph type="subTitle" idx="1"/>
          </p:nvPr>
        </p:nvSpPr>
        <p:spPr>
          <a:xfrm>
            <a:off x="-1709898" y="3031220"/>
            <a:ext cx="9144000" cy="1655762"/>
          </a:xfrm>
        </p:spPr>
        <p:txBody>
          <a:bodyPr/>
          <a:lstStyle/>
          <a:p>
            <a:r>
              <a:rPr lang="en-US" sz="3600" dirty="0"/>
              <a:t>SCRUM</a:t>
            </a:r>
            <a:r>
              <a:rPr lang="en-US" dirty="0"/>
              <a:t> </a:t>
            </a:r>
          </a:p>
        </p:txBody>
      </p:sp>
      <p:sp>
        <p:nvSpPr>
          <p:cNvPr id="4" name="TextBox 3">
            <a:extLst>
              <a:ext uri="{FF2B5EF4-FFF2-40B4-BE49-F238E27FC236}">
                <a16:creationId xmlns:a16="http://schemas.microsoft.com/office/drawing/2014/main" id="{52069DE3-6DDA-AB31-63CB-4B7E7B86DD74}"/>
              </a:ext>
            </a:extLst>
          </p:cNvPr>
          <p:cNvSpPr txBox="1"/>
          <p:nvPr/>
        </p:nvSpPr>
        <p:spPr>
          <a:xfrm>
            <a:off x="1170995" y="3841203"/>
            <a:ext cx="3666145" cy="584775"/>
          </a:xfrm>
          <a:prstGeom prst="rect">
            <a:avLst/>
          </a:prstGeom>
          <a:noFill/>
        </p:spPr>
        <p:txBody>
          <a:bodyPr wrap="square" rtlCol="0">
            <a:spAutoFit/>
          </a:bodyPr>
          <a:lstStyle/>
          <a:p>
            <a:pPr algn="ctr"/>
            <a:r>
              <a:rPr lang="en-US" sz="1600" dirty="0">
                <a:solidFill>
                  <a:schemeClr val="bg1">
                    <a:lumMod val="50000"/>
                  </a:schemeClr>
                </a:solidFill>
              </a:rPr>
              <a:t>Jon-Kayla Pointer</a:t>
            </a:r>
          </a:p>
          <a:p>
            <a:pPr algn="ctr"/>
            <a:r>
              <a:rPr lang="en-US" sz="1600" dirty="0">
                <a:solidFill>
                  <a:schemeClr val="bg1">
                    <a:lumMod val="50000"/>
                  </a:schemeClr>
                </a:solidFill>
              </a:rPr>
              <a:t>Southern New Hampshire University</a:t>
            </a:r>
          </a:p>
        </p:txBody>
      </p:sp>
      <p:cxnSp>
        <p:nvCxnSpPr>
          <p:cNvPr id="6" name="Straight Connector 5">
            <a:extLst>
              <a:ext uri="{FF2B5EF4-FFF2-40B4-BE49-F238E27FC236}">
                <a16:creationId xmlns:a16="http://schemas.microsoft.com/office/drawing/2014/main" id="{337F2249-F7EA-FD45-13B3-BE0FA92595E7}"/>
              </a:ext>
            </a:extLst>
          </p:cNvPr>
          <p:cNvCxnSpPr/>
          <p:nvPr/>
        </p:nvCxnSpPr>
        <p:spPr>
          <a:xfrm>
            <a:off x="1024756" y="3768172"/>
            <a:ext cx="367469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11" descr="A picture containing logo&#10;&#10;Description automatically generated">
            <a:extLst>
              <a:ext uri="{FF2B5EF4-FFF2-40B4-BE49-F238E27FC236}">
                <a16:creationId xmlns:a16="http://schemas.microsoft.com/office/drawing/2014/main" id="{B45CA08B-77FD-E74E-B9FE-CA4D78708E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2499" y="174106"/>
            <a:ext cx="2626905" cy="1914770"/>
          </a:xfrm>
          <a:prstGeom prst="rect">
            <a:avLst/>
          </a:prstGeom>
        </p:spPr>
      </p:pic>
    </p:spTree>
    <p:extLst>
      <p:ext uri="{BB962C8B-B14F-4D97-AF65-F5344CB8AC3E}">
        <p14:creationId xmlns:p14="http://schemas.microsoft.com/office/powerpoint/2010/main" val="3164880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6ECC7D3-A8D3-B073-D404-7B36359A2F44}"/>
              </a:ext>
            </a:extLst>
          </p:cNvPr>
          <p:cNvSpPr txBox="1"/>
          <p:nvPr/>
        </p:nvSpPr>
        <p:spPr>
          <a:xfrm>
            <a:off x="2552667" y="319739"/>
            <a:ext cx="7669762" cy="1200329"/>
          </a:xfrm>
          <a:prstGeom prst="rect">
            <a:avLst/>
          </a:prstGeom>
          <a:noFill/>
        </p:spPr>
        <p:txBody>
          <a:bodyPr wrap="square">
            <a:spAutoFit/>
          </a:bodyPr>
          <a:lstStyle/>
          <a:p>
            <a:r>
              <a:rPr kumimoji="0" lang="en-US" sz="7200" b="1" i="0" u="none" strike="noStrike" kern="1200" cap="none" spc="0" normalizeH="0" baseline="0" noProof="0" dirty="0">
                <a:ln>
                  <a:noFill/>
                </a:ln>
                <a:solidFill>
                  <a:prstClr val="black"/>
                </a:solidFill>
                <a:effectLst/>
                <a:uLnTx/>
                <a:uFillTx/>
                <a:latin typeface="Century Gothic" panose="020F0302020204030204"/>
                <a:ea typeface="+mj-ea"/>
                <a:cs typeface="+mj-cs"/>
              </a:rPr>
              <a:t>Scrum Master</a:t>
            </a:r>
            <a:endParaRPr lang="en-US" sz="2400" b="1" dirty="0"/>
          </a:p>
        </p:txBody>
      </p:sp>
      <p:cxnSp>
        <p:nvCxnSpPr>
          <p:cNvPr id="9" name="Straight Connector 8">
            <a:extLst>
              <a:ext uri="{FF2B5EF4-FFF2-40B4-BE49-F238E27FC236}">
                <a16:creationId xmlns:a16="http://schemas.microsoft.com/office/drawing/2014/main" id="{F9683970-B7EB-297F-0118-6A46C41FCDEF}"/>
              </a:ext>
            </a:extLst>
          </p:cNvPr>
          <p:cNvCxnSpPr>
            <a:cxnSpLocks/>
          </p:cNvCxnSpPr>
          <p:nvPr/>
        </p:nvCxnSpPr>
        <p:spPr>
          <a:xfrm>
            <a:off x="3035559" y="1520068"/>
            <a:ext cx="4646645" cy="0"/>
          </a:xfrm>
          <a:prstGeom prst="line">
            <a:avLst/>
          </a:prstGeom>
          <a:ln>
            <a:solidFill>
              <a:srgbClr val="006CBA"/>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05ED00D-5221-37BE-2625-17A3D4872EF7}"/>
              </a:ext>
            </a:extLst>
          </p:cNvPr>
          <p:cNvSpPr txBox="1"/>
          <p:nvPr/>
        </p:nvSpPr>
        <p:spPr>
          <a:xfrm>
            <a:off x="2880555" y="1648908"/>
            <a:ext cx="5963818" cy="3754874"/>
          </a:xfrm>
          <a:prstGeom prst="rect">
            <a:avLst/>
          </a:prstGeom>
          <a:noFill/>
        </p:spPr>
        <p:txBody>
          <a:bodyPr wrap="square" rtlCol="0">
            <a:spAutoFit/>
          </a:bodyPr>
          <a:lstStyle/>
          <a:p>
            <a:pPr marL="342900" indent="-342900">
              <a:buFont typeface="Arial" panose="020B0604020202020204" pitchFamily="34" charset="0"/>
              <a:buChar char="•"/>
            </a:pPr>
            <a:r>
              <a:rPr lang="en-US" dirty="0"/>
              <a:t>Coaches and guides the team to follow the Scrum principles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Responsibilities include serving the team, the product owner, and organization.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Facilitates all scrum key events and ensures the key events are within adequate time.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Ensures the team understands the product backlog.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774362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6ECC7D3-A8D3-B073-D404-7B36359A2F44}"/>
              </a:ext>
            </a:extLst>
          </p:cNvPr>
          <p:cNvSpPr txBox="1"/>
          <p:nvPr/>
        </p:nvSpPr>
        <p:spPr>
          <a:xfrm>
            <a:off x="2724946" y="623221"/>
            <a:ext cx="7669762" cy="830997"/>
          </a:xfrm>
          <a:prstGeom prst="rect">
            <a:avLst/>
          </a:prstGeom>
          <a:noFill/>
        </p:spPr>
        <p:txBody>
          <a:bodyPr wrap="square">
            <a:spAutoFit/>
          </a:bodyPr>
          <a:lstStyle/>
          <a:p>
            <a:r>
              <a:rPr kumimoji="0" lang="en-US" sz="4800" b="1" i="0" u="none" strike="noStrike" kern="1200" cap="none" spc="0" normalizeH="0" baseline="0" noProof="0" dirty="0">
                <a:ln>
                  <a:noFill/>
                </a:ln>
                <a:solidFill>
                  <a:prstClr val="black"/>
                </a:solidFill>
                <a:effectLst/>
                <a:uLnTx/>
                <a:uFillTx/>
                <a:latin typeface="Century Gothic" panose="020F0302020204030204"/>
                <a:ea typeface="+mj-ea"/>
                <a:cs typeface="+mj-cs"/>
              </a:rPr>
              <a:t>Development Team</a:t>
            </a:r>
            <a:endParaRPr lang="en-US" sz="1400" b="1" dirty="0"/>
          </a:p>
        </p:txBody>
      </p:sp>
      <p:cxnSp>
        <p:nvCxnSpPr>
          <p:cNvPr id="9" name="Straight Connector 8">
            <a:extLst>
              <a:ext uri="{FF2B5EF4-FFF2-40B4-BE49-F238E27FC236}">
                <a16:creationId xmlns:a16="http://schemas.microsoft.com/office/drawing/2014/main" id="{F9683970-B7EB-297F-0118-6A46C41FCDEF}"/>
              </a:ext>
            </a:extLst>
          </p:cNvPr>
          <p:cNvCxnSpPr>
            <a:cxnSpLocks/>
          </p:cNvCxnSpPr>
          <p:nvPr/>
        </p:nvCxnSpPr>
        <p:spPr>
          <a:xfrm>
            <a:off x="3035559" y="1520068"/>
            <a:ext cx="4646645" cy="0"/>
          </a:xfrm>
          <a:prstGeom prst="line">
            <a:avLst/>
          </a:prstGeom>
          <a:ln>
            <a:solidFill>
              <a:srgbClr val="006CBA"/>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05ED00D-5221-37BE-2625-17A3D4872EF7}"/>
              </a:ext>
            </a:extLst>
          </p:cNvPr>
          <p:cNvSpPr txBox="1"/>
          <p:nvPr/>
        </p:nvSpPr>
        <p:spPr>
          <a:xfrm>
            <a:off x="2880555" y="1648908"/>
            <a:ext cx="5963818" cy="3754874"/>
          </a:xfrm>
          <a:prstGeom prst="rect">
            <a:avLst/>
          </a:prstGeom>
          <a:noFill/>
        </p:spPr>
        <p:txBody>
          <a:bodyPr wrap="square" rtlCol="0">
            <a:spAutoFit/>
          </a:bodyPr>
          <a:lstStyle/>
          <a:p>
            <a:pPr marL="342900" indent="-342900">
              <a:buFont typeface="Arial" panose="020B0604020202020204" pitchFamily="34" charset="0"/>
              <a:buChar char="•"/>
            </a:pPr>
            <a:r>
              <a:rPr lang="en-US" dirty="0"/>
              <a:t>The professionals who do the hands-on work and completes the tasks in a scrum work. They ensure that the sprint goal is made during each sprint.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Responsibilities include defining, refining sprint backlogs, showcasing the increment during the sprint review</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Attributes include self-organizing and cross functional.</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341689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7986E-6F34-9573-8458-C16A882C6ECC}"/>
              </a:ext>
            </a:extLst>
          </p:cNvPr>
          <p:cNvSpPr>
            <a:spLocks noGrp="1"/>
          </p:cNvSpPr>
          <p:nvPr>
            <p:ph type="title"/>
          </p:nvPr>
        </p:nvSpPr>
        <p:spPr>
          <a:xfrm>
            <a:off x="612913" y="221766"/>
            <a:ext cx="10515600" cy="1325563"/>
          </a:xfrm>
        </p:spPr>
        <p:txBody>
          <a:bodyPr/>
          <a:lstStyle/>
          <a:p>
            <a:r>
              <a:rPr lang="en-US" dirty="0"/>
              <a:t>SCRUM Artifacts:</a:t>
            </a:r>
          </a:p>
        </p:txBody>
      </p:sp>
      <p:sp>
        <p:nvSpPr>
          <p:cNvPr id="3" name="Text Placeholder 2">
            <a:extLst>
              <a:ext uri="{FF2B5EF4-FFF2-40B4-BE49-F238E27FC236}">
                <a16:creationId xmlns:a16="http://schemas.microsoft.com/office/drawing/2014/main" id="{40C77277-16FB-3E2B-22EC-881689085896}"/>
              </a:ext>
            </a:extLst>
          </p:cNvPr>
          <p:cNvSpPr>
            <a:spLocks noGrp="1"/>
          </p:cNvSpPr>
          <p:nvPr>
            <p:ph idx="1"/>
          </p:nvPr>
        </p:nvSpPr>
        <p:spPr>
          <a:xfrm>
            <a:off x="321366" y="1547329"/>
            <a:ext cx="10515600" cy="4351338"/>
          </a:xfrm>
        </p:spPr>
        <p:txBody>
          <a:bodyPr>
            <a:normAutofit fontScale="77500" lnSpcReduction="20000"/>
          </a:bodyPr>
          <a:lstStyle/>
          <a:p>
            <a:pPr marL="514350" indent="-514350">
              <a:lnSpc>
                <a:spcPct val="210000"/>
              </a:lnSpc>
              <a:buFont typeface="+mj-lt"/>
              <a:buAutoNum type="arabicPeriod"/>
            </a:pPr>
            <a:r>
              <a:rPr lang="en-US" dirty="0"/>
              <a:t>Product Backlog: The list of features and requirements of a product. This product owner is the one who defines the list, and it is constantly being re-vised, reprioritized, and revisited.</a:t>
            </a:r>
          </a:p>
          <a:p>
            <a:pPr marL="514350" indent="-514350">
              <a:lnSpc>
                <a:spcPct val="210000"/>
              </a:lnSpc>
              <a:buFont typeface="+mj-lt"/>
              <a:buAutoNum type="arabicPeriod"/>
            </a:pPr>
            <a:r>
              <a:rPr lang="en-US" dirty="0"/>
              <a:t>Sprint Backlog: The list of user stories or bug fixes that is selected by the development team. </a:t>
            </a:r>
          </a:p>
          <a:p>
            <a:pPr marL="514350" indent="-514350">
              <a:lnSpc>
                <a:spcPct val="210000"/>
              </a:lnSpc>
              <a:buFont typeface="+mj-lt"/>
              <a:buAutoNum type="arabicPeriod"/>
            </a:pPr>
            <a:r>
              <a:rPr lang="en-US" dirty="0"/>
              <a:t>Sprint Goal: The usable end-product of the sprint.</a:t>
            </a:r>
          </a:p>
          <a:p>
            <a:endParaRPr lang="en-US" dirty="0"/>
          </a:p>
        </p:txBody>
      </p:sp>
    </p:spTree>
    <p:extLst>
      <p:ext uri="{BB962C8B-B14F-4D97-AF65-F5344CB8AC3E}">
        <p14:creationId xmlns:p14="http://schemas.microsoft.com/office/powerpoint/2010/main" val="1493024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15E9D-0BF5-9F87-A79B-6EF297B9F466}"/>
              </a:ext>
            </a:extLst>
          </p:cNvPr>
          <p:cNvSpPr>
            <a:spLocks noGrp="1"/>
          </p:cNvSpPr>
          <p:nvPr>
            <p:ph type="title"/>
          </p:nvPr>
        </p:nvSpPr>
        <p:spPr>
          <a:xfrm>
            <a:off x="1874027" y="25400"/>
            <a:ext cx="7612873" cy="1281677"/>
          </a:xfrm>
        </p:spPr>
        <p:txBody>
          <a:bodyPr>
            <a:normAutofit/>
          </a:bodyPr>
          <a:lstStyle/>
          <a:p>
            <a:r>
              <a:rPr lang="en-US" sz="4800" dirty="0"/>
              <a:t>SCRUM KEY EVENTS</a:t>
            </a:r>
          </a:p>
        </p:txBody>
      </p:sp>
      <p:sp>
        <p:nvSpPr>
          <p:cNvPr id="3" name="Text Placeholder 2">
            <a:extLst>
              <a:ext uri="{FF2B5EF4-FFF2-40B4-BE49-F238E27FC236}">
                <a16:creationId xmlns:a16="http://schemas.microsoft.com/office/drawing/2014/main" id="{79FB7A20-E456-D2C7-DEF4-E5B77FE2A435}"/>
              </a:ext>
            </a:extLst>
          </p:cNvPr>
          <p:cNvSpPr>
            <a:spLocks noGrp="1"/>
          </p:cNvSpPr>
          <p:nvPr>
            <p:ph type="body" idx="1"/>
          </p:nvPr>
        </p:nvSpPr>
        <p:spPr>
          <a:xfrm>
            <a:off x="3187700" y="1708346"/>
            <a:ext cx="7612872" cy="3016054"/>
          </a:xfrm>
        </p:spPr>
        <p:txBody>
          <a:bodyPr>
            <a:normAutofit fontScale="77500" lnSpcReduction="20000"/>
          </a:bodyPr>
          <a:lstStyle/>
          <a:p>
            <a:pPr marL="742950" indent="-742950">
              <a:buFont typeface="+mj-lt"/>
              <a:buAutoNum type="arabicPeriod"/>
            </a:pPr>
            <a:r>
              <a:rPr lang="en-US" sz="4200" dirty="0"/>
              <a:t>Backlog Grooming</a:t>
            </a:r>
          </a:p>
          <a:p>
            <a:pPr marL="742950" indent="-742950">
              <a:buFont typeface="+mj-lt"/>
              <a:buAutoNum type="arabicPeriod"/>
            </a:pPr>
            <a:r>
              <a:rPr lang="en-US" sz="4200" dirty="0"/>
              <a:t>Sprint Planning</a:t>
            </a:r>
          </a:p>
          <a:p>
            <a:pPr marL="742950" indent="-742950">
              <a:buFont typeface="+mj-lt"/>
              <a:buAutoNum type="arabicPeriod"/>
            </a:pPr>
            <a:r>
              <a:rPr lang="en-US" sz="4200" dirty="0"/>
              <a:t>Sprint</a:t>
            </a:r>
          </a:p>
          <a:p>
            <a:pPr marL="742950" indent="-742950">
              <a:buFont typeface="+mj-lt"/>
              <a:buAutoNum type="arabicPeriod"/>
            </a:pPr>
            <a:r>
              <a:rPr lang="en-US" sz="4200" dirty="0"/>
              <a:t>Daily stand ups</a:t>
            </a:r>
          </a:p>
          <a:p>
            <a:pPr marL="742950" indent="-742950">
              <a:buFont typeface="+mj-lt"/>
              <a:buAutoNum type="arabicPeriod"/>
            </a:pPr>
            <a:r>
              <a:rPr lang="en-US" sz="4200" dirty="0"/>
              <a:t>Sprint Review </a:t>
            </a:r>
          </a:p>
          <a:p>
            <a:pPr marL="742950" indent="-742950">
              <a:buFont typeface="+mj-lt"/>
              <a:buAutoNum type="arabicPeriod"/>
            </a:pPr>
            <a:r>
              <a:rPr lang="en-US" sz="4200" dirty="0"/>
              <a:t>Sprint Retrospective</a:t>
            </a:r>
          </a:p>
          <a:p>
            <a:pPr marL="457200" indent="-457200">
              <a:buAutoNum type="arabicPeriod"/>
            </a:pPr>
            <a:endParaRPr lang="en-US" dirty="0"/>
          </a:p>
        </p:txBody>
      </p:sp>
    </p:spTree>
    <p:extLst>
      <p:ext uri="{BB962C8B-B14F-4D97-AF65-F5344CB8AC3E}">
        <p14:creationId xmlns:p14="http://schemas.microsoft.com/office/powerpoint/2010/main" val="2950190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A673647-2488-463C-F2C3-4E2C45A6BB9F}"/>
              </a:ext>
            </a:extLst>
          </p:cNvPr>
          <p:cNvGrpSpPr/>
          <p:nvPr/>
        </p:nvGrpSpPr>
        <p:grpSpPr>
          <a:xfrm>
            <a:off x="829683" y="1549276"/>
            <a:ext cx="10532634" cy="3759447"/>
            <a:chOff x="938188" y="932298"/>
            <a:chExt cx="10532634" cy="3759447"/>
          </a:xfrm>
        </p:grpSpPr>
        <p:pic>
          <p:nvPicPr>
            <p:cNvPr id="5" name="Picture 4" descr="A picture containing shape&#10;&#10;Description automatically generated">
              <a:extLst>
                <a:ext uri="{FF2B5EF4-FFF2-40B4-BE49-F238E27FC236}">
                  <a16:creationId xmlns:a16="http://schemas.microsoft.com/office/drawing/2014/main" id="{5EEF702B-AA3C-704D-D530-EEE9158A5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188" y="2595465"/>
              <a:ext cx="10532634" cy="2096280"/>
            </a:xfrm>
            <a:prstGeom prst="rect">
              <a:avLst/>
            </a:prstGeom>
          </p:spPr>
        </p:pic>
        <p:sp>
          <p:nvSpPr>
            <p:cNvPr id="8" name="Arrow: Left-Right 7">
              <a:extLst>
                <a:ext uri="{FF2B5EF4-FFF2-40B4-BE49-F238E27FC236}">
                  <a16:creationId xmlns:a16="http://schemas.microsoft.com/office/drawing/2014/main" id="{63226F54-529A-A45D-003F-9A24D6756734}"/>
                </a:ext>
              </a:extLst>
            </p:cNvPr>
            <p:cNvSpPr/>
            <p:nvPr/>
          </p:nvSpPr>
          <p:spPr>
            <a:xfrm>
              <a:off x="1839103" y="1916843"/>
              <a:ext cx="8327182" cy="676275"/>
            </a:xfrm>
            <a:prstGeom prst="leftRightArrow">
              <a:avLst/>
            </a:prstGeom>
            <a:gradFill flip="none" rotWithShape="1">
              <a:gsLst>
                <a:gs pos="46000">
                  <a:srgbClr val="359CEF"/>
                </a:gs>
                <a:gs pos="15000">
                  <a:srgbClr val="48DBFB"/>
                </a:gs>
                <a:gs pos="77000">
                  <a:srgbClr val="623CBF"/>
                </a:gs>
                <a:gs pos="100000">
                  <a:schemeClr val="accent1">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94FAF46-50DC-32BD-95EC-2EB33093B81A}"/>
                </a:ext>
              </a:extLst>
            </p:cNvPr>
            <p:cNvSpPr txBox="1"/>
            <p:nvPr/>
          </p:nvSpPr>
          <p:spPr>
            <a:xfrm>
              <a:off x="4103914" y="932298"/>
              <a:ext cx="3797560" cy="1107996"/>
            </a:xfrm>
            <a:prstGeom prst="rect">
              <a:avLst/>
            </a:prstGeom>
            <a:noFill/>
          </p:spPr>
          <p:txBody>
            <a:bodyPr wrap="square" rtlCol="0">
              <a:spAutoFit/>
            </a:bodyPr>
            <a:lstStyle/>
            <a:p>
              <a:pPr algn="ctr"/>
              <a:r>
                <a:rPr lang="en-US" sz="6600" b="1" dirty="0">
                  <a:latin typeface="+mj-lt"/>
                </a:rPr>
                <a:t>SPRINT</a:t>
              </a:r>
              <a:endParaRPr lang="en-US" b="1" dirty="0">
                <a:latin typeface="+mj-lt"/>
              </a:endParaRPr>
            </a:p>
          </p:txBody>
        </p:sp>
      </p:grpSp>
    </p:spTree>
    <p:extLst>
      <p:ext uri="{BB962C8B-B14F-4D97-AF65-F5344CB8AC3E}">
        <p14:creationId xmlns:p14="http://schemas.microsoft.com/office/powerpoint/2010/main" val="3659931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15E9D-0BF5-9F87-A79B-6EF297B9F466}"/>
              </a:ext>
            </a:extLst>
          </p:cNvPr>
          <p:cNvSpPr>
            <a:spLocks noGrp="1"/>
          </p:cNvSpPr>
          <p:nvPr>
            <p:ph type="title"/>
          </p:nvPr>
        </p:nvSpPr>
        <p:spPr>
          <a:xfrm>
            <a:off x="1454927" y="152400"/>
            <a:ext cx="7739873" cy="1281677"/>
          </a:xfrm>
        </p:spPr>
        <p:txBody>
          <a:bodyPr>
            <a:normAutofit/>
          </a:bodyPr>
          <a:lstStyle/>
          <a:p>
            <a:r>
              <a:rPr lang="en-US" sz="4800" dirty="0"/>
              <a:t>SPRINT</a:t>
            </a:r>
          </a:p>
        </p:txBody>
      </p:sp>
      <p:sp>
        <p:nvSpPr>
          <p:cNvPr id="3" name="Text Placeholder 2">
            <a:extLst>
              <a:ext uri="{FF2B5EF4-FFF2-40B4-BE49-F238E27FC236}">
                <a16:creationId xmlns:a16="http://schemas.microsoft.com/office/drawing/2014/main" id="{79FB7A20-E456-D2C7-DEF4-E5B77FE2A435}"/>
              </a:ext>
            </a:extLst>
          </p:cNvPr>
          <p:cNvSpPr>
            <a:spLocks noGrp="1"/>
          </p:cNvSpPr>
          <p:nvPr>
            <p:ph type="body" idx="1"/>
          </p:nvPr>
        </p:nvSpPr>
        <p:spPr>
          <a:xfrm>
            <a:off x="1454927" y="1721046"/>
            <a:ext cx="7612872" cy="3016054"/>
          </a:xfrm>
        </p:spPr>
        <p:txBody>
          <a:bodyPr>
            <a:normAutofit/>
          </a:bodyPr>
          <a:lstStyle/>
          <a:p>
            <a:pPr algn="ctr"/>
            <a:r>
              <a:rPr lang="en-US" dirty="0"/>
              <a:t>The cycle of time where the scrum team works together to reach the sprint goal. Note that the sprint includes all the key scrum events from planning to sprint retrospective and daily stand ups. </a:t>
            </a:r>
          </a:p>
        </p:txBody>
      </p:sp>
    </p:spTree>
    <p:extLst>
      <p:ext uri="{BB962C8B-B14F-4D97-AF65-F5344CB8AC3E}">
        <p14:creationId xmlns:p14="http://schemas.microsoft.com/office/powerpoint/2010/main" val="3406144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15E9D-0BF5-9F87-A79B-6EF297B9F466}"/>
              </a:ext>
            </a:extLst>
          </p:cNvPr>
          <p:cNvSpPr>
            <a:spLocks noGrp="1"/>
          </p:cNvSpPr>
          <p:nvPr>
            <p:ph type="title"/>
          </p:nvPr>
        </p:nvSpPr>
        <p:spPr>
          <a:xfrm>
            <a:off x="1454927" y="152400"/>
            <a:ext cx="7739873" cy="1281677"/>
          </a:xfrm>
        </p:spPr>
        <p:txBody>
          <a:bodyPr>
            <a:normAutofit/>
          </a:bodyPr>
          <a:lstStyle/>
          <a:p>
            <a:r>
              <a:rPr lang="en-US" sz="4800" dirty="0"/>
              <a:t>BACKLOG GROOMING</a:t>
            </a:r>
          </a:p>
        </p:txBody>
      </p:sp>
      <p:sp>
        <p:nvSpPr>
          <p:cNvPr id="3" name="Text Placeholder 2">
            <a:extLst>
              <a:ext uri="{FF2B5EF4-FFF2-40B4-BE49-F238E27FC236}">
                <a16:creationId xmlns:a16="http://schemas.microsoft.com/office/drawing/2014/main" id="{79FB7A20-E456-D2C7-DEF4-E5B77FE2A435}"/>
              </a:ext>
            </a:extLst>
          </p:cNvPr>
          <p:cNvSpPr>
            <a:spLocks noGrp="1"/>
          </p:cNvSpPr>
          <p:nvPr>
            <p:ph type="body" idx="1"/>
          </p:nvPr>
        </p:nvSpPr>
        <p:spPr>
          <a:xfrm>
            <a:off x="1975627" y="1920973"/>
            <a:ext cx="7612872" cy="3016054"/>
          </a:xfrm>
        </p:spPr>
        <p:txBody>
          <a:bodyPr>
            <a:normAutofit/>
          </a:bodyPr>
          <a:lstStyle/>
          <a:p>
            <a:pPr algn="ctr"/>
            <a:r>
              <a:rPr lang="en-US" dirty="0"/>
              <a:t>This event is typically conducted by the product owner with assistance from the scrum master. It is where the product owner defines the product backlog, maintains it, and revises it. This enables the product owner to clarify the requirements for the product vision. </a:t>
            </a:r>
          </a:p>
        </p:txBody>
      </p:sp>
    </p:spTree>
    <p:extLst>
      <p:ext uri="{BB962C8B-B14F-4D97-AF65-F5344CB8AC3E}">
        <p14:creationId xmlns:p14="http://schemas.microsoft.com/office/powerpoint/2010/main" val="3804248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15E9D-0BF5-9F87-A79B-6EF297B9F466}"/>
              </a:ext>
            </a:extLst>
          </p:cNvPr>
          <p:cNvSpPr>
            <a:spLocks noGrp="1"/>
          </p:cNvSpPr>
          <p:nvPr>
            <p:ph type="title"/>
          </p:nvPr>
        </p:nvSpPr>
        <p:spPr>
          <a:xfrm>
            <a:off x="1454927" y="152400"/>
            <a:ext cx="7739873" cy="1281677"/>
          </a:xfrm>
        </p:spPr>
        <p:txBody>
          <a:bodyPr>
            <a:normAutofit/>
          </a:bodyPr>
          <a:lstStyle/>
          <a:p>
            <a:r>
              <a:rPr lang="en-US" sz="4800" dirty="0"/>
              <a:t>Sprint Planning: </a:t>
            </a:r>
          </a:p>
        </p:txBody>
      </p:sp>
      <p:sp>
        <p:nvSpPr>
          <p:cNvPr id="3" name="Text Placeholder 2">
            <a:extLst>
              <a:ext uri="{FF2B5EF4-FFF2-40B4-BE49-F238E27FC236}">
                <a16:creationId xmlns:a16="http://schemas.microsoft.com/office/drawing/2014/main" id="{79FB7A20-E456-D2C7-DEF4-E5B77FE2A435}"/>
              </a:ext>
            </a:extLst>
          </p:cNvPr>
          <p:cNvSpPr>
            <a:spLocks noGrp="1"/>
          </p:cNvSpPr>
          <p:nvPr>
            <p:ph type="body" idx="1"/>
          </p:nvPr>
        </p:nvSpPr>
        <p:spPr>
          <a:xfrm>
            <a:off x="1454927" y="1721046"/>
            <a:ext cx="7612872" cy="3016054"/>
          </a:xfrm>
        </p:spPr>
        <p:txBody>
          <a:bodyPr>
            <a:normAutofit/>
          </a:bodyPr>
          <a:lstStyle/>
          <a:p>
            <a:pPr algn="ctr"/>
            <a:r>
              <a:rPr lang="en-US" dirty="0"/>
              <a:t>This event is facilitated by the scrum master. This meeting is conducted with the development team and sometimes the product owner. This is where they will plan the upcoming sprint and the Sprint Goal will be defined. During sprint planning the product back-logs, sprint backlogs, and the product vision are emphasized.</a:t>
            </a:r>
          </a:p>
        </p:txBody>
      </p:sp>
    </p:spTree>
    <p:extLst>
      <p:ext uri="{BB962C8B-B14F-4D97-AF65-F5344CB8AC3E}">
        <p14:creationId xmlns:p14="http://schemas.microsoft.com/office/powerpoint/2010/main" val="221780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15E9D-0BF5-9F87-A79B-6EF297B9F466}"/>
              </a:ext>
            </a:extLst>
          </p:cNvPr>
          <p:cNvSpPr>
            <a:spLocks noGrp="1"/>
          </p:cNvSpPr>
          <p:nvPr>
            <p:ph type="title"/>
          </p:nvPr>
        </p:nvSpPr>
        <p:spPr>
          <a:xfrm>
            <a:off x="1454927" y="152400"/>
            <a:ext cx="7739873" cy="1281677"/>
          </a:xfrm>
        </p:spPr>
        <p:txBody>
          <a:bodyPr>
            <a:normAutofit/>
          </a:bodyPr>
          <a:lstStyle/>
          <a:p>
            <a:r>
              <a:rPr lang="en-US" sz="4800" dirty="0"/>
              <a:t>Daily Stand Ups</a:t>
            </a:r>
          </a:p>
        </p:txBody>
      </p:sp>
      <p:sp>
        <p:nvSpPr>
          <p:cNvPr id="3" name="Text Placeholder 2">
            <a:extLst>
              <a:ext uri="{FF2B5EF4-FFF2-40B4-BE49-F238E27FC236}">
                <a16:creationId xmlns:a16="http://schemas.microsoft.com/office/drawing/2014/main" id="{79FB7A20-E456-D2C7-DEF4-E5B77FE2A435}"/>
              </a:ext>
            </a:extLst>
          </p:cNvPr>
          <p:cNvSpPr>
            <a:spLocks noGrp="1"/>
          </p:cNvSpPr>
          <p:nvPr>
            <p:ph type="body" idx="1"/>
          </p:nvPr>
        </p:nvSpPr>
        <p:spPr>
          <a:xfrm>
            <a:off x="1454927" y="1721046"/>
            <a:ext cx="7612872" cy="3016054"/>
          </a:xfrm>
        </p:spPr>
        <p:txBody>
          <a:bodyPr>
            <a:normAutofit fontScale="92500" lnSpcReduction="20000"/>
          </a:bodyPr>
          <a:lstStyle/>
          <a:p>
            <a:pPr algn="ctr"/>
            <a:r>
              <a:rPr lang="en-US" dirty="0"/>
              <a:t>This meeting is facilitated by the scrum master. It is a short event that happens at the same time on every working day. This event will iterate the sprint backlogs and ensure that everyone is on the same page. This event helps the scrum master to monitor the progress. They typically will answer the questions following questions:</a:t>
            </a:r>
          </a:p>
          <a:p>
            <a:pPr algn="ctr"/>
            <a:r>
              <a:rPr lang="en-US" dirty="0"/>
              <a:t>a.	What did we do yesterday? </a:t>
            </a:r>
          </a:p>
          <a:p>
            <a:pPr algn="ctr"/>
            <a:r>
              <a:rPr lang="en-US" dirty="0"/>
              <a:t>b.	What needs to be done today?</a:t>
            </a:r>
          </a:p>
          <a:p>
            <a:pPr algn="ctr"/>
            <a:r>
              <a:rPr lang="en-US" dirty="0"/>
              <a:t>c.	Is there anything impeding our goals?</a:t>
            </a:r>
          </a:p>
        </p:txBody>
      </p:sp>
    </p:spTree>
    <p:extLst>
      <p:ext uri="{BB962C8B-B14F-4D97-AF65-F5344CB8AC3E}">
        <p14:creationId xmlns:p14="http://schemas.microsoft.com/office/powerpoint/2010/main" val="841264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15E9D-0BF5-9F87-A79B-6EF297B9F466}"/>
              </a:ext>
            </a:extLst>
          </p:cNvPr>
          <p:cNvSpPr>
            <a:spLocks noGrp="1"/>
          </p:cNvSpPr>
          <p:nvPr>
            <p:ph type="title"/>
          </p:nvPr>
        </p:nvSpPr>
        <p:spPr>
          <a:xfrm>
            <a:off x="1454927" y="152400"/>
            <a:ext cx="7739873" cy="1281677"/>
          </a:xfrm>
        </p:spPr>
        <p:txBody>
          <a:bodyPr>
            <a:normAutofit/>
          </a:bodyPr>
          <a:lstStyle/>
          <a:p>
            <a:r>
              <a:rPr lang="en-US" sz="4800" dirty="0"/>
              <a:t>	Sprint Review</a:t>
            </a:r>
          </a:p>
        </p:txBody>
      </p:sp>
      <p:sp>
        <p:nvSpPr>
          <p:cNvPr id="3" name="Text Placeholder 2">
            <a:extLst>
              <a:ext uri="{FF2B5EF4-FFF2-40B4-BE49-F238E27FC236}">
                <a16:creationId xmlns:a16="http://schemas.microsoft.com/office/drawing/2014/main" id="{79FB7A20-E456-D2C7-DEF4-E5B77FE2A435}"/>
              </a:ext>
            </a:extLst>
          </p:cNvPr>
          <p:cNvSpPr>
            <a:spLocks noGrp="1"/>
          </p:cNvSpPr>
          <p:nvPr>
            <p:ph type="body" idx="1"/>
          </p:nvPr>
        </p:nvSpPr>
        <p:spPr>
          <a:xfrm>
            <a:off x="1454927" y="1721046"/>
            <a:ext cx="7612872" cy="3016054"/>
          </a:xfrm>
        </p:spPr>
        <p:txBody>
          <a:bodyPr>
            <a:normAutofit fontScale="92500" lnSpcReduction="10000"/>
          </a:bodyPr>
          <a:lstStyle/>
          <a:p>
            <a:pPr algn="ctr"/>
            <a:r>
              <a:rPr lang="en-US" dirty="0"/>
              <a:t>This event will happen at the end of the sprint. Stakeholders are typically invited. The product owner, scrum master, and the development team are all present. This is where the development team will showcase the product that was created during the sprint and shows all the backlog items that were implemented. This is where the product owner can decide if they want to deploy the product. It is also an opportunity for the product owner to revise the product backlogs. </a:t>
            </a:r>
          </a:p>
        </p:txBody>
      </p:sp>
    </p:spTree>
    <p:extLst>
      <p:ext uri="{BB962C8B-B14F-4D97-AF65-F5344CB8AC3E}">
        <p14:creationId xmlns:p14="http://schemas.microsoft.com/office/powerpoint/2010/main" val="3534054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6ECC7D3-A8D3-B073-D404-7B36359A2F44}"/>
              </a:ext>
            </a:extLst>
          </p:cNvPr>
          <p:cNvSpPr txBox="1"/>
          <p:nvPr/>
        </p:nvSpPr>
        <p:spPr>
          <a:xfrm>
            <a:off x="4065815" y="196629"/>
            <a:ext cx="6097554" cy="1323439"/>
          </a:xfrm>
          <a:prstGeom prst="rect">
            <a:avLst/>
          </a:prstGeom>
          <a:noFill/>
        </p:spPr>
        <p:txBody>
          <a:bodyPr wrap="square">
            <a:spAutoFit/>
          </a:bodyPr>
          <a:lstStyle/>
          <a:p>
            <a:r>
              <a:rPr kumimoji="0" lang="en-US" sz="8000" b="1" i="0" u="none" strike="noStrike" kern="1200" cap="none" spc="0" normalizeH="0" baseline="0" noProof="0" dirty="0">
                <a:ln>
                  <a:noFill/>
                </a:ln>
                <a:solidFill>
                  <a:prstClr val="black"/>
                </a:solidFill>
                <a:effectLst/>
                <a:uLnTx/>
                <a:uFillTx/>
                <a:latin typeface="Century Gothic" panose="020F0302020204030204"/>
                <a:ea typeface="+mj-ea"/>
                <a:cs typeface="+mj-cs"/>
              </a:rPr>
              <a:t>SDLC</a:t>
            </a:r>
            <a:endParaRPr lang="en-US" sz="2800" b="1" dirty="0"/>
          </a:p>
        </p:txBody>
      </p:sp>
      <p:cxnSp>
        <p:nvCxnSpPr>
          <p:cNvPr id="9" name="Straight Connector 8">
            <a:extLst>
              <a:ext uri="{FF2B5EF4-FFF2-40B4-BE49-F238E27FC236}">
                <a16:creationId xmlns:a16="http://schemas.microsoft.com/office/drawing/2014/main" id="{F9683970-B7EB-297F-0118-6A46C41FCDEF}"/>
              </a:ext>
            </a:extLst>
          </p:cNvPr>
          <p:cNvCxnSpPr>
            <a:cxnSpLocks/>
          </p:cNvCxnSpPr>
          <p:nvPr/>
        </p:nvCxnSpPr>
        <p:spPr>
          <a:xfrm>
            <a:off x="3035559" y="1520068"/>
            <a:ext cx="4646645" cy="0"/>
          </a:xfrm>
          <a:prstGeom prst="line">
            <a:avLst/>
          </a:prstGeom>
          <a:ln>
            <a:solidFill>
              <a:srgbClr val="006CBA"/>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05ED00D-5221-37BE-2625-17A3D4872EF7}"/>
              </a:ext>
            </a:extLst>
          </p:cNvPr>
          <p:cNvSpPr txBox="1"/>
          <p:nvPr/>
        </p:nvSpPr>
        <p:spPr>
          <a:xfrm>
            <a:off x="2778966" y="2381842"/>
            <a:ext cx="5868955" cy="461665"/>
          </a:xfrm>
          <a:prstGeom prst="rect">
            <a:avLst/>
          </a:prstGeom>
          <a:noFill/>
        </p:spPr>
        <p:txBody>
          <a:bodyPr wrap="square" rtlCol="0">
            <a:spAutoFit/>
          </a:bodyPr>
          <a:lstStyle/>
          <a:p>
            <a:r>
              <a:rPr lang="en-US" sz="2400" dirty="0"/>
              <a:t>Waterfall (Traditional) or Agile Scrum?</a:t>
            </a:r>
          </a:p>
        </p:txBody>
      </p:sp>
    </p:spTree>
    <p:extLst>
      <p:ext uri="{BB962C8B-B14F-4D97-AF65-F5344CB8AC3E}">
        <p14:creationId xmlns:p14="http://schemas.microsoft.com/office/powerpoint/2010/main" val="4151591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15E9D-0BF5-9F87-A79B-6EF297B9F466}"/>
              </a:ext>
            </a:extLst>
          </p:cNvPr>
          <p:cNvSpPr>
            <a:spLocks noGrp="1"/>
          </p:cNvSpPr>
          <p:nvPr>
            <p:ph type="title"/>
          </p:nvPr>
        </p:nvSpPr>
        <p:spPr>
          <a:xfrm>
            <a:off x="1454927" y="152400"/>
            <a:ext cx="7739873" cy="1281677"/>
          </a:xfrm>
        </p:spPr>
        <p:txBody>
          <a:bodyPr>
            <a:normAutofit/>
          </a:bodyPr>
          <a:lstStyle/>
          <a:p>
            <a:r>
              <a:rPr lang="en-US" sz="4800" dirty="0"/>
              <a:t>Sprint Retrospective </a:t>
            </a:r>
          </a:p>
        </p:txBody>
      </p:sp>
      <p:sp>
        <p:nvSpPr>
          <p:cNvPr id="3" name="Text Placeholder 2">
            <a:extLst>
              <a:ext uri="{FF2B5EF4-FFF2-40B4-BE49-F238E27FC236}">
                <a16:creationId xmlns:a16="http://schemas.microsoft.com/office/drawing/2014/main" id="{79FB7A20-E456-D2C7-DEF4-E5B77FE2A435}"/>
              </a:ext>
            </a:extLst>
          </p:cNvPr>
          <p:cNvSpPr>
            <a:spLocks noGrp="1"/>
          </p:cNvSpPr>
          <p:nvPr>
            <p:ph type="body" idx="1"/>
          </p:nvPr>
        </p:nvSpPr>
        <p:spPr>
          <a:xfrm>
            <a:off x="1454927" y="1721046"/>
            <a:ext cx="7612872" cy="3016054"/>
          </a:xfrm>
        </p:spPr>
        <p:txBody>
          <a:bodyPr>
            <a:normAutofit/>
          </a:bodyPr>
          <a:lstStyle/>
          <a:p>
            <a:pPr algn="ctr"/>
            <a:r>
              <a:rPr lang="en-US" dirty="0"/>
              <a:t>This event is facilitated by the scrum master. This is where the developers and scrum master come together in a meeting and define what was done, what they should sustain on for the next sprint, and what and how they can improve on the next sprint.</a:t>
            </a:r>
          </a:p>
        </p:txBody>
      </p:sp>
    </p:spTree>
    <p:extLst>
      <p:ext uri="{BB962C8B-B14F-4D97-AF65-F5344CB8AC3E}">
        <p14:creationId xmlns:p14="http://schemas.microsoft.com/office/powerpoint/2010/main" val="2206152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with low confidence">
            <a:extLst>
              <a:ext uri="{FF2B5EF4-FFF2-40B4-BE49-F238E27FC236}">
                <a16:creationId xmlns:a16="http://schemas.microsoft.com/office/drawing/2014/main" id="{7C02B195-FB41-9CF5-AA9F-793D22DA7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663" y="2080591"/>
            <a:ext cx="11473171" cy="3069072"/>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2874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F2D5-2CE5-263E-4953-2ABEE0D605F3}"/>
              </a:ext>
            </a:extLst>
          </p:cNvPr>
          <p:cNvSpPr>
            <a:spLocks noGrp="1"/>
          </p:cNvSpPr>
          <p:nvPr>
            <p:ph type="title"/>
          </p:nvPr>
        </p:nvSpPr>
        <p:spPr/>
        <p:txBody>
          <a:bodyPr/>
          <a:lstStyle/>
          <a:p>
            <a:r>
              <a:rPr lang="en-US" dirty="0"/>
              <a:t>SNHU Travel &amp; SDLC</a:t>
            </a:r>
          </a:p>
        </p:txBody>
      </p:sp>
      <p:sp>
        <p:nvSpPr>
          <p:cNvPr id="3" name="Content Placeholder 2">
            <a:extLst>
              <a:ext uri="{FF2B5EF4-FFF2-40B4-BE49-F238E27FC236}">
                <a16:creationId xmlns:a16="http://schemas.microsoft.com/office/drawing/2014/main" id="{AB7B276C-3C6B-F686-5D69-AB32462DEE04}"/>
              </a:ext>
            </a:extLst>
          </p:cNvPr>
          <p:cNvSpPr>
            <a:spLocks noGrp="1"/>
          </p:cNvSpPr>
          <p:nvPr>
            <p:ph idx="1"/>
          </p:nvPr>
        </p:nvSpPr>
        <p:spPr/>
        <p:txBody>
          <a:bodyPr>
            <a:normAutofit/>
          </a:bodyPr>
          <a:lstStyle/>
          <a:p>
            <a:pPr marL="0" indent="0">
              <a:lnSpc>
                <a:spcPct val="200000"/>
              </a:lnSpc>
              <a:buNone/>
            </a:pPr>
            <a:r>
              <a:rPr lang="en-US" sz="2900" dirty="0"/>
              <a:t>Ask the following questions:</a:t>
            </a:r>
          </a:p>
          <a:p>
            <a:pPr>
              <a:lnSpc>
                <a:spcPct val="200000"/>
              </a:lnSpc>
            </a:pPr>
            <a:r>
              <a:rPr lang="en-US" sz="2900" dirty="0">
                <a:solidFill>
                  <a:schemeClr val="tx2"/>
                </a:solidFill>
              </a:rPr>
              <a:t>Is this project small or large?</a:t>
            </a:r>
          </a:p>
          <a:p>
            <a:pPr>
              <a:lnSpc>
                <a:spcPct val="200000"/>
              </a:lnSpc>
            </a:pPr>
            <a:r>
              <a:rPr lang="en-US" sz="2900" dirty="0">
                <a:solidFill>
                  <a:schemeClr val="tx2"/>
                </a:solidFill>
              </a:rPr>
              <a:t>  Are the requirements clear and stable, or could they change?</a:t>
            </a:r>
          </a:p>
          <a:p>
            <a:pPr marL="1371600" lvl="2" indent="-457200">
              <a:buFont typeface="+mj-lt"/>
              <a:buAutoNum type="arabicPeriod"/>
            </a:pPr>
            <a:endParaRPr lang="en-US" dirty="0"/>
          </a:p>
        </p:txBody>
      </p:sp>
    </p:spTree>
    <p:extLst>
      <p:ext uri="{BB962C8B-B14F-4D97-AF65-F5344CB8AC3E}">
        <p14:creationId xmlns:p14="http://schemas.microsoft.com/office/powerpoint/2010/main" val="1371915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F2D5-2CE5-263E-4953-2ABEE0D605F3}"/>
              </a:ext>
            </a:extLst>
          </p:cNvPr>
          <p:cNvSpPr>
            <a:spLocks noGrp="1"/>
          </p:cNvSpPr>
          <p:nvPr>
            <p:ph type="title"/>
          </p:nvPr>
        </p:nvSpPr>
        <p:spPr/>
        <p:txBody>
          <a:bodyPr/>
          <a:lstStyle/>
          <a:p>
            <a:r>
              <a:rPr lang="en-US" dirty="0"/>
              <a:t>SNHU Travel &amp; SDLC (Cont.)</a:t>
            </a:r>
          </a:p>
        </p:txBody>
      </p:sp>
      <p:sp>
        <p:nvSpPr>
          <p:cNvPr id="3" name="Content Placeholder 2">
            <a:extLst>
              <a:ext uri="{FF2B5EF4-FFF2-40B4-BE49-F238E27FC236}">
                <a16:creationId xmlns:a16="http://schemas.microsoft.com/office/drawing/2014/main" id="{AB7B276C-3C6B-F686-5D69-AB32462DEE04}"/>
              </a:ext>
            </a:extLst>
          </p:cNvPr>
          <p:cNvSpPr>
            <a:spLocks noGrp="1"/>
          </p:cNvSpPr>
          <p:nvPr>
            <p:ph idx="1"/>
          </p:nvPr>
        </p:nvSpPr>
        <p:spPr/>
        <p:txBody>
          <a:bodyPr>
            <a:normAutofit fontScale="70000" lnSpcReduction="20000"/>
          </a:bodyPr>
          <a:lstStyle/>
          <a:p>
            <a:pPr>
              <a:lnSpc>
                <a:spcPct val="200000"/>
              </a:lnSpc>
            </a:pPr>
            <a:r>
              <a:rPr lang="en-US" sz="2900" dirty="0"/>
              <a:t>The product vision: </a:t>
            </a:r>
            <a:r>
              <a:rPr lang="en-US" sz="2900" dirty="0">
                <a:solidFill>
                  <a:schemeClr val="bg1">
                    <a:lumMod val="50000"/>
                  </a:schemeClr>
                </a:solidFill>
              </a:rPr>
              <a:t>to gain a larger audience and upgrade the current system of SNHU Travel Agency to have niche vacation booking system</a:t>
            </a:r>
            <a:r>
              <a:rPr lang="en-US" sz="3200" dirty="0">
                <a:solidFill>
                  <a:schemeClr val="bg1">
                    <a:lumMod val="50000"/>
                  </a:schemeClr>
                </a:solidFill>
              </a:rPr>
              <a:t>. </a:t>
            </a:r>
          </a:p>
          <a:p>
            <a:pPr>
              <a:lnSpc>
                <a:spcPct val="200000"/>
              </a:lnSpc>
            </a:pPr>
            <a:r>
              <a:rPr lang="en-US" sz="3200" dirty="0"/>
              <a:t>Product backlogs include:</a:t>
            </a:r>
          </a:p>
          <a:p>
            <a:pPr marL="1371600" lvl="2" indent="-457200">
              <a:lnSpc>
                <a:spcPct val="200000"/>
              </a:lnSpc>
              <a:buFont typeface="+mj-lt"/>
              <a:buAutoNum type="arabicPeriod"/>
            </a:pPr>
            <a:r>
              <a:rPr lang="en-US" sz="2900" dirty="0">
                <a:solidFill>
                  <a:schemeClr val="tx2"/>
                </a:solidFill>
              </a:rPr>
              <a:t>Booking vacation using outside systems like Delta Airlines(transportation), and Holiday Inn Suites(lodging). </a:t>
            </a:r>
          </a:p>
          <a:p>
            <a:pPr marL="1371600" lvl="2" indent="-457200">
              <a:lnSpc>
                <a:spcPct val="200000"/>
              </a:lnSpc>
              <a:buFont typeface="+mj-lt"/>
              <a:buAutoNum type="arabicPeriod"/>
            </a:pPr>
            <a:r>
              <a:rPr lang="en-US" sz="2900" dirty="0">
                <a:solidFill>
                  <a:schemeClr val="tx2"/>
                </a:solidFill>
              </a:rPr>
              <a:t>EPIC: Implementing a mobile application with the information system website.</a:t>
            </a:r>
          </a:p>
          <a:p>
            <a:pPr marL="1371600" lvl="2" indent="-457200">
              <a:buFont typeface="+mj-lt"/>
              <a:buAutoNum type="arabicPeriod"/>
            </a:pPr>
            <a:endParaRPr lang="en-US" dirty="0"/>
          </a:p>
        </p:txBody>
      </p:sp>
    </p:spTree>
    <p:extLst>
      <p:ext uri="{BB962C8B-B14F-4D97-AF65-F5344CB8AC3E}">
        <p14:creationId xmlns:p14="http://schemas.microsoft.com/office/powerpoint/2010/main" val="527713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F2D5-2CE5-263E-4953-2ABEE0D605F3}"/>
              </a:ext>
            </a:extLst>
          </p:cNvPr>
          <p:cNvSpPr>
            <a:spLocks noGrp="1"/>
          </p:cNvSpPr>
          <p:nvPr>
            <p:ph type="title"/>
          </p:nvPr>
        </p:nvSpPr>
        <p:spPr/>
        <p:txBody>
          <a:bodyPr/>
          <a:lstStyle/>
          <a:p>
            <a:r>
              <a:rPr lang="en-US" dirty="0"/>
              <a:t>SNHU Travel &amp; SDLC (Cont.)</a:t>
            </a:r>
          </a:p>
        </p:txBody>
      </p:sp>
      <p:sp>
        <p:nvSpPr>
          <p:cNvPr id="3" name="Content Placeholder 2">
            <a:extLst>
              <a:ext uri="{FF2B5EF4-FFF2-40B4-BE49-F238E27FC236}">
                <a16:creationId xmlns:a16="http://schemas.microsoft.com/office/drawing/2014/main" id="{AB7B276C-3C6B-F686-5D69-AB32462DEE04}"/>
              </a:ext>
            </a:extLst>
          </p:cNvPr>
          <p:cNvSpPr>
            <a:spLocks noGrp="1"/>
          </p:cNvSpPr>
          <p:nvPr>
            <p:ph idx="1"/>
          </p:nvPr>
        </p:nvSpPr>
        <p:spPr/>
        <p:txBody>
          <a:bodyPr>
            <a:normAutofit fontScale="92500"/>
          </a:bodyPr>
          <a:lstStyle/>
          <a:p>
            <a:pPr>
              <a:lnSpc>
                <a:spcPct val="200000"/>
              </a:lnSpc>
            </a:pPr>
            <a:r>
              <a:rPr lang="en-US" sz="2400" dirty="0"/>
              <a:t>The product vision states that SNHU travel wants to meet the customer’s needs. Because the needs could change the requirements are not stable.</a:t>
            </a:r>
            <a:endParaRPr lang="en-US" sz="2400" dirty="0">
              <a:solidFill>
                <a:schemeClr val="bg1">
                  <a:lumMod val="50000"/>
                </a:schemeClr>
              </a:solidFill>
            </a:endParaRPr>
          </a:p>
          <a:p>
            <a:pPr>
              <a:lnSpc>
                <a:spcPct val="200000"/>
              </a:lnSpc>
            </a:pPr>
            <a:r>
              <a:rPr lang="en-US" sz="2400" dirty="0"/>
              <a:t>Product backlogs require a lot of work to ensure functionality. For example, API services and other protocols are needed due connecting to outside systems. There are also a lot of nonfunctional and functional requirements when building a mobile app. There for this project is large.</a:t>
            </a:r>
            <a:endParaRPr lang="en-US" dirty="0"/>
          </a:p>
        </p:txBody>
      </p:sp>
    </p:spTree>
    <p:extLst>
      <p:ext uri="{BB962C8B-B14F-4D97-AF65-F5344CB8AC3E}">
        <p14:creationId xmlns:p14="http://schemas.microsoft.com/office/powerpoint/2010/main" val="743978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F2D5-2CE5-263E-4953-2ABEE0D605F3}"/>
              </a:ext>
            </a:extLst>
          </p:cNvPr>
          <p:cNvSpPr>
            <a:spLocks noGrp="1"/>
          </p:cNvSpPr>
          <p:nvPr>
            <p:ph type="title"/>
          </p:nvPr>
        </p:nvSpPr>
        <p:spPr/>
        <p:txBody>
          <a:bodyPr/>
          <a:lstStyle/>
          <a:p>
            <a:r>
              <a:rPr lang="en-US" dirty="0"/>
              <a:t>SNHU Travel &amp; SDLC (Cont.)</a:t>
            </a:r>
          </a:p>
        </p:txBody>
      </p:sp>
      <p:sp>
        <p:nvSpPr>
          <p:cNvPr id="3" name="Content Placeholder 2">
            <a:extLst>
              <a:ext uri="{FF2B5EF4-FFF2-40B4-BE49-F238E27FC236}">
                <a16:creationId xmlns:a16="http://schemas.microsoft.com/office/drawing/2014/main" id="{AB7B276C-3C6B-F686-5D69-AB32462DEE04}"/>
              </a:ext>
            </a:extLst>
          </p:cNvPr>
          <p:cNvSpPr>
            <a:spLocks noGrp="1"/>
          </p:cNvSpPr>
          <p:nvPr>
            <p:ph idx="1"/>
          </p:nvPr>
        </p:nvSpPr>
        <p:spPr/>
        <p:txBody>
          <a:bodyPr>
            <a:normAutofit/>
          </a:bodyPr>
          <a:lstStyle/>
          <a:p>
            <a:pPr>
              <a:lnSpc>
                <a:spcPct val="200000"/>
              </a:lnSpc>
            </a:pPr>
            <a:r>
              <a:rPr lang="en-US" sz="2400" dirty="0"/>
              <a:t>The Scrum Agile approach is most appropriate for SNHU travel because the project is large and needs to be adaptable to ensure we meet customer’s needs.</a:t>
            </a:r>
            <a:endParaRPr lang="en-US" dirty="0"/>
          </a:p>
        </p:txBody>
      </p:sp>
    </p:spTree>
    <p:extLst>
      <p:ext uri="{BB962C8B-B14F-4D97-AF65-F5344CB8AC3E}">
        <p14:creationId xmlns:p14="http://schemas.microsoft.com/office/powerpoint/2010/main" val="556200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F2D5-2CE5-263E-4953-2ABEE0D605F3}"/>
              </a:ext>
            </a:extLst>
          </p:cNvPr>
          <p:cNvSpPr>
            <a:spLocks noGrp="1"/>
          </p:cNvSpPr>
          <p:nvPr>
            <p:ph type="title"/>
          </p:nvPr>
        </p:nvSpPr>
        <p:spPr/>
        <p:txBody>
          <a:bodyPr/>
          <a:lstStyle/>
          <a:p>
            <a:r>
              <a:rPr lang="en-US" dirty="0"/>
              <a:t>SNHU Travel &amp; SDLC (Cont.)</a:t>
            </a:r>
          </a:p>
        </p:txBody>
      </p:sp>
      <p:sp>
        <p:nvSpPr>
          <p:cNvPr id="3" name="Content Placeholder 2">
            <a:extLst>
              <a:ext uri="{FF2B5EF4-FFF2-40B4-BE49-F238E27FC236}">
                <a16:creationId xmlns:a16="http://schemas.microsoft.com/office/drawing/2014/main" id="{AB7B276C-3C6B-F686-5D69-AB32462DEE04}"/>
              </a:ext>
            </a:extLst>
          </p:cNvPr>
          <p:cNvSpPr>
            <a:spLocks noGrp="1"/>
          </p:cNvSpPr>
          <p:nvPr>
            <p:ph idx="1"/>
          </p:nvPr>
        </p:nvSpPr>
        <p:spPr/>
        <p:txBody>
          <a:bodyPr>
            <a:normAutofit/>
          </a:bodyPr>
          <a:lstStyle/>
          <a:p>
            <a:pPr>
              <a:lnSpc>
                <a:spcPct val="200000"/>
              </a:lnSpc>
            </a:pPr>
            <a:r>
              <a:rPr lang="en-US" dirty="0"/>
              <a:t>It is a great idea we chose Scrum. After Christy had her focus group meeting with the stakeholders, she  changed the product vision to expand clients for Wellness and Detox Vacations.</a:t>
            </a:r>
          </a:p>
        </p:txBody>
      </p:sp>
    </p:spTree>
    <p:extLst>
      <p:ext uri="{BB962C8B-B14F-4D97-AF65-F5344CB8AC3E}">
        <p14:creationId xmlns:p14="http://schemas.microsoft.com/office/powerpoint/2010/main" val="2756382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F2D5-2CE5-263E-4953-2ABEE0D605F3}"/>
              </a:ext>
            </a:extLst>
          </p:cNvPr>
          <p:cNvSpPr>
            <a:spLocks noGrp="1"/>
          </p:cNvSpPr>
          <p:nvPr>
            <p:ph type="title"/>
          </p:nvPr>
        </p:nvSpPr>
        <p:spPr/>
        <p:txBody>
          <a:bodyPr/>
          <a:lstStyle/>
          <a:p>
            <a:r>
              <a:rPr lang="en-US" dirty="0"/>
              <a:t>SNHU Travel &amp; SDLC (Cont.)</a:t>
            </a:r>
          </a:p>
        </p:txBody>
      </p:sp>
      <p:sp>
        <p:nvSpPr>
          <p:cNvPr id="3" name="Content Placeholder 2">
            <a:extLst>
              <a:ext uri="{FF2B5EF4-FFF2-40B4-BE49-F238E27FC236}">
                <a16:creationId xmlns:a16="http://schemas.microsoft.com/office/drawing/2014/main" id="{AB7B276C-3C6B-F686-5D69-AB32462DEE04}"/>
              </a:ext>
            </a:extLst>
          </p:cNvPr>
          <p:cNvSpPr>
            <a:spLocks noGrp="1"/>
          </p:cNvSpPr>
          <p:nvPr>
            <p:ph idx="1"/>
          </p:nvPr>
        </p:nvSpPr>
        <p:spPr/>
        <p:txBody>
          <a:bodyPr>
            <a:normAutofit/>
          </a:bodyPr>
          <a:lstStyle/>
          <a:p>
            <a:pPr>
              <a:lnSpc>
                <a:spcPct val="200000"/>
              </a:lnSpc>
            </a:pPr>
            <a:r>
              <a:rPr lang="en-US" dirty="0"/>
              <a:t>With the Scrum approach we were able to implement the  new changes! Deeming SNHU travel a success!</a:t>
            </a:r>
          </a:p>
        </p:txBody>
      </p:sp>
    </p:spTree>
    <p:extLst>
      <p:ext uri="{BB962C8B-B14F-4D97-AF65-F5344CB8AC3E}">
        <p14:creationId xmlns:p14="http://schemas.microsoft.com/office/powerpoint/2010/main" val="4287305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3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1">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Text&#10;&#10;Description automatically generated with low confidence">
            <a:extLst>
              <a:ext uri="{FF2B5EF4-FFF2-40B4-BE49-F238E27FC236}">
                <a16:creationId xmlns:a16="http://schemas.microsoft.com/office/drawing/2014/main" id="{7C02B195-FB41-9CF5-AA9F-793D22DA7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63" y="2572810"/>
            <a:ext cx="6246003" cy="1670805"/>
          </a:xfrm>
          <a:prstGeom prst="rect">
            <a:avLst/>
          </a:prstGeom>
        </p:spPr>
      </p:pic>
      <p:sp>
        <p:nvSpPr>
          <p:cNvPr id="48" name="Right Triangle 43">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logo&#10;&#10;Description automatically generated">
            <a:extLst>
              <a:ext uri="{FF2B5EF4-FFF2-40B4-BE49-F238E27FC236}">
                <a16:creationId xmlns:a16="http://schemas.microsoft.com/office/drawing/2014/main" id="{78BCDD5F-729E-D6C8-644F-6B0BB7CE3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1606" y="1393985"/>
            <a:ext cx="3217333" cy="2340609"/>
          </a:xfrm>
          <a:prstGeom prst="rect">
            <a:avLst/>
          </a:prstGeom>
        </p:spPr>
      </p:pic>
    </p:spTree>
    <p:extLst>
      <p:ext uri="{BB962C8B-B14F-4D97-AF65-F5344CB8AC3E}">
        <p14:creationId xmlns:p14="http://schemas.microsoft.com/office/powerpoint/2010/main" val="1456510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A09BC87-E93B-D9FE-0D38-2BC0C68E99B5}"/>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kern="1200">
                <a:solidFill>
                  <a:schemeClr val="tx1"/>
                </a:solidFill>
                <a:latin typeface="+mj-lt"/>
                <a:ea typeface="+mj-ea"/>
                <a:cs typeface="+mj-cs"/>
              </a:rPr>
              <a:t>WORK CITED.</a:t>
            </a:r>
          </a:p>
        </p:txBody>
      </p:sp>
      <p:sp>
        <p:nvSpPr>
          <p:cNvPr id="4" name="TextBox 3">
            <a:extLst>
              <a:ext uri="{FF2B5EF4-FFF2-40B4-BE49-F238E27FC236}">
                <a16:creationId xmlns:a16="http://schemas.microsoft.com/office/drawing/2014/main" id="{DF76AD32-4FDE-C61A-09F8-0ED086EFE5E3}"/>
              </a:ext>
            </a:extLst>
          </p:cNvPr>
          <p:cNvSpPr txBox="1"/>
          <p:nvPr/>
        </p:nvSpPr>
        <p:spPr>
          <a:xfrm>
            <a:off x="643467" y="1782981"/>
            <a:ext cx="10905066" cy="4393982"/>
          </a:xfrm>
          <a:prstGeom prst="rect">
            <a:avLst/>
          </a:prstGeom>
        </p:spPr>
        <p:txBody>
          <a:bodyPr vert="horz" lIns="91440" tIns="45720" rIns="91440" bIns="45720" rtlCol="0">
            <a:normAutofit/>
          </a:bodyPr>
          <a:lstStyle/>
          <a:p>
            <a:pPr marR="0">
              <a:lnSpc>
                <a:spcPct val="90000"/>
              </a:lnSpc>
              <a:spcBef>
                <a:spcPts val="0"/>
              </a:spcBef>
              <a:spcAft>
                <a:spcPts val="600"/>
              </a:spcAft>
            </a:pPr>
            <a:r>
              <a:rPr lang="en-US" sz="1700" dirty="0">
                <a:ln>
                  <a:noFill/>
                </a:ln>
                <a:effectLst/>
                <a:latin typeface="Times New Roman" panose="02020603050405020304" pitchFamily="18" charset="0"/>
                <a:cs typeface="Times New Roman" panose="02020603050405020304" pitchFamily="18" charset="0"/>
              </a:rPr>
              <a:t>Agile Manifesto Values and principles. Agile Manifesto Values and Principles. (n.d.). Retrieved August 11, 2022, from https://resources.scrumalliance.org/Article/key-values-principles-agile-manifesto</a:t>
            </a:r>
          </a:p>
          <a:p>
            <a:pPr marR="0">
              <a:lnSpc>
                <a:spcPct val="90000"/>
              </a:lnSpc>
              <a:spcBef>
                <a:spcPts val="0"/>
              </a:spcBef>
              <a:spcAft>
                <a:spcPts val="600"/>
              </a:spcAft>
            </a:pPr>
            <a:r>
              <a:rPr lang="en-US" sz="1700" dirty="0">
                <a:ln>
                  <a:noFill/>
                </a:ln>
                <a:effectLst/>
                <a:latin typeface="Times New Roman" panose="02020603050405020304" pitchFamily="18" charset="0"/>
                <a:cs typeface="Times New Roman" panose="02020603050405020304" pitchFamily="18" charset="0"/>
              </a:rPr>
              <a:t> </a:t>
            </a:r>
          </a:p>
          <a:p>
            <a:pPr marR="0">
              <a:lnSpc>
                <a:spcPct val="90000"/>
              </a:lnSpc>
              <a:spcBef>
                <a:spcPts val="0"/>
              </a:spcBef>
              <a:spcAft>
                <a:spcPts val="600"/>
              </a:spcAft>
            </a:pPr>
            <a:r>
              <a:rPr lang="en-US" sz="1700" dirty="0">
                <a:ln>
                  <a:noFill/>
                </a:ln>
                <a:effectLst/>
                <a:latin typeface="Times New Roman" panose="02020603050405020304" pitchFamily="18" charset="0"/>
                <a:cs typeface="Times New Roman" panose="02020603050405020304" pitchFamily="18" charset="0"/>
              </a:rPr>
              <a:t>Atlassian. (n.d.). Scrum - what it is, how it works, and why it's awesome. Atlassian. Retrieved </a:t>
            </a:r>
          </a:p>
          <a:p>
            <a:pPr marR="0">
              <a:lnSpc>
                <a:spcPct val="90000"/>
              </a:lnSpc>
              <a:spcBef>
                <a:spcPts val="0"/>
              </a:spcBef>
              <a:spcAft>
                <a:spcPts val="600"/>
              </a:spcAft>
            </a:pPr>
            <a:r>
              <a:rPr lang="en-US" sz="1700" dirty="0">
                <a:ln>
                  <a:noFill/>
                </a:ln>
                <a:effectLst/>
                <a:latin typeface="Times New Roman" panose="02020603050405020304" pitchFamily="18" charset="0"/>
                <a:cs typeface="Times New Roman" panose="02020603050405020304" pitchFamily="18" charset="0"/>
              </a:rPr>
              <a:t>Aug11,2022from </a:t>
            </a:r>
            <a:r>
              <a:rPr lang="en-US" sz="1700" u="sng" dirty="0">
                <a:ln>
                  <a:noFill/>
                </a:ln>
                <a:effectLst/>
                <a:latin typeface="Times New Roman" panose="02020603050405020304" pitchFamily="18" charset="0"/>
                <a:cs typeface="Times New Roman" panose="02020603050405020304" pitchFamily="18" charset="0"/>
                <a:hlinkClick r:id="rId2"/>
              </a:rPr>
              <a:t>https://www.atlassian.com/agile/scrum#:~:text=Scrum%20is%20a%20framework%20that,and%20losses%20to%20continuously%20improve</a:t>
            </a:r>
            <a:r>
              <a:rPr lang="en-US" sz="1700" dirty="0">
                <a:ln>
                  <a:noFill/>
                </a:ln>
                <a:effectLst/>
                <a:latin typeface="Times New Roman" panose="02020603050405020304" pitchFamily="18" charset="0"/>
                <a:cs typeface="Times New Roman" panose="02020603050405020304" pitchFamily="18" charset="0"/>
              </a:rPr>
              <a:t>.</a:t>
            </a:r>
          </a:p>
          <a:p>
            <a:pPr marL="269875" marR="0">
              <a:lnSpc>
                <a:spcPct val="90000"/>
              </a:lnSpc>
              <a:spcBef>
                <a:spcPts val="0"/>
              </a:spcBef>
              <a:spcAft>
                <a:spcPts val="600"/>
              </a:spcAft>
            </a:pPr>
            <a:r>
              <a:rPr lang="en-US" sz="1700" dirty="0">
                <a:ln>
                  <a:noFill/>
                </a:ln>
                <a:effectLst/>
                <a:latin typeface="Times New Roman" panose="02020603050405020304" pitchFamily="18" charset="0"/>
                <a:cs typeface="Times New Roman" panose="02020603050405020304" pitchFamily="18" charset="0"/>
              </a:rPr>
              <a:t> </a:t>
            </a:r>
          </a:p>
          <a:p>
            <a:pPr marR="0">
              <a:lnSpc>
                <a:spcPct val="90000"/>
              </a:lnSpc>
              <a:spcBef>
                <a:spcPts val="0"/>
              </a:spcBef>
              <a:spcAft>
                <a:spcPts val="600"/>
              </a:spcAft>
            </a:pPr>
            <a:r>
              <a:rPr lang="en-US" sz="1700" dirty="0">
                <a:ln>
                  <a:noFill/>
                </a:ln>
                <a:effectLst/>
                <a:latin typeface="Times New Roman" panose="02020603050405020304" pitchFamily="18" charset="0"/>
                <a:cs typeface="Times New Roman" panose="02020603050405020304" pitchFamily="18" charset="0"/>
              </a:rPr>
              <a:t>Cobb, C. G. (2015). The Project Manager's Guide to Mastering Agile: Principles and practices for an adaptive approach. John Wiley. </a:t>
            </a:r>
          </a:p>
          <a:p>
            <a:pPr marR="0">
              <a:lnSpc>
                <a:spcPct val="90000"/>
              </a:lnSpc>
              <a:spcBef>
                <a:spcPts val="0"/>
              </a:spcBef>
              <a:spcAft>
                <a:spcPts val="600"/>
              </a:spcAft>
            </a:pPr>
            <a:r>
              <a:rPr lang="en-US" sz="1700" dirty="0">
                <a:ln>
                  <a:noFill/>
                </a:ln>
                <a:effectLst/>
                <a:latin typeface="Times New Roman" panose="02020603050405020304" pitchFamily="18" charset="0"/>
                <a:cs typeface="Times New Roman" panose="02020603050405020304" pitchFamily="18" charset="0"/>
              </a:rPr>
              <a:t> </a:t>
            </a:r>
          </a:p>
          <a:p>
            <a:pPr marR="0">
              <a:lnSpc>
                <a:spcPct val="90000"/>
              </a:lnSpc>
              <a:spcBef>
                <a:spcPts val="0"/>
              </a:spcBef>
              <a:spcAft>
                <a:spcPts val="600"/>
              </a:spcAft>
            </a:pPr>
            <a:r>
              <a:rPr lang="en-US" sz="1700" dirty="0">
                <a:ln>
                  <a:noFill/>
                </a:ln>
                <a:effectLst/>
                <a:latin typeface="Times New Roman" panose="02020603050405020304" pitchFamily="18" charset="0"/>
                <a:cs typeface="Times New Roman" panose="02020603050405020304" pitchFamily="18" charset="0"/>
              </a:rPr>
              <a:t> </a:t>
            </a:r>
          </a:p>
          <a:p>
            <a:pPr marR="0">
              <a:lnSpc>
                <a:spcPct val="90000"/>
              </a:lnSpc>
              <a:spcBef>
                <a:spcPts val="0"/>
              </a:spcBef>
              <a:spcAft>
                <a:spcPts val="600"/>
              </a:spcAft>
            </a:pPr>
            <a:r>
              <a:rPr lang="en-US" sz="1700" dirty="0" err="1">
                <a:ln>
                  <a:noFill/>
                </a:ln>
                <a:effectLst/>
                <a:latin typeface="Times New Roman" panose="02020603050405020304" pitchFamily="18" charset="0"/>
                <a:cs typeface="Times New Roman" panose="02020603050405020304" pitchFamily="18" charset="0"/>
              </a:rPr>
              <a:t>Valacich</a:t>
            </a:r>
            <a:r>
              <a:rPr lang="en-US" sz="1700" dirty="0">
                <a:ln>
                  <a:noFill/>
                </a:ln>
                <a:effectLst/>
                <a:latin typeface="Times New Roman" panose="02020603050405020304" pitchFamily="18" charset="0"/>
                <a:cs typeface="Times New Roman" panose="02020603050405020304" pitchFamily="18" charset="0"/>
              </a:rPr>
              <a:t>, J. S., &amp;amp; George, J. F. (2018). Modern Systems Analysis and Design. Pearson. </a:t>
            </a:r>
          </a:p>
        </p:txBody>
      </p:sp>
      <p:sp>
        <p:nvSpPr>
          <p:cNvPr id="18"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Slide Number Placeholder 1">
            <a:extLst>
              <a:ext uri="{FF2B5EF4-FFF2-40B4-BE49-F238E27FC236}">
                <a16:creationId xmlns:a16="http://schemas.microsoft.com/office/drawing/2014/main" id="{88F60448-6D4F-D74F-6ADB-5C272FE6FF27}"/>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4E0201A6-5BE0-4DCC-BBDD-195D649378CB}" type="slidenum">
              <a:rPr lang="en-US" smtClean="0"/>
              <a:pPr>
                <a:spcAft>
                  <a:spcPts val="600"/>
                </a:spcAft>
              </a:pPr>
              <a:t>29</a:t>
            </a:fld>
            <a:endParaRPr lang="en-US"/>
          </a:p>
        </p:txBody>
      </p:sp>
    </p:spTree>
    <p:extLst>
      <p:ext uri="{BB962C8B-B14F-4D97-AF65-F5344CB8AC3E}">
        <p14:creationId xmlns:p14="http://schemas.microsoft.com/office/powerpoint/2010/main" val="3310941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C1CF-7699-772A-1EE8-BC6493D3B971}"/>
              </a:ext>
            </a:extLst>
          </p:cNvPr>
          <p:cNvSpPr>
            <a:spLocks noGrp="1"/>
          </p:cNvSpPr>
          <p:nvPr>
            <p:ph type="title"/>
          </p:nvPr>
        </p:nvSpPr>
        <p:spPr>
          <a:xfrm>
            <a:off x="660918" y="358930"/>
            <a:ext cx="10515600" cy="1325563"/>
          </a:xfrm>
        </p:spPr>
        <p:txBody>
          <a:bodyPr/>
          <a:lstStyle/>
          <a:p>
            <a:pPr algn="ctr"/>
            <a:r>
              <a:rPr lang="en-US" dirty="0"/>
              <a:t>Waterfall (Traditional) </a:t>
            </a:r>
          </a:p>
        </p:txBody>
      </p:sp>
      <p:pic>
        <p:nvPicPr>
          <p:cNvPr id="1026" name="Picture 2">
            <a:extLst>
              <a:ext uri="{FF2B5EF4-FFF2-40B4-BE49-F238E27FC236}">
                <a16:creationId xmlns:a16="http://schemas.microsoft.com/office/drawing/2014/main" id="{6EF4894F-7943-FA95-131F-5299D8394F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7801" y="2991098"/>
            <a:ext cx="4576285" cy="25920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ECBF79B-222D-D51D-81E0-A7B514AC791D}"/>
              </a:ext>
            </a:extLst>
          </p:cNvPr>
          <p:cNvSpPr txBox="1"/>
          <p:nvPr/>
        </p:nvSpPr>
        <p:spPr>
          <a:xfrm>
            <a:off x="5178490" y="6037405"/>
            <a:ext cx="7875037"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Waddell, J. +. (2019, April 23). The cascading costs of Waterfall. Medium. Retrieved August 11, 2022, from https://medium.com/@joneswaddell/the-cascading-costs-of-waterfall-5c3b1b8beaec </a:t>
            </a:r>
          </a:p>
        </p:txBody>
      </p:sp>
      <p:sp>
        <p:nvSpPr>
          <p:cNvPr id="5" name="TextBox 4">
            <a:extLst>
              <a:ext uri="{FF2B5EF4-FFF2-40B4-BE49-F238E27FC236}">
                <a16:creationId xmlns:a16="http://schemas.microsoft.com/office/drawing/2014/main" id="{0A086A6A-6194-E42C-C0A9-74E88B7038CF}"/>
              </a:ext>
            </a:extLst>
          </p:cNvPr>
          <p:cNvSpPr txBox="1"/>
          <p:nvPr/>
        </p:nvSpPr>
        <p:spPr>
          <a:xfrm>
            <a:off x="2939142" y="1538729"/>
            <a:ext cx="6718041" cy="1667059"/>
          </a:xfrm>
          <a:prstGeom prst="rect">
            <a:avLst/>
          </a:prstGeom>
          <a:noFill/>
        </p:spPr>
        <p:txBody>
          <a:bodyPr wrap="square" rtlCol="0">
            <a:spAutoFit/>
          </a:bodyPr>
          <a:lstStyle/>
          <a:p>
            <a:pPr>
              <a:lnSpc>
                <a:spcPct val="200000"/>
              </a:lnSpc>
            </a:pPr>
            <a:r>
              <a:rPr lang="en-US" sz="1800" dirty="0">
                <a:effectLst/>
                <a:latin typeface="+mj-lt"/>
                <a:ea typeface="Times New Roman" panose="02020603050405020304" pitchFamily="18" charset="0"/>
              </a:rPr>
              <a:t>The waterfall model takes a sequential and linear approach; it is step by step process when developing a system.</a:t>
            </a:r>
            <a:endParaRPr lang="en-US" dirty="0">
              <a:latin typeface="+mj-lt"/>
            </a:endParaRPr>
          </a:p>
        </p:txBody>
      </p:sp>
      <p:cxnSp>
        <p:nvCxnSpPr>
          <p:cNvPr id="6" name="Straight Connector 5">
            <a:extLst>
              <a:ext uri="{FF2B5EF4-FFF2-40B4-BE49-F238E27FC236}">
                <a16:creationId xmlns:a16="http://schemas.microsoft.com/office/drawing/2014/main" id="{8717306E-25AB-803E-2C67-75F34488D1D0}"/>
              </a:ext>
            </a:extLst>
          </p:cNvPr>
          <p:cNvCxnSpPr>
            <a:cxnSpLocks/>
          </p:cNvCxnSpPr>
          <p:nvPr/>
        </p:nvCxnSpPr>
        <p:spPr>
          <a:xfrm>
            <a:off x="3698033" y="1538729"/>
            <a:ext cx="4646645" cy="0"/>
          </a:xfrm>
          <a:prstGeom prst="line">
            <a:avLst/>
          </a:prstGeom>
          <a:ln>
            <a:solidFill>
              <a:srgbClr val="006CB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1652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C1CF-7699-772A-1EE8-BC6493D3B971}"/>
              </a:ext>
            </a:extLst>
          </p:cNvPr>
          <p:cNvSpPr>
            <a:spLocks noGrp="1"/>
          </p:cNvSpPr>
          <p:nvPr>
            <p:ph type="title"/>
          </p:nvPr>
        </p:nvSpPr>
        <p:spPr>
          <a:xfrm>
            <a:off x="660918" y="358930"/>
            <a:ext cx="10515600" cy="1325563"/>
          </a:xfrm>
        </p:spPr>
        <p:txBody>
          <a:bodyPr/>
          <a:lstStyle/>
          <a:p>
            <a:pPr algn="ctr"/>
            <a:r>
              <a:rPr lang="en-US" dirty="0"/>
              <a:t>Waterfall (Traditional) </a:t>
            </a:r>
          </a:p>
        </p:txBody>
      </p:sp>
      <p:sp>
        <p:nvSpPr>
          <p:cNvPr id="4" name="TextBox 3">
            <a:extLst>
              <a:ext uri="{FF2B5EF4-FFF2-40B4-BE49-F238E27FC236}">
                <a16:creationId xmlns:a16="http://schemas.microsoft.com/office/drawing/2014/main" id="{AECBF79B-222D-D51D-81E0-A7B514AC791D}"/>
              </a:ext>
            </a:extLst>
          </p:cNvPr>
          <p:cNvSpPr txBox="1"/>
          <p:nvPr/>
        </p:nvSpPr>
        <p:spPr>
          <a:xfrm>
            <a:off x="5178490" y="6037405"/>
            <a:ext cx="7875037"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Waddell, J. +. (2019, April 23). The cascading costs of Waterfall. Medium. Retrieved August 11, 2022, from https://medium.com/@joneswaddell/the-cascading-costs-of-waterfall-5c3b1b8beaec </a:t>
            </a:r>
          </a:p>
        </p:txBody>
      </p:sp>
      <p:sp>
        <p:nvSpPr>
          <p:cNvPr id="5" name="TextBox 4">
            <a:extLst>
              <a:ext uri="{FF2B5EF4-FFF2-40B4-BE49-F238E27FC236}">
                <a16:creationId xmlns:a16="http://schemas.microsoft.com/office/drawing/2014/main" id="{0A086A6A-6194-E42C-C0A9-74E88B7038CF}"/>
              </a:ext>
            </a:extLst>
          </p:cNvPr>
          <p:cNvSpPr txBox="1"/>
          <p:nvPr/>
        </p:nvSpPr>
        <p:spPr>
          <a:xfrm>
            <a:off x="2957803" y="1920564"/>
            <a:ext cx="6718041" cy="3329053"/>
          </a:xfrm>
          <a:prstGeom prst="rect">
            <a:avLst/>
          </a:prstGeom>
          <a:noFill/>
        </p:spPr>
        <p:txBody>
          <a:bodyPr wrap="square" rtlCol="0">
            <a:spAutoFit/>
          </a:bodyPr>
          <a:lstStyle/>
          <a:p>
            <a:pPr>
              <a:lnSpc>
                <a:spcPct val="200000"/>
              </a:lnSpc>
            </a:pPr>
            <a:r>
              <a:rPr lang="en-US" sz="1800" dirty="0">
                <a:effectLst/>
                <a:latin typeface="+mj-lt"/>
                <a:ea typeface="Times New Roman" panose="02020603050405020304" pitchFamily="18" charset="0"/>
              </a:rPr>
              <a:t>Suited for short, low-cost, clearly defined product backlogs projects</a:t>
            </a:r>
          </a:p>
          <a:p>
            <a:pPr>
              <a:lnSpc>
                <a:spcPct val="200000"/>
              </a:lnSpc>
            </a:pPr>
            <a:endParaRPr lang="en-US" sz="1800" dirty="0">
              <a:effectLst/>
              <a:latin typeface="+mj-lt"/>
              <a:ea typeface="Times New Roman" panose="02020603050405020304" pitchFamily="18" charset="0"/>
            </a:endParaRPr>
          </a:p>
          <a:p>
            <a:pPr>
              <a:lnSpc>
                <a:spcPct val="200000"/>
              </a:lnSpc>
            </a:pPr>
            <a:r>
              <a:rPr lang="en-US" sz="1800" dirty="0">
                <a:effectLst/>
                <a:latin typeface="+mj-lt"/>
                <a:ea typeface="Times New Roman" panose="02020603050405020304" pitchFamily="18" charset="0"/>
              </a:rPr>
              <a:t>PROS:  SIMPLE AND EASY TO IMPLEMENT</a:t>
            </a:r>
          </a:p>
          <a:p>
            <a:pPr>
              <a:lnSpc>
                <a:spcPct val="200000"/>
              </a:lnSpc>
            </a:pPr>
            <a:r>
              <a:rPr lang="en-US" dirty="0">
                <a:latin typeface="+mj-lt"/>
              </a:rPr>
              <a:t>CONS: NO ADAPTABILTY; INABILITY TO GO BACK TO A PREVIOUS PHASE</a:t>
            </a:r>
          </a:p>
        </p:txBody>
      </p:sp>
      <p:cxnSp>
        <p:nvCxnSpPr>
          <p:cNvPr id="6" name="Straight Connector 5">
            <a:extLst>
              <a:ext uri="{FF2B5EF4-FFF2-40B4-BE49-F238E27FC236}">
                <a16:creationId xmlns:a16="http://schemas.microsoft.com/office/drawing/2014/main" id="{8717306E-25AB-803E-2C67-75F34488D1D0}"/>
              </a:ext>
            </a:extLst>
          </p:cNvPr>
          <p:cNvCxnSpPr>
            <a:cxnSpLocks/>
          </p:cNvCxnSpPr>
          <p:nvPr/>
        </p:nvCxnSpPr>
        <p:spPr>
          <a:xfrm>
            <a:off x="3698033" y="1538729"/>
            <a:ext cx="4646645" cy="0"/>
          </a:xfrm>
          <a:prstGeom prst="line">
            <a:avLst/>
          </a:prstGeom>
          <a:ln>
            <a:solidFill>
              <a:srgbClr val="006CB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7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C1CF-7699-772A-1EE8-BC6493D3B971}"/>
              </a:ext>
            </a:extLst>
          </p:cNvPr>
          <p:cNvSpPr>
            <a:spLocks noGrp="1"/>
          </p:cNvSpPr>
          <p:nvPr>
            <p:ph type="title"/>
          </p:nvPr>
        </p:nvSpPr>
        <p:spPr>
          <a:xfrm>
            <a:off x="838200" y="358930"/>
            <a:ext cx="10515600" cy="1325563"/>
          </a:xfrm>
        </p:spPr>
        <p:txBody>
          <a:bodyPr/>
          <a:lstStyle/>
          <a:p>
            <a:pPr algn="ctr"/>
            <a:r>
              <a:rPr lang="en-US" dirty="0"/>
              <a:t>AGILE</a:t>
            </a:r>
          </a:p>
        </p:txBody>
      </p:sp>
      <p:sp>
        <p:nvSpPr>
          <p:cNvPr id="5" name="TextBox 4">
            <a:extLst>
              <a:ext uri="{FF2B5EF4-FFF2-40B4-BE49-F238E27FC236}">
                <a16:creationId xmlns:a16="http://schemas.microsoft.com/office/drawing/2014/main" id="{0A086A6A-6194-E42C-C0A9-74E88B7038CF}"/>
              </a:ext>
            </a:extLst>
          </p:cNvPr>
          <p:cNvSpPr txBox="1"/>
          <p:nvPr/>
        </p:nvSpPr>
        <p:spPr>
          <a:xfrm>
            <a:off x="2836505" y="1764473"/>
            <a:ext cx="7305870" cy="332905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800" dirty="0">
                <a:effectLst/>
                <a:latin typeface="+mj-lt"/>
                <a:ea typeface="Times New Roman" panose="02020603050405020304" pitchFamily="18" charset="0"/>
              </a:rPr>
              <a:t>The Agile Methodologies an approach in SDLC that takes the project and breaks it into several phases. </a:t>
            </a:r>
          </a:p>
          <a:p>
            <a:pPr marL="285750" indent="-285750" algn="ctr">
              <a:lnSpc>
                <a:spcPct val="200000"/>
              </a:lnSpc>
              <a:buFont typeface="Arial" panose="020B0604020202020204" pitchFamily="34" charset="0"/>
              <a:buChar char="•"/>
            </a:pPr>
            <a:r>
              <a:rPr lang="en-US" dirty="0">
                <a:latin typeface="+mj-lt"/>
                <a:ea typeface="Times New Roman" panose="02020603050405020304" pitchFamily="18" charset="0"/>
              </a:rPr>
              <a:t>I</a:t>
            </a:r>
            <a:r>
              <a:rPr lang="en-US" sz="1800" dirty="0">
                <a:effectLst/>
                <a:latin typeface="+mj-lt"/>
                <a:ea typeface="Times New Roman" panose="02020603050405020304" pitchFamily="18" charset="0"/>
              </a:rPr>
              <a:t>nvolves collaboration with stakeholders, product owners, developers, and even end-users of the product. </a:t>
            </a:r>
          </a:p>
          <a:p>
            <a:pPr marL="285750" indent="-285750" algn="ctr">
              <a:lnSpc>
                <a:spcPct val="200000"/>
              </a:lnSpc>
              <a:buFont typeface="Arial" panose="020B0604020202020204" pitchFamily="34" charset="0"/>
              <a:buChar char="•"/>
            </a:pPr>
            <a:r>
              <a:rPr lang="en-US" dirty="0">
                <a:latin typeface="+mj-lt"/>
              </a:rPr>
              <a:t>Best suited for projects that are large, or the vision of the product is not as clear.</a:t>
            </a:r>
          </a:p>
        </p:txBody>
      </p:sp>
      <p:cxnSp>
        <p:nvCxnSpPr>
          <p:cNvPr id="6" name="Straight Connector 5">
            <a:extLst>
              <a:ext uri="{FF2B5EF4-FFF2-40B4-BE49-F238E27FC236}">
                <a16:creationId xmlns:a16="http://schemas.microsoft.com/office/drawing/2014/main" id="{8717306E-25AB-803E-2C67-75F34488D1D0}"/>
              </a:ext>
            </a:extLst>
          </p:cNvPr>
          <p:cNvCxnSpPr>
            <a:cxnSpLocks/>
          </p:cNvCxnSpPr>
          <p:nvPr/>
        </p:nvCxnSpPr>
        <p:spPr>
          <a:xfrm>
            <a:off x="3698033" y="1538729"/>
            <a:ext cx="4646645" cy="0"/>
          </a:xfrm>
          <a:prstGeom prst="line">
            <a:avLst/>
          </a:prstGeom>
          <a:ln>
            <a:solidFill>
              <a:srgbClr val="006CB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268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C1CF-7699-772A-1EE8-BC6493D3B971}"/>
              </a:ext>
            </a:extLst>
          </p:cNvPr>
          <p:cNvSpPr>
            <a:spLocks noGrp="1"/>
          </p:cNvSpPr>
          <p:nvPr>
            <p:ph type="title"/>
          </p:nvPr>
        </p:nvSpPr>
        <p:spPr>
          <a:xfrm>
            <a:off x="838200" y="358930"/>
            <a:ext cx="10515600" cy="1325563"/>
          </a:xfrm>
        </p:spPr>
        <p:txBody>
          <a:bodyPr/>
          <a:lstStyle/>
          <a:p>
            <a:pPr algn="ctr"/>
            <a:r>
              <a:rPr lang="en-US" dirty="0"/>
              <a:t>AGILE (CONT.)</a:t>
            </a:r>
          </a:p>
        </p:txBody>
      </p:sp>
      <p:sp>
        <p:nvSpPr>
          <p:cNvPr id="5" name="TextBox 4">
            <a:extLst>
              <a:ext uri="{FF2B5EF4-FFF2-40B4-BE49-F238E27FC236}">
                <a16:creationId xmlns:a16="http://schemas.microsoft.com/office/drawing/2014/main" id="{0A086A6A-6194-E42C-C0A9-74E88B7038CF}"/>
              </a:ext>
            </a:extLst>
          </p:cNvPr>
          <p:cNvSpPr txBox="1"/>
          <p:nvPr/>
        </p:nvSpPr>
        <p:spPr>
          <a:xfrm>
            <a:off x="2836505" y="1764473"/>
            <a:ext cx="7305870" cy="388305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800" dirty="0">
                <a:effectLst/>
                <a:latin typeface="+mj-lt"/>
                <a:ea typeface="Times New Roman" panose="02020603050405020304" pitchFamily="18" charset="0"/>
              </a:rPr>
              <a:t>The term Agile Methodology isn’t just a singular approach, it is more of a philosophy that developers may choose to implement in the SDLC. </a:t>
            </a:r>
          </a:p>
          <a:p>
            <a:pPr marL="285750" indent="-285750">
              <a:lnSpc>
                <a:spcPct val="200000"/>
              </a:lnSpc>
              <a:buFont typeface="Arial" panose="020B0604020202020204" pitchFamily="34" charset="0"/>
              <a:buChar char="•"/>
            </a:pPr>
            <a:r>
              <a:rPr lang="en-US" dirty="0">
                <a:latin typeface="+mj-lt"/>
              </a:rPr>
              <a:t>Many different types of Agile </a:t>
            </a:r>
            <a:r>
              <a:rPr lang="en-US" dirty="0" err="1">
                <a:latin typeface="+mj-lt"/>
              </a:rPr>
              <a:t>ie</a:t>
            </a:r>
            <a:r>
              <a:rPr lang="en-US" dirty="0">
                <a:latin typeface="+mj-lt"/>
              </a:rPr>
              <a:t>: Kanban, Extreme Programming, and Scrum</a:t>
            </a:r>
          </a:p>
          <a:p>
            <a:pPr marL="285750" indent="-285750">
              <a:lnSpc>
                <a:spcPct val="200000"/>
              </a:lnSpc>
              <a:buFont typeface="Arial" panose="020B0604020202020204" pitchFamily="34" charset="0"/>
              <a:buChar char="•"/>
            </a:pPr>
            <a:r>
              <a:rPr lang="en-US" dirty="0">
                <a:latin typeface="+mj-lt"/>
              </a:rPr>
              <a:t>All the types of Agile Methodologies share the same twelve principles and core values found in the Agile Manifesto.</a:t>
            </a:r>
          </a:p>
        </p:txBody>
      </p:sp>
      <p:cxnSp>
        <p:nvCxnSpPr>
          <p:cNvPr id="6" name="Straight Connector 5">
            <a:extLst>
              <a:ext uri="{FF2B5EF4-FFF2-40B4-BE49-F238E27FC236}">
                <a16:creationId xmlns:a16="http://schemas.microsoft.com/office/drawing/2014/main" id="{8717306E-25AB-803E-2C67-75F34488D1D0}"/>
              </a:ext>
            </a:extLst>
          </p:cNvPr>
          <p:cNvCxnSpPr>
            <a:cxnSpLocks/>
          </p:cNvCxnSpPr>
          <p:nvPr/>
        </p:nvCxnSpPr>
        <p:spPr>
          <a:xfrm>
            <a:off x="3698033" y="1538729"/>
            <a:ext cx="4646645" cy="0"/>
          </a:xfrm>
          <a:prstGeom prst="line">
            <a:avLst/>
          </a:prstGeom>
          <a:ln>
            <a:solidFill>
              <a:srgbClr val="006CB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7286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C1CF-7699-772A-1EE8-BC6493D3B971}"/>
              </a:ext>
            </a:extLst>
          </p:cNvPr>
          <p:cNvSpPr>
            <a:spLocks noGrp="1"/>
          </p:cNvSpPr>
          <p:nvPr>
            <p:ph type="title"/>
          </p:nvPr>
        </p:nvSpPr>
        <p:spPr>
          <a:xfrm>
            <a:off x="838200" y="358930"/>
            <a:ext cx="10515600" cy="1325563"/>
          </a:xfrm>
        </p:spPr>
        <p:txBody>
          <a:bodyPr/>
          <a:lstStyle/>
          <a:p>
            <a:pPr algn="ctr"/>
            <a:r>
              <a:rPr lang="en-US" dirty="0"/>
              <a:t>SCRUM</a:t>
            </a:r>
          </a:p>
        </p:txBody>
      </p:sp>
      <p:sp>
        <p:nvSpPr>
          <p:cNvPr id="5" name="TextBox 4">
            <a:extLst>
              <a:ext uri="{FF2B5EF4-FFF2-40B4-BE49-F238E27FC236}">
                <a16:creationId xmlns:a16="http://schemas.microsoft.com/office/drawing/2014/main" id="{0A086A6A-6194-E42C-C0A9-74E88B7038CF}"/>
              </a:ext>
            </a:extLst>
          </p:cNvPr>
          <p:cNvSpPr txBox="1"/>
          <p:nvPr/>
        </p:nvSpPr>
        <p:spPr>
          <a:xfrm>
            <a:off x="2836505" y="1764473"/>
            <a:ext cx="7305870" cy="222105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800" dirty="0">
                <a:effectLst/>
                <a:latin typeface="+mj-lt"/>
                <a:ea typeface="Times New Roman" panose="02020603050405020304" pitchFamily="18" charset="0"/>
              </a:rPr>
              <a:t>This approach utilizes the collaboration of multiple small teams in an intensive and interdependent manner</a:t>
            </a:r>
            <a:endParaRPr lang="en-US" dirty="0">
              <a:latin typeface="+mj-lt"/>
            </a:endParaRPr>
          </a:p>
          <a:p>
            <a:pPr marL="285750" indent="-285750">
              <a:lnSpc>
                <a:spcPct val="200000"/>
              </a:lnSpc>
              <a:buFont typeface="Arial" panose="020B0604020202020204" pitchFamily="34" charset="0"/>
              <a:buChar char="•"/>
            </a:pPr>
            <a:r>
              <a:rPr lang="en-US" dirty="0">
                <a:latin typeface="+mj-lt"/>
              </a:rPr>
              <a:t>This framework takes iterations called sprints. </a:t>
            </a:r>
          </a:p>
          <a:p>
            <a:pPr marL="285750" indent="-285750">
              <a:lnSpc>
                <a:spcPct val="200000"/>
              </a:lnSpc>
              <a:buFont typeface="Arial" panose="020B0604020202020204" pitchFamily="34" charset="0"/>
              <a:buChar char="•"/>
            </a:pPr>
            <a:r>
              <a:rPr lang="en-US" dirty="0">
                <a:latin typeface="+mj-lt"/>
              </a:rPr>
              <a:t>Utilizes Scrum Roles to ensure success.</a:t>
            </a:r>
          </a:p>
        </p:txBody>
      </p:sp>
      <p:cxnSp>
        <p:nvCxnSpPr>
          <p:cNvPr id="6" name="Straight Connector 5">
            <a:extLst>
              <a:ext uri="{FF2B5EF4-FFF2-40B4-BE49-F238E27FC236}">
                <a16:creationId xmlns:a16="http://schemas.microsoft.com/office/drawing/2014/main" id="{8717306E-25AB-803E-2C67-75F34488D1D0}"/>
              </a:ext>
            </a:extLst>
          </p:cNvPr>
          <p:cNvCxnSpPr>
            <a:cxnSpLocks/>
          </p:cNvCxnSpPr>
          <p:nvPr/>
        </p:nvCxnSpPr>
        <p:spPr>
          <a:xfrm>
            <a:off x="3698033" y="1538729"/>
            <a:ext cx="4646645" cy="0"/>
          </a:xfrm>
          <a:prstGeom prst="line">
            <a:avLst/>
          </a:prstGeom>
          <a:ln>
            <a:solidFill>
              <a:srgbClr val="006CB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328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662F66FC-1A67-5334-C5E1-AA1C8D76B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8515" y="548331"/>
            <a:ext cx="6237730" cy="5552451"/>
          </a:xfrm>
          <a:prstGeom prst="rect">
            <a:avLst/>
          </a:prstGeom>
        </p:spPr>
      </p:pic>
    </p:spTree>
    <p:extLst>
      <p:ext uri="{BB962C8B-B14F-4D97-AF65-F5344CB8AC3E}">
        <p14:creationId xmlns:p14="http://schemas.microsoft.com/office/powerpoint/2010/main" val="2233941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6ECC7D3-A8D3-B073-D404-7B36359A2F44}"/>
              </a:ext>
            </a:extLst>
          </p:cNvPr>
          <p:cNvSpPr txBox="1"/>
          <p:nvPr/>
        </p:nvSpPr>
        <p:spPr>
          <a:xfrm>
            <a:off x="2261119" y="384159"/>
            <a:ext cx="7669762" cy="1200329"/>
          </a:xfrm>
          <a:prstGeom prst="rect">
            <a:avLst/>
          </a:prstGeom>
          <a:noFill/>
        </p:spPr>
        <p:txBody>
          <a:bodyPr wrap="square">
            <a:spAutoFit/>
          </a:bodyPr>
          <a:lstStyle/>
          <a:p>
            <a:r>
              <a:rPr kumimoji="0" lang="en-US" sz="7200" b="1" i="0" u="none" strike="noStrike" kern="1200" cap="none" spc="0" normalizeH="0" baseline="0" noProof="0" dirty="0">
                <a:ln>
                  <a:noFill/>
                </a:ln>
                <a:solidFill>
                  <a:prstClr val="black"/>
                </a:solidFill>
                <a:effectLst/>
                <a:uLnTx/>
                <a:uFillTx/>
                <a:latin typeface="Century Gothic" panose="020F0302020204030204"/>
                <a:ea typeface="+mj-ea"/>
                <a:cs typeface="+mj-cs"/>
              </a:rPr>
              <a:t>Product Owner</a:t>
            </a:r>
            <a:endParaRPr lang="en-US" sz="2400" b="1" dirty="0"/>
          </a:p>
        </p:txBody>
      </p:sp>
      <p:cxnSp>
        <p:nvCxnSpPr>
          <p:cNvPr id="9" name="Straight Connector 8">
            <a:extLst>
              <a:ext uri="{FF2B5EF4-FFF2-40B4-BE49-F238E27FC236}">
                <a16:creationId xmlns:a16="http://schemas.microsoft.com/office/drawing/2014/main" id="{F9683970-B7EB-297F-0118-6A46C41FCDEF}"/>
              </a:ext>
            </a:extLst>
          </p:cNvPr>
          <p:cNvCxnSpPr>
            <a:cxnSpLocks/>
          </p:cNvCxnSpPr>
          <p:nvPr/>
        </p:nvCxnSpPr>
        <p:spPr>
          <a:xfrm>
            <a:off x="3035559" y="1520068"/>
            <a:ext cx="4646645" cy="0"/>
          </a:xfrm>
          <a:prstGeom prst="line">
            <a:avLst/>
          </a:prstGeom>
          <a:ln>
            <a:solidFill>
              <a:srgbClr val="006CBA"/>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05ED00D-5221-37BE-2625-17A3D4872EF7}"/>
              </a:ext>
            </a:extLst>
          </p:cNvPr>
          <p:cNvSpPr txBox="1"/>
          <p:nvPr/>
        </p:nvSpPr>
        <p:spPr>
          <a:xfrm>
            <a:off x="2880555" y="1648908"/>
            <a:ext cx="5963818"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Ensures the team aligns with the product vision.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Responsibilities include the defining, refining, prioritizing the product backlog continuously.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Communicates with stakeholders and end clients and uses their feed back to help with the backlog grooming.</a:t>
            </a:r>
          </a:p>
        </p:txBody>
      </p:sp>
    </p:spTree>
    <p:extLst>
      <p:ext uri="{BB962C8B-B14F-4D97-AF65-F5344CB8AC3E}">
        <p14:creationId xmlns:p14="http://schemas.microsoft.com/office/powerpoint/2010/main" val="1243857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1343</Words>
  <Application>Microsoft Office PowerPoint</Application>
  <PresentationFormat>Widescreen</PresentationFormat>
  <Paragraphs>104</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Century Gothic</vt:lpstr>
      <vt:lpstr>Times New Roman</vt:lpstr>
      <vt:lpstr>Office Theme</vt:lpstr>
      <vt:lpstr>SDLC | AGILE</vt:lpstr>
      <vt:lpstr>PowerPoint Presentation</vt:lpstr>
      <vt:lpstr>Waterfall (Traditional) </vt:lpstr>
      <vt:lpstr>Waterfall (Traditional) </vt:lpstr>
      <vt:lpstr>AGILE</vt:lpstr>
      <vt:lpstr>AGILE (CONT.)</vt:lpstr>
      <vt:lpstr>SCRUM</vt:lpstr>
      <vt:lpstr>PowerPoint Presentation</vt:lpstr>
      <vt:lpstr>PowerPoint Presentation</vt:lpstr>
      <vt:lpstr>PowerPoint Presentation</vt:lpstr>
      <vt:lpstr>PowerPoint Presentation</vt:lpstr>
      <vt:lpstr>SCRUM Artifacts:</vt:lpstr>
      <vt:lpstr>SCRUM KEY EVENTS</vt:lpstr>
      <vt:lpstr>PowerPoint Presentation</vt:lpstr>
      <vt:lpstr>SPRINT</vt:lpstr>
      <vt:lpstr>BACKLOG GROOMING</vt:lpstr>
      <vt:lpstr>Sprint Planning: </vt:lpstr>
      <vt:lpstr>Daily Stand Ups</vt:lpstr>
      <vt:lpstr> Sprint Review</vt:lpstr>
      <vt:lpstr>Sprint Retrospective </vt:lpstr>
      <vt:lpstr>PowerPoint Presentation</vt:lpstr>
      <vt:lpstr>SNHU Travel &amp; SDLC</vt:lpstr>
      <vt:lpstr>SNHU Travel &amp; SDLC (Cont.)</vt:lpstr>
      <vt:lpstr>SNHU Travel &amp; SDLC (Cont.)</vt:lpstr>
      <vt:lpstr>SNHU Travel &amp; SDLC (Cont.)</vt:lpstr>
      <vt:lpstr>SNHU Travel &amp; SDLC (Cont.)</vt:lpstr>
      <vt:lpstr>SNHU Travel &amp; SDLC (Cont.)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SDLC | AGILE</dc:title>
  <dc:creator>Jon-Kayla Pointer</dc:creator>
  <cp:lastModifiedBy>Jon-Kayla Pointer</cp:lastModifiedBy>
  <cp:revision>1</cp:revision>
  <dcterms:created xsi:type="dcterms:W3CDTF">2022-08-11T20:31:39Z</dcterms:created>
  <dcterms:modified xsi:type="dcterms:W3CDTF">2022-08-12T00:14:17Z</dcterms:modified>
</cp:coreProperties>
</file>