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F3DE78-8D8B-4024-A74D-0369B9B9FF2F}"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4B80F-853B-49D8-BE88-2FDAE46AD8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82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3DE78-8D8B-4024-A74D-0369B9B9FF2F}"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4B80F-853B-49D8-BE88-2FDAE46AD87D}" type="slidenum">
              <a:rPr lang="en-US" smtClean="0"/>
              <a:t>‹#›</a:t>
            </a:fld>
            <a:endParaRPr lang="en-US"/>
          </a:p>
        </p:txBody>
      </p:sp>
    </p:spTree>
    <p:extLst>
      <p:ext uri="{BB962C8B-B14F-4D97-AF65-F5344CB8AC3E}">
        <p14:creationId xmlns:p14="http://schemas.microsoft.com/office/powerpoint/2010/main" val="314271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3DE78-8D8B-4024-A74D-0369B9B9FF2F}"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4B80F-853B-49D8-BE88-2FDAE46AD87D}" type="slidenum">
              <a:rPr lang="en-US" smtClean="0"/>
              <a:t>‹#›</a:t>
            </a:fld>
            <a:endParaRPr lang="en-US"/>
          </a:p>
        </p:txBody>
      </p:sp>
    </p:spTree>
    <p:extLst>
      <p:ext uri="{BB962C8B-B14F-4D97-AF65-F5344CB8AC3E}">
        <p14:creationId xmlns:p14="http://schemas.microsoft.com/office/powerpoint/2010/main" val="389300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3DE78-8D8B-4024-A74D-0369B9B9FF2F}"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4B80F-853B-49D8-BE88-2FDAE46AD87D}" type="slidenum">
              <a:rPr lang="en-US" smtClean="0"/>
              <a:t>‹#›</a:t>
            </a:fld>
            <a:endParaRPr lang="en-US"/>
          </a:p>
        </p:txBody>
      </p:sp>
    </p:spTree>
    <p:extLst>
      <p:ext uri="{BB962C8B-B14F-4D97-AF65-F5344CB8AC3E}">
        <p14:creationId xmlns:p14="http://schemas.microsoft.com/office/powerpoint/2010/main" val="47454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3DE78-8D8B-4024-A74D-0369B9B9FF2F}"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4B80F-853B-49D8-BE88-2FDAE46AD8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47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3DE78-8D8B-4024-A74D-0369B9B9FF2F}"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4B80F-853B-49D8-BE88-2FDAE46AD87D}" type="slidenum">
              <a:rPr lang="en-US" smtClean="0"/>
              <a:t>‹#›</a:t>
            </a:fld>
            <a:endParaRPr lang="en-US"/>
          </a:p>
        </p:txBody>
      </p:sp>
    </p:spTree>
    <p:extLst>
      <p:ext uri="{BB962C8B-B14F-4D97-AF65-F5344CB8AC3E}">
        <p14:creationId xmlns:p14="http://schemas.microsoft.com/office/powerpoint/2010/main" val="316606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3DE78-8D8B-4024-A74D-0369B9B9FF2F}"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4B80F-853B-49D8-BE88-2FDAE46AD87D}" type="slidenum">
              <a:rPr lang="en-US" smtClean="0"/>
              <a:t>‹#›</a:t>
            </a:fld>
            <a:endParaRPr lang="en-US"/>
          </a:p>
        </p:txBody>
      </p:sp>
    </p:spTree>
    <p:extLst>
      <p:ext uri="{BB962C8B-B14F-4D97-AF65-F5344CB8AC3E}">
        <p14:creationId xmlns:p14="http://schemas.microsoft.com/office/powerpoint/2010/main" val="10409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3DE78-8D8B-4024-A74D-0369B9B9FF2F}"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4B80F-853B-49D8-BE88-2FDAE46AD87D}" type="slidenum">
              <a:rPr lang="en-US" smtClean="0"/>
              <a:t>‹#›</a:t>
            </a:fld>
            <a:endParaRPr lang="en-US"/>
          </a:p>
        </p:txBody>
      </p:sp>
    </p:spTree>
    <p:extLst>
      <p:ext uri="{BB962C8B-B14F-4D97-AF65-F5344CB8AC3E}">
        <p14:creationId xmlns:p14="http://schemas.microsoft.com/office/powerpoint/2010/main" val="373481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F3DE78-8D8B-4024-A74D-0369B9B9FF2F}" type="datetimeFigureOut">
              <a:rPr lang="en-US" smtClean="0"/>
              <a:t>4/19/2022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034B80F-853B-49D8-BE88-2FDAE46AD87D}" type="slidenum">
              <a:rPr lang="en-US" smtClean="0"/>
              <a:t>‹#›</a:t>
            </a:fld>
            <a:endParaRPr lang="en-US"/>
          </a:p>
        </p:txBody>
      </p:sp>
    </p:spTree>
    <p:extLst>
      <p:ext uri="{BB962C8B-B14F-4D97-AF65-F5344CB8AC3E}">
        <p14:creationId xmlns:p14="http://schemas.microsoft.com/office/powerpoint/2010/main" val="67750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F3DE78-8D8B-4024-A74D-0369B9B9FF2F}" type="datetimeFigureOut">
              <a:rPr lang="en-US" smtClean="0"/>
              <a:t>4/19/2022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34B80F-853B-49D8-BE88-2FDAE46AD87D}" type="slidenum">
              <a:rPr lang="en-US" smtClean="0"/>
              <a:t>‹#›</a:t>
            </a:fld>
            <a:endParaRPr lang="en-US"/>
          </a:p>
        </p:txBody>
      </p:sp>
    </p:spTree>
    <p:extLst>
      <p:ext uri="{BB962C8B-B14F-4D97-AF65-F5344CB8AC3E}">
        <p14:creationId xmlns:p14="http://schemas.microsoft.com/office/powerpoint/2010/main" val="167029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3DE78-8D8B-4024-A74D-0369B9B9FF2F}"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4B80F-853B-49D8-BE88-2FDAE46AD87D}" type="slidenum">
              <a:rPr lang="en-US" smtClean="0"/>
              <a:t>‹#›</a:t>
            </a:fld>
            <a:endParaRPr lang="en-US"/>
          </a:p>
        </p:txBody>
      </p:sp>
    </p:spTree>
    <p:extLst>
      <p:ext uri="{BB962C8B-B14F-4D97-AF65-F5344CB8AC3E}">
        <p14:creationId xmlns:p14="http://schemas.microsoft.com/office/powerpoint/2010/main" val="100667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F3DE78-8D8B-4024-A74D-0369B9B9FF2F}" type="datetimeFigureOut">
              <a:rPr lang="en-US" smtClean="0"/>
              <a:t>4/19/2022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34B80F-853B-49D8-BE88-2FDAE46AD8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846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B6EF-CDE0-4EA8-9382-8DCF585140F3}"/>
              </a:ext>
            </a:extLst>
          </p:cNvPr>
          <p:cNvSpPr>
            <a:spLocks noGrp="1"/>
          </p:cNvSpPr>
          <p:nvPr>
            <p:ph type="ctrTitle"/>
          </p:nvPr>
        </p:nvSpPr>
        <p:spPr/>
        <p:txBody>
          <a:bodyPr/>
          <a:lstStyle/>
          <a:p>
            <a:r>
              <a:rPr lang="en-US" dirty="0"/>
              <a:t>NYPD Shooting Incidents, Seasonality, and Time of Day</a:t>
            </a:r>
          </a:p>
        </p:txBody>
      </p:sp>
      <p:sp>
        <p:nvSpPr>
          <p:cNvPr id="3" name="Subtitle 2">
            <a:extLst>
              <a:ext uri="{FF2B5EF4-FFF2-40B4-BE49-F238E27FC236}">
                <a16:creationId xmlns:a16="http://schemas.microsoft.com/office/drawing/2014/main" id="{41AFCF18-A2F6-4744-9BF9-81CDC505B71E}"/>
              </a:ext>
            </a:extLst>
          </p:cNvPr>
          <p:cNvSpPr>
            <a:spLocks noGrp="1"/>
          </p:cNvSpPr>
          <p:nvPr>
            <p:ph type="subTitle" idx="1"/>
          </p:nvPr>
        </p:nvSpPr>
        <p:spPr/>
        <p:txBody>
          <a:bodyPr>
            <a:normAutofit fontScale="47500" lnSpcReduction="20000"/>
          </a:bodyPr>
          <a:lstStyle/>
          <a:p>
            <a:endParaRPr lang="en-US" dirty="0"/>
          </a:p>
          <a:p>
            <a:r>
              <a:rPr lang="en-US" dirty="0"/>
              <a:t>Presented by J. Kolb</a:t>
            </a:r>
          </a:p>
          <a:p>
            <a:r>
              <a:rPr lang="en-US" dirty="0"/>
              <a:t>For Data Science as a Field</a:t>
            </a:r>
          </a:p>
          <a:p>
            <a:r>
              <a:rPr lang="en-US" dirty="0"/>
              <a:t>University of Colorado Boulder</a:t>
            </a:r>
          </a:p>
        </p:txBody>
      </p:sp>
    </p:spTree>
    <p:extLst>
      <p:ext uri="{BB962C8B-B14F-4D97-AF65-F5344CB8AC3E}">
        <p14:creationId xmlns:p14="http://schemas.microsoft.com/office/powerpoint/2010/main" val="403812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2820-AA23-44F8-804A-206B0C59B67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E78A820F-4363-442A-9642-4B46E775DA11}"/>
              </a:ext>
            </a:extLst>
          </p:cNvPr>
          <p:cNvSpPr>
            <a:spLocks noGrp="1"/>
          </p:cNvSpPr>
          <p:nvPr>
            <p:ph idx="1"/>
          </p:nvPr>
        </p:nvSpPr>
        <p:spPr/>
        <p:txBody>
          <a:bodyPr>
            <a:normAutofit/>
          </a:bodyPr>
          <a:lstStyle/>
          <a:p>
            <a:pPr marL="0" indent="0">
              <a:buNone/>
            </a:pPr>
            <a:r>
              <a:rPr lang="en-US" sz="4000" dirty="0"/>
              <a:t>“Based on our analysis, we can conclude that season and time of day are not independent categories. We can identify several strong positive and negative correlations. Finally, we can recommend several shifts of shooting prevention resources based on the time of year and time of day.”</a:t>
            </a:r>
          </a:p>
        </p:txBody>
      </p:sp>
    </p:spTree>
    <p:extLst>
      <p:ext uri="{BB962C8B-B14F-4D97-AF65-F5344CB8AC3E}">
        <p14:creationId xmlns:p14="http://schemas.microsoft.com/office/powerpoint/2010/main" val="384659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3A27-1245-47BD-BB58-AFB348AEE95A}"/>
              </a:ext>
            </a:extLst>
          </p:cNvPr>
          <p:cNvSpPr>
            <a:spLocks noGrp="1"/>
          </p:cNvSpPr>
          <p:nvPr>
            <p:ph type="title"/>
          </p:nvPr>
        </p:nvSpPr>
        <p:spPr/>
        <p:txBody>
          <a:bodyPr/>
          <a:lstStyle/>
          <a:p>
            <a:pPr algn="ctr"/>
            <a:r>
              <a:rPr lang="en-US" dirty="0"/>
              <a:t>Bias and Other Issues</a:t>
            </a:r>
          </a:p>
        </p:txBody>
      </p:sp>
      <p:sp>
        <p:nvSpPr>
          <p:cNvPr id="3" name="Content Placeholder 2">
            <a:extLst>
              <a:ext uri="{FF2B5EF4-FFF2-40B4-BE49-F238E27FC236}">
                <a16:creationId xmlns:a16="http://schemas.microsoft.com/office/drawing/2014/main" id="{B35E5899-D33A-4541-98B8-6F7A3E511154}"/>
              </a:ext>
            </a:extLst>
          </p:cNvPr>
          <p:cNvSpPr>
            <a:spLocks noGrp="1"/>
          </p:cNvSpPr>
          <p:nvPr>
            <p:ph idx="1"/>
          </p:nvPr>
        </p:nvSpPr>
        <p:spPr/>
        <p:txBody>
          <a:bodyPr>
            <a:noAutofit/>
          </a:bodyPr>
          <a:lstStyle/>
          <a:p>
            <a:r>
              <a:rPr lang="en-US" sz="3200" dirty="0"/>
              <a:t>Data is collected by New York Police Department</a:t>
            </a:r>
          </a:p>
          <a:p>
            <a:r>
              <a:rPr lang="en-US" sz="3200" dirty="0"/>
              <a:t>I am uncomfortable trusting the demographic data collected by the NYPD</a:t>
            </a:r>
          </a:p>
          <a:p>
            <a:r>
              <a:rPr lang="en-US" sz="3200" dirty="0"/>
              <a:t>Meteorological seasons are only an approximation</a:t>
            </a:r>
          </a:p>
          <a:p>
            <a:r>
              <a:rPr lang="en-US" sz="3200" dirty="0"/>
              <a:t>Precipitation should be considered</a:t>
            </a:r>
          </a:p>
          <a:p>
            <a:r>
              <a:rPr lang="en-US" sz="3200" dirty="0"/>
              <a:t>Academic calendars and holidays should be considered</a:t>
            </a:r>
          </a:p>
          <a:p>
            <a:r>
              <a:rPr lang="en-US" sz="3200" dirty="0"/>
              <a:t>6-hour day parts could obscure important details</a:t>
            </a:r>
          </a:p>
        </p:txBody>
      </p:sp>
    </p:spTree>
    <p:extLst>
      <p:ext uri="{BB962C8B-B14F-4D97-AF65-F5344CB8AC3E}">
        <p14:creationId xmlns:p14="http://schemas.microsoft.com/office/powerpoint/2010/main" val="300029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64B8-AC76-4B74-B791-94C02C77289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F4E7DB1-2E1E-4DA5-AFCC-76A07E37F9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41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AA25-3922-43BC-B2E3-930955AAA534}"/>
              </a:ext>
            </a:extLst>
          </p:cNvPr>
          <p:cNvSpPr>
            <a:spLocks noGrp="1"/>
          </p:cNvSpPr>
          <p:nvPr>
            <p:ph type="title"/>
          </p:nvPr>
        </p:nvSpPr>
        <p:spPr/>
        <p:txBody>
          <a:bodyPr/>
          <a:lstStyle/>
          <a:p>
            <a:pPr algn="ctr"/>
            <a:r>
              <a:rPr lang="en-US" dirty="0"/>
              <a:t>Importing Data</a:t>
            </a:r>
          </a:p>
        </p:txBody>
      </p:sp>
      <p:pic>
        <p:nvPicPr>
          <p:cNvPr id="5" name="Content Placeholder 4" descr="Graphical user interface, application&#10;&#10;Description automatically generated">
            <a:extLst>
              <a:ext uri="{FF2B5EF4-FFF2-40B4-BE49-F238E27FC236}">
                <a16:creationId xmlns:a16="http://schemas.microsoft.com/office/drawing/2014/main" id="{C25B3C7E-5363-4370-A0E4-12A3401FCA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520" y="1791356"/>
            <a:ext cx="9030960" cy="2962688"/>
          </a:xfrm>
        </p:spPr>
      </p:pic>
      <p:sp>
        <p:nvSpPr>
          <p:cNvPr id="6" name="TextBox 5">
            <a:extLst>
              <a:ext uri="{FF2B5EF4-FFF2-40B4-BE49-F238E27FC236}">
                <a16:creationId xmlns:a16="http://schemas.microsoft.com/office/drawing/2014/main" id="{9F30584D-7DB6-4CF8-A549-C228990B705A}"/>
              </a:ext>
            </a:extLst>
          </p:cNvPr>
          <p:cNvSpPr txBox="1"/>
          <p:nvPr/>
        </p:nvSpPr>
        <p:spPr>
          <a:xfrm>
            <a:off x="1702965" y="4790114"/>
            <a:ext cx="8909108" cy="369332"/>
          </a:xfrm>
          <a:prstGeom prst="rect">
            <a:avLst/>
          </a:prstGeom>
          <a:noFill/>
        </p:spPr>
        <p:txBody>
          <a:bodyPr wrap="square" rtlCol="0">
            <a:spAutoFit/>
          </a:bodyPr>
          <a:lstStyle/>
          <a:p>
            <a:pPr algn="ctr"/>
            <a:r>
              <a:rPr lang="en-US"/>
              <a:t>https://catalog.data.gov/dataset</a:t>
            </a:r>
            <a:endParaRPr lang="en-US" dirty="0"/>
          </a:p>
        </p:txBody>
      </p:sp>
    </p:spTree>
    <p:extLst>
      <p:ext uri="{BB962C8B-B14F-4D97-AF65-F5344CB8AC3E}">
        <p14:creationId xmlns:p14="http://schemas.microsoft.com/office/powerpoint/2010/main" val="146227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7ADC-DB0B-4CBF-AC24-47B2C8633565}"/>
              </a:ext>
            </a:extLst>
          </p:cNvPr>
          <p:cNvSpPr>
            <a:spLocks noGrp="1"/>
          </p:cNvSpPr>
          <p:nvPr>
            <p:ph type="title"/>
          </p:nvPr>
        </p:nvSpPr>
        <p:spPr/>
        <p:txBody>
          <a:bodyPr/>
          <a:lstStyle/>
          <a:p>
            <a:pPr algn="ctr"/>
            <a:r>
              <a:rPr lang="en-US" dirty="0"/>
              <a:t>NYPD Shooting Incidents (Historic)</a:t>
            </a:r>
          </a:p>
        </p:txBody>
      </p:sp>
      <p:pic>
        <p:nvPicPr>
          <p:cNvPr id="5" name="Content Placeholder 4" descr="Calendar&#10;&#10;Description automatically generated">
            <a:extLst>
              <a:ext uri="{FF2B5EF4-FFF2-40B4-BE49-F238E27FC236}">
                <a16:creationId xmlns:a16="http://schemas.microsoft.com/office/drawing/2014/main" id="{BCFC0D55-0788-4FA7-82CB-22E55E8072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530" y="1846263"/>
            <a:ext cx="10019266" cy="4022725"/>
          </a:xfrm>
        </p:spPr>
      </p:pic>
    </p:spTree>
    <p:extLst>
      <p:ext uri="{BB962C8B-B14F-4D97-AF65-F5344CB8AC3E}">
        <p14:creationId xmlns:p14="http://schemas.microsoft.com/office/powerpoint/2010/main" val="414263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37E4-FBB8-40C3-8AE3-B52A9C675872}"/>
              </a:ext>
            </a:extLst>
          </p:cNvPr>
          <p:cNvSpPr>
            <a:spLocks noGrp="1"/>
          </p:cNvSpPr>
          <p:nvPr>
            <p:ph type="title"/>
          </p:nvPr>
        </p:nvSpPr>
        <p:spPr/>
        <p:txBody>
          <a:bodyPr/>
          <a:lstStyle/>
          <a:p>
            <a:pPr algn="ctr"/>
            <a:r>
              <a:rPr lang="en-US" dirty="0"/>
              <a:t>Tidying Data</a:t>
            </a:r>
          </a:p>
        </p:txBody>
      </p:sp>
      <p:pic>
        <p:nvPicPr>
          <p:cNvPr id="5" name="Content Placeholder 4" descr="Text&#10;&#10;Description automatically generated">
            <a:extLst>
              <a:ext uri="{FF2B5EF4-FFF2-40B4-BE49-F238E27FC236}">
                <a16:creationId xmlns:a16="http://schemas.microsoft.com/office/drawing/2014/main" id="{19A2E5C3-FE48-4A2F-9960-DEF781D612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880" y="1984961"/>
            <a:ext cx="8968239" cy="2888077"/>
          </a:xfrm>
        </p:spPr>
      </p:pic>
    </p:spTree>
    <p:extLst>
      <p:ext uri="{BB962C8B-B14F-4D97-AF65-F5344CB8AC3E}">
        <p14:creationId xmlns:p14="http://schemas.microsoft.com/office/powerpoint/2010/main" val="256666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C890-BDBE-4D48-99F7-F28C9C49927C}"/>
              </a:ext>
            </a:extLst>
          </p:cNvPr>
          <p:cNvSpPr>
            <a:spLocks noGrp="1"/>
          </p:cNvSpPr>
          <p:nvPr>
            <p:ph type="title"/>
          </p:nvPr>
        </p:nvSpPr>
        <p:spPr/>
        <p:txBody>
          <a:bodyPr/>
          <a:lstStyle/>
          <a:p>
            <a:pPr algn="ctr"/>
            <a:r>
              <a:rPr lang="en-US" dirty="0"/>
              <a:t>Incidents by Season</a:t>
            </a:r>
          </a:p>
        </p:txBody>
      </p:sp>
      <p:pic>
        <p:nvPicPr>
          <p:cNvPr id="5" name="Content Placeholder 4" descr="Chart, bar chart&#10;&#10;Description automatically generated">
            <a:extLst>
              <a:ext uri="{FF2B5EF4-FFF2-40B4-BE49-F238E27FC236}">
                <a16:creationId xmlns:a16="http://schemas.microsoft.com/office/drawing/2014/main" id="{9962BD89-12FC-4D93-92D3-EF55A338BF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7435" y="1846263"/>
            <a:ext cx="5797456" cy="4022725"/>
          </a:xfrm>
        </p:spPr>
      </p:pic>
    </p:spTree>
    <p:extLst>
      <p:ext uri="{BB962C8B-B14F-4D97-AF65-F5344CB8AC3E}">
        <p14:creationId xmlns:p14="http://schemas.microsoft.com/office/powerpoint/2010/main" val="98153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A651-0A94-4507-BB02-E439C881CB97}"/>
              </a:ext>
            </a:extLst>
          </p:cNvPr>
          <p:cNvSpPr>
            <a:spLocks noGrp="1"/>
          </p:cNvSpPr>
          <p:nvPr>
            <p:ph type="title"/>
          </p:nvPr>
        </p:nvSpPr>
        <p:spPr/>
        <p:txBody>
          <a:bodyPr/>
          <a:lstStyle/>
          <a:p>
            <a:pPr algn="ctr"/>
            <a:r>
              <a:rPr lang="en-US" dirty="0"/>
              <a:t>Incidents by Time Of Day</a:t>
            </a:r>
          </a:p>
        </p:txBody>
      </p:sp>
      <p:pic>
        <p:nvPicPr>
          <p:cNvPr id="5" name="Content Placeholder 4" descr="Chart, bar chart&#10;&#10;Description automatically generated">
            <a:extLst>
              <a:ext uri="{FF2B5EF4-FFF2-40B4-BE49-F238E27FC236}">
                <a16:creationId xmlns:a16="http://schemas.microsoft.com/office/drawing/2014/main" id="{F1DA788F-F5EA-48FB-B666-317F834D8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2166" y="1846263"/>
            <a:ext cx="5667993" cy="4022725"/>
          </a:xfrm>
        </p:spPr>
      </p:pic>
    </p:spTree>
    <p:extLst>
      <p:ext uri="{BB962C8B-B14F-4D97-AF65-F5344CB8AC3E}">
        <p14:creationId xmlns:p14="http://schemas.microsoft.com/office/powerpoint/2010/main" val="323890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7F75-DA2B-456B-AD14-21F85896A2E2}"/>
              </a:ext>
            </a:extLst>
          </p:cNvPr>
          <p:cNvSpPr>
            <a:spLocks noGrp="1"/>
          </p:cNvSpPr>
          <p:nvPr>
            <p:ph type="title"/>
          </p:nvPr>
        </p:nvSpPr>
        <p:spPr/>
        <p:txBody>
          <a:bodyPr/>
          <a:lstStyle/>
          <a:p>
            <a:pPr algn="ctr"/>
            <a:r>
              <a:rPr lang="en-US" dirty="0" err="1"/>
              <a:t>chisq.test</a:t>
            </a:r>
            <a:r>
              <a:rPr lang="en-US" dirty="0"/>
              <a:t>(Incidents) </a:t>
            </a:r>
          </a:p>
        </p:txBody>
      </p:sp>
      <p:pic>
        <p:nvPicPr>
          <p:cNvPr id="5" name="Content Placeholder 4" descr="Text&#10;&#10;Description automatically generated with low confidence">
            <a:extLst>
              <a:ext uri="{FF2B5EF4-FFF2-40B4-BE49-F238E27FC236}">
                <a16:creationId xmlns:a16="http://schemas.microsoft.com/office/drawing/2014/main" id="{AC9209D8-5D16-4C39-B12E-3A742DEC17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5212" y="1912256"/>
            <a:ext cx="5381575" cy="1224460"/>
          </a:xfrm>
        </p:spPr>
      </p:pic>
      <p:sp>
        <p:nvSpPr>
          <p:cNvPr id="6" name="TextBox 5">
            <a:extLst>
              <a:ext uri="{FF2B5EF4-FFF2-40B4-BE49-F238E27FC236}">
                <a16:creationId xmlns:a16="http://schemas.microsoft.com/office/drawing/2014/main" id="{EBD88DBD-F6A5-4FB4-9565-0FE8FCA037B1}"/>
              </a:ext>
            </a:extLst>
          </p:cNvPr>
          <p:cNvSpPr txBox="1"/>
          <p:nvPr/>
        </p:nvSpPr>
        <p:spPr>
          <a:xfrm>
            <a:off x="947956" y="3347207"/>
            <a:ext cx="10515600" cy="2031325"/>
          </a:xfrm>
          <a:prstGeom prst="rect">
            <a:avLst/>
          </a:prstGeom>
          <a:noFill/>
        </p:spPr>
        <p:txBody>
          <a:bodyPr wrap="square" rtlCol="0">
            <a:spAutoFit/>
          </a:bodyPr>
          <a:lstStyle/>
          <a:p>
            <a:r>
              <a:rPr lang="en-US" dirty="0"/>
              <a:t>Pearson’s Chi-squared test - We compare the actual results against what we’d expect if the two categories were independent.</a:t>
            </a:r>
          </a:p>
          <a:p>
            <a:endParaRPr lang="en-US" dirty="0"/>
          </a:p>
          <a:p>
            <a:r>
              <a:rPr lang="en-US" dirty="0"/>
              <a:t>Null Hypothesis: Season and Time of Day are independent, observed distribution occurred by chance.</a:t>
            </a:r>
          </a:p>
          <a:p>
            <a:endParaRPr lang="en-US" dirty="0"/>
          </a:p>
          <a:p>
            <a:r>
              <a:rPr lang="en-US" dirty="0"/>
              <a:t>Based on the test statistic, we reject the null hypothesis. With a Chi-squared result of 372 and 9 degrees of freedom, the p-value is &lt;0.00000000000000022 – effectively zero.</a:t>
            </a:r>
          </a:p>
        </p:txBody>
      </p:sp>
    </p:spTree>
    <p:extLst>
      <p:ext uri="{BB962C8B-B14F-4D97-AF65-F5344CB8AC3E}">
        <p14:creationId xmlns:p14="http://schemas.microsoft.com/office/powerpoint/2010/main" val="105766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6726-1CC6-4A4B-A66B-4CC1FA98E7F4}"/>
              </a:ext>
            </a:extLst>
          </p:cNvPr>
          <p:cNvSpPr>
            <a:spLocks noGrp="1"/>
          </p:cNvSpPr>
          <p:nvPr>
            <p:ph type="title"/>
          </p:nvPr>
        </p:nvSpPr>
        <p:spPr/>
        <p:txBody>
          <a:bodyPr/>
          <a:lstStyle/>
          <a:p>
            <a:pPr algn="ctr"/>
            <a:r>
              <a:rPr lang="en-US" dirty="0"/>
              <a:t>Expected vs. Observed</a:t>
            </a:r>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C6BB88FB-C131-4535-AD18-C05E149EB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5080" y="2788214"/>
            <a:ext cx="4768308" cy="2030071"/>
          </a:xfrm>
        </p:spPr>
      </p:pic>
      <p:pic>
        <p:nvPicPr>
          <p:cNvPr id="7" name="Picture 6" descr="Text&#10;&#10;Description automatically generated">
            <a:extLst>
              <a:ext uri="{FF2B5EF4-FFF2-40B4-BE49-F238E27FC236}">
                <a16:creationId xmlns:a16="http://schemas.microsoft.com/office/drawing/2014/main" id="{5051870C-D7A3-48FC-9FF5-967633B2B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85485"/>
            <a:ext cx="4878720" cy="2032800"/>
          </a:xfrm>
          <a:prstGeom prst="rect">
            <a:avLst/>
          </a:prstGeom>
        </p:spPr>
      </p:pic>
    </p:spTree>
    <p:extLst>
      <p:ext uri="{BB962C8B-B14F-4D97-AF65-F5344CB8AC3E}">
        <p14:creationId xmlns:p14="http://schemas.microsoft.com/office/powerpoint/2010/main" val="347292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7D55-FB26-4C79-9024-6737293F956B}"/>
              </a:ext>
            </a:extLst>
          </p:cNvPr>
          <p:cNvSpPr>
            <a:spLocks noGrp="1"/>
          </p:cNvSpPr>
          <p:nvPr>
            <p:ph type="title"/>
          </p:nvPr>
        </p:nvSpPr>
        <p:spPr/>
        <p:txBody>
          <a:bodyPr/>
          <a:lstStyle/>
          <a:p>
            <a:pPr algn="ctr"/>
            <a:r>
              <a:rPr lang="en-US" dirty="0"/>
              <a:t>Residuals</a:t>
            </a:r>
          </a:p>
        </p:txBody>
      </p:sp>
      <p:pic>
        <p:nvPicPr>
          <p:cNvPr id="5" name="Content Placeholder 4" descr="Graphical user interface, text, application&#10;&#10;Description automatically generated">
            <a:extLst>
              <a:ext uri="{FF2B5EF4-FFF2-40B4-BE49-F238E27FC236}">
                <a16:creationId xmlns:a16="http://schemas.microsoft.com/office/drawing/2014/main" id="{348491C3-9798-4B3E-BE6A-3F0D1185F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546" y="1791356"/>
            <a:ext cx="5328908" cy="2306281"/>
          </a:xfrm>
        </p:spPr>
      </p:pic>
      <p:sp>
        <p:nvSpPr>
          <p:cNvPr id="6" name="TextBox 5">
            <a:extLst>
              <a:ext uri="{FF2B5EF4-FFF2-40B4-BE49-F238E27FC236}">
                <a16:creationId xmlns:a16="http://schemas.microsoft.com/office/drawing/2014/main" id="{F96B4029-867F-4B28-ACBA-7A4BAA4983A5}"/>
              </a:ext>
            </a:extLst>
          </p:cNvPr>
          <p:cNvSpPr txBox="1"/>
          <p:nvPr/>
        </p:nvSpPr>
        <p:spPr>
          <a:xfrm>
            <a:off x="1073020" y="4170784"/>
            <a:ext cx="10280780" cy="1754326"/>
          </a:xfrm>
          <a:prstGeom prst="rect">
            <a:avLst/>
          </a:prstGeom>
          <a:noFill/>
        </p:spPr>
        <p:txBody>
          <a:bodyPr wrap="square" rtlCol="0">
            <a:spAutoFit/>
          </a:bodyPr>
          <a:lstStyle/>
          <a:p>
            <a:r>
              <a:rPr lang="en-US" dirty="0"/>
              <a:t>We can calculate the residuals to quantify the contribution of each cell to the Chi-squared score.</a:t>
            </a:r>
          </a:p>
          <a:p>
            <a:endParaRPr lang="en-US" dirty="0"/>
          </a:p>
          <a:p>
            <a:r>
              <a:rPr lang="en-US" dirty="0"/>
              <a:t>A larger positive or negative value indicates a larger positive or negative correlation.</a:t>
            </a:r>
          </a:p>
          <a:p>
            <a:endParaRPr lang="en-US" dirty="0"/>
          </a:p>
          <a:p>
            <a:r>
              <a:rPr lang="en-US" dirty="0"/>
              <a:t>Large Positive Correlation: Summer and Nights, Winters and Afternoons, and Springs and Afternoons</a:t>
            </a:r>
          </a:p>
          <a:p>
            <a:r>
              <a:rPr lang="en-US" dirty="0"/>
              <a:t>Large Negative Correlations: Summer and Afternoons, Summers and Mornings, Springs and Nights</a:t>
            </a:r>
          </a:p>
        </p:txBody>
      </p:sp>
    </p:spTree>
    <p:extLst>
      <p:ext uri="{BB962C8B-B14F-4D97-AF65-F5344CB8AC3E}">
        <p14:creationId xmlns:p14="http://schemas.microsoft.com/office/powerpoint/2010/main" val="24604280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67</TotalTime>
  <Words>298</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NYPD Shooting Incidents, Seasonality, and Time of Day</vt:lpstr>
      <vt:lpstr>Importing Data</vt:lpstr>
      <vt:lpstr>NYPD Shooting Incidents (Historic)</vt:lpstr>
      <vt:lpstr>Tidying Data</vt:lpstr>
      <vt:lpstr>Incidents by Season</vt:lpstr>
      <vt:lpstr>Incidents by Time Of Day</vt:lpstr>
      <vt:lpstr>chisq.test(Incidents) </vt:lpstr>
      <vt:lpstr>Expected vs. Observed</vt:lpstr>
      <vt:lpstr>Residuals</vt:lpstr>
      <vt:lpstr>Conclusion</vt:lpstr>
      <vt:lpstr>Bias and Other Issues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 Incidents, Seasonality, and Time of Day</dc:title>
  <dc:creator>Jonathan Kolb</dc:creator>
  <cp:lastModifiedBy>Jonathan Kolb</cp:lastModifiedBy>
  <cp:revision>1</cp:revision>
  <dcterms:created xsi:type="dcterms:W3CDTF">2022-04-19T18:20:18Z</dcterms:created>
  <dcterms:modified xsi:type="dcterms:W3CDTF">2022-04-19T19:27:28Z</dcterms:modified>
</cp:coreProperties>
</file>