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320" r:id="rId2"/>
    <p:sldId id="345" r:id="rId3"/>
    <p:sldId id="349" r:id="rId4"/>
    <p:sldId id="348" r:id="rId5"/>
    <p:sldId id="346" r:id="rId6"/>
    <p:sldId id="350" r:id="rId7"/>
    <p:sldId id="355" r:id="rId8"/>
    <p:sldId id="352" r:id="rId9"/>
    <p:sldId id="347" r:id="rId10"/>
    <p:sldId id="353" r:id="rId11"/>
    <p:sldId id="323" r:id="rId12"/>
    <p:sldId id="324" r:id="rId13"/>
    <p:sldId id="325" r:id="rId14"/>
    <p:sldId id="329" r:id="rId15"/>
    <p:sldId id="330" r:id="rId16"/>
    <p:sldId id="327" r:id="rId17"/>
    <p:sldId id="351" r:id="rId18"/>
    <p:sldId id="356" r:id="rId19"/>
    <p:sldId id="326" r:id="rId20"/>
    <p:sldId id="341" r:id="rId21"/>
    <p:sldId id="357" r:id="rId22"/>
    <p:sldId id="342" r:id="rId23"/>
    <p:sldId id="331" r:id="rId24"/>
    <p:sldId id="359" r:id="rId25"/>
    <p:sldId id="339" r:id="rId26"/>
    <p:sldId id="338" r:id="rId27"/>
    <p:sldId id="358" r:id="rId28"/>
    <p:sldId id="361" r:id="rId29"/>
    <p:sldId id="360" r:id="rId30"/>
    <p:sldId id="3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83833" autoAdjust="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2009/10/01/cost-of-testing/" TargetMode="External"/><Relationship Id="rId2" Type="http://schemas.openxmlformats.org/officeDocument/2006/relationships/hyperlink" Target="http://research.microsoft.com/en-us/projects/esm/nagappan_t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objectmentor.com/articles/2009/10/07/tdd-derangement-syndrom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blogs/jeremy.miller/archive/2006/06/27/146899.aspx" TargetMode="External"/><Relationship Id="rId2" Type="http://schemas.openxmlformats.org/officeDocument/2006/relationships/hyperlink" Target="http://www.code-magazine.com/article.aspx?quickid=0805061&amp;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irprogrammingbot.com/" TargetMode="External"/><Relationship Id="rId5" Type="http://schemas.openxmlformats.org/officeDocument/2006/relationships/hyperlink" Target="http://jonkruger.com/blog/2009/07/23/tdd-starter-kit-sample-projects-and-links/" TargetMode="External"/><Relationship Id="rId4" Type="http://schemas.openxmlformats.org/officeDocument/2006/relationships/hyperlink" Target="http://misko.hevery.com/2009/11/17/how-to-get-started-with-tdd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BowlingGameKata" TargetMode="External"/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tacasts.com/" TargetMode="External"/><Relationship Id="rId4" Type="http://schemas.openxmlformats.org/officeDocument/2006/relationships/hyperlink" Target="http://www.butunclebob.com/ArticleS.UncleBob.ThePrimeFactorsK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ddbootcam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Convincing Others To Do 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Sales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We don’t know what code is supposed to do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“The Legacy Codebase”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4800" dirty="0" smtClean="0"/>
              <a:t>We can’t prove that our code is working without someone manually verifying that it works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“The Last Minute Change”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Bugs are a waste of time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“The Infinite Loop of Bugs”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Low standards of quality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“Throwing It Over the Wall”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Bugs can be really expensive to fix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“Explosions and Blackouts”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4800" dirty="0" smtClean="0"/>
              <a:t>Over time, code bases tend to become more chaotic and painful to work with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“The Maintenance Nightmare”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/>
              <a:t> 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Measure the right things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“Used Car Salesmen”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total cost of owning a mess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39" y="1905000"/>
            <a:ext cx="755190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91000" y="6019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70129" y="3478099"/>
            <a:ext cx="1390124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How can we solve these problems?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ensure that our code is working</a:t>
            </a:r>
          </a:p>
          <a:p>
            <a:r>
              <a:rPr lang="en-US" dirty="0" smtClean="0"/>
              <a:t>We need a way to ensure that our code will continue to work after someone changes it</a:t>
            </a:r>
          </a:p>
          <a:p>
            <a:r>
              <a:rPr lang="en-US" dirty="0" smtClean="0"/>
              <a:t>We need a way to figure out what code is supposed to do</a:t>
            </a:r>
          </a:p>
          <a:p>
            <a:r>
              <a:rPr lang="en-US" dirty="0" smtClean="0"/>
              <a:t>We need to make software development less stressful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resistant to change</a:t>
            </a:r>
          </a:p>
          <a:p>
            <a:r>
              <a:rPr lang="en-US" dirty="0" smtClean="0"/>
              <a:t>People don’t know about TDD</a:t>
            </a:r>
          </a:p>
          <a:p>
            <a:r>
              <a:rPr lang="en-US" dirty="0" smtClean="0"/>
              <a:t>TDD takes a lot of practice</a:t>
            </a:r>
          </a:p>
          <a:p>
            <a:r>
              <a:rPr lang="en-US" dirty="0" smtClean="0"/>
              <a:t>TDD takes too much time</a:t>
            </a:r>
          </a:p>
          <a:p>
            <a:r>
              <a:rPr lang="en-US" dirty="0" smtClean="0"/>
              <a:t>It will take too long to learn how to do TDD</a:t>
            </a:r>
          </a:p>
          <a:p>
            <a:r>
              <a:rPr lang="en-US" dirty="0" smtClean="0"/>
              <a:t>We don’t know where to start</a:t>
            </a:r>
          </a:p>
          <a:p>
            <a:r>
              <a:rPr lang="en-US" dirty="0" smtClean="0"/>
              <a:t>We can’t test our codebase</a:t>
            </a:r>
          </a:p>
          <a:p>
            <a:r>
              <a:rPr lang="en-US" dirty="0" smtClean="0"/>
              <a:t>Egos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8077200" cy="435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096000"/>
            <a:ext cx="81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http://blog.typemock.com/2009/03/cost-of-test-driven-development.html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“If I don't need to make it work, I can go a lot faster.”</a:t>
            </a:r>
          </a:p>
          <a:p>
            <a:pPr>
              <a:buNone/>
            </a:pPr>
            <a:endParaRPr lang="en-US" sz="3000" dirty="0" smtClean="0"/>
          </a:p>
          <a:p>
            <a:pPr algn="r">
              <a:buNone/>
            </a:pPr>
            <a:r>
              <a:rPr lang="en-US" sz="3000" dirty="0" smtClean="0"/>
              <a:t>-- Kent Beck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Not Unit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http://www.riceconsulting.com/public_pdf/STBC-WM.pdf</a:t>
            </a:r>
            <a:endParaRPr lang="en-US" sz="16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835" y="1600200"/>
            <a:ext cx="59843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Cost of Not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regression testing</a:t>
            </a:r>
          </a:p>
          <a:p>
            <a:r>
              <a:rPr lang="en-US" dirty="0" smtClean="0"/>
              <a:t>Too expensive to make changes to software</a:t>
            </a:r>
          </a:p>
          <a:p>
            <a:r>
              <a:rPr lang="en-US" dirty="0" smtClean="0"/>
              <a:t>Software rewrites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Test Driven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development technique where you write automated unit tests </a:t>
            </a:r>
            <a:r>
              <a:rPr lang="en-US" b="1" i="1" dirty="0" smtClean="0"/>
              <a:t>before</a:t>
            </a:r>
            <a:r>
              <a:rPr lang="en-US" dirty="0" smtClean="0"/>
              <a:t> you write your implementation code</a:t>
            </a:r>
          </a:p>
          <a:p>
            <a:r>
              <a:rPr lang="en-US" dirty="0" smtClean="0"/>
              <a:t>A technique for ensuring good quality and good design</a:t>
            </a:r>
          </a:p>
          <a:p>
            <a:r>
              <a:rPr lang="en-US" dirty="0" smtClean="0"/>
              <a:t>Awesome!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first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on what the code is supposed to do (without worrying about implementation)</a:t>
            </a:r>
          </a:p>
          <a:p>
            <a:r>
              <a:rPr lang="en-US" dirty="0" smtClean="0"/>
              <a:t>We don’t write more code than we need to write</a:t>
            </a:r>
          </a:p>
          <a:p>
            <a:r>
              <a:rPr lang="en-US" dirty="0" smtClean="0"/>
              <a:t>We have a goal to shoot for</a:t>
            </a:r>
          </a:p>
          <a:p>
            <a:r>
              <a:rPr lang="en-US" dirty="0" smtClean="0"/>
              <a:t>We know when we are done</a:t>
            </a:r>
          </a:p>
          <a:p>
            <a:r>
              <a:rPr lang="en-US" dirty="0" smtClean="0"/>
              <a:t>We will write fewer bugs</a:t>
            </a:r>
          </a:p>
          <a:p>
            <a:r>
              <a:rPr lang="en-US" dirty="0" smtClean="0"/>
              <a:t>You can’t cheat and blow off the tests</a:t>
            </a:r>
          </a:p>
          <a:p>
            <a:r>
              <a:rPr lang="en-US" dirty="0" smtClean="0"/>
              <a:t>TDD helps design our code</a:t>
            </a:r>
          </a:p>
          <a:p>
            <a:r>
              <a:rPr lang="en-US" dirty="0" smtClean="0"/>
              <a:t>We will write testable code</a:t>
            </a:r>
          </a:p>
          <a:p>
            <a:r>
              <a:rPr lang="en-US" dirty="0" smtClean="0"/>
              <a:t>If you’re going to write tests, why not write them first?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it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that your code works</a:t>
            </a:r>
          </a:p>
          <a:p>
            <a:r>
              <a:rPr lang="en-US" dirty="0" smtClean="0"/>
              <a:t>Fewer bugs (both now and in the future)</a:t>
            </a:r>
          </a:p>
          <a:p>
            <a:r>
              <a:rPr lang="en-US" dirty="0" smtClean="0"/>
              <a:t>Freedom to </a:t>
            </a:r>
            <a:r>
              <a:rPr lang="en-US" dirty="0" err="1" smtClean="0"/>
              <a:t>refactor</a:t>
            </a:r>
            <a:r>
              <a:rPr lang="en-US" dirty="0" smtClean="0"/>
              <a:t> without fear of breaking things</a:t>
            </a:r>
          </a:p>
          <a:p>
            <a:r>
              <a:rPr lang="en-US" dirty="0" smtClean="0"/>
              <a:t>Prevent code from becoming legacy code</a:t>
            </a:r>
          </a:p>
          <a:p>
            <a:r>
              <a:rPr lang="en-US" dirty="0" smtClean="0"/>
              <a:t>Peace of mind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- Cost of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Microsoft Research – “Realizing quality improvement through test driven development: results and experiences of four industrial teams”</a:t>
            </a:r>
          </a:p>
          <a:p>
            <a:pPr lvl="1"/>
            <a:r>
              <a:rPr lang="en-US" sz="1800" b="1" dirty="0" smtClean="0">
                <a:hlinkClick r:id="rId2"/>
              </a:rPr>
              <a:t>http://research.microsoft.com/en-us/projects/esm/nagappan_tdd.pdf</a:t>
            </a:r>
            <a:endParaRPr lang="en-US" sz="1800" b="1" dirty="0" smtClean="0"/>
          </a:p>
          <a:p>
            <a:endParaRPr lang="en-US" sz="2400" b="1" dirty="0" smtClean="0"/>
          </a:p>
          <a:p>
            <a:r>
              <a:rPr lang="en-US" sz="2400" dirty="0" smtClean="0"/>
              <a:t>Cost of Testing, by </a:t>
            </a:r>
            <a:r>
              <a:rPr lang="en-US" sz="2400" dirty="0" err="1" smtClean="0"/>
              <a:t>Misko</a:t>
            </a:r>
            <a:r>
              <a:rPr lang="en-US" sz="2400" dirty="0" smtClean="0"/>
              <a:t> </a:t>
            </a:r>
            <a:r>
              <a:rPr lang="en-US" sz="2400" dirty="0" err="1" smtClean="0"/>
              <a:t>Hevery</a:t>
            </a:r>
            <a:r>
              <a:rPr lang="en-US" sz="2400" dirty="0" smtClean="0"/>
              <a:t> (Agile Coach/Java developer at Google)</a:t>
            </a:r>
          </a:p>
          <a:p>
            <a:pPr lvl="1"/>
            <a:r>
              <a:rPr lang="en-US" sz="1800" b="1" dirty="0" smtClean="0">
                <a:hlinkClick r:id="rId3"/>
              </a:rPr>
              <a:t>http://misko.hevery.com/2009/10/01/cost-of-testing/</a:t>
            </a:r>
            <a:endParaRPr lang="en-US" sz="1800" b="1" dirty="0" smtClean="0"/>
          </a:p>
          <a:p>
            <a:pPr lvl="1"/>
            <a:endParaRPr lang="en-US" sz="1800" b="1" dirty="0" smtClean="0"/>
          </a:p>
          <a:p>
            <a:r>
              <a:rPr lang="en-US" sz="2400" dirty="0" smtClean="0"/>
              <a:t>TDD Derangement Syndrome, by Uncle Bob Martin</a:t>
            </a:r>
          </a:p>
          <a:p>
            <a:pPr lvl="1"/>
            <a:r>
              <a:rPr lang="en-US" sz="1800" b="1" dirty="0" smtClean="0">
                <a:hlinkClick r:id="rId4"/>
              </a:rPr>
              <a:t>http://blog.objectmentor.com/articles/2009/10/07/tdd-derangement-syndrome</a:t>
            </a:r>
            <a:endParaRPr lang="en-US" sz="1800" b="1" dirty="0" smtClean="0"/>
          </a:p>
          <a:p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– Learning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Behavior Driven Development</a:t>
            </a:r>
          </a:p>
          <a:p>
            <a:pPr lvl="1"/>
            <a:r>
              <a:rPr lang="en-US" sz="1800" b="1" dirty="0" smtClean="0">
                <a:hlinkClick r:id="rId2"/>
              </a:rPr>
              <a:t>http://www.code-magazine.com/article.aspx?quickid=0805061&amp;page=1</a:t>
            </a:r>
            <a:endParaRPr lang="en-US" sz="1800" b="1" dirty="0" smtClean="0"/>
          </a:p>
          <a:p>
            <a:pPr lvl="1"/>
            <a:endParaRPr lang="en-US" sz="1800" b="1" dirty="0" smtClean="0"/>
          </a:p>
          <a:p>
            <a:r>
              <a:rPr lang="en-US" sz="2400" dirty="0" smtClean="0"/>
              <a:t>So How do You Introduce TDD into an Organization or Team?, by Jeremy Miller</a:t>
            </a:r>
          </a:p>
          <a:p>
            <a:pPr lvl="1"/>
            <a:r>
              <a:rPr lang="en-US" sz="1800" b="1" dirty="0" smtClean="0">
                <a:hlinkClick r:id="rId3"/>
              </a:rPr>
              <a:t>http://codebetter.com/blogs/jeremy.miller/archive/2006/06/27/146899.aspx</a:t>
            </a:r>
            <a:endParaRPr lang="en-US" sz="1800" b="1" dirty="0" smtClean="0"/>
          </a:p>
          <a:p>
            <a:pPr lvl="1"/>
            <a:endParaRPr lang="en-US" sz="1800" b="1" dirty="0" smtClean="0"/>
          </a:p>
          <a:p>
            <a:r>
              <a:rPr lang="en-US" sz="2400" dirty="0" smtClean="0"/>
              <a:t>How to get started with TDD, by </a:t>
            </a:r>
            <a:r>
              <a:rPr lang="en-US" sz="2400" dirty="0" err="1" smtClean="0"/>
              <a:t>Misko</a:t>
            </a:r>
            <a:r>
              <a:rPr lang="en-US" sz="2400" dirty="0" smtClean="0"/>
              <a:t> </a:t>
            </a:r>
            <a:r>
              <a:rPr lang="en-US" sz="2400" dirty="0" err="1" smtClean="0"/>
              <a:t>Hevery</a:t>
            </a:r>
            <a:r>
              <a:rPr lang="en-US" sz="2400" dirty="0" smtClean="0"/>
              <a:t> (Java examples)</a:t>
            </a:r>
          </a:p>
          <a:p>
            <a:pPr lvl="1"/>
            <a:r>
              <a:rPr lang="en-US" sz="1800" b="1" dirty="0" smtClean="0">
                <a:hlinkClick r:id="rId4"/>
              </a:rPr>
              <a:t>http://misko.hevery.com/2009/11/17/how-to-get-started-with-tdd/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TDD Starter Kit – Sample Projects and Links (C# examples)</a:t>
            </a:r>
          </a:p>
          <a:p>
            <a:pPr lvl="1"/>
            <a:r>
              <a:rPr lang="en-US" sz="1800" dirty="0" smtClean="0">
                <a:hlinkClick r:id="rId5"/>
              </a:rPr>
              <a:t>http://jonkruger.com/blog/2009/07/23/tdd-starter-kit-sample-projects-and-links/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400" dirty="0" smtClean="0"/>
              <a:t>Pair Programming </a:t>
            </a:r>
            <a:r>
              <a:rPr lang="en-US" sz="2400" dirty="0" err="1" smtClean="0"/>
              <a:t>Bot</a:t>
            </a:r>
            <a:endParaRPr lang="en-US" sz="2400" dirty="0" smtClean="0"/>
          </a:p>
          <a:p>
            <a:pPr lvl="1"/>
            <a:r>
              <a:rPr lang="en-US" sz="1800" dirty="0" smtClean="0">
                <a:hlinkClick r:id="rId6"/>
              </a:rPr>
              <a:t>http://pairprogrammingbot.com/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–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Calculator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http://osherove.com/tdd-kata-1/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Bowling Game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sz="2100" dirty="0" smtClean="0">
                <a:hlinkClick r:id="rId3"/>
              </a:rPr>
              <a:t>http://butunclebob.com/ArticleS.UncleBob.TheBowlingGameKata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r>
              <a:rPr lang="en-US" sz="2700" dirty="0" smtClean="0"/>
              <a:t>Prime Factors </a:t>
            </a:r>
            <a:r>
              <a:rPr lang="en-US" sz="2700" dirty="0" err="1" smtClean="0"/>
              <a:t>kata</a:t>
            </a:r>
            <a:endParaRPr lang="en-US" sz="2700" dirty="0" smtClean="0"/>
          </a:p>
          <a:p>
            <a:pPr lvl="1"/>
            <a:r>
              <a:rPr lang="en-US" sz="1900" dirty="0" smtClean="0">
                <a:hlinkClick r:id="rId4"/>
              </a:rPr>
              <a:t>http://www.butunclebob.com/ArticleS.UncleBob.ThePrimeFactorsKata</a:t>
            </a:r>
            <a:endParaRPr lang="en-US" sz="1900" dirty="0" smtClean="0"/>
          </a:p>
          <a:p>
            <a:pPr lvl="1"/>
            <a:endParaRPr lang="en-US" sz="1900" dirty="0" smtClean="0"/>
          </a:p>
          <a:p>
            <a:r>
              <a:rPr lang="en-US" sz="2500" dirty="0" err="1" smtClean="0"/>
              <a:t>Katacasts</a:t>
            </a:r>
            <a:r>
              <a:rPr lang="en-US" sz="2500" dirty="0"/>
              <a:t> </a:t>
            </a:r>
            <a:r>
              <a:rPr lang="en-US" sz="2500" dirty="0" smtClean="0"/>
              <a:t>(watch </a:t>
            </a:r>
            <a:r>
              <a:rPr lang="en-US" sz="2500" dirty="0" err="1" smtClean="0"/>
              <a:t>screencasts</a:t>
            </a:r>
            <a:r>
              <a:rPr lang="en-US" sz="2500" dirty="0" smtClean="0"/>
              <a:t> of people doing various </a:t>
            </a:r>
            <a:r>
              <a:rPr lang="en-US" sz="2500" dirty="0" err="1" smtClean="0"/>
              <a:t>katas</a:t>
            </a:r>
            <a:r>
              <a:rPr lang="en-US" sz="2500" dirty="0" smtClean="0"/>
              <a:t>)</a:t>
            </a:r>
          </a:p>
          <a:p>
            <a:pPr lvl="1"/>
            <a:r>
              <a:rPr lang="en-US" dirty="0" smtClean="0">
                <a:hlinkClick r:id="rId5"/>
              </a:rPr>
              <a:t>http://www.katacasts.com/</a:t>
            </a:r>
            <a:endParaRPr lang="en-US" dirty="0" smtClean="0"/>
          </a:p>
          <a:p>
            <a:pPr lvl="1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own ego – you are helping people to make their lives better</a:t>
            </a:r>
          </a:p>
          <a:p>
            <a:r>
              <a:rPr lang="en-US" dirty="0" smtClean="0"/>
              <a:t>Know how to teach TDD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jonkruger.com/blog</a:t>
            </a:r>
            <a:endParaRPr lang="en-US" b="1" dirty="0" smtClean="0"/>
          </a:p>
          <a:p>
            <a:r>
              <a:rPr lang="en-US" dirty="0" smtClean="0"/>
              <a:t>.NET TDD Training: </a:t>
            </a:r>
            <a:r>
              <a:rPr lang="en-US" b="1" dirty="0" smtClean="0">
                <a:hlinkClick r:id="rId4"/>
              </a:rPr>
              <a:t>http</a:t>
            </a:r>
            <a:r>
              <a:rPr lang="en-US" b="1" smtClean="0">
                <a:hlinkClick r:id="rId4"/>
              </a:rPr>
              <a:t>://tddbootcamp.com</a:t>
            </a:r>
            <a:endParaRPr lang="en-US" b="1" smtClean="0"/>
          </a:p>
          <a:p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put other people’s code down</a:t>
            </a:r>
          </a:p>
          <a:p>
            <a:r>
              <a:rPr lang="en-US" dirty="0" smtClean="0"/>
              <a:t>Win the respect of your team members</a:t>
            </a:r>
          </a:p>
          <a:p>
            <a:r>
              <a:rPr lang="en-US" dirty="0" smtClean="0"/>
              <a:t>Be encouraging</a:t>
            </a:r>
          </a:p>
          <a:p>
            <a:r>
              <a:rPr lang="en-US" dirty="0" smtClean="0"/>
              <a:t>Find allies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it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need a reason to change</a:t>
            </a:r>
          </a:p>
          <a:p>
            <a:r>
              <a:rPr lang="en-US" dirty="0" smtClean="0"/>
              <a:t>People are worried that they will fail</a:t>
            </a:r>
          </a:p>
          <a:p>
            <a:r>
              <a:rPr lang="en-US" dirty="0" smtClean="0"/>
              <a:t>People are worried that getting up to speed with something new will affect their performance </a:t>
            </a:r>
          </a:p>
          <a:p>
            <a:r>
              <a:rPr lang="en-US" dirty="0" smtClean="0"/>
              <a:t>Looming deadlines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the success of the team, not the success of individuals</a:t>
            </a:r>
          </a:p>
          <a:p>
            <a:r>
              <a:rPr lang="en-US" dirty="0" smtClean="0"/>
              <a:t>Your process should reward team success, not individual success</a:t>
            </a:r>
          </a:p>
          <a:p>
            <a:r>
              <a:rPr lang="en-US" dirty="0" smtClean="0"/>
              <a:t>Create a learning culture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Practice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in experienced TDD developers to help mentor your team</a:t>
            </a:r>
          </a:p>
          <a:p>
            <a:r>
              <a:rPr lang="en-US" dirty="0" smtClean="0"/>
              <a:t>Know who to ask when </a:t>
            </a:r>
            <a:r>
              <a:rPr lang="en-US" b="1" i="1" dirty="0" smtClean="0"/>
              <a:t>you</a:t>
            </a:r>
            <a:r>
              <a:rPr lang="en-US" dirty="0" smtClean="0"/>
              <a:t> need help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wins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 a new feature</a:t>
            </a:r>
          </a:p>
          <a:p>
            <a:r>
              <a:rPr lang="en-US" dirty="0" err="1" smtClean="0"/>
              <a:t>Refactor</a:t>
            </a:r>
            <a:r>
              <a:rPr lang="en-US" dirty="0" smtClean="0"/>
              <a:t> a small piece of functionality and write tests for it</a:t>
            </a:r>
          </a:p>
          <a:p>
            <a:r>
              <a:rPr lang="en-US" dirty="0" smtClean="0"/>
              <a:t>Don’t try and rewrite the entire app!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 over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boss let the team know that TDD will be a priority</a:t>
            </a:r>
          </a:p>
          <a:p>
            <a:r>
              <a:rPr lang="en-US" dirty="0" smtClean="0"/>
              <a:t>Make sure that the team has the tools they need to succeed</a:t>
            </a:r>
          </a:p>
          <a:p>
            <a:r>
              <a:rPr lang="en-US" dirty="0" smtClean="0"/>
              <a:t>Training time</a:t>
            </a:r>
          </a:p>
          <a:p>
            <a:r>
              <a:rPr lang="en-US" dirty="0" smtClean="0"/>
              <a:t>Get help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1019</TotalTime>
  <Words>818</Words>
  <Application>Microsoft Office PowerPoint</Application>
  <PresentationFormat>On-screen Show (4:3)</PresentationFormat>
  <Paragraphs>160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Human</vt:lpstr>
      <vt:lpstr>Convincing Others To Do Test Driven Development</vt:lpstr>
      <vt:lpstr>Problems</vt:lpstr>
      <vt:lpstr>You</vt:lpstr>
      <vt:lpstr>Them</vt:lpstr>
      <vt:lpstr>What’s in it for me?</vt:lpstr>
      <vt:lpstr>Team</vt:lpstr>
      <vt:lpstr>Get Help</vt:lpstr>
      <vt:lpstr>Small wins</vt:lpstr>
      <vt:lpstr>Win over management</vt:lpstr>
      <vt:lpstr>The Sales Pitch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The total cost of owning a mess</vt:lpstr>
      <vt:lpstr>How can we solve these problems?</vt:lpstr>
      <vt:lpstr>The Cost of Unit Testing</vt:lpstr>
      <vt:lpstr>Slide 21</vt:lpstr>
      <vt:lpstr>The Cost of Not Unit Testing</vt:lpstr>
      <vt:lpstr>The Cost of Not Unit Testing</vt:lpstr>
      <vt:lpstr>What is Test Driven Development?</vt:lpstr>
      <vt:lpstr>Why is testing first better?</vt:lpstr>
      <vt:lpstr>What’s in it for me?</vt:lpstr>
      <vt:lpstr>Resources - Cost of unit testing</vt:lpstr>
      <vt:lpstr>Resources – Learning TDD</vt:lpstr>
      <vt:lpstr>Resources – Practice!</vt:lpstr>
      <vt:lpstr>My Info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128</cp:revision>
  <dcterms:created xsi:type="dcterms:W3CDTF">2009-08-30T02:22:17Z</dcterms:created>
  <dcterms:modified xsi:type="dcterms:W3CDTF">2010-03-03T02:07:12Z</dcterms:modified>
</cp:coreProperties>
</file>