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42"/>
  </p:notesMasterIdLst>
  <p:sldIdLst>
    <p:sldId id="320" r:id="rId2"/>
    <p:sldId id="369" r:id="rId3"/>
    <p:sldId id="372" r:id="rId4"/>
    <p:sldId id="374" r:id="rId5"/>
    <p:sldId id="375" r:id="rId6"/>
    <p:sldId id="373" r:id="rId7"/>
    <p:sldId id="376" r:id="rId8"/>
    <p:sldId id="371" r:id="rId9"/>
    <p:sldId id="404" r:id="rId10"/>
    <p:sldId id="370" r:id="rId11"/>
    <p:sldId id="389" r:id="rId12"/>
    <p:sldId id="381" r:id="rId13"/>
    <p:sldId id="380" r:id="rId14"/>
    <p:sldId id="379" r:id="rId15"/>
    <p:sldId id="390" r:id="rId16"/>
    <p:sldId id="384" r:id="rId17"/>
    <p:sldId id="378" r:id="rId18"/>
    <p:sldId id="377" r:id="rId19"/>
    <p:sldId id="394" r:id="rId20"/>
    <p:sldId id="386" r:id="rId21"/>
    <p:sldId id="407" r:id="rId22"/>
    <p:sldId id="382" r:id="rId23"/>
    <p:sldId id="383" r:id="rId24"/>
    <p:sldId id="387" r:id="rId25"/>
    <p:sldId id="388" r:id="rId26"/>
    <p:sldId id="391" r:id="rId27"/>
    <p:sldId id="405" r:id="rId28"/>
    <p:sldId id="358" r:id="rId29"/>
    <p:sldId id="359" r:id="rId30"/>
    <p:sldId id="393" r:id="rId31"/>
    <p:sldId id="360" r:id="rId32"/>
    <p:sldId id="406" r:id="rId33"/>
    <p:sldId id="403" r:id="rId34"/>
    <p:sldId id="396" r:id="rId35"/>
    <p:sldId id="402" r:id="rId36"/>
    <p:sldId id="397" r:id="rId37"/>
    <p:sldId id="401" r:id="rId38"/>
    <p:sldId id="398" r:id="rId39"/>
    <p:sldId id="408" r:id="rId40"/>
    <p:sldId id="399"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833" autoAdjust="0"/>
  </p:normalViewPr>
  <p:slideViewPr>
    <p:cSldViewPr>
      <p:cViewPr varScale="1">
        <p:scale>
          <a:sx n="65" d="100"/>
          <a:sy n="65" d="100"/>
        </p:scale>
        <p:origin x="-1314"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22DD2D-CE48-432A-B750-FE638311F72D}" type="datetimeFigureOut">
              <a:rPr lang="en-US" smtClean="0"/>
              <a:pPr/>
              <a:t>1/27/2011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B52E04-8F68-435C-880A-7C7B12D9BA2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baseline="0" dirty="0" smtClean="0"/>
              <a:t>Not going to teach you everything about TDD in one hour</a:t>
            </a:r>
          </a:p>
          <a:p>
            <a:pPr>
              <a:buFontTx/>
              <a:buChar char="-"/>
            </a:pPr>
            <a:r>
              <a:rPr lang="en-US" baseline="0" dirty="0" smtClean="0"/>
              <a:t>Going to try to show you how to think test-first and why you should do TDD</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Agile is about expecting and planning for change – TDD will enable us to succeed</a:t>
            </a:r>
            <a:endParaRPr lang="en-US" dirty="0" smtClean="0"/>
          </a:p>
          <a:p>
            <a:pPr>
              <a:buFontTx/>
              <a:buChar char="-"/>
            </a:pPr>
            <a:r>
              <a:rPr lang="en-US" baseline="0" dirty="0" smtClean="0"/>
              <a:t>I’m going to show you how to do this in .NET, but I’m not trying to teach the frameworks as much as I’m trying to teach you a new way of thinking</a:t>
            </a:r>
          </a:p>
        </p:txBody>
      </p:sp>
      <p:sp>
        <p:nvSpPr>
          <p:cNvPr id="4" name="Slide Number Placeholder 3"/>
          <p:cNvSpPr>
            <a:spLocks noGrp="1"/>
          </p:cNvSpPr>
          <p:nvPr>
            <p:ph type="sldNum" sz="quarter" idx="10"/>
          </p:nvPr>
        </p:nvSpPr>
        <p:spPr/>
        <p:txBody>
          <a:bodyPr/>
          <a:lstStyle/>
          <a:p>
            <a:fld id="{46B52E04-8F68-435C-880A-7C7B12D9BA2F}"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We won’t waste time on code</a:t>
            </a:r>
            <a:r>
              <a:rPr lang="en-US" baseline="0" dirty="0" smtClean="0"/>
              <a:t> that we don’t need to write</a:t>
            </a:r>
          </a:p>
          <a:p>
            <a:pPr>
              <a:buFontTx/>
              <a:buChar char="-"/>
            </a:pPr>
            <a:r>
              <a:rPr lang="en-US" baseline="0" dirty="0" smtClean="0"/>
              <a:t>Helps prevent gold plating</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17</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a:t>
            </a:r>
            <a:r>
              <a:rPr lang="en-US" baseline="0" dirty="0" smtClean="0"/>
              <a:t> you write testable code, you are less likely to have tight coupling </a:t>
            </a:r>
          </a:p>
          <a:p>
            <a:r>
              <a:rPr lang="en-US" baseline="0" dirty="0" smtClean="0"/>
              <a:t>-Our tests help us name our methods well</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18</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a:t>
            </a:r>
            <a:r>
              <a:rPr lang="en-US" baseline="0" dirty="0" smtClean="0"/>
              <a:t> you write your tests after your implementation code, you might end up with a situation where it’s difficult to test it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20</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you</a:t>
            </a:r>
            <a:r>
              <a:rPr lang="en-US" baseline="0" dirty="0" smtClean="0"/>
              <a:t> test after, you might forget or just </a:t>
            </a:r>
            <a:r>
              <a:rPr lang="en-US" baseline="0" smtClean="0"/>
              <a:t>get lazy.</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21</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My </a:t>
            </a:r>
            <a:r>
              <a:rPr lang="en-US" dirty="0" err="1" smtClean="0"/>
              <a:t>definiton</a:t>
            </a:r>
            <a:r>
              <a:rPr lang="en-US" dirty="0" smtClean="0"/>
              <a:t> of</a:t>
            </a:r>
            <a:r>
              <a:rPr lang="en-US" baseline="0" dirty="0" smtClean="0"/>
              <a:t> legacy code: Code where the cost or risk associated with changing it outweighs the benefits of the change.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can’t explain this one,</a:t>
            </a:r>
            <a:r>
              <a:rPr lang="en-US" baseline="0" dirty="0" smtClean="0"/>
              <a:t> you have to experience it for yourself!</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not about</a:t>
            </a:r>
            <a:r>
              <a:rPr lang="en-US" baseline="0" dirty="0" smtClean="0"/>
              <a:t> dogmatism or people who you think are smarter than you, it’s about finding a better way to do software development.</a:t>
            </a:r>
          </a:p>
          <a:p>
            <a:r>
              <a:rPr lang="en-US" baseline="0" dirty="0" smtClean="0"/>
              <a:t>Ask anyone who practices TDD, and they will all tell you that they would never go back to the old way.</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do you do when you get a feature?  Do you start drawing database diagrams</a:t>
            </a:r>
            <a:r>
              <a:rPr lang="en-US" baseline="0" dirty="0" smtClean="0"/>
              <a:t> on the whiteboard?  How can we best write our code while keeping the business functionality in mind?</a:t>
            </a:r>
          </a:p>
          <a:p>
            <a:endParaRPr lang="en-US" baseline="0" dirty="0" smtClean="0"/>
          </a:p>
          <a:p>
            <a:r>
              <a:rPr lang="en-US" b="1" baseline="0" dirty="0" smtClean="0"/>
              <a:t>The goal is to preserve the original intentions of the business.</a:t>
            </a:r>
            <a:endParaRPr lang="en-US" b="1"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-Lower stress</a:t>
            </a:r>
            <a:r>
              <a:rPr lang="en-US" baseline="0" dirty="0" smtClean="0"/>
              <a:t> level!</a:t>
            </a:r>
          </a:p>
          <a:p>
            <a:r>
              <a:rPr lang="en-US" baseline="0" dirty="0" smtClean="0"/>
              <a:t>-Not wasting time setting breakpoints and testing the debugger</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you test with</a:t>
            </a:r>
            <a:r>
              <a:rPr lang="en-US" baseline="0" dirty="0" smtClean="0"/>
              <a:t> the debugger, how do you know the next day if your code is  still working?</a:t>
            </a:r>
            <a:endParaRPr lang="en-US" dirty="0" smtClean="0"/>
          </a:p>
          <a:p>
            <a:r>
              <a:rPr lang="en-US" dirty="0" smtClean="0"/>
              <a:t>-Someone</a:t>
            </a:r>
            <a:r>
              <a:rPr lang="en-US" baseline="0" dirty="0" smtClean="0"/>
              <a:t> else is going to change your code someday, so now you don’t have to worry about them breaking your stuff.</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Bugs cost money to find, money to write up, money to fix</a:t>
            </a:r>
          </a:p>
          <a:p>
            <a:pPr>
              <a:buFontTx/>
              <a:buChar char="-"/>
            </a:pPr>
            <a:r>
              <a:rPr lang="en-US" dirty="0" smtClean="0"/>
              <a:t>The</a:t>
            </a:r>
            <a:r>
              <a:rPr lang="en-US" baseline="0" dirty="0" smtClean="0"/>
              <a:t> negative impact caused by bugs can be really expensive</a:t>
            </a:r>
          </a:p>
          <a:p>
            <a:pPr>
              <a:buFontTx/>
              <a:buChar char="-"/>
            </a:pPr>
            <a:r>
              <a:rPr lang="en-US" baseline="0" dirty="0" smtClean="0"/>
              <a:t>I can be pretty confident that any problems in my code are due to me not understanding the requirements fully, not because of coding errors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13</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14</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Software development is a series</a:t>
            </a:r>
            <a:r>
              <a:rPr lang="en-US" baseline="0" dirty="0" smtClean="0"/>
              <a:t> of translations – we need to get from an idea in someone’s head to working software.  The best way to not lose sight of that goal is to do small “translations” that will ensure that we stay focused on the original goal.</a:t>
            </a:r>
            <a:endParaRPr lang="en-US" dirty="0" smtClean="0"/>
          </a:p>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15</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-Think about one thing at</a:t>
            </a:r>
            <a:r>
              <a:rPr lang="en-US" baseline="0" dirty="0" smtClean="0"/>
              <a:t> a time… much easier, less stressful</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 name="Rectangle 20"/>
          <p:cNvSpPr>
            <a:spLocks noGrp="1"/>
          </p:cNvSpPr>
          <p:nvPr>
            <p:ph type="ctrTitle"/>
          </p:nvPr>
        </p:nvSpPr>
        <p:spPr>
          <a:xfrm>
            <a:off x="685800" y="990601"/>
            <a:ext cx="7772400" cy="2609850"/>
          </a:xfrm>
        </p:spPr>
        <p:txBody>
          <a:bodyPr anchor="b" anchorCtr="0">
            <a:noAutofit/>
            <a:scene3d>
              <a:camera prst="orthographicFront"/>
              <a:lightRig rig="soft" dir="t">
                <a:rot lat="0" lon="0" rev="2100000"/>
              </a:lightRig>
            </a:scene3d>
            <a:sp3d prstMaterial="matte">
              <a:bevelT w="38100" h="38100"/>
              <a:contourClr>
                <a:srgbClr val="FFFFFF"/>
              </a:contourClr>
            </a:sp3d>
          </a:bodyPr>
          <a:lstStyle>
            <a:lvl1pPr algn="ctr">
              <a:defRPr lang="en-US" sz="5800" dirty="0" smtClean="0">
                <a:ln w="9525">
                  <a:noFill/>
                </a:ln>
                <a:effectLst>
                  <a:outerShdw blurRad="50800" dist="38100" dir="8220000" algn="tl" rotWithShape="0">
                    <a:srgbClr val="000000">
                      <a:alpha val="40000"/>
                    </a:srgbClr>
                  </a:outerShdw>
                </a:effectLst>
              </a:defRPr>
            </a:lvl1pPr>
          </a:lstStyle>
          <a:p>
            <a:r>
              <a:rPr lang="en-US" smtClean="0"/>
              <a:t>Click to edit Master title style</a:t>
            </a:r>
            <a:endParaRPr lang="en-US" dirty="0"/>
          </a:p>
        </p:txBody>
      </p:sp>
      <p:sp>
        <p:nvSpPr>
          <p:cNvPr id="24" name="Rectangle 26"/>
          <p:cNvSpPr>
            <a:spLocks noGrp="1"/>
          </p:cNvSpPr>
          <p:nvPr>
            <p:ph type="subTitle" idx="1"/>
          </p:nvPr>
        </p:nvSpPr>
        <p:spPr>
          <a:xfrm>
            <a:off x="1371600" y="3657600"/>
            <a:ext cx="6400800" cy="1967089"/>
          </a:xfrm>
        </p:spPr>
        <p:txBody>
          <a:bodyPr>
            <a:normAutofit/>
          </a:bodyPr>
          <a:lstStyle>
            <a:lvl1pPr marL="0" indent="0" algn="ctr">
              <a:buNone/>
              <a:defRPr lang="en-US" sz="3000" b="0">
                <a:solidFill>
                  <a:schemeClr val="tx2"/>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18" name="Rectangle 6"/>
          <p:cNvSpPr>
            <a:spLocks noGrp="1"/>
          </p:cNvSpPr>
          <p:nvPr>
            <p:ph type="dt" sz="half" idx="10"/>
          </p:nvPr>
        </p:nvSpPr>
        <p:spPr/>
        <p:txBody>
          <a:bodyPr/>
          <a:lstStyle>
            <a:lvl1pPr>
              <a:defRPr lang="en-US" smtClean="0"/>
            </a:lvl1pPr>
          </a:lstStyle>
          <a:p>
            <a:fld id="{C3F416CD-67A3-4CF0-A210-F6AF31AC147F}" type="datetimeFigureOut">
              <a:rPr lang="en-US" smtClean="0"/>
              <a:pPr/>
              <a:t>1/27/2011</a:t>
            </a:fld>
            <a:endParaRPr lang="en-US"/>
          </a:p>
        </p:txBody>
      </p:sp>
      <p:sp>
        <p:nvSpPr>
          <p:cNvPr id="9" name="Rectangle 14"/>
          <p:cNvSpPr>
            <a:spLocks noGrp="1"/>
          </p:cNvSpPr>
          <p:nvPr>
            <p:ph type="sldNum" sz="quarter" idx="11"/>
          </p:nvPr>
        </p:nvSpPr>
        <p:spPr/>
        <p:txBody>
          <a:bodyPr/>
          <a:lstStyle>
            <a:lvl1pPr>
              <a:defRPr lang="en-US" smtClean="0"/>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
        <p:nvSpPr>
          <p:cNvPr id="25" name="Rectangle 27"/>
          <p:cNvSpPr>
            <a:spLocks noGrp="1"/>
          </p:cNvSpPr>
          <p:nvPr>
            <p:ph type="ftr" sz="quarter" idx="12"/>
          </p:nvPr>
        </p:nvSpPr>
        <p:spPr/>
        <p:txBody>
          <a:bodyPr/>
          <a:lstStyle>
            <a:lvl1pPr>
              <a:defRPr lang="en-US" smtClean="0"/>
            </a:lvl1pPr>
          </a:lstStyle>
          <a:p>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416CD-67A3-4CF0-A210-F6AF31AC147F}" type="datetimeFigureOut">
              <a:rPr lang="en-US" smtClean="0"/>
              <a:pPr/>
              <a:t>1/27/2011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416CD-67A3-4CF0-A210-F6AF31AC147F}" type="datetimeFigureOut">
              <a:rPr lang="en-US" smtClean="0"/>
              <a:pPr/>
              <a:t>1/27/2011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smtClean="0"/>
              <a:t>Click to edit Master title style</a:t>
            </a:r>
            <a:endParaRPr lang="en-US"/>
          </a:p>
        </p:txBody>
      </p:sp>
      <p:sp>
        <p:nvSpPr>
          <p:cNvPr id="3" name="Rectangle 3"/>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p:cNvSpPr>
          <p:nvPr>
            <p:ph type="dt" sz="half" idx="10"/>
          </p:nvPr>
        </p:nvSpPr>
        <p:spPr/>
        <p:txBody>
          <a:bodyPr/>
          <a:lstStyle/>
          <a:p>
            <a:fld id="{C3F416CD-67A3-4CF0-A210-F6AF31AC147F}" type="datetimeFigureOut">
              <a:rPr lang="en-US" smtClean="0"/>
              <a:pPr/>
              <a:t>1/27/2011</a:t>
            </a:fld>
            <a:endParaRPr lang="en-US"/>
          </a:p>
        </p:txBody>
      </p:sp>
      <p:sp>
        <p:nvSpPr>
          <p:cNvPr id="5" name="Rectangle 5"/>
          <p:cNvSpPr>
            <a:spLocks noGrp="1"/>
          </p:cNvSpPr>
          <p:nvPr>
            <p:ph type="ftr" sz="quarter" idx="11"/>
          </p:nvPr>
        </p:nvSpPr>
        <p:spPr/>
        <p:txBody>
          <a:bodyPr/>
          <a:lstStyle/>
          <a:p>
            <a:endParaRPr kumimoji="0" lang="en-US"/>
          </a:p>
        </p:txBody>
      </p:sp>
      <p:sp>
        <p:nvSpPr>
          <p:cNvPr id="6"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Rectangle 2"/>
          <p:cNvSpPr>
            <a:spLocks noGrp="1"/>
          </p:cNvSpPr>
          <p:nvPr>
            <p:ph type="title"/>
          </p:nvPr>
        </p:nvSpPr>
        <p:spPr>
          <a:xfrm>
            <a:off x="722313" y="2685391"/>
            <a:ext cx="7772400" cy="3112843"/>
          </a:xfrm>
        </p:spPr>
        <p:txBody>
          <a:bodyPr anchor="t">
            <a:normAutofit/>
          </a:bodyPr>
          <a:lstStyle>
            <a:lvl1pPr algn="ctr">
              <a:buNone/>
              <a:defRPr lang="en-US" sz="6000" b="1" dirty="0">
                <a:solidFill>
                  <a:schemeClr val="tx2">
                    <a:shade val="85000"/>
                    <a:satMod val="150000"/>
                  </a:schemeClr>
                </a:solidFill>
              </a:defRPr>
            </a:lvl1pPr>
          </a:lstStyle>
          <a:p>
            <a:r>
              <a:rPr lang="en-US" smtClean="0"/>
              <a:t>Click to edit Master title style</a:t>
            </a:r>
            <a:endParaRPr lang="en-US" dirty="0"/>
          </a:p>
        </p:txBody>
      </p:sp>
      <p:sp>
        <p:nvSpPr>
          <p:cNvPr id="3" name="Rectangle 3"/>
          <p:cNvSpPr>
            <a:spLocks noGrp="1"/>
          </p:cNvSpPr>
          <p:nvPr>
            <p:ph type="body" idx="1"/>
          </p:nvPr>
        </p:nvSpPr>
        <p:spPr>
          <a:xfrm>
            <a:off x="722313" y="1128932"/>
            <a:ext cx="7772400" cy="1509712"/>
          </a:xfrm>
        </p:spPr>
        <p:txBody>
          <a:bodyPr anchor="b">
            <a:normAutofit/>
          </a:bodyPr>
          <a:lstStyle>
            <a:lvl1pPr algn="ctr">
              <a:buNone/>
              <a:defRPr lang="en-US" sz="2400" b="0" smtClean="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Rectangle 4"/>
          <p:cNvSpPr>
            <a:spLocks noGrp="1"/>
          </p:cNvSpPr>
          <p:nvPr>
            <p:ph type="dt" sz="half" idx="10"/>
          </p:nvPr>
        </p:nvSpPr>
        <p:spPr/>
        <p:txBody>
          <a:bodyPr/>
          <a:lstStyle/>
          <a:p>
            <a:fld id="{C3F416CD-67A3-4CF0-A210-F6AF31AC147F}" type="datetimeFigureOut">
              <a:rPr lang="en-US" smtClean="0"/>
              <a:pPr/>
              <a:t>1/27/2011</a:t>
            </a:fld>
            <a:endParaRPr lang="en-US"/>
          </a:p>
        </p:txBody>
      </p:sp>
      <p:sp>
        <p:nvSpPr>
          <p:cNvPr id="5" name="Rectangle 5"/>
          <p:cNvSpPr>
            <a:spLocks noGrp="1"/>
          </p:cNvSpPr>
          <p:nvPr>
            <p:ph type="ftr" sz="quarter" idx="11"/>
          </p:nvPr>
        </p:nvSpPr>
        <p:spPr/>
        <p:txBody>
          <a:bodyPr/>
          <a:lstStyle/>
          <a:p>
            <a:endParaRPr kumimoji="0" lang="en-US"/>
          </a:p>
        </p:txBody>
      </p:sp>
      <p:sp>
        <p:nvSpPr>
          <p:cNvPr id="6"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mtClean="0"/>
              <a:t>Click to edit Master title style</a:t>
            </a:r>
            <a:endParaRPr lang="en-US"/>
          </a:p>
        </p:txBody>
      </p:sp>
      <p:sp>
        <p:nvSpPr>
          <p:cNvPr id="3" name="Rectangl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dt" sz="half" idx="10"/>
          </p:nvPr>
        </p:nvSpPr>
        <p:spPr/>
        <p:txBody>
          <a:bodyPr/>
          <a:lstStyle/>
          <a:p>
            <a:fld id="{C3F416CD-67A3-4CF0-A210-F6AF31AC147F}" type="datetimeFigureOut">
              <a:rPr lang="en-US" smtClean="0"/>
              <a:pPr/>
              <a:t>1/27/2011</a:t>
            </a:fld>
            <a:endParaRPr lang="en-US"/>
          </a:p>
        </p:txBody>
      </p:sp>
      <p:sp>
        <p:nvSpPr>
          <p:cNvPr id="6" name="Rectangle 5"/>
          <p:cNvSpPr>
            <a:spLocks noGrp="1"/>
          </p:cNvSpPr>
          <p:nvPr>
            <p:ph type="ftr" sz="quarter" idx="11"/>
          </p:nvPr>
        </p:nvSpPr>
        <p:spPr/>
        <p:txBody>
          <a:bodyPr/>
          <a:lstStyle/>
          <a:p>
            <a:endParaRPr kumimoji="0" lang="en-US"/>
          </a:p>
        </p:txBody>
      </p:sp>
      <p:sp>
        <p:nvSpPr>
          <p:cNvPr id="7"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lvl1pPr algn="l">
              <a:defRPr/>
            </a:lvl1pPr>
          </a:lstStyle>
          <a:p>
            <a:r>
              <a:rPr lang="en-US" smtClean="0"/>
              <a:t>Click to edit Master title style</a:t>
            </a:r>
            <a:endParaRPr lang="en-US"/>
          </a:p>
        </p:txBody>
      </p:sp>
      <p:sp>
        <p:nvSpPr>
          <p:cNvPr id="3" name="Rectangle 2"/>
          <p:cNvSpPr>
            <a:spLocks noGrp="1"/>
          </p:cNvSpPr>
          <p:nvPr>
            <p:ph type="body" idx="1"/>
          </p:nvPr>
        </p:nvSpPr>
        <p:spPr>
          <a:xfrm>
            <a:off x="457200" y="1535113"/>
            <a:ext cx="4040188"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Rectangl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body" sz="quarter" idx="3"/>
          </p:nvPr>
        </p:nvSpPr>
        <p:spPr>
          <a:xfrm>
            <a:off x="4645025" y="1535113"/>
            <a:ext cx="4041775"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Rectangl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p:cNvSpPr>
          <p:nvPr>
            <p:ph type="dt" sz="half" idx="10"/>
          </p:nvPr>
        </p:nvSpPr>
        <p:spPr/>
        <p:txBody>
          <a:bodyPr/>
          <a:lstStyle/>
          <a:p>
            <a:pPr algn="l" eaLnBrk="1" latinLnBrk="0" hangingPunct="1"/>
            <a:fld id="{C3F416CD-67A3-4CF0-A210-F6AF31AC147F}" type="datetimeFigureOut">
              <a:rPr lang="en-US" smtClean="0"/>
              <a:pPr algn="l" eaLnBrk="1" latinLnBrk="0" hangingPunct="1"/>
              <a:t>1/27/2011</a:t>
            </a:fld>
            <a:endParaRPr lang="en-US"/>
          </a:p>
        </p:txBody>
      </p:sp>
      <p:sp>
        <p:nvSpPr>
          <p:cNvPr id="8" name="Rectangle 7"/>
          <p:cNvSpPr>
            <a:spLocks noGrp="1"/>
          </p:cNvSpPr>
          <p:nvPr>
            <p:ph type="ftr" sz="quarter" idx="11"/>
          </p:nvPr>
        </p:nvSpPr>
        <p:spPr/>
        <p:txBody>
          <a:bodyPr/>
          <a:lstStyle/>
          <a:p>
            <a:endParaRPr kumimoji="0" lang="en-US"/>
          </a:p>
        </p:txBody>
      </p:sp>
      <p:sp>
        <p:nvSpPr>
          <p:cNvPr id="9" name="Rectangle 8"/>
          <p:cNvSpPr>
            <a:spLocks noGrp="1"/>
          </p:cNvSpPr>
          <p:nvPr>
            <p:ph type="sldNum" sz="quarter" idx="12"/>
          </p:nvPr>
        </p:nvSpPr>
        <p:spPr/>
        <p:txBody>
          <a:bodyPr/>
          <a:lstStyle/>
          <a:p>
            <a:pPr algn="r" eaLnBrk="1" latinLnBrk="0" hangingPunct="1"/>
            <a:fld id="{96652B35-718D-4E28-AFEB-B694A3B357E8}" type="slidenum">
              <a:rPr kumimoji="0" lang="en-US" smtClean="0"/>
              <a:pPr algn="r" eaLnBrk="1" latinLnBrk="0" hangingPunct="1"/>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lvl1pPr>
              <a:defRPr lang="en-US"/>
            </a:lvl1pPr>
          </a:lstStyle>
          <a:p>
            <a:r>
              <a:rPr lang="en-US" smtClean="0"/>
              <a:t>Click to edit Master title style</a:t>
            </a:r>
            <a:endParaRPr lang="en-US"/>
          </a:p>
        </p:txBody>
      </p:sp>
      <p:sp>
        <p:nvSpPr>
          <p:cNvPr id="3" name="Rectangle 3"/>
          <p:cNvSpPr>
            <a:spLocks noGrp="1"/>
          </p:cNvSpPr>
          <p:nvPr>
            <p:ph type="dt" sz="half" idx="10"/>
          </p:nvPr>
        </p:nvSpPr>
        <p:spPr/>
        <p:txBody>
          <a:bodyPr/>
          <a:lstStyle/>
          <a:p>
            <a:fld id="{C3F416CD-67A3-4CF0-A210-F6AF31AC147F}" type="datetimeFigureOut">
              <a:rPr lang="en-US" smtClean="0"/>
              <a:pPr/>
              <a:t>1/27/2011</a:t>
            </a:fld>
            <a:endParaRPr lang="en-US"/>
          </a:p>
        </p:txBody>
      </p:sp>
      <p:sp>
        <p:nvSpPr>
          <p:cNvPr id="4" name="Rectangle 4"/>
          <p:cNvSpPr>
            <a:spLocks noGrp="1"/>
          </p:cNvSpPr>
          <p:nvPr>
            <p:ph type="ftr" sz="quarter" idx="11"/>
          </p:nvPr>
        </p:nvSpPr>
        <p:spPr/>
        <p:txBody>
          <a:bodyPr/>
          <a:lstStyle/>
          <a:p>
            <a:endParaRPr kumimoji="0" lang="en-US" dirty="0"/>
          </a:p>
        </p:txBody>
      </p:sp>
      <p:sp>
        <p:nvSpPr>
          <p:cNvPr id="5" name="Rectangle 5"/>
          <p:cNvSpPr>
            <a:spLocks noGrp="1"/>
          </p:cNvSpPr>
          <p:nvPr>
            <p:ph type="sldNum" sz="quarter" idx="12"/>
          </p:nvPr>
        </p:nvSpPr>
        <p:spPr/>
        <p:txBody>
          <a:bodyPr/>
          <a:lstStyle/>
          <a:p>
            <a:fld id="{96652B35-718D-4E28-AFEB-B694A3B357E8}"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p:cNvSpPr>
          <p:nvPr>
            <p:ph type="dt" sz="half" idx="10"/>
          </p:nvPr>
        </p:nvSpPr>
        <p:spPr/>
        <p:txBody>
          <a:bodyPr/>
          <a:lstStyle/>
          <a:p>
            <a:fld id="{C3F416CD-67A3-4CF0-A210-F6AF31AC147F}" type="datetimeFigureOut">
              <a:rPr lang="en-US" smtClean="0"/>
              <a:pPr/>
              <a:t>1/27/2011</a:t>
            </a:fld>
            <a:endParaRPr lang="en-US"/>
          </a:p>
        </p:txBody>
      </p:sp>
      <p:sp>
        <p:nvSpPr>
          <p:cNvPr id="3" name="Rectangle 3"/>
          <p:cNvSpPr>
            <a:spLocks noGrp="1"/>
          </p:cNvSpPr>
          <p:nvPr>
            <p:ph type="ftr" sz="quarter" idx="11"/>
          </p:nvPr>
        </p:nvSpPr>
        <p:spPr/>
        <p:txBody>
          <a:bodyPr/>
          <a:lstStyle/>
          <a:p>
            <a:endParaRPr kumimoji="0" lang="en-US"/>
          </a:p>
        </p:txBody>
      </p:sp>
      <p:sp>
        <p:nvSpPr>
          <p:cNvPr id="4" name="Rectangle 4"/>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273050"/>
            <a:ext cx="3008313" cy="1162050"/>
          </a:xfrm>
        </p:spPr>
        <p:txBody>
          <a:bodyPr anchor="b">
            <a:normAutofit/>
          </a:bodyPr>
          <a:lstStyle>
            <a:lvl1pPr algn="ctr">
              <a:defRPr sz="24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a:p>
        </p:txBody>
      </p:sp>
      <p:sp>
        <p:nvSpPr>
          <p:cNvPr id="3" name="Rectangl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type="body" sz="half" idx="2"/>
          </p:nvPr>
        </p:nvSpPr>
        <p:spPr>
          <a:xfrm>
            <a:off x="457200" y="1435100"/>
            <a:ext cx="3008313" cy="4691063"/>
          </a:xfrm>
        </p:spPr>
        <p:txBody>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p:cNvSpPr>
          <p:nvPr>
            <p:ph type="dt" sz="half" idx="10"/>
          </p:nvPr>
        </p:nvSpPr>
        <p:spPr/>
        <p:txBody>
          <a:bodyPr/>
          <a:lstStyle/>
          <a:p>
            <a:fld id="{C3F416CD-67A3-4CF0-A210-F6AF31AC147F}" type="datetimeFigureOut">
              <a:rPr lang="en-US" smtClean="0"/>
              <a:pPr/>
              <a:t>1/27/2011</a:t>
            </a:fld>
            <a:endParaRPr lang="en-US"/>
          </a:p>
        </p:txBody>
      </p:sp>
      <p:sp>
        <p:nvSpPr>
          <p:cNvPr id="6" name="Rectangle 5"/>
          <p:cNvSpPr>
            <a:spLocks noGrp="1"/>
          </p:cNvSpPr>
          <p:nvPr>
            <p:ph type="ftr" sz="quarter" idx="11"/>
          </p:nvPr>
        </p:nvSpPr>
        <p:spPr/>
        <p:txBody>
          <a:bodyPr/>
          <a:lstStyle/>
          <a:p>
            <a:endParaRPr kumimoji="0" lang="en-US"/>
          </a:p>
        </p:txBody>
      </p:sp>
      <p:sp>
        <p:nvSpPr>
          <p:cNvPr id="7"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727729" y="1062637"/>
            <a:ext cx="4599432" cy="3977640"/>
          </a:xfrm>
          <a:prstGeom prst="rect">
            <a:avLst/>
          </a:prstGeom>
          <a:solidFill>
            <a:schemeClr val="tx2">
              <a:shade val="15000"/>
            </a:schemeClr>
          </a:solidFill>
          <a:ln w="63500">
            <a:noFill/>
            <a:miter lim="800000"/>
          </a:ln>
          <a:effectLst>
            <a:outerShdw blurRad="63500" dist="25400" dir="7200000" algn="t" rotWithShape="0">
              <a:prstClr val="black">
                <a:alpha val="45000"/>
              </a:prstClr>
            </a:outerShdw>
          </a:effectLst>
        </p:spPr>
        <p:style>
          <a:lnRef idx="3">
            <a:schemeClr val="lt1"/>
          </a:lnRef>
          <a:fillRef idx="1">
            <a:schemeClr val="accent6"/>
          </a:fillRef>
          <a:effectRef idx="1">
            <a:schemeClr val="accent6"/>
          </a:effectRef>
          <a:fontRef idx="minor">
            <a:schemeClr val="lt1"/>
          </a:fontRef>
        </p:style>
        <p:txBody>
          <a:bodyPr lIns="45720" rIns="45720" rtlCol="0" anchor="ctr">
            <a:normAutofit/>
          </a:bodyPr>
          <a:lstStyle/>
          <a:p>
            <a:pPr marL="0" indent="-274320" algn="l">
              <a:buClr>
                <a:schemeClr val="accent1"/>
              </a:buClr>
              <a:buSzPct val="80000"/>
              <a:buFont typeface="Wingdings 2" pitchFamily="18" charset="2"/>
              <a:buNone/>
            </a:pPr>
            <a:endParaRPr lang="en-US" sz="2000">
              <a:solidFill>
                <a:schemeClr val="lt1"/>
              </a:solidFill>
              <a:latin typeface="+mn-lt"/>
              <a:ea typeface="+mn-ea"/>
              <a:cs typeface="+mn-cs"/>
            </a:endParaRPr>
          </a:p>
        </p:txBody>
      </p:sp>
      <p:sp>
        <p:nvSpPr>
          <p:cNvPr id="2" name="Rectangle 2"/>
          <p:cNvSpPr>
            <a:spLocks noGrp="1"/>
          </p:cNvSpPr>
          <p:nvPr>
            <p:ph type="title"/>
          </p:nvPr>
        </p:nvSpPr>
        <p:spPr>
          <a:xfrm>
            <a:off x="5514536" y="4343400"/>
            <a:ext cx="3048000" cy="709858"/>
          </a:xfrm>
        </p:spPr>
        <p:txBody>
          <a:bodyPr anchor="t">
            <a:noAutofit/>
          </a:bodyPr>
          <a:lstStyle>
            <a:lvl1pPr algn="l">
              <a:buNone/>
              <a:defRPr sz="22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dirty="0"/>
          </a:p>
        </p:txBody>
      </p:sp>
      <p:sp>
        <p:nvSpPr>
          <p:cNvPr id="3" name="Rectangle 3"/>
          <p:cNvSpPr>
            <a:spLocks noGrp="1"/>
          </p:cNvSpPr>
          <p:nvPr>
            <p:ph type="pic" idx="1"/>
          </p:nvPr>
        </p:nvSpPr>
        <p:spPr>
          <a:xfrm>
            <a:off x="739645" y="1222657"/>
            <a:ext cx="4575601" cy="3657600"/>
          </a:xfrm>
          <a:solidFill>
            <a:schemeClr val="tx2">
              <a:shade val="75000"/>
            </a:schemeClr>
          </a:solidFill>
          <a:ln w="63500">
            <a:noFill/>
            <a:miter lim="800000"/>
          </a:ln>
          <a:effectLst/>
        </p:spPr>
        <p:style>
          <a:lnRef idx="3">
            <a:schemeClr val="lt1"/>
          </a:lnRef>
          <a:fillRef idx="1">
            <a:schemeClr val="accent6"/>
          </a:fillRef>
          <a:effectRef idx="1">
            <a:schemeClr val="accent6"/>
          </a:effectRef>
          <a:fontRef idx="minor">
            <a:schemeClr val="lt1"/>
          </a:fontRef>
        </p:style>
        <p:txBody>
          <a:bodyPr/>
          <a:lstStyle>
            <a:lvl1pPr>
              <a:buNone/>
              <a:defRPr sz="3200"/>
            </a:lvl1pPr>
          </a:lstStyle>
          <a:p>
            <a:r>
              <a:rPr lang="en-US" sz="2000" smtClean="0"/>
              <a:t>Click icon to add picture</a:t>
            </a:r>
            <a:endParaRPr lang="en-US" sz="2000" dirty="0"/>
          </a:p>
        </p:txBody>
      </p:sp>
      <p:sp>
        <p:nvSpPr>
          <p:cNvPr id="4" name="Rectangle 4"/>
          <p:cNvSpPr>
            <a:spLocks noGrp="1"/>
          </p:cNvSpPr>
          <p:nvPr>
            <p:ph type="body" sz="half" idx="2"/>
          </p:nvPr>
        </p:nvSpPr>
        <p:spPr>
          <a:xfrm>
            <a:off x="5514536" y="1371600"/>
            <a:ext cx="3044952" cy="2930086"/>
          </a:xfrm>
        </p:spPr>
        <p:txBody>
          <a:bodyPr bIns="0" anchor="b">
            <a:normAutofit/>
          </a:bodyPr>
          <a:lstStyle>
            <a:lvl1pPr marL="0" marR="0" indent="0" algn="l">
              <a:buFontTx/>
              <a:buNone/>
              <a:defRPr sz="1300">
                <a:solidFill>
                  <a:schemeClr val="tx1">
                    <a:tint val="95000"/>
                  </a:schemeClr>
                </a:solidFill>
              </a:defRPr>
            </a:lvl1pPr>
            <a:lvl2pPr marL="460375" marR="0" indent="-112713">
              <a:buFontTx/>
              <a:buNone/>
              <a:defRPr sz="1200"/>
            </a:lvl2pPr>
            <a:lvl3pPr marL="914400" marR="0" indent="-117475">
              <a:buFontTx/>
              <a:buNone/>
              <a:defRPr sz="1000"/>
            </a:lvl3pPr>
            <a:lvl4pPr marL="1316038" marR="0" indent="-112713">
              <a:buFontTx/>
              <a:buNone/>
              <a:defRPr sz="900"/>
            </a:lvl4pPr>
            <a:lvl5pPr marL="1711325" marR="0" indent="-117475">
              <a:buFontTx/>
              <a:buNone/>
              <a:defRPr sz="900"/>
            </a:lvl5pPr>
          </a:lstStyle>
          <a:p>
            <a:pPr lvl="0"/>
            <a:r>
              <a:rPr lang="en-US" smtClean="0"/>
              <a:t>Click to edit Master text styles</a:t>
            </a:r>
          </a:p>
        </p:txBody>
      </p:sp>
      <p:sp>
        <p:nvSpPr>
          <p:cNvPr id="5" name="Rectangle 5"/>
          <p:cNvSpPr>
            <a:spLocks noGrp="1"/>
          </p:cNvSpPr>
          <p:nvPr>
            <p:ph type="dt" sz="half" idx="10"/>
          </p:nvPr>
        </p:nvSpPr>
        <p:spPr/>
        <p:txBody>
          <a:bodyPr/>
          <a:lstStyle/>
          <a:p>
            <a:fld id="{C3F416CD-67A3-4CF0-A210-F6AF31AC147F}" type="datetimeFigureOut">
              <a:rPr lang="en-US" smtClean="0"/>
              <a:pPr/>
              <a:t>1/27/2011</a:t>
            </a:fld>
            <a:endParaRPr lang="en-US"/>
          </a:p>
        </p:txBody>
      </p:sp>
      <p:sp>
        <p:nvSpPr>
          <p:cNvPr id="6" name="Rectangle 6"/>
          <p:cNvSpPr>
            <a:spLocks noGrp="1"/>
          </p:cNvSpPr>
          <p:nvPr>
            <p:ph type="ftr" sz="quarter" idx="11"/>
          </p:nvPr>
        </p:nvSpPr>
        <p:spPr/>
        <p:txBody>
          <a:bodyPr/>
          <a:lstStyle/>
          <a:p>
            <a:endParaRPr kumimoji="0" lang="en-US"/>
          </a:p>
        </p:txBody>
      </p:sp>
      <p:sp>
        <p:nvSpPr>
          <p:cNvPr id="7" name="Rectangle 7"/>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Rectangle 10"/>
          <p:cNvSpPr>
            <a:spLocks noGrp="1"/>
          </p:cNvSpPr>
          <p:nvPr>
            <p:ph type="title"/>
          </p:nvPr>
        </p:nvSpPr>
        <p:spPr>
          <a:xfrm>
            <a:off x="457200" y="304800"/>
            <a:ext cx="8229600" cy="1143000"/>
          </a:xfrm>
          <a:prstGeom prst="rect">
            <a:avLst/>
          </a:prstGeom>
        </p:spPr>
        <p:txBody>
          <a:bodyPr anchor="b" anchorCtr="0">
            <a:normAutofit/>
            <a:scene3d>
              <a:camera prst="orthographicFront"/>
              <a:lightRig rig="soft" dir="t">
                <a:rot lat="0" lon="0" rev="2100000"/>
              </a:lightRig>
            </a:scene3d>
            <a:sp3d prstMaterial="matte">
              <a:bevelT w="38100" h="38100"/>
            </a:sp3d>
          </a:bodyPr>
          <a:lstStyle/>
          <a:p>
            <a:r>
              <a:rPr lang="en-US" smtClean="0"/>
              <a:t>Click to edit Master title style</a:t>
            </a:r>
            <a:endParaRPr lang="en-US" dirty="0"/>
          </a:p>
        </p:txBody>
      </p:sp>
      <p:sp>
        <p:nvSpPr>
          <p:cNvPr id="5" name="Rectangle 11"/>
          <p:cNvSpPr>
            <a:spLocks noGrp="1"/>
          </p:cNvSpPr>
          <p:nvPr>
            <p:ph type="body" idx="1"/>
          </p:nvPr>
        </p:nvSpPr>
        <p:spPr>
          <a:xfrm>
            <a:off x="457200" y="1600200"/>
            <a:ext cx="8229600" cy="4525963"/>
          </a:xfrm>
          <a:prstGeom prst="rect">
            <a:avLst/>
          </a:prstGeom>
        </p:spPr>
        <p:txBody>
          <a:bodyPr lIns="45720" rIns="4572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Rectangle 22"/>
          <p:cNvSpPr>
            <a:spLocks noGrp="1"/>
          </p:cNvSpPr>
          <p:nvPr>
            <p:ph type="dt" sz="half" idx="2"/>
          </p:nvPr>
        </p:nvSpPr>
        <p:spPr>
          <a:xfrm>
            <a:off x="457200" y="6245225"/>
            <a:ext cx="2133600" cy="476250"/>
          </a:xfrm>
          <a:prstGeom prst="rect">
            <a:avLst/>
          </a:prstGeom>
        </p:spPr>
        <p:txBody>
          <a:bodyPr anchor="b" anchorCtr="0"/>
          <a:lstStyle>
            <a:lvl1pPr>
              <a:defRPr lang="en-US" sz="1200" smtClean="0">
                <a:solidFill>
                  <a:schemeClr val="tx2"/>
                </a:solidFill>
                <a:latin typeface="+mn-lt"/>
                <a:ea typeface="+mn-lt"/>
                <a:cs typeface="+mn-lt"/>
              </a:defRPr>
            </a:lvl1pPr>
          </a:lstStyle>
          <a:p>
            <a:pPr algn="l" eaLnBrk="1" latinLnBrk="0" hangingPunct="1"/>
            <a:fld id="{C3F416CD-67A3-4CF0-A210-F6AF31AC147F}" type="datetimeFigureOut">
              <a:rPr lang="en-US" smtClean="0"/>
              <a:pPr algn="l" eaLnBrk="1" latinLnBrk="0" hangingPunct="1"/>
              <a:t>1/27/2011</a:t>
            </a:fld>
            <a:endParaRPr lang="en-US" sz="800" dirty="0">
              <a:solidFill>
                <a:schemeClr val="accent2"/>
              </a:solidFill>
            </a:endParaRPr>
          </a:p>
        </p:txBody>
      </p:sp>
      <p:sp>
        <p:nvSpPr>
          <p:cNvPr id="18" name="Rectangle 18"/>
          <p:cNvSpPr>
            <a:spLocks noGrp="1"/>
          </p:cNvSpPr>
          <p:nvPr>
            <p:ph type="ftr" sz="quarter" idx="3"/>
          </p:nvPr>
        </p:nvSpPr>
        <p:spPr>
          <a:xfrm>
            <a:off x="3124200" y="6245225"/>
            <a:ext cx="2895600" cy="476250"/>
          </a:xfrm>
          <a:prstGeom prst="rect">
            <a:avLst/>
          </a:prstGeom>
        </p:spPr>
        <p:txBody>
          <a:bodyPr anchor="b" anchorCtr="0"/>
          <a:lstStyle>
            <a:lvl1pPr algn="ctr">
              <a:defRPr lang="en-US" sz="1200" smtClean="0">
                <a:solidFill>
                  <a:schemeClr val="tx2"/>
                </a:solidFill>
                <a:latin typeface="+mn-lt"/>
                <a:ea typeface="+mn-lt"/>
                <a:cs typeface="+mn-lt"/>
              </a:defRPr>
            </a:lvl1pPr>
          </a:lstStyle>
          <a:p>
            <a:pPr algn="r" eaLnBrk="1" latinLnBrk="0" hangingPunct="1"/>
            <a:endParaRPr kumimoji="0" lang="en-US" sz="800" dirty="0">
              <a:solidFill>
                <a:schemeClr val="accent2"/>
              </a:solidFill>
            </a:endParaRPr>
          </a:p>
        </p:txBody>
      </p:sp>
      <p:sp>
        <p:nvSpPr>
          <p:cNvPr id="13" name="Rectangle 15"/>
          <p:cNvSpPr>
            <a:spLocks noGrp="1"/>
          </p:cNvSpPr>
          <p:nvPr>
            <p:ph type="sldNum" sz="quarter" idx="4"/>
          </p:nvPr>
        </p:nvSpPr>
        <p:spPr>
          <a:xfrm>
            <a:off x="6553200" y="6245225"/>
            <a:ext cx="2133600" cy="476250"/>
          </a:xfrm>
          <a:prstGeom prst="rect">
            <a:avLst/>
          </a:prstGeom>
        </p:spPr>
        <p:txBody>
          <a:bodyPr anchor="b" anchorCtr="0"/>
          <a:lstStyle>
            <a:lvl1pPr algn="r">
              <a:defRPr lang="en-US" sz="1200" smtClean="0">
                <a:solidFill>
                  <a:schemeClr val="tx2"/>
                </a:solidFill>
                <a:latin typeface="+mn-lt"/>
                <a:ea typeface="+mn-lt"/>
                <a:cs typeface="+mn-lt"/>
              </a:defRPr>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defPPr>
        <a:defRPr sz="4400">
          <a:solidFill>
            <a:schemeClr val="tx2">
              <a:shade val="85000"/>
              <a:satMod val="150000"/>
            </a:schemeClr>
          </a:solidFill>
          <a:latin typeface="+mj-lt"/>
          <a:ea typeface="+mj-ea"/>
          <a:cs typeface="+mj-cs"/>
        </a:defRPr>
      </a:defPPr>
      <a:lvl1pPr algn="ctr" eaLnBrk="1" hangingPunct="1">
        <a:buNone/>
        <a:defRPr lang="en-US" sz="4800" b="1" strike="noStrike" kern="1200" baseline="0" dirty="0" smtClean="0">
          <a:solidFill>
            <a:schemeClr val="tx2">
              <a:shade val="85000"/>
              <a:satMod val="150000"/>
            </a:schemeClr>
          </a:solidFill>
          <a:effectLst>
            <a:outerShdw blurRad="63500" dist="38100" dir="8220000" algn="tl" rotWithShape="0">
              <a:srgbClr val="000000">
                <a:alpha val="30000"/>
              </a:srgbClr>
            </a:outerShdw>
          </a:effectLst>
          <a:latin typeface="+mj-lt"/>
          <a:ea typeface="+mj-lt"/>
          <a:cs typeface="+mj-lt"/>
        </a:defRPr>
      </a:lvl1pPr>
    </p:titleStyle>
    <p:bodyStyle>
      <a:defPPr>
        <a:defRPr>
          <a:solidFill>
            <a:schemeClr val="tx1"/>
          </a:solidFill>
          <a:latin typeface="+mn-lt"/>
          <a:ea typeface="+mn-ea"/>
          <a:cs typeface="+mn-cs"/>
        </a:defRPr>
      </a:defPPr>
      <a:lvl1pPr marL="0" indent="-274320" algn="l" eaLnBrk="1" hangingPunct="1">
        <a:buClr>
          <a:schemeClr val="accent1"/>
        </a:buClr>
        <a:buSzPct val="80000"/>
        <a:buFont typeface="Wingdings 2" pitchFamily="18" charset="2"/>
        <a:buChar char=""/>
        <a:defRPr sz="2800">
          <a:solidFill>
            <a:schemeClr val="tx1"/>
          </a:solidFill>
          <a:latin typeface="+mn-lt"/>
          <a:ea typeface="+mn-lt"/>
          <a:cs typeface="+mn-lt"/>
        </a:defRPr>
      </a:lvl1pPr>
      <a:lvl2pPr marL="557784" indent="-228600" algn="l" eaLnBrk="1" hangingPunct="1">
        <a:buClr>
          <a:schemeClr val="tx2"/>
        </a:buClr>
        <a:buFont typeface="Wingdings 2" pitchFamily="18" charset="2"/>
        <a:buChar char=""/>
        <a:defRPr sz="2200">
          <a:solidFill>
            <a:schemeClr val="tx1"/>
          </a:solidFill>
          <a:latin typeface="+mn-lt"/>
          <a:ea typeface="+mn-lt"/>
          <a:cs typeface="+mn-lt"/>
        </a:defRPr>
      </a:lvl2pPr>
      <a:lvl3pPr marL="813816" indent="-228600" algn="l" eaLnBrk="1" hangingPunct="1">
        <a:buClr>
          <a:schemeClr val="accent1"/>
        </a:buClr>
        <a:buFont typeface="Wingdings 2" pitchFamily="18" charset="2"/>
        <a:buChar char=""/>
        <a:defRPr sz="2000">
          <a:solidFill>
            <a:schemeClr val="tx1"/>
          </a:solidFill>
          <a:latin typeface="+mn-lt"/>
          <a:ea typeface="+mn-lt"/>
          <a:cs typeface="+mn-lt"/>
        </a:defRPr>
      </a:lvl3pPr>
      <a:lvl4pPr marL="1069848" indent="-228600" algn="l" eaLnBrk="1" hangingPunct="1">
        <a:buClr>
          <a:schemeClr val="tx2"/>
        </a:buClr>
        <a:buFont typeface="Wingdings 2" pitchFamily="18" charset="2"/>
        <a:buChar char=""/>
        <a:defRPr sz="1800">
          <a:solidFill>
            <a:schemeClr val="tx1"/>
          </a:solidFill>
          <a:latin typeface="+mn-lt"/>
          <a:ea typeface="+mn-lt"/>
          <a:cs typeface="+mn-lt"/>
        </a:defRPr>
      </a:lvl4pPr>
      <a:lvl5pPr marL="1316736" indent="-228600" algn="l" eaLnBrk="1" hangingPunct="1">
        <a:buClr>
          <a:schemeClr val="accent1"/>
        </a:buClr>
        <a:buFont typeface="Wingdings 2" pitchFamily="18" charset="2"/>
        <a:buChar char=""/>
        <a:defRPr sz="1800">
          <a:solidFill>
            <a:schemeClr val="tx1"/>
          </a:solidFill>
          <a:latin typeface="+mn-lt"/>
          <a:ea typeface="+mn-lt"/>
          <a:cs typeface="+mn-lt"/>
        </a:defRPr>
      </a:lvl5pPr>
      <a:lvl6pPr marL="1572768" indent="-228600" algn="l" eaLnBrk="1" hangingPunct="1">
        <a:buClr>
          <a:schemeClr val="tx2"/>
        </a:buClr>
        <a:buFont typeface="Wingdings 2" pitchFamily="18" charset="2"/>
        <a:buChar char=""/>
        <a:defRPr lang="en-US" sz="1600" baseline="0" smtClean="0">
          <a:latin typeface="+mn-lt"/>
        </a:defRPr>
      </a:lvl6pPr>
      <a:lvl7pPr marL="1819656" indent="-228600" algn="l" eaLnBrk="1" hangingPunct="1">
        <a:buClr>
          <a:schemeClr val="accent1"/>
        </a:buClr>
        <a:buFont typeface="Wingdings 2" pitchFamily="18" charset="2"/>
        <a:buChar char=""/>
        <a:defRPr lang="en-US" sz="1600" baseline="0" smtClean="0">
          <a:latin typeface="+mn-lt"/>
        </a:defRPr>
      </a:lvl7pPr>
      <a:lvl8pPr marL="2066544" indent="-228600" algn="l" eaLnBrk="1" hangingPunct="1">
        <a:buClr>
          <a:schemeClr val="tx2"/>
        </a:buClr>
        <a:buFont typeface="Wingdings 2" pitchFamily="18" charset="2"/>
        <a:buChar char=""/>
        <a:defRPr sz="1600" baseline="0">
          <a:latin typeface="+mn-lt"/>
        </a:defRPr>
      </a:lvl8pPr>
      <a:lvl9pPr marL="2313432" indent="-228600" algn="l" eaLnBrk="1" hangingPunct="1">
        <a:buClr>
          <a:schemeClr val="accent1"/>
        </a:buClr>
        <a:buFont typeface="Wingdings 2" pitchFamily="18" charset="2"/>
        <a:buChar char=""/>
        <a:defRPr sz="1400" baseline="0">
          <a:latin typeface="+mn-lt"/>
        </a:defRPr>
      </a:lvl9pPr>
    </p:bodyStyle>
    <p:otherStyle>
      <a:defPPr>
        <a:defRPr>
          <a:solidFill>
            <a:schemeClr val="tx1"/>
          </a:solidFill>
          <a:latin typeface="+mn-lt"/>
          <a:ea typeface="+mn-ea"/>
          <a:cs typeface="+mn-cs"/>
        </a:defRPr>
      </a:defPPr>
      <a:lvl1pPr marL="0" eaLnBrk="1" hangingPunct="1"/>
      <a:lvl2pPr marL="457200" eaLnBrk="1" hangingPunct="1"/>
      <a:lvl3pPr marL="914400" eaLnBrk="1" hangingPunct="1"/>
      <a:lvl4pPr marL="1371600" eaLnBrk="1" hangingPunct="1"/>
      <a:lvl5pPr marL="1828800" eaLnBrk="1" hangingPunct="1"/>
      <a:lvl6pPr marL="2286000" eaLnBrk="1" hangingPunct="1"/>
      <a:lvl7pPr marL="2743200" eaLnBrk="1" hangingPunct="1"/>
      <a:lvl8pPr marL="3200400" eaLnBrk="1" hangingPunct="1"/>
      <a:lvl9pPr marL="3657600" eaLnBrk="1" hangingPunct="1"/>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hyperlink" Target="http://misko.hevery.com/2009/10/01/cost-of-testing/" TargetMode="External"/><Relationship Id="rId2" Type="http://schemas.openxmlformats.org/officeDocument/2006/relationships/hyperlink" Target="http://research.microsoft.com/en-us/projects/esm/nagappan_tdd.pdf" TargetMode="External"/><Relationship Id="rId1" Type="http://schemas.openxmlformats.org/officeDocument/2006/relationships/slideLayout" Target="../slideLayouts/slideLayout2.xml"/><Relationship Id="rId4" Type="http://schemas.openxmlformats.org/officeDocument/2006/relationships/hyperlink" Target="http://blog.objectmentor.com/articles/2009/10/07/tdd-derangement-syndrome"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hould.codeplex.com/" TargetMode="External"/><Relationship Id="rId7" Type="http://schemas.openxmlformats.org/officeDocument/2006/relationships/hyperlink" Target="http://github.com/jonkruger/specs2tests" TargetMode="External"/><Relationship Id="rId2" Type="http://schemas.openxmlformats.org/officeDocument/2006/relationships/hyperlink" Target="http://nunit.org/" TargetMode="External"/><Relationship Id="rId1" Type="http://schemas.openxmlformats.org/officeDocument/2006/relationships/slideLayout" Target="../slideLayouts/slideLayout2.xml"/><Relationship Id="rId6" Type="http://schemas.openxmlformats.org/officeDocument/2006/relationships/hyperlink" Target="http://rspec.info/" TargetMode="External"/><Relationship Id="rId5" Type="http://schemas.openxmlformats.org/officeDocument/2006/relationships/hyperlink" Target="http://testng.org/" TargetMode="External"/><Relationship Id="rId4" Type="http://schemas.openxmlformats.org/officeDocument/2006/relationships/hyperlink" Target="http://junit.org/"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codebetter.com/blogs/jeremy.miller/archive/2006/06/27/146899.aspx" TargetMode="External"/><Relationship Id="rId2" Type="http://schemas.openxmlformats.org/officeDocument/2006/relationships/hyperlink" Target="http://www.code-magazine.com/article.aspx?quickid=0805061&amp;page=1" TargetMode="External"/><Relationship Id="rId1" Type="http://schemas.openxmlformats.org/officeDocument/2006/relationships/slideLayout" Target="../slideLayouts/slideLayout2.xml"/><Relationship Id="rId6" Type="http://schemas.openxmlformats.org/officeDocument/2006/relationships/hyperlink" Target="http://pairprogrammingbot.com/" TargetMode="External"/><Relationship Id="rId5" Type="http://schemas.openxmlformats.org/officeDocument/2006/relationships/hyperlink" Target="http://jonkruger.com/blog/2009/07/23/tdd-starter-kit-sample-projects-and-links/" TargetMode="External"/><Relationship Id="rId4" Type="http://schemas.openxmlformats.org/officeDocument/2006/relationships/hyperlink" Target="http://misko.hevery.com/2009/11/17/how-to-get-started-with-tdd/"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butunclebob.com/ArticleS.UncleBob.TheBowlingGameKata" TargetMode="External"/><Relationship Id="rId2" Type="http://schemas.openxmlformats.org/officeDocument/2006/relationships/hyperlink" Target="http://osherove.com/tdd-kata-1/" TargetMode="External"/><Relationship Id="rId1" Type="http://schemas.openxmlformats.org/officeDocument/2006/relationships/slideLayout" Target="../slideLayouts/slideLayout2.xml"/><Relationship Id="rId6" Type="http://schemas.openxmlformats.org/officeDocument/2006/relationships/hyperlink" Target="http://www.katacasts.com/" TargetMode="External"/><Relationship Id="rId5" Type="http://schemas.openxmlformats.org/officeDocument/2006/relationships/hyperlink" Target="http://github.com/edgecase/ruby_koans" TargetMode="External"/><Relationship Id="rId4" Type="http://schemas.openxmlformats.org/officeDocument/2006/relationships/hyperlink" Target="http://www.butunclebob.com/ArticleS.UncleBob.ThePrimeFactorsKata"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jonkruger.com/blog" TargetMode="External"/><Relationship Id="rId2" Type="http://schemas.openxmlformats.org/officeDocument/2006/relationships/hyperlink" Target="mailto:jon@jonkruger.com" TargetMode="External"/><Relationship Id="rId1" Type="http://schemas.openxmlformats.org/officeDocument/2006/relationships/slideLayout" Target="../slideLayouts/slideLayout2.xml"/><Relationship Id="rId5" Type="http://schemas.openxmlformats.org/officeDocument/2006/relationships/hyperlink" Target="http://github.com/jonkruger/tdd-in-action" TargetMode="External"/><Relationship Id="rId4" Type="http://schemas.openxmlformats.org/officeDocument/2006/relationships/hyperlink" Target="http://tinyurl.com/tdd-in-acti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emf"/><Relationship Id="rId7"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Test Driven Development</a:t>
            </a:r>
            <a:br>
              <a:rPr lang="en-US" dirty="0" smtClean="0"/>
            </a:br>
            <a:r>
              <a:rPr lang="en-US" dirty="0" smtClean="0"/>
              <a:t>In Action!</a:t>
            </a:r>
            <a:endParaRPr lang="en-US" dirty="0"/>
          </a:p>
        </p:txBody>
      </p:sp>
      <p:sp>
        <p:nvSpPr>
          <p:cNvPr id="3" name="Content Placeholder 2"/>
          <p:cNvSpPr>
            <a:spLocks noGrp="1"/>
          </p:cNvSpPr>
          <p:nvPr>
            <p:ph type="subTitle" idx="1"/>
          </p:nvPr>
        </p:nvSpPr>
        <p:spPr/>
        <p:txBody>
          <a:bodyPr>
            <a:normAutofit/>
          </a:bodyPr>
          <a:lstStyle/>
          <a:p>
            <a:r>
              <a:rPr lang="en-US" dirty="0" smtClean="0"/>
              <a:t>by Jon Kruger</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know that our code is working!</a:t>
            </a:r>
            <a:endParaRPr lang="en-US" sz="4400"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know that our code will continue to work</a:t>
            </a:r>
            <a:endParaRPr lang="en-US" sz="4400"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didn’t write bugs</a:t>
            </a:r>
            <a:endParaRPr lang="en-US" sz="4400"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know when we are done</a:t>
            </a:r>
            <a:endParaRPr lang="en-US" sz="4400"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incrementally translated the requirements </a:t>
            </a:r>
            <a:endParaRPr lang="en-US" sz="4400"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Behavior Driven Development</a:t>
            </a:r>
            <a:endParaRPr lang="en-US" dirty="0"/>
          </a:p>
        </p:txBody>
      </p:sp>
      <p:sp>
        <p:nvSpPr>
          <p:cNvPr id="3" name="Content Placeholder 2"/>
          <p:cNvSpPr>
            <a:spLocks noGrp="1"/>
          </p:cNvSpPr>
          <p:nvPr>
            <p:ph idx="1"/>
          </p:nvPr>
        </p:nvSpPr>
        <p:spPr/>
        <p:txBody>
          <a:bodyPr/>
          <a:lstStyle/>
          <a:p>
            <a:r>
              <a:rPr lang="en-US" dirty="0" smtClean="0"/>
              <a:t>Testing the </a:t>
            </a:r>
            <a:r>
              <a:rPr lang="en-US" i="1" dirty="0" smtClean="0"/>
              <a:t>behavior</a:t>
            </a:r>
            <a:r>
              <a:rPr lang="en-US" dirty="0" smtClean="0"/>
              <a:t> of the system (not just data returned by a method)</a:t>
            </a:r>
          </a:p>
          <a:p>
            <a:r>
              <a:rPr lang="en-US" dirty="0" smtClean="0"/>
              <a:t>Defining what it means for your system to work correctly (not just verifying that code works)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Concentrate on the requirements/tests, then concentrate on implementation</a:t>
            </a:r>
            <a:endParaRPr lang="en-US" sz="4400"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only wrote as much code as we needed to make the tests pass</a:t>
            </a:r>
            <a:endParaRPr lang="en-US" sz="4400"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Our tests helped us design our code</a:t>
            </a:r>
            <a:endParaRPr lang="en-US" sz="4400"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981200"/>
            <a:ext cx="8229600" cy="3785652"/>
          </a:xfrm>
          <a:prstGeom prst="rect">
            <a:avLst/>
          </a:prstGeom>
        </p:spPr>
        <p:txBody>
          <a:bodyPr wrap="square">
            <a:spAutoFit/>
          </a:bodyPr>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5400" dirty="0" smtClean="0">
                <a:latin typeface="+mj-lt"/>
                <a:ea typeface="Optima" charset="0"/>
                <a:cs typeface="Optima" charset="0"/>
                <a:sym typeface="Optima" charset="0"/>
              </a:rPr>
              <a:t>“Clean code that works is the goal of Test Driven Development.”</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US" sz="2400" dirty="0" smtClean="0">
              <a:latin typeface="+mj-lt"/>
              <a:ea typeface="Optima" charset="0"/>
              <a:cs typeface="Optima" charset="0"/>
              <a:sym typeface="Optima" charset="0"/>
            </a:endParaRPr>
          </a:p>
          <a:p>
            <a:pPr algn="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US" sz="2400" dirty="0" smtClean="0">
              <a:latin typeface="+mj-lt"/>
              <a:ea typeface="Optima" charset="0"/>
              <a:cs typeface="Optima" charset="0"/>
              <a:sym typeface="Optima" charset="0"/>
            </a:endParaRPr>
          </a:p>
          <a:p>
            <a:pPr algn="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3000" dirty="0" smtClean="0">
                <a:latin typeface="+mj-lt"/>
                <a:ea typeface="Optima" charset="0"/>
                <a:cs typeface="Optima" charset="0"/>
                <a:sym typeface="Optima" charset="0"/>
              </a:rPr>
              <a:t>-- Ron Jeffries</a:t>
            </a:r>
            <a:endParaRPr lang="en-US" sz="3000" dirty="0">
              <a:latin typeface="+mj-lt"/>
              <a:ea typeface="Optima" charset="0"/>
              <a:cs typeface="Optima" charset="0"/>
              <a:sym typeface="Optima"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Test Driven Development?</a:t>
            </a:r>
            <a:endParaRPr lang="en-US" dirty="0"/>
          </a:p>
        </p:txBody>
      </p:sp>
      <p:sp>
        <p:nvSpPr>
          <p:cNvPr id="3" name="Content Placeholder 2"/>
          <p:cNvSpPr>
            <a:spLocks noGrp="1"/>
          </p:cNvSpPr>
          <p:nvPr>
            <p:ph idx="1"/>
          </p:nvPr>
        </p:nvSpPr>
        <p:spPr/>
        <p:txBody>
          <a:bodyPr/>
          <a:lstStyle/>
          <a:p>
            <a:r>
              <a:rPr lang="en-US" dirty="0" smtClean="0"/>
              <a:t>A software development technique where you write automated unit tests </a:t>
            </a:r>
            <a:r>
              <a:rPr lang="en-US" b="1" i="1" dirty="0" smtClean="0"/>
              <a:t>before</a:t>
            </a:r>
            <a:r>
              <a:rPr lang="en-US" dirty="0" smtClean="0"/>
              <a:t> you write your implementation code</a:t>
            </a:r>
          </a:p>
          <a:p>
            <a:r>
              <a:rPr lang="en-US" dirty="0" smtClean="0"/>
              <a:t>A technique for ensuring good quality and good design</a:t>
            </a:r>
          </a:p>
          <a:p>
            <a:r>
              <a:rPr lang="en-US" dirty="0" smtClean="0"/>
              <a:t>Awesome!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had to write testable code</a:t>
            </a:r>
            <a:endParaRPr lang="en-US" sz="4400"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couldn’t cheat and not write the tests</a:t>
            </a:r>
            <a:endParaRPr lang="en-US" sz="4400"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Our tests are documentation of what our code does</a:t>
            </a:r>
            <a:endParaRPr lang="en-US" sz="4400"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t">
            <a:normAutofit/>
          </a:bodyPr>
          <a:lstStyle/>
          <a:p>
            <a:pPr algn="ctr">
              <a:buNone/>
            </a:pPr>
            <a:r>
              <a:rPr lang="en-US" sz="4400" b="1" dirty="0" smtClean="0"/>
              <a:t>Our tests are documentation of what our code does</a:t>
            </a:r>
          </a:p>
          <a:p>
            <a:pPr algn="ctr">
              <a:buNone/>
            </a:pPr>
            <a:endParaRPr lang="en-US" sz="4400" b="1" dirty="0" smtClean="0"/>
          </a:p>
          <a:p>
            <a:r>
              <a:rPr lang="en-US" b="1" dirty="0" smtClean="0"/>
              <a:t>Someday someone other than you will have to understand your code</a:t>
            </a:r>
          </a:p>
          <a:p>
            <a:r>
              <a:rPr lang="en-US" b="1" dirty="0" smtClean="0"/>
              <a:t>Someday you will wonder what your code was supposed to do</a:t>
            </a:r>
          </a:p>
          <a:p>
            <a:r>
              <a:rPr lang="en-US" b="1" dirty="0" smtClean="0"/>
              <a:t>Living, breathing documentation!</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can quickly regression test our code</a:t>
            </a:r>
            <a:endParaRPr lang="en-US" sz="4400" b="1"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t">
            <a:normAutofit/>
          </a:bodyPr>
          <a:lstStyle/>
          <a:p>
            <a:pPr algn="ctr">
              <a:buNone/>
            </a:pPr>
            <a:r>
              <a:rPr lang="en-US" sz="4400" b="1" dirty="0" smtClean="0"/>
              <a:t>We can quickly regression test our code</a:t>
            </a:r>
          </a:p>
          <a:p>
            <a:pPr algn="ctr">
              <a:buNone/>
            </a:pPr>
            <a:endParaRPr lang="en-US" sz="4400" b="1" dirty="0" smtClean="0"/>
          </a:p>
          <a:p>
            <a:r>
              <a:rPr lang="en-US" b="1" dirty="0" smtClean="0"/>
              <a:t>Fewer bugs</a:t>
            </a:r>
          </a:p>
          <a:p>
            <a:r>
              <a:rPr lang="en-US" b="1" dirty="0" smtClean="0"/>
              <a:t>Able to release more often</a:t>
            </a:r>
          </a:p>
          <a:p>
            <a:r>
              <a:rPr lang="en-US" b="1" dirty="0" smtClean="0"/>
              <a:t>Less time spent doing manual testing</a:t>
            </a:r>
          </a:p>
          <a:p>
            <a:r>
              <a:rPr lang="en-US" b="1" dirty="0" smtClean="0"/>
              <a:t>Prevent our app from becoming “legacy code”</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linds(horizontal)">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Peace of mind!</a:t>
            </a:r>
            <a:endParaRPr lang="en-US" sz="4400" b="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A TDD Success Story</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Cost of Unit Testing</a:t>
            </a:r>
            <a:endParaRPr lang="en-US" dirty="0"/>
          </a:p>
        </p:txBody>
      </p:sp>
      <p:sp>
        <p:nvSpPr>
          <p:cNvPr id="4" name="Content Placeholder 3"/>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609600" y="1676400"/>
            <a:ext cx="8077200" cy="4354116"/>
          </a:xfrm>
          <a:prstGeom prst="rect">
            <a:avLst/>
          </a:prstGeom>
          <a:noFill/>
          <a:ln w="9525">
            <a:noFill/>
            <a:miter lim="800000"/>
            <a:headEnd/>
            <a:tailEnd/>
          </a:ln>
        </p:spPr>
      </p:pic>
      <p:sp>
        <p:nvSpPr>
          <p:cNvPr id="6" name="TextBox 5"/>
          <p:cNvSpPr txBox="1"/>
          <p:nvPr/>
        </p:nvSpPr>
        <p:spPr>
          <a:xfrm>
            <a:off x="533400" y="6096000"/>
            <a:ext cx="8153400" cy="338554"/>
          </a:xfrm>
          <a:prstGeom prst="rect">
            <a:avLst/>
          </a:prstGeom>
          <a:noFill/>
        </p:spPr>
        <p:txBody>
          <a:bodyPr wrap="square" rtlCol="0">
            <a:spAutoFit/>
          </a:bodyPr>
          <a:lstStyle/>
          <a:p>
            <a:r>
              <a:rPr lang="en-US" sz="1600" dirty="0" smtClean="0"/>
              <a:t>Source: http://blog.typemock.com/2009/03/cost-of-test-driven-development.html</a:t>
            </a:r>
            <a:endParaRPr lang="en-US" sz="16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Cost of Not Unit Testing</a:t>
            </a:r>
            <a:endParaRPr lang="en-US" dirty="0"/>
          </a:p>
        </p:txBody>
      </p:sp>
      <p:sp>
        <p:nvSpPr>
          <p:cNvPr id="6" name="TextBox 5"/>
          <p:cNvSpPr txBox="1"/>
          <p:nvPr/>
        </p:nvSpPr>
        <p:spPr>
          <a:xfrm>
            <a:off x="1600200" y="6096000"/>
            <a:ext cx="5943600" cy="338554"/>
          </a:xfrm>
          <a:prstGeom prst="rect">
            <a:avLst/>
          </a:prstGeom>
          <a:noFill/>
        </p:spPr>
        <p:txBody>
          <a:bodyPr wrap="square" rtlCol="0">
            <a:spAutoFit/>
          </a:bodyPr>
          <a:lstStyle/>
          <a:p>
            <a:r>
              <a:rPr lang="en-US" sz="1600" dirty="0" smtClean="0"/>
              <a:t>Source: http://www.riceconsulting.com/public_pdf/STBC-WM.pdf</a:t>
            </a:r>
            <a:endParaRPr lang="en-US" sz="1600" dirty="0"/>
          </a:p>
        </p:txBody>
      </p:sp>
      <p:pic>
        <p:nvPicPr>
          <p:cNvPr id="7" name="Picture 2"/>
          <p:cNvPicPr>
            <a:picLocks noGrp="1" noChangeAspect="1" noChangeArrowheads="1"/>
          </p:cNvPicPr>
          <p:nvPr>
            <p:ph idx="1"/>
          </p:nvPr>
        </p:nvPicPr>
        <p:blipFill>
          <a:blip r:embed="rId2" cstate="print"/>
          <a:srcRect/>
          <a:stretch>
            <a:fillRect/>
          </a:stretch>
        </p:blipFill>
        <p:spPr bwMode="auto">
          <a:xfrm>
            <a:off x="1579835" y="1600200"/>
            <a:ext cx="5984329"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 unit test</a:t>
            </a:r>
            <a:endParaRPr lang="en-US" dirty="0"/>
          </a:p>
        </p:txBody>
      </p:sp>
      <p:sp>
        <p:nvSpPr>
          <p:cNvPr id="3" name="Content Placeholder 2"/>
          <p:cNvSpPr>
            <a:spLocks noGrp="1"/>
          </p:cNvSpPr>
          <p:nvPr>
            <p:ph idx="1"/>
          </p:nvPr>
        </p:nvSpPr>
        <p:spPr>
          <a:xfrm>
            <a:off x="457200" y="1600200"/>
            <a:ext cx="8229600" cy="3505200"/>
          </a:xfrm>
          <a:solidFill>
            <a:schemeClr val="bg1">
              <a:lumMod val="85000"/>
            </a:schemeClr>
          </a:solidFill>
        </p:spPr>
        <p:txBody>
          <a:bodyPr>
            <a:noAutofit/>
          </a:bodyPr>
          <a:lstStyle/>
          <a:p>
            <a:pPr>
              <a:buNone/>
            </a:pPr>
            <a:r>
              <a:rPr lang="en-US" sz="2200" b="1" dirty="0" smtClean="0">
                <a:latin typeface="Courier New" pitchFamily="49" charset="0"/>
                <a:cs typeface="Courier New" pitchFamily="49" charset="0"/>
              </a:rPr>
              <a:t>[</a:t>
            </a:r>
            <a:r>
              <a:rPr lang="en-US" sz="2200" b="1" dirty="0" err="1" smtClean="0">
                <a:latin typeface="Courier New" pitchFamily="49" charset="0"/>
                <a:cs typeface="Courier New" pitchFamily="49" charset="0"/>
              </a:rPr>
              <a:t>TestFixture</a:t>
            </a:r>
            <a:r>
              <a:rPr lang="en-US" sz="2200" b="1" dirty="0" smtClean="0">
                <a:latin typeface="Courier New" pitchFamily="49" charset="0"/>
                <a:cs typeface="Courier New" pitchFamily="49" charset="0"/>
              </a:rPr>
              <a:t>]</a:t>
            </a:r>
          </a:p>
          <a:p>
            <a:pPr>
              <a:buNone/>
            </a:pPr>
            <a:r>
              <a:rPr lang="en-US" sz="2200" b="1" dirty="0" smtClean="0">
                <a:latin typeface="Courier New" pitchFamily="49" charset="0"/>
                <a:cs typeface="Courier New" pitchFamily="49" charset="0"/>
              </a:rPr>
              <a:t>public class </a:t>
            </a:r>
            <a:r>
              <a:rPr lang="en-US" sz="2200" b="1" dirty="0" err="1" smtClean="0">
                <a:latin typeface="Courier New" pitchFamily="49" charset="0"/>
                <a:cs typeface="Courier New" pitchFamily="49" charset="0"/>
              </a:rPr>
              <a:t>When_using_the_calculator</a:t>
            </a:r>
            <a:endParaRPr lang="en-US" sz="2200" b="1" dirty="0" smtClean="0">
              <a:latin typeface="Courier New" pitchFamily="49" charset="0"/>
              <a:cs typeface="Courier New" pitchFamily="49" charset="0"/>
            </a:endParaRPr>
          </a:p>
          <a:p>
            <a:pPr>
              <a:buNone/>
            </a:pPr>
            <a:r>
              <a:rPr lang="en-US" sz="2200" b="1" dirty="0" smtClean="0">
                <a:latin typeface="Courier New" pitchFamily="49" charset="0"/>
                <a:cs typeface="Courier New" pitchFamily="49" charset="0"/>
              </a:rPr>
              <a:t>{</a:t>
            </a:r>
          </a:p>
          <a:p>
            <a:pPr>
              <a:buNone/>
            </a:pPr>
            <a:r>
              <a:rPr lang="en-US" sz="2200" b="1" dirty="0" smtClean="0">
                <a:latin typeface="Courier New" pitchFamily="49" charset="0"/>
                <a:cs typeface="Courier New" pitchFamily="49" charset="0"/>
              </a:rPr>
              <a:t>    [Test]</a:t>
            </a:r>
          </a:p>
          <a:p>
            <a:pPr>
              <a:buNone/>
            </a:pPr>
            <a:r>
              <a:rPr lang="en-US" sz="2200" b="1" dirty="0" smtClean="0">
                <a:latin typeface="Courier New" pitchFamily="49" charset="0"/>
                <a:cs typeface="Courier New" pitchFamily="49" charset="0"/>
              </a:rPr>
              <a:t>    public void </a:t>
            </a:r>
            <a:r>
              <a:rPr lang="en-US" sz="2200" b="1" dirty="0" err="1" smtClean="0">
                <a:latin typeface="Courier New" pitchFamily="49" charset="0"/>
                <a:cs typeface="Courier New" pitchFamily="49" charset="0"/>
              </a:rPr>
              <a:t>Should_add_two_numbers</a:t>
            </a:r>
            <a:r>
              <a:rPr lang="en-US" sz="2200" b="1" dirty="0" smtClean="0">
                <a:latin typeface="Courier New" pitchFamily="49" charset="0"/>
                <a:cs typeface="Courier New" pitchFamily="49" charset="0"/>
              </a:rPr>
              <a:t>()</a:t>
            </a:r>
          </a:p>
          <a:p>
            <a:pPr>
              <a:buNone/>
            </a:pPr>
            <a:r>
              <a:rPr lang="en-US" sz="2200" b="1" dirty="0" smtClean="0">
                <a:latin typeface="Courier New" pitchFamily="49" charset="0"/>
                <a:cs typeface="Courier New" pitchFamily="49" charset="0"/>
              </a:rPr>
              <a:t>    {</a:t>
            </a:r>
          </a:p>
          <a:p>
            <a:pPr>
              <a:buNone/>
            </a:pPr>
            <a:r>
              <a:rPr lang="en-US" sz="2200" b="1" dirty="0" smtClean="0">
                <a:latin typeface="Courier New" pitchFamily="49" charset="0"/>
                <a:cs typeface="Courier New" pitchFamily="49" charset="0"/>
              </a:rPr>
              <a:t>        </a:t>
            </a:r>
            <a:r>
              <a:rPr lang="en-US" sz="2200" b="1" dirty="0" err="1" smtClean="0">
                <a:latin typeface="Courier New" pitchFamily="49" charset="0"/>
                <a:cs typeface="Courier New" pitchFamily="49" charset="0"/>
              </a:rPr>
              <a:t>int</a:t>
            </a:r>
            <a:r>
              <a:rPr lang="en-US" sz="2200" b="1" dirty="0" smtClean="0">
                <a:latin typeface="Courier New" pitchFamily="49" charset="0"/>
                <a:cs typeface="Courier New" pitchFamily="49" charset="0"/>
              </a:rPr>
              <a:t> result = new Calculator().Add(2, 3);</a:t>
            </a:r>
          </a:p>
          <a:p>
            <a:pPr>
              <a:buNone/>
            </a:pPr>
            <a:r>
              <a:rPr lang="en-US" sz="2200" b="1" dirty="0" smtClean="0">
                <a:latin typeface="Courier New" pitchFamily="49" charset="0"/>
                <a:cs typeface="Courier New" pitchFamily="49" charset="0"/>
              </a:rPr>
              <a:t>        </a:t>
            </a:r>
            <a:r>
              <a:rPr lang="en-US" sz="2200" b="1" dirty="0" err="1" smtClean="0">
                <a:latin typeface="Courier New" pitchFamily="49" charset="0"/>
                <a:cs typeface="Courier New" pitchFamily="49" charset="0"/>
              </a:rPr>
              <a:t>result.ShouldEqual</a:t>
            </a:r>
            <a:r>
              <a:rPr lang="en-US" sz="2200" b="1" dirty="0" smtClean="0">
                <a:latin typeface="Courier New" pitchFamily="49" charset="0"/>
                <a:cs typeface="Courier New" pitchFamily="49" charset="0"/>
              </a:rPr>
              <a:t>(5);</a:t>
            </a:r>
          </a:p>
          <a:p>
            <a:pPr>
              <a:buNone/>
            </a:pPr>
            <a:r>
              <a:rPr lang="en-US" sz="2200" b="1" dirty="0" smtClean="0">
                <a:latin typeface="Courier New" pitchFamily="49" charset="0"/>
                <a:cs typeface="Courier New" pitchFamily="49" charset="0"/>
              </a:rPr>
              <a:t>    }</a:t>
            </a:r>
          </a:p>
          <a:p>
            <a:pPr>
              <a:buNone/>
            </a:pPr>
            <a:r>
              <a:rPr lang="en-US" sz="2200" b="1" dirty="0" smtClean="0">
                <a:latin typeface="Courier New" pitchFamily="49" charset="0"/>
                <a:cs typeface="Courier New" pitchFamily="49" charset="0"/>
              </a:rPr>
              <a:t>}</a:t>
            </a:r>
            <a:endParaRPr lang="en-US" sz="22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But I don’t have time to do TDD!</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dirty="0" smtClean="0"/>
              <a:t>It takes time to fix bugs</a:t>
            </a:r>
          </a:p>
          <a:p>
            <a:r>
              <a:rPr lang="en-US" dirty="0" smtClean="0"/>
              <a:t>It takes time to constantly manually test code to see if it’s all working</a:t>
            </a:r>
          </a:p>
          <a:p>
            <a:r>
              <a:rPr lang="en-US" dirty="0" smtClean="0"/>
              <a:t>It takes time to figure out what code is supposed to do</a:t>
            </a:r>
          </a:p>
          <a:p>
            <a:r>
              <a:rPr lang="en-US" dirty="0" smtClean="0"/>
              <a:t>It takes time to figure out if my changes will break something in the code</a:t>
            </a:r>
          </a:p>
          <a:p>
            <a:r>
              <a:rPr lang="en-US" dirty="0" smtClean="0"/>
              <a:t>It takes time to rewrite code</a:t>
            </a:r>
            <a:endParaRPr lang="en-US" dirty="0"/>
          </a:p>
          <a:p>
            <a:pPr>
              <a:buNone/>
            </a:pPr>
            <a:endParaRPr lang="en-US" dirty="0" smtClean="0"/>
          </a:p>
          <a:p>
            <a:pPr algn="ctr">
              <a:buNone/>
            </a:pPr>
            <a:r>
              <a:rPr lang="en-US" sz="4000" b="1" i="1" dirty="0" smtClean="0"/>
              <a:t>Think long-term, not short-term!!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09800"/>
            <a:ext cx="8229600" cy="3916363"/>
          </a:xfrm>
        </p:spPr>
        <p:txBody>
          <a:bodyPr>
            <a:normAutofit/>
          </a:bodyPr>
          <a:lstStyle/>
          <a:p>
            <a:pPr>
              <a:buNone/>
            </a:pPr>
            <a:r>
              <a:rPr lang="en-US" sz="5400" dirty="0" smtClean="0"/>
              <a:t>“If I don't need to make it work, I can go a lot faster.”</a:t>
            </a:r>
          </a:p>
          <a:p>
            <a:pPr>
              <a:buNone/>
            </a:pPr>
            <a:endParaRPr lang="en-US" sz="3000" dirty="0" smtClean="0"/>
          </a:p>
          <a:p>
            <a:pPr algn="r">
              <a:buNone/>
            </a:pPr>
            <a:r>
              <a:rPr lang="en-US" sz="3000" dirty="0" smtClean="0"/>
              <a:t>-- Kent Beck</a:t>
            </a:r>
            <a:endParaRPr lang="en-US" sz="30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This is my story</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28600"/>
            <a:ext cx="7772400" cy="6400800"/>
          </a:xfrm>
        </p:spPr>
        <p:txBody>
          <a:bodyPr anchor="ctr"/>
          <a:lstStyle/>
          <a:p>
            <a:r>
              <a:rPr lang="en-US" sz="30000" dirty="0" smtClean="0"/>
              <a:t>?</a:t>
            </a:r>
            <a:endParaRPr lang="en-US" sz="300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Resources - Cost of unit testing</a:t>
            </a:r>
            <a:endParaRPr lang="en-US" dirty="0"/>
          </a:p>
        </p:txBody>
      </p:sp>
      <p:sp>
        <p:nvSpPr>
          <p:cNvPr id="3" name="Content Placeholder 2"/>
          <p:cNvSpPr>
            <a:spLocks noGrp="1"/>
          </p:cNvSpPr>
          <p:nvPr>
            <p:ph idx="1"/>
          </p:nvPr>
        </p:nvSpPr>
        <p:spPr/>
        <p:txBody>
          <a:bodyPr/>
          <a:lstStyle/>
          <a:p>
            <a:r>
              <a:rPr lang="en-US" sz="2400" dirty="0" smtClean="0"/>
              <a:t>Microsoft Research – “Realizing quality improvement through test driven development: results and experiences of four industrial teams”</a:t>
            </a:r>
          </a:p>
          <a:p>
            <a:pPr lvl="1"/>
            <a:r>
              <a:rPr lang="en-US" sz="1800" b="1" dirty="0" smtClean="0">
                <a:hlinkClick r:id="rId2"/>
              </a:rPr>
              <a:t>http://research.microsoft.com/en-us/projects/esm/nagappan_tdd.pdf</a:t>
            </a:r>
            <a:endParaRPr lang="en-US" sz="1800" b="1" dirty="0" smtClean="0"/>
          </a:p>
          <a:p>
            <a:endParaRPr lang="en-US" sz="2400" b="1" dirty="0" smtClean="0"/>
          </a:p>
          <a:p>
            <a:r>
              <a:rPr lang="en-US" sz="2400" dirty="0" smtClean="0"/>
              <a:t>Cost of Testing, by </a:t>
            </a:r>
            <a:r>
              <a:rPr lang="en-US" sz="2400" dirty="0" err="1" smtClean="0"/>
              <a:t>Misko</a:t>
            </a:r>
            <a:r>
              <a:rPr lang="en-US" sz="2400" dirty="0" smtClean="0"/>
              <a:t> </a:t>
            </a:r>
            <a:r>
              <a:rPr lang="en-US" sz="2400" dirty="0" err="1" smtClean="0"/>
              <a:t>Hevery</a:t>
            </a:r>
            <a:r>
              <a:rPr lang="en-US" sz="2400" dirty="0" smtClean="0"/>
              <a:t> (Agile Coach/Java developer at Google)</a:t>
            </a:r>
          </a:p>
          <a:p>
            <a:pPr lvl="1"/>
            <a:r>
              <a:rPr lang="en-US" sz="1800" b="1" dirty="0" smtClean="0">
                <a:hlinkClick r:id="rId3"/>
              </a:rPr>
              <a:t>http://misko.hevery.com/2009/10/01/cost-of-testing/</a:t>
            </a:r>
            <a:endParaRPr lang="en-US" sz="1800" b="1" dirty="0" smtClean="0"/>
          </a:p>
          <a:p>
            <a:pPr lvl="1"/>
            <a:endParaRPr lang="en-US" sz="1800" b="1" dirty="0" smtClean="0"/>
          </a:p>
          <a:p>
            <a:r>
              <a:rPr lang="en-US" sz="2400" dirty="0" smtClean="0"/>
              <a:t>TDD Derangement Syndrome, by Uncle Bob Martin</a:t>
            </a:r>
          </a:p>
          <a:p>
            <a:pPr lvl="1"/>
            <a:r>
              <a:rPr lang="en-US" sz="1800" b="1" dirty="0" smtClean="0">
                <a:hlinkClick r:id="rId4"/>
              </a:rPr>
              <a:t>http://blog.objectmentor.com/articles/2009/10/07/tdd-derangement-syndrome</a:t>
            </a:r>
            <a:endParaRPr lang="en-US" sz="1800" b="1" dirty="0" smtClean="0"/>
          </a:p>
          <a:p>
            <a:endParaRPr lang="en-US" sz="2400" b="1" dirty="0" smtClean="0"/>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Resources - Tools</a:t>
            </a:r>
            <a:endParaRPr lang="en-US" dirty="0"/>
          </a:p>
        </p:txBody>
      </p:sp>
      <p:sp>
        <p:nvSpPr>
          <p:cNvPr id="3" name="Content Placeholder 2"/>
          <p:cNvSpPr>
            <a:spLocks noGrp="1"/>
          </p:cNvSpPr>
          <p:nvPr>
            <p:ph idx="1"/>
          </p:nvPr>
        </p:nvSpPr>
        <p:spPr/>
        <p:txBody>
          <a:bodyPr>
            <a:normAutofit/>
          </a:bodyPr>
          <a:lstStyle/>
          <a:p>
            <a:r>
              <a:rPr lang="en-US" sz="2400" dirty="0" smtClean="0"/>
              <a:t>.NET</a:t>
            </a:r>
          </a:p>
          <a:p>
            <a:pPr lvl="1"/>
            <a:r>
              <a:rPr lang="en-US" sz="2400" dirty="0" smtClean="0"/>
              <a:t>NUnit – </a:t>
            </a:r>
            <a:r>
              <a:rPr lang="en-US" sz="2400" dirty="0" smtClean="0">
                <a:hlinkClick r:id="rId2"/>
              </a:rPr>
              <a:t>http://nunit.org</a:t>
            </a:r>
            <a:endParaRPr lang="en-US" sz="2400" dirty="0" smtClean="0"/>
          </a:p>
          <a:p>
            <a:pPr lvl="1"/>
            <a:r>
              <a:rPr lang="en-US" sz="2400" dirty="0" smtClean="0"/>
              <a:t>Should – </a:t>
            </a:r>
            <a:r>
              <a:rPr lang="en-US" sz="2400" dirty="0" smtClean="0">
                <a:hlinkClick r:id="rId3"/>
              </a:rPr>
              <a:t>http://should.codeplex.com</a:t>
            </a:r>
            <a:endParaRPr lang="en-US" sz="2400" dirty="0" smtClean="0"/>
          </a:p>
          <a:p>
            <a:r>
              <a:rPr lang="en-US" sz="2400" dirty="0" smtClean="0"/>
              <a:t>Java</a:t>
            </a:r>
          </a:p>
          <a:p>
            <a:pPr lvl="1"/>
            <a:r>
              <a:rPr lang="en-US" sz="2400" dirty="0" err="1" smtClean="0"/>
              <a:t>JUnit</a:t>
            </a:r>
            <a:r>
              <a:rPr lang="en-US" sz="2400" dirty="0" smtClean="0"/>
              <a:t> – </a:t>
            </a:r>
            <a:r>
              <a:rPr lang="en-US" sz="2400" dirty="0" smtClean="0">
                <a:hlinkClick r:id="rId4"/>
              </a:rPr>
              <a:t>http://junit.org</a:t>
            </a:r>
            <a:endParaRPr lang="en-US" sz="2400" dirty="0" smtClean="0"/>
          </a:p>
          <a:p>
            <a:pPr lvl="1"/>
            <a:r>
              <a:rPr lang="en-US" sz="2400" dirty="0" err="1" smtClean="0"/>
              <a:t>TestNG</a:t>
            </a:r>
            <a:r>
              <a:rPr lang="en-US" sz="2400" dirty="0" smtClean="0"/>
              <a:t> – </a:t>
            </a:r>
            <a:r>
              <a:rPr lang="en-US" sz="2400" dirty="0" smtClean="0">
                <a:hlinkClick r:id="rId5"/>
              </a:rPr>
              <a:t>http://testng.org</a:t>
            </a:r>
            <a:endParaRPr lang="en-US" sz="2400" dirty="0" smtClean="0"/>
          </a:p>
          <a:p>
            <a:r>
              <a:rPr lang="en-US" sz="2400" dirty="0" smtClean="0"/>
              <a:t>Ruby</a:t>
            </a:r>
          </a:p>
          <a:p>
            <a:pPr lvl="1"/>
            <a:r>
              <a:rPr lang="en-US" sz="2400" dirty="0" smtClean="0"/>
              <a:t>RSpec – </a:t>
            </a:r>
            <a:r>
              <a:rPr lang="en-US" sz="2400" dirty="0" smtClean="0">
                <a:hlinkClick r:id="rId6"/>
              </a:rPr>
              <a:t>http://rspec.info</a:t>
            </a:r>
            <a:r>
              <a:rPr lang="en-US" sz="2400" dirty="0" smtClean="0"/>
              <a:t>, or gem install </a:t>
            </a:r>
            <a:r>
              <a:rPr lang="en-US" sz="2400" dirty="0" err="1" smtClean="0"/>
              <a:t>rspec</a:t>
            </a:r>
            <a:endParaRPr lang="en-US" sz="2400" dirty="0" smtClean="0"/>
          </a:p>
          <a:p>
            <a:r>
              <a:rPr lang="en-US" sz="2400" dirty="0" smtClean="0"/>
              <a:t>Specs2Tests – </a:t>
            </a:r>
            <a:r>
              <a:rPr lang="en-US" sz="2400" dirty="0" smtClean="0">
                <a:hlinkClick r:id="rId7"/>
              </a:rPr>
              <a:t>http://github.com/jonkruger/specs2tests</a:t>
            </a:r>
            <a:endParaRPr lang="en-US" sz="2400" dirty="0" smtClean="0"/>
          </a:p>
          <a:p>
            <a:pPr>
              <a:buNone/>
            </a:pPr>
            <a:endParaRPr lang="en-US" sz="2400"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Resources – Learning TDD</a:t>
            </a:r>
            <a:endParaRPr lang="en-US" dirty="0"/>
          </a:p>
        </p:txBody>
      </p:sp>
      <p:sp>
        <p:nvSpPr>
          <p:cNvPr id="3" name="Content Placeholder 2"/>
          <p:cNvSpPr>
            <a:spLocks noGrp="1"/>
          </p:cNvSpPr>
          <p:nvPr>
            <p:ph idx="1"/>
          </p:nvPr>
        </p:nvSpPr>
        <p:spPr>
          <a:xfrm>
            <a:off x="457200" y="1600200"/>
            <a:ext cx="8229600" cy="5105400"/>
          </a:xfrm>
        </p:spPr>
        <p:txBody>
          <a:bodyPr>
            <a:normAutofit lnSpcReduction="10000"/>
          </a:bodyPr>
          <a:lstStyle/>
          <a:p>
            <a:r>
              <a:rPr lang="en-US" sz="2400" dirty="0" smtClean="0"/>
              <a:t>Behavior Driven Development</a:t>
            </a:r>
          </a:p>
          <a:p>
            <a:pPr lvl="1"/>
            <a:r>
              <a:rPr lang="en-US" sz="1800" b="1" dirty="0" smtClean="0">
                <a:hlinkClick r:id="rId2"/>
              </a:rPr>
              <a:t>http://www.code-magazine.com/article.aspx?quickid=0805061&amp;page=1</a:t>
            </a:r>
            <a:endParaRPr lang="en-US" sz="1800" b="1" dirty="0" smtClean="0"/>
          </a:p>
          <a:p>
            <a:pPr lvl="1"/>
            <a:endParaRPr lang="en-US" sz="1800" b="1" dirty="0" smtClean="0"/>
          </a:p>
          <a:p>
            <a:r>
              <a:rPr lang="en-US" sz="2400" dirty="0" smtClean="0"/>
              <a:t>So How do You Introduce TDD into an Organization or Team?, by Jeremy Miller</a:t>
            </a:r>
          </a:p>
          <a:p>
            <a:pPr lvl="1"/>
            <a:r>
              <a:rPr lang="en-US" sz="1800" b="1" dirty="0" smtClean="0">
                <a:hlinkClick r:id="rId3"/>
              </a:rPr>
              <a:t>http://codebetter.com/blogs/jeremy.miller/archive/2006/06/27/146899.aspx</a:t>
            </a:r>
            <a:endParaRPr lang="en-US" sz="1800" b="1" dirty="0" smtClean="0"/>
          </a:p>
          <a:p>
            <a:pPr lvl="1"/>
            <a:endParaRPr lang="en-US" sz="1800" b="1" dirty="0" smtClean="0"/>
          </a:p>
          <a:p>
            <a:r>
              <a:rPr lang="en-US" sz="2400" dirty="0" smtClean="0"/>
              <a:t>How to get started with TDD, by </a:t>
            </a:r>
            <a:r>
              <a:rPr lang="en-US" sz="2400" dirty="0" err="1" smtClean="0"/>
              <a:t>Misko</a:t>
            </a:r>
            <a:r>
              <a:rPr lang="en-US" sz="2400" dirty="0" smtClean="0"/>
              <a:t> </a:t>
            </a:r>
            <a:r>
              <a:rPr lang="en-US" sz="2400" dirty="0" err="1" smtClean="0"/>
              <a:t>Hevery</a:t>
            </a:r>
            <a:r>
              <a:rPr lang="en-US" sz="2400" dirty="0" smtClean="0"/>
              <a:t> (Java examples)</a:t>
            </a:r>
          </a:p>
          <a:p>
            <a:pPr lvl="1"/>
            <a:r>
              <a:rPr lang="en-US" sz="1800" b="1" dirty="0" smtClean="0">
                <a:hlinkClick r:id="rId4"/>
              </a:rPr>
              <a:t>http://misko.hevery.com/2009/11/17/how-to-get-started-with-tdd/</a:t>
            </a:r>
            <a:endParaRPr lang="en-US" sz="2400" dirty="0" smtClean="0"/>
          </a:p>
          <a:p>
            <a:pPr lvl="1"/>
            <a:endParaRPr lang="en-US" sz="2400" dirty="0" smtClean="0"/>
          </a:p>
          <a:p>
            <a:r>
              <a:rPr lang="en-US" sz="2400" dirty="0" smtClean="0"/>
              <a:t>TDD Starter Kit – Sample Projects and Links (C# examples)</a:t>
            </a:r>
          </a:p>
          <a:p>
            <a:pPr lvl="1"/>
            <a:r>
              <a:rPr lang="en-US" sz="1800" dirty="0" smtClean="0">
                <a:hlinkClick r:id="rId5"/>
              </a:rPr>
              <a:t>http://jonkruger.com/blog/2009/07/23/tdd-starter-kit-sample-projects-and-links/</a:t>
            </a:r>
            <a:endParaRPr lang="en-US" sz="1800" dirty="0" smtClean="0"/>
          </a:p>
          <a:p>
            <a:pPr lvl="1"/>
            <a:endParaRPr lang="en-US" sz="1800" dirty="0" smtClean="0"/>
          </a:p>
          <a:p>
            <a:r>
              <a:rPr lang="en-US" sz="2400" dirty="0" smtClean="0"/>
              <a:t>Pair Programming </a:t>
            </a:r>
            <a:r>
              <a:rPr lang="en-US" sz="2400" dirty="0" err="1" smtClean="0"/>
              <a:t>Bot</a:t>
            </a:r>
            <a:endParaRPr lang="en-US" sz="2400" dirty="0" smtClean="0"/>
          </a:p>
          <a:p>
            <a:pPr lvl="1"/>
            <a:r>
              <a:rPr lang="en-US" sz="1800" dirty="0" smtClean="0">
                <a:hlinkClick r:id="rId6"/>
              </a:rPr>
              <a:t>http://pairprogrammingbot.com/</a:t>
            </a:r>
            <a:endParaRPr lang="en-US" sz="1800" dirty="0" smtClean="0"/>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Resources – Books</a:t>
            </a:r>
            <a:endParaRPr lang="en-US" dirty="0"/>
          </a:p>
        </p:txBody>
      </p:sp>
      <p:sp>
        <p:nvSpPr>
          <p:cNvPr id="3" name="Content Placeholder 2"/>
          <p:cNvSpPr>
            <a:spLocks noGrp="1"/>
          </p:cNvSpPr>
          <p:nvPr>
            <p:ph idx="1"/>
          </p:nvPr>
        </p:nvSpPr>
        <p:spPr>
          <a:xfrm>
            <a:off x="457200" y="1600200"/>
            <a:ext cx="8229600" cy="5105400"/>
          </a:xfrm>
        </p:spPr>
        <p:txBody>
          <a:bodyPr>
            <a:normAutofit/>
          </a:bodyPr>
          <a:lstStyle/>
          <a:p>
            <a:r>
              <a:rPr lang="en-US" dirty="0" smtClean="0"/>
              <a:t>The Art of Unit Testing</a:t>
            </a:r>
          </a:p>
          <a:p>
            <a:pPr lvl="1"/>
            <a:r>
              <a:rPr lang="en-US" dirty="0" smtClean="0"/>
              <a:t>by Roy </a:t>
            </a:r>
            <a:r>
              <a:rPr lang="en-US" dirty="0" err="1" smtClean="0"/>
              <a:t>Osherove</a:t>
            </a:r>
            <a:endParaRPr lang="en-US" dirty="0" smtClean="0"/>
          </a:p>
          <a:p>
            <a:r>
              <a:rPr lang="en-US" dirty="0" smtClean="0"/>
              <a:t>Test Driven Development: By Example</a:t>
            </a:r>
          </a:p>
          <a:p>
            <a:pPr lvl="1"/>
            <a:r>
              <a:rPr lang="en-US" dirty="0" smtClean="0"/>
              <a:t>by Kent Beck</a:t>
            </a:r>
          </a:p>
          <a:p>
            <a:r>
              <a:rPr lang="en-US" dirty="0" smtClean="0"/>
              <a:t>Test Driven Development: A Practical Guide</a:t>
            </a:r>
          </a:p>
          <a:p>
            <a:pPr lvl="1"/>
            <a:r>
              <a:rPr lang="en-US" dirty="0" smtClean="0"/>
              <a:t>by David </a:t>
            </a:r>
            <a:r>
              <a:rPr lang="en-US" dirty="0" err="1" smtClean="0"/>
              <a:t>Astels</a:t>
            </a:r>
            <a:endParaRPr lang="en-US" dirty="0" smtClean="0"/>
          </a:p>
          <a:p>
            <a:r>
              <a:rPr lang="en-US" dirty="0" smtClean="0"/>
              <a:t>The RSpec Book: </a:t>
            </a:r>
            <a:r>
              <a:rPr lang="en-US" dirty="0" err="1" smtClean="0"/>
              <a:t>Behaviour</a:t>
            </a:r>
            <a:r>
              <a:rPr lang="en-US" dirty="0" smtClean="0"/>
              <a:t> Driven Development with RSpec, Cucumber, and Friends</a:t>
            </a:r>
          </a:p>
          <a:p>
            <a:pPr lvl="1"/>
            <a:r>
              <a:rPr lang="en-US" dirty="0" smtClean="0"/>
              <a:t>by David </a:t>
            </a:r>
            <a:r>
              <a:rPr lang="en-US" dirty="0" err="1" smtClean="0"/>
              <a:t>Chelimsky</a:t>
            </a:r>
            <a:r>
              <a:rPr lang="en-US" dirty="0" smtClean="0"/>
              <a:t>, Dave </a:t>
            </a:r>
            <a:r>
              <a:rPr lang="en-US" dirty="0" err="1" smtClean="0"/>
              <a:t>Astels</a:t>
            </a:r>
            <a:r>
              <a:rPr lang="en-US" dirty="0" smtClean="0"/>
              <a:t>, et. al.</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Resources – Practice!</a:t>
            </a:r>
            <a:endParaRPr lang="en-US" dirty="0"/>
          </a:p>
        </p:txBody>
      </p:sp>
      <p:sp>
        <p:nvSpPr>
          <p:cNvPr id="3" name="Content Placeholder 2"/>
          <p:cNvSpPr>
            <a:spLocks noGrp="1"/>
          </p:cNvSpPr>
          <p:nvPr>
            <p:ph idx="1"/>
          </p:nvPr>
        </p:nvSpPr>
        <p:spPr>
          <a:xfrm>
            <a:off x="457200" y="1600200"/>
            <a:ext cx="8229600" cy="5257800"/>
          </a:xfrm>
        </p:spPr>
        <p:txBody>
          <a:bodyPr>
            <a:normAutofit lnSpcReduction="10000"/>
          </a:bodyPr>
          <a:lstStyle/>
          <a:p>
            <a:r>
              <a:rPr lang="en-US" dirty="0" smtClean="0"/>
              <a:t>String Calculator </a:t>
            </a:r>
            <a:r>
              <a:rPr lang="en-US" dirty="0" err="1" smtClean="0"/>
              <a:t>kata</a:t>
            </a:r>
            <a:endParaRPr lang="en-US" dirty="0" smtClean="0"/>
          </a:p>
          <a:p>
            <a:pPr lvl="1"/>
            <a:r>
              <a:rPr lang="en-US" dirty="0" smtClean="0">
                <a:hlinkClick r:id="rId2"/>
              </a:rPr>
              <a:t>http://osherove.com/tdd-kata-1/</a:t>
            </a:r>
            <a:endParaRPr lang="en-US" dirty="0" smtClean="0"/>
          </a:p>
          <a:p>
            <a:pPr lvl="1"/>
            <a:endParaRPr lang="en-US" dirty="0" smtClean="0"/>
          </a:p>
          <a:p>
            <a:r>
              <a:rPr lang="en-US" dirty="0" smtClean="0"/>
              <a:t>Bowling Game </a:t>
            </a:r>
            <a:r>
              <a:rPr lang="en-US" dirty="0" err="1" smtClean="0"/>
              <a:t>kata</a:t>
            </a:r>
            <a:endParaRPr lang="en-US" dirty="0" smtClean="0"/>
          </a:p>
          <a:p>
            <a:pPr lvl="1"/>
            <a:r>
              <a:rPr lang="en-US" sz="2100" dirty="0" smtClean="0">
                <a:hlinkClick r:id="rId3"/>
              </a:rPr>
              <a:t>http://butunclebob.com/ArticleS.UncleBob.TheBowlingGameKata</a:t>
            </a:r>
            <a:endParaRPr lang="en-US" sz="2100" dirty="0" smtClean="0"/>
          </a:p>
          <a:p>
            <a:pPr lvl="1"/>
            <a:endParaRPr lang="en-US" sz="2100" dirty="0" smtClean="0"/>
          </a:p>
          <a:p>
            <a:r>
              <a:rPr lang="en-US" sz="2700" dirty="0" smtClean="0"/>
              <a:t>Prime Factors </a:t>
            </a:r>
            <a:r>
              <a:rPr lang="en-US" sz="2700" dirty="0" err="1" smtClean="0"/>
              <a:t>kata</a:t>
            </a:r>
            <a:endParaRPr lang="en-US" sz="2700" dirty="0" smtClean="0"/>
          </a:p>
          <a:p>
            <a:pPr lvl="1"/>
            <a:r>
              <a:rPr lang="en-US" sz="1900" dirty="0" smtClean="0">
                <a:hlinkClick r:id="rId4"/>
              </a:rPr>
              <a:t>http://www.butunclebob.com/ArticleS.UncleBob.ThePrimeFactorsKata</a:t>
            </a:r>
            <a:endParaRPr lang="en-US" sz="1900" dirty="0" smtClean="0"/>
          </a:p>
          <a:p>
            <a:pPr lvl="1"/>
            <a:endParaRPr lang="en-US" sz="1900" dirty="0" smtClean="0"/>
          </a:p>
          <a:p>
            <a:r>
              <a:rPr lang="en-US" sz="2500" dirty="0" smtClean="0"/>
              <a:t>Greed game (part of the Ruby </a:t>
            </a:r>
            <a:r>
              <a:rPr lang="en-US" sz="2500" dirty="0" err="1" smtClean="0"/>
              <a:t>koans</a:t>
            </a:r>
            <a:r>
              <a:rPr lang="en-US" sz="2500" dirty="0" smtClean="0"/>
              <a:t>)</a:t>
            </a:r>
          </a:p>
          <a:p>
            <a:pPr lvl="1"/>
            <a:r>
              <a:rPr lang="en-US" dirty="0" smtClean="0">
                <a:hlinkClick r:id="rId5"/>
              </a:rPr>
              <a:t>http://github.com/edgecase/ruby_koans</a:t>
            </a:r>
            <a:endParaRPr lang="en-US" dirty="0" smtClean="0"/>
          </a:p>
          <a:p>
            <a:pPr lvl="1"/>
            <a:endParaRPr lang="en-US" sz="1900" dirty="0" smtClean="0"/>
          </a:p>
          <a:p>
            <a:r>
              <a:rPr lang="en-US" sz="2500" dirty="0" err="1" smtClean="0"/>
              <a:t>Katacasts</a:t>
            </a:r>
            <a:r>
              <a:rPr lang="en-US" sz="2500" dirty="0"/>
              <a:t> </a:t>
            </a:r>
            <a:r>
              <a:rPr lang="en-US" sz="2500" dirty="0" smtClean="0"/>
              <a:t>(watch </a:t>
            </a:r>
            <a:r>
              <a:rPr lang="en-US" sz="2500" dirty="0" err="1" smtClean="0"/>
              <a:t>screencasts</a:t>
            </a:r>
            <a:r>
              <a:rPr lang="en-US" sz="2500" dirty="0" smtClean="0"/>
              <a:t> of people doing various </a:t>
            </a:r>
            <a:r>
              <a:rPr lang="en-US" sz="2500" dirty="0" err="1" smtClean="0"/>
              <a:t>katas</a:t>
            </a:r>
            <a:r>
              <a:rPr lang="en-US" sz="2500" dirty="0" smtClean="0"/>
              <a:t>)</a:t>
            </a:r>
          </a:p>
          <a:p>
            <a:pPr lvl="1"/>
            <a:r>
              <a:rPr lang="en-US" dirty="0" smtClean="0">
                <a:hlinkClick r:id="rId6"/>
              </a:rPr>
              <a:t>http://www.katacasts.com/</a:t>
            </a:r>
            <a:endParaRPr lang="en-US" dirty="0" smtClean="0"/>
          </a:p>
          <a:p>
            <a:pPr lvl="1">
              <a:buNone/>
            </a:pPr>
            <a:endParaRPr lang="en-US" sz="1900"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TDD Immersion!</a:t>
            </a:r>
            <a:endParaRPr lang="en-US" dirty="0"/>
          </a:p>
        </p:txBody>
      </p:sp>
      <p:sp>
        <p:nvSpPr>
          <p:cNvPr id="3" name="Content Placeholder 2"/>
          <p:cNvSpPr>
            <a:spLocks noGrp="1"/>
          </p:cNvSpPr>
          <p:nvPr>
            <p:ph idx="1"/>
          </p:nvPr>
        </p:nvSpPr>
        <p:spPr>
          <a:xfrm>
            <a:off x="457200" y="1600200"/>
            <a:ext cx="8229600" cy="4953000"/>
          </a:xfrm>
        </p:spPr>
        <p:txBody>
          <a:bodyPr>
            <a:normAutofit lnSpcReduction="10000"/>
          </a:bodyPr>
          <a:lstStyle/>
          <a:p>
            <a:pPr algn="ctr">
              <a:buNone/>
            </a:pPr>
            <a:r>
              <a:rPr lang="en-US" dirty="0" smtClean="0"/>
              <a:t>½ day of TDD in .NET</a:t>
            </a:r>
          </a:p>
          <a:p>
            <a:pPr algn="ctr">
              <a:buNone/>
            </a:pPr>
            <a:endParaRPr lang="en-US" dirty="0" smtClean="0"/>
          </a:p>
          <a:p>
            <a:pPr algn="ctr">
              <a:buNone/>
            </a:pPr>
            <a:r>
              <a:rPr lang="en-US" dirty="0" smtClean="0"/>
              <a:t>    Covering things like:</a:t>
            </a:r>
          </a:p>
          <a:p>
            <a:pPr lvl="1" algn="ctr">
              <a:buNone/>
            </a:pPr>
            <a:r>
              <a:rPr lang="en-US" sz="2800" dirty="0" smtClean="0"/>
              <a:t>Thinking test first</a:t>
            </a:r>
          </a:p>
          <a:p>
            <a:pPr lvl="1" algn="ctr">
              <a:buNone/>
            </a:pPr>
            <a:r>
              <a:rPr lang="en-US" sz="2800" dirty="0" smtClean="0"/>
              <a:t>Writing “testable” code</a:t>
            </a:r>
          </a:p>
          <a:p>
            <a:pPr lvl="1" algn="ctr">
              <a:buNone/>
            </a:pPr>
            <a:r>
              <a:rPr lang="en-US" sz="2800" dirty="0" smtClean="0"/>
              <a:t>Mocking frameworks</a:t>
            </a:r>
          </a:p>
          <a:p>
            <a:pPr lvl="1" algn="ctr">
              <a:buNone/>
            </a:pPr>
            <a:r>
              <a:rPr lang="en-US" sz="2800" dirty="0" smtClean="0"/>
              <a:t>Dependency injection</a:t>
            </a:r>
          </a:p>
          <a:p>
            <a:pPr lvl="1" algn="ctr">
              <a:buNone/>
            </a:pPr>
            <a:r>
              <a:rPr lang="en-US" sz="2800" dirty="0" smtClean="0"/>
              <a:t>TDD in real world apps</a:t>
            </a:r>
          </a:p>
          <a:p>
            <a:pPr lvl="1" algn="ctr">
              <a:buNone/>
            </a:pPr>
            <a:endParaRPr lang="en-US" sz="2800" dirty="0" smtClean="0"/>
          </a:p>
          <a:p>
            <a:pPr algn="ctr">
              <a:buNone/>
            </a:pPr>
            <a:r>
              <a:rPr lang="en-US" b="1" dirty="0" smtClean="0"/>
              <a:t>Free!</a:t>
            </a:r>
          </a:p>
          <a:p>
            <a:pPr algn="ctr">
              <a:buNone/>
            </a:pPr>
            <a:endParaRPr lang="en-US" dirty="0" smtClean="0"/>
          </a:p>
          <a:p>
            <a:pPr algn="ctr">
              <a:buNone/>
            </a:pPr>
            <a:r>
              <a:rPr lang="en-US" dirty="0" smtClean="0"/>
              <a:t>March 2011 -- more details coming</a:t>
            </a:r>
          </a:p>
          <a:p>
            <a:pPr lvl="1"/>
            <a:endParaRPr lang="en-US" sz="28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Tests vs. Integration Tests</a:t>
            </a:r>
            <a:endParaRPr lang="en-US" dirty="0"/>
          </a:p>
        </p:txBody>
      </p:sp>
      <p:sp>
        <p:nvSpPr>
          <p:cNvPr id="3" name="Content Placeholder 2"/>
          <p:cNvSpPr>
            <a:spLocks noGrp="1"/>
          </p:cNvSpPr>
          <p:nvPr>
            <p:ph idx="1"/>
          </p:nvPr>
        </p:nvSpPr>
        <p:spPr/>
        <p:txBody>
          <a:bodyPr/>
          <a:lstStyle/>
          <a:p>
            <a:r>
              <a:rPr lang="en-US" dirty="0" smtClean="0"/>
              <a:t>Unit tests:</a:t>
            </a:r>
          </a:p>
          <a:p>
            <a:pPr lvl="1"/>
            <a:r>
              <a:rPr lang="en-US" dirty="0" smtClean="0"/>
              <a:t>Tests a small unit of functionality</a:t>
            </a:r>
          </a:p>
          <a:p>
            <a:pPr lvl="1"/>
            <a:r>
              <a:rPr lang="en-US" smtClean="0"/>
              <a:t>Mock or “fake </a:t>
            </a:r>
            <a:r>
              <a:rPr lang="en-US" dirty="0" smtClean="0"/>
              <a:t>out” external dependencies (e.g. databases)</a:t>
            </a:r>
          </a:p>
          <a:p>
            <a:pPr lvl="1"/>
            <a:r>
              <a:rPr lang="en-US" dirty="0" smtClean="0"/>
              <a:t>Run fast</a:t>
            </a:r>
          </a:p>
          <a:p>
            <a:pPr lvl="1"/>
            <a:endParaRPr lang="en-US" dirty="0" smtClean="0"/>
          </a:p>
          <a:p>
            <a:r>
              <a:rPr lang="en-US" dirty="0" smtClean="0"/>
              <a:t>Integration tests:</a:t>
            </a:r>
          </a:p>
          <a:p>
            <a:pPr lvl="1"/>
            <a:r>
              <a:rPr lang="en-US" dirty="0" smtClean="0"/>
              <a:t>Test the whole system working together</a:t>
            </a:r>
          </a:p>
          <a:p>
            <a:pPr lvl="1"/>
            <a:r>
              <a:rPr lang="en-US" dirty="0" smtClean="0"/>
              <a:t>Can run slow</a:t>
            </a:r>
          </a:p>
          <a:p>
            <a:pPr lvl="1"/>
            <a:r>
              <a:rPr lang="en-US" dirty="0" smtClean="0"/>
              <a:t>Can be brittle</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My Info</a:t>
            </a:r>
            <a:endParaRPr lang="en-US" dirty="0"/>
          </a:p>
        </p:txBody>
      </p:sp>
      <p:sp>
        <p:nvSpPr>
          <p:cNvPr id="3" name="Content Placeholder 2"/>
          <p:cNvSpPr>
            <a:spLocks noGrp="1"/>
          </p:cNvSpPr>
          <p:nvPr>
            <p:ph idx="1"/>
          </p:nvPr>
        </p:nvSpPr>
        <p:spPr/>
        <p:txBody>
          <a:bodyPr>
            <a:normAutofit/>
          </a:bodyPr>
          <a:lstStyle/>
          <a:p>
            <a:r>
              <a:rPr lang="en-US" dirty="0" smtClean="0"/>
              <a:t>Email: </a:t>
            </a:r>
            <a:r>
              <a:rPr lang="en-US" b="1" dirty="0" smtClean="0">
                <a:hlinkClick r:id="rId2"/>
              </a:rPr>
              <a:t>jon@jonkruger.com</a:t>
            </a:r>
            <a:endParaRPr lang="en-US" b="1" dirty="0" smtClean="0"/>
          </a:p>
          <a:p>
            <a:r>
              <a:rPr lang="en-US" dirty="0" smtClean="0"/>
              <a:t>Twitter: </a:t>
            </a:r>
            <a:r>
              <a:rPr lang="en-US" b="1" dirty="0" smtClean="0"/>
              <a:t>@</a:t>
            </a:r>
            <a:r>
              <a:rPr lang="en-US" b="1" dirty="0" err="1" smtClean="0"/>
              <a:t>JonKruger</a:t>
            </a:r>
            <a:endParaRPr lang="en-US" b="1" dirty="0" smtClean="0"/>
          </a:p>
          <a:p>
            <a:r>
              <a:rPr lang="en-US" dirty="0" smtClean="0"/>
              <a:t>Blog: </a:t>
            </a:r>
            <a:r>
              <a:rPr lang="en-US" b="1" dirty="0" smtClean="0">
                <a:hlinkClick r:id="rId3"/>
              </a:rPr>
              <a:t>http://jonkruger.com/blog</a:t>
            </a:r>
            <a:endParaRPr lang="en-US" b="1" dirty="0" smtClean="0"/>
          </a:p>
          <a:p>
            <a:endParaRPr lang="en-US" b="1" dirty="0" smtClean="0"/>
          </a:p>
          <a:p>
            <a:r>
              <a:rPr lang="en-US" dirty="0" smtClean="0"/>
              <a:t>These slides:</a:t>
            </a:r>
            <a:r>
              <a:rPr lang="en-US" b="1" dirty="0" smtClean="0"/>
              <a:t> </a:t>
            </a:r>
            <a:r>
              <a:rPr lang="en-US" b="1" dirty="0" smtClean="0">
                <a:hlinkClick r:id="rId4"/>
              </a:rPr>
              <a:t>http://tinyurl.com/tdd-in-action</a:t>
            </a:r>
            <a:endParaRPr lang="en-US" b="1" dirty="0" smtClean="0"/>
          </a:p>
          <a:p>
            <a:r>
              <a:rPr lang="en-US" dirty="0" smtClean="0"/>
              <a:t>Code:</a:t>
            </a:r>
            <a:r>
              <a:rPr lang="en-US" b="1" dirty="0" smtClean="0"/>
              <a:t> </a:t>
            </a:r>
            <a:r>
              <a:rPr lang="en-US" b="1" dirty="0" smtClean="0">
                <a:hlinkClick r:id="rId5"/>
              </a:rPr>
              <a:t>http://github.com/jonkruger/tdd-in-action</a:t>
            </a:r>
            <a:endParaRPr lang="en-US" b="1" dirty="0" smtClean="0"/>
          </a:p>
          <a:p>
            <a:endParaRPr lang="en-US" b="1" dirty="0" smtClean="0"/>
          </a:p>
          <a:p>
            <a:endParaRPr lang="en-US" b="1" dirty="0" smtClean="0"/>
          </a:p>
          <a:p>
            <a:pPr>
              <a:buNone/>
            </a:pPr>
            <a:endParaRPr lang="en-US" b="1" dirty="0" smtClean="0"/>
          </a:p>
          <a:p>
            <a:endParaRPr lang="en-US" dirty="0" smtClean="0"/>
          </a:p>
          <a:p>
            <a:pPr>
              <a:buNone/>
            </a:pPr>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Frameworks</a:t>
            </a:r>
            <a:endParaRPr lang="en-US" dirty="0"/>
          </a:p>
        </p:txBody>
      </p:sp>
      <p:sp>
        <p:nvSpPr>
          <p:cNvPr id="3" name="Content Placeholder 2"/>
          <p:cNvSpPr>
            <a:spLocks noGrp="1"/>
          </p:cNvSpPr>
          <p:nvPr>
            <p:ph idx="1"/>
          </p:nvPr>
        </p:nvSpPr>
        <p:spPr/>
        <p:txBody>
          <a:bodyPr>
            <a:normAutofit/>
          </a:bodyPr>
          <a:lstStyle/>
          <a:p>
            <a:r>
              <a:rPr lang="en-US" dirty="0" smtClean="0"/>
              <a:t>.NET</a:t>
            </a:r>
          </a:p>
          <a:p>
            <a:pPr lvl="1"/>
            <a:r>
              <a:rPr lang="en-US" sz="2800" dirty="0" smtClean="0"/>
              <a:t>NUnit, MSTest, </a:t>
            </a:r>
            <a:r>
              <a:rPr lang="en-US" sz="2800" dirty="0" err="1" smtClean="0"/>
              <a:t>MBUnit</a:t>
            </a:r>
            <a:r>
              <a:rPr lang="en-US" sz="2800" dirty="0" smtClean="0"/>
              <a:t>, </a:t>
            </a:r>
            <a:r>
              <a:rPr lang="en-US" sz="2800" dirty="0" err="1" smtClean="0"/>
              <a:t>xUnit</a:t>
            </a:r>
            <a:r>
              <a:rPr lang="en-US" sz="2800" dirty="0" smtClean="0"/>
              <a:t>, </a:t>
            </a:r>
            <a:r>
              <a:rPr lang="en-US" sz="2800" dirty="0" err="1" smtClean="0"/>
              <a:t>MSpec</a:t>
            </a:r>
            <a:endParaRPr lang="en-US" sz="2800" dirty="0" smtClean="0"/>
          </a:p>
          <a:p>
            <a:r>
              <a:rPr lang="en-US" dirty="0" smtClean="0"/>
              <a:t>Java</a:t>
            </a:r>
          </a:p>
          <a:p>
            <a:pPr lvl="1"/>
            <a:r>
              <a:rPr lang="en-US" sz="2800" dirty="0" err="1" smtClean="0"/>
              <a:t>JUnit</a:t>
            </a:r>
            <a:r>
              <a:rPr lang="en-US" sz="2800" dirty="0" smtClean="0"/>
              <a:t>, </a:t>
            </a:r>
            <a:r>
              <a:rPr lang="en-US" sz="2800" dirty="0" err="1" smtClean="0"/>
              <a:t>TestNG</a:t>
            </a:r>
            <a:endParaRPr lang="en-US" sz="2800" dirty="0" smtClean="0"/>
          </a:p>
          <a:p>
            <a:r>
              <a:rPr lang="en-US" dirty="0" smtClean="0"/>
              <a:t>Ruby</a:t>
            </a:r>
          </a:p>
          <a:p>
            <a:pPr lvl="1"/>
            <a:r>
              <a:rPr lang="en-US" sz="2800" dirty="0" smtClean="0"/>
              <a:t>RSpec, Test::Unit, </a:t>
            </a:r>
            <a:r>
              <a:rPr lang="en-US" sz="2800" dirty="0" err="1" smtClean="0"/>
              <a:t>Shoulda</a:t>
            </a:r>
            <a:endParaRPr lang="en-US"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TDD Process</a:t>
            </a:r>
            <a:endParaRPr lang="en-US" dirty="0"/>
          </a:p>
        </p:txBody>
      </p:sp>
      <p:sp>
        <p:nvSpPr>
          <p:cNvPr id="3" name="Content Placeholder 2"/>
          <p:cNvSpPr>
            <a:spLocks noGrp="1"/>
          </p:cNvSpPr>
          <p:nvPr>
            <p:ph idx="1"/>
          </p:nvPr>
        </p:nvSpPr>
        <p:spPr/>
        <p:txBody>
          <a:bodyPr>
            <a:normAutofit fontScale="92500" lnSpcReduction="10000"/>
          </a:bodyPr>
          <a:lstStyle/>
          <a:p>
            <a:pPr marL="512064" indent="-514350">
              <a:buFont typeface="+mj-lt"/>
              <a:buAutoNum type="arabicPeriod"/>
            </a:pPr>
            <a:r>
              <a:rPr lang="en-US" sz="3800" dirty="0" smtClean="0"/>
              <a:t>Write a test (or tests) for something.  Since you haven’t written the implementation code yet, the tests should fail.</a:t>
            </a:r>
          </a:p>
          <a:p>
            <a:pPr marL="512064" indent="-514350">
              <a:buFont typeface="+mj-lt"/>
              <a:buAutoNum type="arabicPeriod"/>
            </a:pPr>
            <a:r>
              <a:rPr lang="en-US" sz="3800" dirty="0" smtClean="0"/>
              <a:t>Write just enough code to get the test to pass.</a:t>
            </a:r>
          </a:p>
          <a:p>
            <a:pPr marL="512064" indent="-514350">
              <a:buFont typeface="+mj-lt"/>
              <a:buAutoNum type="arabicPeriod"/>
            </a:pPr>
            <a:r>
              <a:rPr lang="en-US" sz="3800" dirty="0" smtClean="0"/>
              <a:t>Move on or refactor</a:t>
            </a:r>
          </a:p>
          <a:p>
            <a:pPr marL="512064" indent="-514350">
              <a:buFont typeface="+mj-lt"/>
              <a:buAutoNum type="arabicPeriod"/>
            </a:pPr>
            <a:endParaRPr lang="en-US" sz="3800" dirty="0" smtClean="0"/>
          </a:p>
          <a:p>
            <a:pPr marL="512064" indent="-514350" algn="ctr">
              <a:buNone/>
            </a:pPr>
            <a:r>
              <a:rPr lang="en-US" sz="3800" b="1" dirty="0" smtClean="0"/>
              <a:t>“Red – Green – Refactor”</a:t>
            </a:r>
            <a:endParaRPr lang="en-US" sz="3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Series of Translations</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470806" y="1302327"/>
            <a:ext cx="1676400" cy="2660073"/>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cstate="print"/>
          <a:srcRect/>
          <a:stretch>
            <a:fillRect/>
          </a:stretch>
        </p:blipFill>
        <p:spPr bwMode="auto">
          <a:xfrm>
            <a:off x="3442606" y="1828800"/>
            <a:ext cx="2424794" cy="20574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cstate="print"/>
          <a:srcRect/>
          <a:stretch>
            <a:fillRect/>
          </a:stretch>
        </p:blipFill>
        <p:spPr bwMode="auto">
          <a:xfrm>
            <a:off x="7093782" y="4419600"/>
            <a:ext cx="2050218" cy="2175509"/>
          </a:xfrm>
          <a:prstGeom prst="rect">
            <a:avLst/>
          </a:prstGeom>
          <a:noFill/>
          <a:ln w="9525">
            <a:noFill/>
            <a:miter lim="800000"/>
            <a:headEnd/>
            <a:tailEnd/>
          </a:ln>
          <a:effectLst/>
        </p:spPr>
      </p:pic>
      <p:pic>
        <p:nvPicPr>
          <p:cNvPr id="1031" name="Picture 7"/>
          <p:cNvPicPr>
            <a:picLocks noChangeAspect="1" noChangeArrowheads="1"/>
          </p:cNvPicPr>
          <p:nvPr/>
        </p:nvPicPr>
        <p:blipFill>
          <a:blip r:embed="rId6" cstate="print"/>
          <a:srcRect/>
          <a:stretch>
            <a:fillRect/>
          </a:stretch>
        </p:blipFill>
        <p:spPr bwMode="auto">
          <a:xfrm>
            <a:off x="3276600" y="4648200"/>
            <a:ext cx="2438400" cy="2107562"/>
          </a:xfrm>
          <a:prstGeom prst="rect">
            <a:avLst/>
          </a:prstGeom>
          <a:noFill/>
          <a:ln w="9525">
            <a:noFill/>
            <a:miter lim="800000"/>
            <a:headEnd/>
            <a:tailEnd/>
          </a:ln>
          <a:effectLst/>
        </p:spPr>
      </p:pic>
      <p:sp>
        <p:nvSpPr>
          <p:cNvPr id="16" name="Down Arrow 15"/>
          <p:cNvSpPr/>
          <p:nvPr/>
        </p:nvSpPr>
        <p:spPr>
          <a:xfrm>
            <a:off x="7848600" y="3962400"/>
            <a:ext cx="5334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10800000">
            <a:off x="6019800" y="5105400"/>
            <a:ext cx="7620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2528206" y="2590800"/>
            <a:ext cx="7620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rot="10800000">
            <a:off x="1295400" y="4114800"/>
            <a:ext cx="5334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5" name="Picture 11"/>
          <p:cNvPicPr>
            <a:picLocks noChangeAspect="1" noChangeArrowheads="1"/>
          </p:cNvPicPr>
          <p:nvPr/>
        </p:nvPicPr>
        <p:blipFill>
          <a:blip r:embed="rId7" cstate="print"/>
          <a:srcRect/>
          <a:stretch>
            <a:fillRect/>
          </a:stretch>
        </p:blipFill>
        <p:spPr bwMode="auto">
          <a:xfrm>
            <a:off x="7239000" y="1752600"/>
            <a:ext cx="1676400" cy="2123440"/>
          </a:xfrm>
          <a:prstGeom prst="rect">
            <a:avLst/>
          </a:prstGeom>
          <a:noFill/>
          <a:ln w="9525">
            <a:noFill/>
            <a:miter lim="800000"/>
            <a:headEnd/>
            <a:tailEnd/>
          </a:ln>
          <a:effectLst/>
        </p:spPr>
      </p:pic>
      <p:sp>
        <p:nvSpPr>
          <p:cNvPr id="22" name="Right Arrow 21"/>
          <p:cNvSpPr/>
          <p:nvPr/>
        </p:nvSpPr>
        <p:spPr>
          <a:xfrm>
            <a:off x="6096000" y="2514600"/>
            <a:ext cx="7620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6" name="Picture 12"/>
          <p:cNvPicPr>
            <a:picLocks noChangeAspect="1" noChangeArrowheads="1"/>
          </p:cNvPicPr>
          <p:nvPr/>
        </p:nvPicPr>
        <p:blipFill>
          <a:blip r:embed="rId8" cstate="print"/>
          <a:srcRect/>
          <a:stretch>
            <a:fillRect/>
          </a:stretch>
        </p:blipFill>
        <p:spPr bwMode="auto">
          <a:xfrm>
            <a:off x="457200" y="5029200"/>
            <a:ext cx="1809750" cy="1238250"/>
          </a:xfrm>
          <a:prstGeom prst="rect">
            <a:avLst/>
          </a:prstGeom>
          <a:noFill/>
          <a:ln w="9525">
            <a:noFill/>
            <a:miter lim="800000"/>
            <a:headEnd/>
            <a:tailEnd/>
          </a:ln>
          <a:effectLst/>
        </p:spPr>
      </p:pic>
      <p:sp>
        <p:nvSpPr>
          <p:cNvPr id="24" name="Right Arrow 23"/>
          <p:cNvSpPr/>
          <p:nvPr/>
        </p:nvSpPr>
        <p:spPr>
          <a:xfrm rot="10800000">
            <a:off x="2362201" y="5257800"/>
            <a:ext cx="7620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linds(horizontal)">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linds(horizontal)">
                                      <p:cBhvr>
                                        <p:cTn id="12" dur="500"/>
                                        <p:tgtEl>
                                          <p:spTgt spid="19"/>
                                        </p:tgtEl>
                                      </p:cBhvr>
                                    </p:animEffect>
                                  </p:childTnLst>
                                </p:cTn>
                              </p:par>
                              <p:par>
                                <p:cTn id="13" presetID="3" presetClass="entr" presetSubtype="10" fill="hold" nodeType="withEffect">
                                  <p:stCondLst>
                                    <p:cond delay="0"/>
                                  </p:stCondLst>
                                  <p:childTnLst>
                                    <p:set>
                                      <p:cBhvr>
                                        <p:cTn id="14" dur="1" fill="hold">
                                          <p:stCondLst>
                                            <p:cond delay="0"/>
                                          </p:stCondLst>
                                        </p:cTn>
                                        <p:tgtEl>
                                          <p:spTgt spid="1027"/>
                                        </p:tgtEl>
                                        <p:attrNameLst>
                                          <p:attrName>style.visibility</p:attrName>
                                        </p:attrNameLst>
                                      </p:cBhvr>
                                      <p:to>
                                        <p:strVal val="visible"/>
                                      </p:to>
                                    </p:set>
                                    <p:animEffect transition="in" filter="blinds(horizontal)">
                                      <p:cBhvr>
                                        <p:cTn id="15" dur="500"/>
                                        <p:tgtEl>
                                          <p:spTgt spid="102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blinds(horizontal)">
                                      <p:cBhvr>
                                        <p:cTn id="20" dur="500"/>
                                        <p:tgtEl>
                                          <p:spTgt spid="22"/>
                                        </p:tgtEl>
                                      </p:cBhvr>
                                    </p:animEffect>
                                  </p:childTnLst>
                                </p:cTn>
                              </p:par>
                              <p:par>
                                <p:cTn id="21" presetID="3" presetClass="entr" presetSubtype="10" fill="hold" nodeType="withEffect">
                                  <p:stCondLst>
                                    <p:cond delay="0"/>
                                  </p:stCondLst>
                                  <p:childTnLst>
                                    <p:set>
                                      <p:cBhvr>
                                        <p:cTn id="22" dur="1" fill="hold">
                                          <p:stCondLst>
                                            <p:cond delay="0"/>
                                          </p:stCondLst>
                                        </p:cTn>
                                        <p:tgtEl>
                                          <p:spTgt spid="1035"/>
                                        </p:tgtEl>
                                        <p:attrNameLst>
                                          <p:attrName>style.visibility</p:attrName>
                                        </p:attrNameLst>
                                      </p:cBhvr>
                                      <p:to>
                                        <p:strVal val="visible"/>
                                      </p:to>
                                    </p:set>
                                    <p:animEffect transition="in" filter="blinds(horizontal)">
                                      <p:cBhvr>
                                        <p:cTn id="23" dur="500"/>
                                        <p:tgtEl>
                                          <p:spTgt spid="103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blinds(horizontal)">
                                      <p:cBhvr>
                                        <p:cTn id="28" dur="500"/>
                                        <p:tgtEl>
                                          <p:spTgt spid="16"/>
                                        </p:tgtEl>
                                      </p:cBhvr>
                                    </p:animEffect>
                                  </p:childTnLst>
                                </p:cTn>
                              </p:par>
                              <p:par>
                                <p:cTn id="29" presetID="3" presetClass="entr" presetSubtype="10" fill="hold" nodeType="withEffect">
                                  <p:stCondLst>
                                    <p:cond delay="0"/>
                                  </p:stCondLst>
                                  <p:childTnLst>
                                    <p:set>
                                      <p:cBhvr>
                                        <p:cTn id="30" dur="1" fill="hold">
                                          <p:stCondLst>
                                            <p:cond delay="0"/>
                                          </p:stCondLst>
                                        </p:cTn>
                                        <p:tgtEl>
                                          <p:spTgt spid="1028"/>
                                        </p:tgtEl>
                                        <p:attrNameLst>
                                          <p:attrName>style.visibility</p:attrName>
                                        </p:attrNameLst>
                                      </p:cBhvr>
                                      <p:to>
                                        <p:strVal val="visible"/>
                                      </p:to>
                                    </p:set>
                                    <p:animEffect transition="in" filter="blinds(horizontal)">
                                      <p:cBhvr>
                                        <p:cTn id="31" dur="500"/>
                                        <p:tgtEl>
                                          <p:spTgt spid="1028"/>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blinds(horizontal)">
                                      <p:cBhvr>
                                        <p:cTn id="36" dur="500"/>
                                        <p:tgtEl>
                                          <p:spTgt spid="18"/>
                                        </p:tgtEl>
                                      </p:cBhvr>
                                    </p:animEffect>
                                  </p:childTnLst>
                                </p:cTn>
                              </p:par>
                              <p:par>
                                <p:cTn id="37" presetID="3" presetClass="entr" presetSubtype="10" fill="hold" nodeType="withEffect">
                                  <p:stCondLst>
                                    <p:cond delay="0"/>
                                  </p:stCondLst>
                                  <p:childTnLst>
                                    <p:set>
                                      <p:cBhvr>
                                        <p:cTn id="38" dur="1" fill="hold">
                                          <p:stCondLst>
                                            <p:cond delay="0"/>
                                          </p:stCondLst>
                                        </p:cTn>
                                        <p:tgtEl>
                                          <p:spTgt spid="1031"/>
                                        </p:tgtEl>
                                        <p:attrNameLst>
                                          <p:attrName>style.visibility</p:attrName>
                                        </p:attrNameLst>
                                      </p:cBhvr>
                                      <p:to>
                                        <p:strVal val="visible"/>
                                      </p:to>
                                    </p:set>
                                    <p:animEffect transition="in" filter="blinds(horizontal)">
                                      <p:cBhvr>
                                        <p:cTn id="39" dur="500"/>
                                        <p:tgtEl>
                                          <p:spTgt spid="1031"/>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blinds(horizontal)">
                                      <p:cBhvr>
                                        <p:cTn id="44" dur="500"/>
                                        <p:tgtEl>
                                          <p:spTgt spid="24"/>
                                        </p:tgtEl>
                                      </p:cBhvr>
                                    </p:animEffect>
                                  </p:childTnLst>
                                </p:cTn>
                              </p:par>
                              <p:par>
                                <p:cTn id="45" presetID="3" presetClass="entr" presetSubtype="10" fill="hold" nodeType="withEffect">
                                  <p:stCondLst>
                                    <p:cond delay="0"/>
                                  </p:stCondLst>
                                  <p:childTnLst>
                                    <p:set>
                                      <p:cBhvr>
                                        <p:cTn id="46" dur="1" fill="hold">
                                          <p:stCondLst>
                                            <p:cond delay="0"/>
                                          </p:stCondLst>
                                        </p:cTn>
                                        <p:tgtEl>
                                          <p:spTgt spid="1036"/>
                                        </p:tgtEl>
                                        <p:attrNameLst>
                                          <p:attrName>style.visibility</p:attrName>
                                        </p:attrNameLst>
                                      </p:cBhvr>
                                      <p:to>
                                        <p:strVal val="visible"/>
                                      </p:to>
                                    </p:set>
                                    <p:animEffect transition="in" filter="blinds(horizontal)">
                                      <p:cBhvr>
                                        <p:cTn id="47" dur="500"/>
                                        <p:tgtEl>
                                          <p:spTgt spid="1036"/>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blinds(horizontal)">
                                      <p:cBhvr>
                                        <p:cTn id="5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19" grpId="0" animBg="1"/>
      <p:bldP spid="20" grpId="0" animBg="1"/>
      <p:bldP spid="22" grpId="0" animBg="1"/>
      <p:bldP spid="2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Code!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28600"/>
            <a:ext cx="7772400" cy="6400800"/>
          </a:xfrm>
        </p:spPr>
        <p:txBody>
          <a:bodyPr anchor="ctr"/>
          <a:lstStyle/>
          <a:p>
            <a:r>
              <a:rPr lang="en-US" sz="30000" dirty="0" smtClean="0"/>
              <a:t>?</a:t>
            </a:r>
            <a:endParaRPr lang="en-US" sz="30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Human">
  <a:themeElements>
    <a:clrScheme name="Human">
      <a:dk1>
        <a:sysClr val="windowText" lastClr="000000"/>
      </a:dk1>
      <a:lt1>
        <a:sysClr val="window" lastClr="FFFFFF"/>
      </a:lt1>
      <a:dk2>
        <a:srgbClr val="795339"/>
      </a:dk2>
      <a:lt2>
        <a:srgbClr val="F7EEDD"/>
      </a:lt2>
      <a:accent1>
        <a:srgbClr val="AD2E27"/>
      </a:accent1>
      <a:accent2>
        <a:srgbClr val="3F3D66"/>
      </a:accent2>
      <a:accent3>
        <a:srgbClr val="17517A"/>
      </a:accent3>
      <a:accent4>
        <a:srgbClr val="877E48"/>
      </a:accent4>
      <a:accent5>
        <a:srgbClr val="AF8B1E"/>
      </a:accent5>
      <a:accent6>
        <a:srgbClr val="A35E21"/>
      </a:accent6>
      <a:hlink>
        <a:srgbClr val="9B7300"/>
      </a:hlink>
      <a:folHlink>
        <a:srgbClr val="D6A73B"/>
      </a:folHlink>
    </a:clrScheme>
    <a:fontScheme name="Human">
      <a:majorFont>
        <a:latin typeface="Candara"/>
        <a:ea typeface=""/>
        <a:cs typeface=""/>
        <a:font script="Jpan" typeface="ＭＳ Ｐゴシック"/>
        <a:font script="Hang" typeface="HY견명조"/>
        <a:font script="Hans" typeface="华文新魏"/>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Human">
      <a:fillStyleLst>
        <a:solidFill>
          <a:schemeClr val="phClr"/>
        </a:solidFill>
        <a:gradFill>
          <a:gsLst>
            <a:gs pos="0">
              <a:schemeClr val="phClr">
                <a:tint val="30000"/>
                <a:satMod val="175000"/>
              </a:schemeClr>
            </a:gs>
            <a:gs pos="50000">
              <a:schemeClr val="phClr">
                <a:tint val="55000"/>
                <a:satMod val="200000"/>
              </a:schemeClr>
            </a:gs>
            <a:gs pos="70000">
              <a:schemeClr val="phClr">
                <a:tint val="70000"/>
                <a:satMod val="175000"/>
              </a:schemeClr>
            </a:gs>
            <a:gs pos="100000">
              <a:schemeClr val="phClr">
                <a:tint val="85000"/>
                <a:satMod val="175000"/>
              </a:schemeClr>
            </a:gs>
          </a:gsLst>
          <a:lin ang="8000000" scaled="1"/>
        </a:gradFill>
        <a:gradFill>
          <a:gsLst>
            <a:gs pos="0">
              <a:schemeClr val="phClr">
                <a:shade val="100000"/>
                <a:satMod val="140000"/>
              </a:schemeClr>
            </a:gs>
            <a:gs pos="40000">
              <a:schemeClr val="phClr">
                <a:shade val="65000"/>
                <a:satMod val="140000"/>
              </a:schemeClr>
            </a:gs>
            <a:gs pos="70000">
              <a:schemeClr val="phClr">
                <a:shade val="40000"/>
                <a:satMod val="115000"/>
              </a:schemeClr>
            </a:gs>
            <a:gs pos="100000">
              <a:schemeClr val="phClr">
                <a:shade val="20000"/>
                <a:satMod val="115000"/>
              </a:schemeClr>
            </a:gs>
          </a:gsLst>
          <a:lin ang="8000000" scaled="1"/>
        </a:gradFill>
      </a:fillStyleLst>
      <a:lnStyleLst>
        <a:ln w="5000" cap="rnd" cmpd="sng" algn="ctr">
          <a:solidFill>
            <a:schemeClr val="phClr"/>
          </a:solidFill>
          <a:prstDash val="solid"/>
        </a:ln>
        <a:ln w="12700" cap="rnd" cmpd="sng" algn="ctr">
          <a:solidFill>
            <a:schemeClr val="phClr"/>
          </a:solidFill>
          <a:prstDash val="solid"/>
        </a:ln>
        <a:ln w="28100" cap="rnd" cmpd="sng" algn="ctr">
          <a:solidFill>
            <a:schemeClr val="phClr"/>
          </a:solidFill>
          <a:prstDash val="solid"/>
        </a:ln>
      </a:lnStyleLst>
      <a:effectStyleLst>
        <a:effectStyle>
          <a:effectLst>
            <a:outerShdw blurRad="39000" dist="25400" dir="9000000" rotWithShape="0">
              <a:srgbClr val="1A0000">
                <a:alpha val="35000"/>
              </a:srgbClr>
            </a:outerShdw>
          </a:effectLst>
        </a:effectStyle>
        <a:effectStyle>
          <a:effectLst>
            <a:outerShdw blurRad="39000" dist="25400" dir="9000000" rotWithShape="0">
              <a:srgbClr val="1A0000">
                <a:alpha val="40000"/>
              </a:srgbClr>
            </a:outerShdw>
          </a:effectLst>
        </a:effectStyle>
        <a:effectStyle>
          <a:effectLst>
            <a:outerShdw blurRad="39000" dist="25400" dir="9000000" rotWithShape="0">
              <a:srgbClr val="000000">
                <a:alpha val="40000"/>
              </a:srgbClr>
            </a:outerShdw>
          </a:effectLst>
          <a:scene3d>
            <a:camera prst="orthographicFront">
              <a:rot lat="0" lon="0" rev="0"/>
            </a:camera>
            <a:lightRig rig="brightRoom" dir="tr">
              <a:rot lat="0" lon="0" rev="3540000"/>
            </a:lightRig>
          </a:scene3d>
          <a:sp3d prstMaterial="matte">
            <a:bevelT w="190500" h="44450" prst="cross"/>
          </a:sp3d>
        </a:effectStyle>
      </a:effectStyleLst>
      <a:bgFillStyleLst>
        <a:solidFill>
          <a:schemeClr val="phClr"/>
        </a:solidFill>
        <a:gradFill rotWithShape="1">
          <a:gsLst>
            <a:gs pos="0">
              <a:schemeClr val="phClr">
                <a:tint val="85000"/>
                <a:satMod val="275000"/>
              </a:schemeClr>
            </a:gs>
            <a:gs pos="3000">
              <a:schemeClr val="phClr">
                <a:tint val="87000"/>
                <a:satMod val="275000"/>
              </a:schemeClr>
            </a:gs>
            <a:gs pos="10000">
              <a:schemeClr val="phClr">
                <a:tint val="90000"/>
                <a:satMod val="275000"/>
              </a:schemeClr>
            </a:gs>
            <a:gs pos="70000">
              <a:schemeClr val="phClr">
                <a:shade val="38000"/>
                <a:satMod val="275000"/>
              </a:schemeClr>
            </a:gs>
            <a:gs pos="90000">
              <a:schemeClr val="phClr">
                <a:shade val="25000"/>
                <a:satMod val="300000"/>
              </a:schemeClr>
            </a:gs>
            <a:gs pos="100000">
              <a:schemeClr val="phClr">
                <a:shade val="22000"/>
                <a:satMod val="300000"/>
              </a:schemeClr>
            </a:gs>
          </a:gsLst>
          <a:path path="circle">
            <a:fillToRect l="60000" t="-3300" b="200000"/>
          </a:path>
        </a:gradFill>
        <a:gradFill rotWithShape="1">
          <a:gsLst>
            <a:gs pos="0">
              <a:schemeClr val="phClr">
                <a:tint val="57000"/>
                <a:satMod val="400000"/>
              </a:schemeClr>
            </a:gs>
            <a:gs pos="100000">
              <a:schemeClr val="phClr">
                <a:tint val="87000"/>
                <a:shade val="40000"/>
                <a:satMod val="5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Human</Template>
  <TotalTime>1567</TotalTime>
  <Words>1399</Words>
  <Application>Microsoft Office PowerPoint</Application>
  <PresentationFormat>On-screen Show (4:3)</PresentationFormat>
  <Paragraphs>230</Paragraphs>
  <Slides>40</Slides>
  <Notes>16</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Human</vt:lpstr>
      <vt:lpstr>Test Driven Development In Action!</vt:lpstr>
      <vt:lpstr>What is Test Driven Development?</vt:lpstr>
      <vt:lpstr>Example of a unit test</vt:lpstr>
      <vt:lpstr>Unit Tests vs. Integration Tests</vt:lpstr>
      <vt:lpstr>Unit Testing Frameworks</vt:lpstr>
      <vt:lpstr>The TDD Process</vt:lpstr>
      <vt:lpstr>A Series of Translations</vt:lpstr>
      <vt:lpstr>Code!</vt:lpstr>
      <vt:lpstr>?</vt:lpstr>
      <vt:lpstr>Benefits of TDD</vt:lpstr>
      <vt:lpstr>Benefits of TDD</vt:lpstr>
      <vt:lpstr>Benefits of TDD</vt:lpstr>
      <vt:lpstr>Benefits of TDD</vt:lpstr>
      <vt:lpstr>Benefits of TDD</vt:lpstr>
      <vt:lpstr>Behavior Driven Development</vt:lpstr>
      <vt:lpstr>Benefits of TDD</vt:lpstr>
      <vt:lpstr>Benefits of TDD</vt:lpstr>
      <vt:lpstr>Benefits of TDD</vt:lpstr>
      <vt:lpstr>Slide 19</vt:lpstr>
      <vt:lpstr>Benefits of TDD</vt:lpstr>
      <vt:lpstr>Benefits of TDD</vt:lpstr>
      <vt:lpstr>Benefits of TDD</vt:lpstr>
      <vt:lpstr>Benefits of TDD</vt:lpstr>
      <vt:lpstr>Benefits of TDD</vt:lpstr>
      <vt:lpstr>Benefits of TDD</vt:lpstr>
      <vt:lpstr>Benefits of TDD</vt:lpstr>
      <vt:lpstr>A TDD Success Story</vt:lpstr>
      <vt:lpstr>The Cost of Unit Testing</vt:lpstr>
      <vt:lpstr>The Cost of Not Unit Testing</vt:lpstr>
      <vt:lpstr>But I don’t have time to do TDD!</vt:lpstr>
      <vt:lpstr>Slide 31</vt:lpstr>
      <vt:lpstr>This is my story</vt:lpstr>
      <vt:lpstr>?</vt:lpstr>
      <vt:lpstr>Resources - Cost of unit testing</vt:lpstr>
      <vt:lpstr>Resources - Tools</vt:lpstr>
      <vt:lpstr>Resources – Learning TDD</vt:lpstr>
      <vt:lpstr>Resources – Books</vt:lpstr>
      <vt:lpstr>Resources – Practice!</vt:lpstr>
      <vt:lpstr>TDD Immersion!</vt:lpstr>
      <vt:lpstr>My Info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Software Design Principles</dc:title>
  <dc:creator>The Krugers</dc:creator>
  <cp:lastModifiedBy>Jon</cp:lastModifiedBy>
  <cp:revision>193</cp:revision>
  <dcterms:created xsi:type="dcterms:W3CDTF">2009-08-30T02:22:17Z</dcterms:created>
  <dcterms:modified xsi:type="dcterms:W3CDTF">2011-01-27T22:16:51Z</dcterms:modified>
</cp:coreProperties>
</file>