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53"/>
  </p:notesMasterIdLst>
  <p:sldIdLst>
    <p:sldId id="320" r:id="rId2"/>
    <p:sldId id="369" r:id="rId3"/>
    <p:sldId id="372" r:id="rId4"/>
    <p:sldId id="374" r:id="rId5"/>
    <p:sldId id="375" r:id="rId6"/>
    <p:sldId id="373" r:id="rId7"/>
    <p:sldId id="376" r:id="rId8"/>
    <p:sldId id="371" r:id="rId9"/>
    <p:sldId id="370" r:id="rId10"/>
    <p:sldId id="380" r:id="rId11"/>
    <p:sldId id="381" r:id="rId12"/>
    <p:sldId id="378" r:id="rId13"/>
    <p:sldId id="384" r:id="rId14"/>
    <p:sldId id="377" r:id="rId15"/>
    <p:sldId id="386" r:id="rId16"/>
    <p:sldId id="379" r:id="rId17"/>
    <p:sldId id="382" r:id="rId18"/>
    <p:sldId id="383" r:id="rId19"/>
    <p:sldId id="385" r:id="rId20"/>
    <p:sldId id="387" r:id="rId21"/>
    <p:sldId id="388" r:id="rId22"/>
    <p:sldId id="323" r:id="rId23"/>
    <p:sldId id="324" r:id="rId24"/>
    <p:sldId id="325" r:id="rId25"/>
    <p:sldId id="329" r:id="rId26"/>
    <p:sldId id="330" r:id="rId27"/>
    <p:sldId id="327" r:id="rId28"/>
    <p:sldId id="326" r:id="rId29"/>
    <p:sldId id="338" r:id="rId30"/>
    <p:sldId id="337" r:id="rId31"/>
    <p:sldId id="358" r:id="rId32"/>
    <p:sldId id="359" r:id="rId33"/>
    <p:sldId id="360" r:id="rId34"/>
    <p:sldId id="361" r:id="rId35"/>
    <p:sldId id="347" r:id="rId36"/>
    <p:sldId id="348" r:id="rId37"/>
    <p:sldId id="349" r:id="rId38"/>
    <p:sldId id="362" r:id="rId39"/>
    <p:sldId id="364" r:id="rId40"/>
    <p:sldId id="363" r:id="rId41"/>
    <p:sldId id="351" r:id="rId42"/>
    <p:sldId id="352" r:id="rId43"/>
    <p:sldId id="353" r:id="rId44"/>
    <p:sldId id="354" r:id="rId45"/>
    <p:sldId id="356" r:id="rId46"/>
    <p:sldId id="357" r:id="rId47"/>
    <p:sldId id="365" r:id="rId48"/>
    <p:sldId id="366" r:id="rId49"/>
    <p:sldId id="368" r:id="rId50"/>
    <p:sldId id="367" r:id="rId51"/>
    <p:sldId id="34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756"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5/12/2010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Our test</a:t>
            </a:r>
            <a:r>
              <a:rPr lang="en-US" baseline="0" dirty="0" smtClean="0"/>
              <a:t> is designing the </a:t>
            </a:r>
            <a:r>
              <a:rPr lang="en-US" baseline="0" dirty="0" err="1" smtClean="0"/>
              <a:t>BankAccount</a:t>
            </a:r>
            <a:r>
              <a:rPr lang="en-US" baseline="0" dirty="0" smtClean="0"/>
              <a:t> class for us.</a:t>
            </a:r>
            <a:endParaRPr lang="en-US"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Notice that</a:t>
            </a:r>
            <a:r>
              <a:rPr lang="en-US" baseline="0" dirty="0" smtClean="0"/>
              <a:t> I’m not checking to see if </a:t>
            </a:r>
            <a:r>
              <a:rPr lang="en-US" baseline="0" dirty="0" err="1" smtClean="0"/>
              <a:t>destinationAccount</a:t>
            </a:r>
            <a:r>
              <a:rPr lang="en-US" baseline="0" dirty="0" smtClean="0"/>
              <a:t> is null and I’m not verifying that there is enough money in the destination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Often times, this means that you have</a:t>
            </a:r>
            <a:r>
              <a:rPr lang="en-US" baseline="0" dirty="0" smtClean="0"/>
              <a:t> one assertion per test.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Sometime</a:t>
            </a:r>
            <a:r>
              <a:rPr lang="en-US" baseline="0" dirty="0" smtClean="0"/>
              <a:t>s it just makes more sense to have more than one assertion per test. </a:t>
            </a:r>
          </a:p>
          <a:p>
            <a:pPr>
              <a:buFontTx/>
              <a:buChar char="-"/>
            </a:pPr>
            <a:r>
              <a:rPr lang="en-US" baseline="0" dirty="0" smtClean="0"/>
              <a:t>One assertion per test in this case would take longer and would end up being harder to read</a:t>
            </a:r>
          </a:p>
          <a:p>
            <a:pPr>
              <a:buFontTx/>
              <a:buChar char="-"/>
            </a:pPr>
            <a:r>
              <a:rPr lang="en-US" baseline="0" dirty="0" smtClean="0"/>
              <a:t>Use common sense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are here</a:t>
            </a:r>
            <a:r>
              <a:rPr lang="en-US" baseline="0" dirty="0" smtClean="0"/>
              <a:t> to learn.  When you are working </a:t>
            </a:r>
            <a:r>
              <a:rPr lang="en-US" baseline="0" smtClean="0"/>
              <a:t>on learning something</a:t>
            </a:r>
            <a:r>
              <a:rPr lang="en-US" baseline="0" dirty="0" smtClean="0"/>
              <a:t>, it will take longer, but you get better at it over time.  The goal of this time is give you a chance to practice so that you feel comfortable enough doing TDD on real projects.</a:t>
            </a:r>
          </a:p>
          <a:p>
            <a:endParaRPr lang="en-US" dirty="0" smtClean="0"/>
          </a:p>
          <a:p>
            <a:r>
              <a:rPr lang="en-US" dirty="0" smtClean="0"/>
              <a:t>-Fewer</a:t>
            </a:r>
            <a:r>
              <a:rPr lang="en-US" baseline="0" dirty="0" smtClean="0"/>
              <a:t> lines of code != better code.  We want to reduce duplication, of course, but “fewer lines of code” does not mean that you have a better solution.</a:t>
            </a:r>
          </a:p>
          <a:p>
            <a:r>
              <a:rPr lang="en-US" baseline="0" dirty="0" smtClean="0"/>
              <a:t>-Write code that is easy to read, change, and understand</a:t>
            </a:r>
          </a:p>
          <a:p>
            <a:pPr>
              <a:buFontTx/>
              <a:buChar char="-"/>
            </a:pPr>
            <a:r>
              <a:rPr lang="en-US" baseline="0" dirty="0" smtClean="0"/>
              <a:t>We’re not trying to solve geek puzzle problems here</a:t>
            </a:r>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5/12/2010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5/12/2010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5/12/2010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5/12/2010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5/12/2010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5/12/2010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5/12/2010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make changes without fear of breaking things</a:t>
            </a:r>
            <a:endParaRPr lang="en-US" sz="4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smtClean="0"/>
          </a:p>
          <a:p>
            <a:endParaRPr lang="en-US" sz="4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endParaRPr lang="en-US" sz="4800" dirty="0" smtClean="0"/>
          </a:p>
          <a:p>
            <a:pPr algn="ctr">
              <a:buNone/>
            </a:pPr>
            <a:r>
              <a:rPr lang="en-US" sz="4800" dirty="0" smtClean="0"/>
              <a:t>We don’t know what code is supposed to do</a:t>
            </a:r>
          </a:p>
          <a:p>
            <a:pPr algn="ctr">
              <a:buNone/>
            </a:pPr>
            <a:endParaRPr lang="en-US" sz="4800" dirty="0" smtClean="0"/>
          </a:p>
          <a:p>
            <a:pPr algn="ctr">
              <a:buNone/>
            </a:pPr>
            <a:r>
              <a:rPr lang="en-US" sz="4800" dirty="0" smtClean="0"/>
              <a:t>“The Legacy Codebase”</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r>
              <a:rPr lang="en-US" sz="2400" dirty="0" smtClean="0"/>
              <a:t> </a:t>
            </a:r>
          </a:p>
          <a:p>
            <a:pPr algn="ctr">
              <a:buNone/>
            </a:pPr>
            <a:r>
              <a:rPr lang="en-US" sz="4800" dirty="0" smtClean="0"/>
              <a:t>We can’t prove that our code is working without someone manually verifying that it works</a:t>
            </a:r>
          </a:p>
          <a:p>
            <a:pPr algn="ctr">
              <a:buNone/>
            </a:pPr>
            <a:endParaRPr lang="en-US" sz="4800" dirty="0" smtClean="0"/>
          </a:p>
          <a:p>
            <a:pPr algn="ctr">
              <a:buNone/>
            </a:pPr>
            <a:r>
              <a:rPr lang="en-US" sz="4800" dirty="0" smtClean="0"/>
              <a:t>“The Last Minute Change”</a:t>
            </a:r>
          </a:p>
          <a:p>
            <a:pPr algn="ct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endParaRPr lang="en-US" sz="4800" dirty="0" smtClean="0"/>
          </a:p>
          <a:p>
            <a:pPr algn="ctr">
              <a:buNone/>
            </a:pPr>
            <a:r>
              <a:rPr lang="en-US" sz="4800" dirty="0" smtClean="0"/>
              <a:t>Bugs are a waste of time</a:t>
            </a:r>
          </a:p>
          <a:p>
            <a:pPr algn="ctr">
              <a:buNone/>
            </a:pPr>
            <a:endParaRPr lang="en-US" sz="4800" dirty="0" smtClean="0"/>
          </a:p>
          <a:p>
            <a:pPr algn="ctr">
              <a:buNone/>
            </a:pPr>
            <a:r>
              <a:rPr lang="en-US" sz="4800" dirty="0" smtClean="0"/>
              <a:t>“The Infinite Loop of Bugs”</a:t>
            </a:r>
          </a:p>
          <a:p>
            <a:pPr algn="ct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endParaRPr lang="en-US" sz="4800" dirty="0" smtClean="0"/>
          </a:p>
          <a:p>
            <a:pPr algn="ctr">
              <a:buNone/>
            </a:pPr>
            <a:r>
              <a:rPr lang="en-US" sz="4800" dirty="0" smtClean="0"/>
              <a:t>Low standards of quality</a:t>
            </a:r>
          </a:p>
          <a:p>
            <a:pPr algn="ctr">
              <a:buNone/>
            </a:pPr>
            <a:endParaRPr lang="en-US" sz="4800" dirty="0" smtClean="0"/>
          </a:p>
          <a:p>
            <a:pPr algn="ctr">
              <a:buNone/>
            </a:pPr>
            <a:r>
              <a:rPr lang="en-US" sz="4800" dirty="0" smtClean="0"/>
              <a:t>“Throwing It Over the Wall”</a:t>
            </a:r>
          </a:p>
          <a:p>
            <a:pPr algn="ct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endParaRPr lang="en-US" sz="4800" dirty="0" smtClean="0"/>
          </a:p>
          <a:p>
            <a:pPr algn="ctr">
              <a:buNone/>
            </a:pPr>
            <a:r>
              <a:rPr lang="en-US" sz="4800" dirty="0" smtClean="0"/>
              <a:t>Bugs can be really expensive to fix</a:t>
            </a:r>
          </a:p>
          <a:p>
            <a:pPr algn="ctr">
              <a:buNone/>
            </a:pPr>
            <a:endParaRPr lang="en-US" sz="4800" dirty="0" smtClean="0"/>
          </a:p>
          <a:p>
            <a:pPr algn="ctr">
              <a:buNone/>
            </a:pPr>
            <a:r>
              <a:rPr lang="en-US" sz="4800" dirty="0" smtClean="0"/>
              <a:t>“Explosions and Blackouts”</a:t>
            </a:r>
          </a:p>
          <a:p>
            <a:pPr algn="ct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pPr algn="ctr">
              <a:buNone/>
            </a:pPr>
            <a:r>
              <a:rPr lang="en-US" sz="2400" dirty="0" smtClean="0"/>
              <a:t> </a:t>
            </a:r>
          </a:p>
          <a:p>
            <a:pPr algn="ctr">
              <a:buNone/>
            </a:pPr>
            <a:r>
              <a:rPr lang="en-US" sz="4800" dirty="0" smtClean="0"/>
              <a:t>Over time, code bases tend to become more chaotic and painful to work with</a:t>
            </a:r>
          </a:p>
          <a:p>
            <a:pPr algn="ctr">
              <a:buNone/>
            </a:pPr>
            <a:endParaRPr lang="en-US" sz="4800" dirty="0" smtClean="0"/>
          </a:p>
          <a:p>
            <a:pPr algn="ctr">
              <a:buNone/>
            </a:pPr>
            <a:r>
              <a:rPr lang="en-US" sz="4800" dirty="0" smtClean="0"/>
              <a:t>“The Maintenance Nightmare”</a:t>
            </a:r>
          </a:p>
          <a:p>
            <a:pPr algn="ct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How can we solve these problems?</a:t>
            </a:r>
            <a:endParaRPr lang="en-US" sz="4200" dirty="0"/>
          </a:p>
        </p:txBody>
      </p:sp>
      <p:sp>
        <p:nvSpPr>
          <p:cNvPr id="3" name="Content Placeholder 2"/>
          <p:cNvSpPr>
            <a:spLocks noGrp="1"/>
          </p:cNvSpPr>
          <p:nvPr>
            <p:ph idx="1"/>
          </p:nvPr>
        </p:nvSpPr>
        <p:spPr/>
        <p:txBody>
          <a:bodyPr/>
          <a:lstStyle/>
          <a:p>
            <a:r>
              <a:rPr lang="en-US" dirty="0" smtClean="0"/>
              <a:t>We need a way to ensure that our code is working</a:t>
            </a:r>
          </a:p>
          <a:p>
            <a:r>
              <a:rPr lang="en-US" dirty="0" smtClean="0"/>
              <a:t>We need a way to ensure that our code will continue to work after someone changes it</a:t>
            </a:r>
          </a:p>
          <a:p>
            <a:r>
              <a:rPr lang="en-US" dirty="0" smtClean="0"/>
              <a:t>We need a way to figure out what code is supposed to do</a:t>
            </a:r>
          </a:p>
          <a:p>
            <a:r>
              <a:rPr lang="en-US" dirty="0" smtClean="0"/>
              <a:t>We need to make software development less stressful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in it for me?</a:t>
            </a:r>
            <a:endParaRPr lang="en-US" dirty="0"/>
          </a:p>
        </p:txBody>
      </p:sp>
      <p:sp>
        <p:nvSpPr>
          <p:cNvPr id="3" name="Content Placeholder 2"/>
          <p:cNvSpPr>
            <a:spLocks noGrp="1"/>
          </p:cNvSpPr>
          <p:nvPr>
            <p:ph idx="1"/>
          </p:nvPr>
        </p:nvSpPr>
        <p:spPr/>
        <p:txBody>
          <a:bodyPr/>
          <a:lstStyle/>
          <a:p>
            <a:r>
              <a:rPr lang="en-US" dirty="0" smtClean="0"/>
              <a:t>Proof that your code works</a:t>
            </a:r>
          </a:p>
          <a:p>
            <a:r>
              <a:rPr lang="en-US" dirty="0" smtClean="0"/>
              <a:t>Fewer bugs (both now and in the future)</a:t>
            </a:r>
          </a:p>
          <a:p>
            <a:r>
              <a:rPr lang="en-US" dirty="0" smtClean="0"/>
              <a:t>Peace of mind</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Unit Testing</a:t>
            </a:r>
            <a:endParaRPr lang="en-US" dirty="0"/>
          </a:p>
        </p:txBody>
      </p:sp>
      <p:sp>
        <p:nvSpPr>
          <p:cNvPr id="4" name="Content Placeholder 3"/>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09600" y="1676400"/>
            <a:ext cx="8077200" cy="4354116"/>
          </a:xfrm>
          <a:prstGeom prst="rect">
            <a:avLst/>
          </a:prstGeom>
          <a:noFill/>
          <a:ln w="9525">
            <a:noFill/>
            <a:miter lim="800000"/>
            <a:headEnd/>
            <a:tailEnd/>
          </a:ln>
        </p:spPr>
      </p:pic>
      <p:sp>
        <p:nvSpPr>
          <p:cNvPr id="6" name="TextBox 5"/>
          <p:cNvSpPr txBox="1"/>
          <p:nvPr/>
        </p:nvSpPr>
        <p:spPr>
          <a:xfrm>
            <a:off x="533400" y="6096000"/>
            <a:ext cx="8153400" cy="338554"/>
          </a:xfrm>
          <a:prstGeom prst="rect">
            <a:avLst/>
          </a:prstGeom>
          <a:noFill/>
        </p:spPr>
        <p:txBody>
          <a:bodyPr wrap="square" rtlCol="0">
            <a:spAutoFit/>
          </a:bodyPr>
          <a:lstStyle/>
          <a:p>
            <a:r>
              <a:rPr lang="en-US" sz="1600" dirty="0" smtClean="0"/>
              <a:t>Source: http://blog.typemock.com/2009/03/cost-of-test-driven-development.html</a:t>
            </a:r>
            <a:endParaRPr lang="en-U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Cost of Not Unit Testing</a:t>
            </a:r>
            <a:endParaRPr lang="en-US" dirty="0"/>
          </a:p>
        </p:txBody>
      </p:sp>
      <p:sp>
        <p:nvSpPr>
          <p:cNvPr id="6" name="TextBox 5"/>
          <p:cNvSpPr txBox="1"/>
          <p:nvPr/>
        </p:nvSpPr>
        <p:spPr>
          <a:xfrm>
            <a:off x="1600200" y="6096000"/>
            <a:ext cx="5943600" cy="338554"/>
          </a:xfrm>
          <a:prstGeom prst="rect">
            <a:avLst/>
          </a:prstGeom>
          <a:noFill/>
        </p:spPr>
        <p:txBody>
          <a:bodyPr wrap="square" rtlCol="0">
            <a:spAutoFit/>
          </a:bodyPr>
          <a:lstStyle/>
          <a:p>
            <a:r>
              <a:rPr lang="en-US" sz="1600" dirty="0" smtClean="0"/>
              <a:t>Source: http://www.riceconsulting.com/public_pdf/STBC-WM.pdf</a:t>
            </a:r>
            <a:endParaRPr lang="en-US" sz="16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579835" y="1600200"/>
            <a:ext cx="598432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p:txBody>
          <a:bodyPr/>
          <a:lstStyle/>
          <a:p>
            <a:pPr>
              <a:buNone/>
            </a:pPr>
            <a:r>
              <a:rPr lang="en-US" dirty="0" smtClean="0"/>
              <a:t>Step 1: you get your technical specifications</a:t>
            </a:r>
            <a:br>
              <a:rPr lang="en-US" dirty="0" smtClean="0"/>
            </a:br>
            <a:r>
              <a:rPr lang="en-US" dirty="0" smtClean="0"/>
              <a:t/>
            </a:r>
            <a:br>
              <a:rPr lang="en-US" dirty="0" smtClean="0"/>
            </a:br>
            <a:r>
              <a:rPr lang="en-US" b="1" i="1" dirty="0" smtClean="0"/>
              <a:t>Money can be transferred from one back account to another.</a:t>
            </a:r>
          </a:p>
          <a:p>
            <a:endParaRPr lang="en-US" b="1" i="1" dirty="0" smtClean="0"/>
          </a:p>
          <a:p>
            <a:pPr>
              <a:buNone/>
            </a:pPr>
            <a:r>
              <a:rPr lang="en-US" dirty="0" smtClean="0"/>
              <a:t>What is really being said here?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sz="2400" dirty="0" smtClean="0"/>
              <a:t>Step 2: translate the specs into </a:t>
            </a:r>
            <a:r>
              <a:rPr lang="en-US" sz="2400" b="1" dirty="0" smtClean="0"/>
              <a:t>acceptance criteria </a:t>
            </a:r>
            <a:r>
              <a:rPr lang="en-US" sz="2400" dirty="0" smtClean="0"/>
              <a:t>(what will it take to complete the feature?)</a:t>
            </a:r>
          </a:p>
          <a:p>
            <a:pPr>
              <a:buNone/>
            </a:pPr>
            <a:r>
              <a:rPr lang="en-US" sz="2400" dirty="0" smtClean="0"/>
              <a:t/>
            </a:r>
            <a:br>
              <a:rPr lang="en-US" sz="2400" dirty="0" smtClean="0"/>
            </a:br>
            <a:r>
              <a:rPr lang="en-US" sz="2400" b="1" dirty="0" smtClean="0"/>
              <a:t>Precondition</a:t>
            </a:r>
            <a:r>
              <a:rPr lang="en-US" sz="2400" dirty="0" smtClean="0"/>
              <a:t>: </a:t>
            </a:r>
          </a:p>
          <a:p>
            <a:r>
              <a:rPr lang="en-US" sz="2400" dirty="0" smtClean="0"/>
              <a:t>Given two bank accounts and the source account has money in it</a:t>
            </a:r>
            <a:br>
              <a:rPr lang="en-US" sz="2400" dirty="0" smtClean="0"/>
            </a:br>
            <a:r>
              <a:rPr lang="en-US" sz="2400" b="1" dirty="0" smtClean="0"/>
              <a:t>Action</a:t>
            </a:r>
            <a:r>
              <a:rPr lang="en-US" sz="2400" dirty="0" smtClean="0"/>
              <a:t>: </a:t>
            </a:r>
          </a:p>
          <a:p>
            <a:r>
              <a:rPr lang="en-US" sz="2400" dirty="0" smtClean="0"/>
              <a:t>When transferring money from the source account to the destination account</a:t>
            </a:r>
            <a:br>
              <a:rPr lang="en-US" sz="2400" dirty="0" smtClean="0"/>
            </a:br>
            <a:r>
              <a:rPr lang="en-US" sz="2400" b="1" dirty="0" smtClean="0"/>
              <a:t>Postconditions</a:t>
            </a:r>
            <a:r>
              <a:rPr lang="en-US" sz="2400" dirty="0" smtClean="0"/>
              <a:t>: </a:t>
            </a:r>
          </a:p>
          <a:p>
            <a:r>
              <a:rPr lang="en-US" sz="2400" dirty="0" smtClean="0"/>
              <a:t>Then the money should be deducted from the source account</a:t>
            </a:r>
          </a:p>
          <a:p>
            <a:r>
              <a:rPr lang="en-US" sz="2400" dirty="0" smtClean="0"/>
              <a:t>Then the money should be added to the destination account </a:t>
            </a:r>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Step 3: Write the acceptance criteria out as code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152400"/>
            <a:ext cx="8763000" cy="4419600"/>
          </a:xfrm>
          <a:prstGeom prst="rect">
            <a:avLst/>
          </a:prstGeom>
          <a:solidFill>
            <a:schemeClr val="bg1">
              <a:lumMod val="85000"/>
            </a:schemeClr>
          </a:solidFill>
        </p:spPr>
        <p:txBody>
          <a:bodyPr lIns="45720" rIns="45720">
            <a:noAutofit/>
          </a:bodyPr>
          <a:lstStyle/>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public class </a:t>
            </a:r>
            <a:r>
              <a:rPr kumimoji="0" lang="en-US" sz="1400" b="1" i="0" u="none" strike="noStrike" kern="0" cap="none" spc="0" normalizeH="0" baseline="0" noProof="0" dirty="0" err="1" smtClean="0">
                <a:ln>
                  <a:noFill/>
                </a:ln>
                <a:solidFill>
                  <a:srgbClr val="FF0000"/>
                </a:solidFill>
                <a:effectLst/>
                <a:uLnTx/>
                <a:uFillTx/>
                <a:latin typeface="Courier New" pitchFamily="49" charset="0"/>
                <a:ea typeface="+mn-lt"/>
                <a:cs typeface="Courier New" pitchFamily="49" charset="0"/>
              </a:rPr>
              <a:t>Given</a:t>
            </a:r>
            <a:r>
              <a:rPr kumimoji="0" lang="en-US" sz="1400" b="1" i="0" u="none" strike="noStrike" kern="0" cap="none" spc="0" normalizeH="0" baseline="0" noProof="0" dirty="0" err="1" smtClean="0">
                <a:ln>
                  <a:noFill/>
                </a:ln>
                <a:effectLst/>
                <a:uLnTx/>
                <a:uFillTx/>
                <a:latin typeface="Courier New" pitchFamily="49" charset="0"/>
                <a:ea typeface="+mn-lt"/>
                <a:cs typeface="Courier New" pitchFamily="49" charset="0"/>
              </a:rPr>
              <a:t>_two_BankAccounts_with_money_in_the_source_account</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 </a:t>
            </a:r>
            <a:r>
              <a:rPr kumimoji="0" lang="en-US" sz="1400" b="1" i="0" u="none" strike="noStrike" kern="0" cap="none" spc="0" normalizeH="0" baseline="0" noProof="0" dirty="0" err="1" smtClean="0">
                <a:ln>
                  <a:noFill/>
                </a:ln>
                <a:effectLst/>
                <a:uLnTx/>
                <a:uFillTx/>
                <a:latin typeface="Courier New" pitchFamily="49" charset="0"/>
                <a:ea typeface="+mn-lt"/>
                <a:cs typeface="Courier New" pitchFamily="49" charset="0"/>
              </a:rPr>
              <a:t>SpecBase</a:t>
            </a:r>
            <a:endPar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lvl="0" indent="-274320">
              <a:buClr>
                <a:schemeClr val="accent1"/>
              </a:buClr>
              <a:buSzPct val="80000"/>
              <a:defRPr/>
            </a:pPr>
            <a:endParaRPr lang="en-US" sz="1400" b="1" kern="0" baseline="0" dirty="0" smtClean="0">
              <a:latin typeface="Courier New" pitchFamily="49" charset="0"/>
              <a:ea typeface="+mn-lt"/>
              <a:cs typeface="Courier New" pitchFamily="49" charset="0"/>
            </a:endParaRPr>
          </a:p>
          <a:p>
            <a:pPr lvl="0" indent="-274320">
              <a:buClr>
                <a:schemeClr val="accent1"/>
              </a:buClr>
              <a:buSzPct val="80000"/>
              <a:defRPr/>
            </a:pPr>
            <a:r>
              <a:rPr lang="en-US" sz="1400" b="1" kern="0" baseline="0" dirty="0" smtClean="0">
                <a:latin typeface="Courier New" pitchFamily="49" charset="0"/>
                <a:ea typeface="+mn-lt"/>
                <a:cs typeface="Courier New" pitchFamily="49" charset="0"/>
              </a:rPr>
              <a:t>}</a:t>
            </a:r>
          </a:p>
          <a:p>
            <a:pPr lvl="0" indent="-274320">
              <a:buClr>
                <a:schemeClr val="accent1"/>
              </a:buClr>
              <a:buSzPct val="80000"/>
              <a:defRPr/>
            </a:pPr>
            <a:endParaRPr kumimoji="0" lang="en-US" sz="1400" b="1" i="0" u="none" strike="noStrike" kern="0" cap="none" spc="0" normalizeH="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lang="en-US" sz="1400" b="1" kern="0" baseline="0" dirty="0" smtClean="0">
                <a:latin typeface="Courier New" pitchFamily="49" charset="0"/>
                <a:ea typeface="+mn-lt"/>
                <a:cs typeface="Courier New" pitchFamily="49" charset="0"/>
              </a:rPr>
              <a:t>public class </a:t>
            </a:r>
            <a:r>
              <a:rPr lang="en-US" sz="1400" b="1" kern="0" baseline="0" dirty="0" smtClean="0">
                <a:solidFill>
                  <a:srgbClr val="FF0000"/>
                </a:solidFill>
                <a:latin typeface="Courier New" pitchFamily="49" charset="0"/>
                <a:ea typeface="+mn-lt"/>
                <a:cs typeface="Courier New" pitchFamily="49" charset="0"/>
              </a:rPr>
              <a:t>When</a:t>
            </a:r>
            <a:r>
              <a:rPr lang="en-US" sz="1400" b="1" kern="0" baseline="0" dirty="0" smtClean="0">
                <a:latin typeface="Courier New" pitchFamily="49" charset="0"/>
                <a:ea typeface="+mn-lt"/>
                <a:cs typeface="Courier New" pitchFamily="49" charset="0"/>
              </a:rPr>
              <a:t>_transferring_money_from_the_source_account_to_another_account </a:t>
            </a:r>
          </a:p>
          <a:p>
            <a:pPr lvl="0" indent="-274320">
              <a:buClr>
                <a:schemeClr val="accent1"/>
              </a:buClr>
              <a:buSzPct val="80000"/>
              <a:defRPr/>
            </a:pPr>
            <a:r>
              <a:rPr lang="en-US" sz="1400" b="1" kern="0" dirty="0" smtClean="0">
                <a:latin typeface="Courier New" pitchFamily="49" charset="0"/>
                <a:ea typeface="+mn-lt"/>
                <a:cs typeface="Courier New" pitchFamily="49" charset="0"/>
              </a:rPr>
              <a:t>    : </a:t>
            </a:r>
            <a:r>
              <a:rPr lang="en-US" sz="1400" b="1" kern="0" dirty="0" err="1" smtClean="0">
                <a:latin typeface="Courier New" pitchFamily="49" charset="0"/>
                <a:ea typeface="+mn-lt"/>
                <a:cs typeface="Courier New" pitchFamily="49" charset="0"/>
              </a:rPr>
              <a:t>Given_two_BankAccounts_with_money_in_the_source_account</a:t>
            </a: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a:t>
            </a:r>
            <a:r>
              <a:rPr lang="en-US" sz="1400" b="1" kern="0" dirty="0" err="1" smtClean="0">
                <a:latin typeface="Courier New" pitchFamily="49" charset="0"/>
                <a:ea typeface="+mn-lt"/>
                <a:cs typeface="Courier New" pitchFamily="49" charset="0"/>
              </a:rPr>
              <a:t>_the_money_should_be_subtracted_from_the_source_account</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a:t>
            </a:r>
            <a:endParaRPr lang="en-US" sz="1400" b="1" kern="0" dirty="0" smtClean="0">
              <a:latin typeface="Courier New" pitchFamily="49" charset="0"/>
              <a:ea typeface="+mn-lt"/>
              <a:cs typeface="Courier New" pitchFamily="49" charset="0"/>
            </a:endParaRP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noProof="0" dirty="0" smtClean="0">
                <a:ln>
                  <a:noFill/>
                </a:ln>
                <a:effectLst/>
                <a:uLnTx/>
                <a:uFillTx/>
                <a:latin typeface="Courier New" pitchFamily="49" charset="0"/>
                <a:ea typeface="+mn-lt"/>
                <a:cs typeface="Courier New" pitchFamily="49" charset="0"/>
              </a:rPr>
              <a:t>   </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a:t>
            </a: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lvl="0" indent="-274320">
              <a:buClr>
                <a:schemeClr val="accent1"/>
              </a:buClr>
              <a:buSzPct val="80000"/>
              <a:defRPr/>
            </a:pPr>
            <a:r>
              <a:rPr lang="en-US" sz="1400" b="1" kern="0" dirty="0" smtClean="0">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a:t>
            </a:r>
            <a:r>
              <a:rPr lang="en-US" sz="1400" b="1" kern="0" dirty="0" err="1" smtClean="0">
                <a:latin typeface="Courier New" pitchFamily="49" charset="0"/>
                <a:ea typeface="+mn-lt"/>
                <a:cs typeface="Courier New" pitchFamily="49" charset="0"/>
              </a:rPr>
              <a:t>_the_money_should_be_added_to_the_destination_account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endPar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noProof="0" dirty="0" smtClean="0">
                <a:ln>
                  <a:noFill/>
                </a:ln>
                <a:effectLst/>
                <a:uLnTx/>
                <a:uFillTx/>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endParaRPr kumimoji="0" lang="en-US" sz="1400" b="1" i="0" u="none" strike="noStrike" kern="0" cap="none" spc="0" normalizeH="0" baseline="0" noProof="0" dirty="0">
              <a:ln>
                <a:noFill/>
              </a:ln>
              <a:effectLst/>
              <a:uLnTx/>
              <a:uFillTx/>
              <a:latin typeface="Courier New" pitchFamily="49" charset="0"/>
              <a:ea typeface="+mn-lt"/>
              <a:cs typeface="Courier New" pitchFamily="49" charset="0"/>
            </a:endParaRPr>
          </a:p>
        </p:txBody>
      </p:sp>
      <p:sp>
        <p:nvSpPr>
          <p:cNvPr id="5" name="TextBox 4"/>
          <p:cNvSpPr txBox="1"/>
          <p:nvPr/>
        </p:nvSpPr>
        <p:spPr>
          <a:xfrm>
            <a:off x="228600" y="4876800"/>
            <a:ext cx="8610600" cy="830997"/>
          </a:xfrm>
          <a:prstGeom prst="rect">
            <a:avLst/>
          </a:prstGeom>
          <a:noFill/>
        </p:spPr>
        <p:txBody>
          <a:bodyPr wrap="square" rtlCol="0">
            <a:spAutoFit/>
          </a:bodyPr>
          <a:lstStyle/>
          <a:p>
            <a:r>
              <a:rPr lang="en-US" sz="2400" dirty="0" smtClean="0"/>
              <a:t>We are </a:t>
            </a:r>
            <a:r>
              <a:rPr lang="en-US" sz="2400" b="1" dirty="0" smtClean="0"/>
              <a:t>translating</a:t>
            </a:r>
            <a:r>
              <a:rPr lang="en-US" sz="2400" dirty="0" smtClean="0"/>
              <a:t> actual business requirements into code that will verify that our code does what the </a:t>
            </a:r>
            <a:r>
              <a:rPr lang="en-US" sz="2400" b="1" dirty="0" smtClean="0"/>
              <a:t>business wants it to do</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152400"/>
            <a:ext cx="8763000" cy="6019800"/>
          </a:xfrm>
          <a:prstGeom prst="rect">
            <a:avLst/>
          </a:prstGeom>
          <a:solidFill>
            <a:schemeClr val="bg1">
              <a:lumMod val="85000"/>
            </a:schemeClr>
          </a:solidFill>
        </p:spPr>
        <p:txBody>
          <a:bodyPr lIns="45720" rIns="45720">
            <a:noAutofit/>
          </a:bodyPr>
          <a:lstStyle/>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public class </a:t>
            </a:r>
            <a:r>
              <a:rPr kumimoji="0" lang="en-US" sz="1400" b="1" i="0" u="none" strike="noStrike" kern="0" cap="none" spc="0" normalizeH="0" baseline="0" noProof="0" dirty="0" err="1" smtClean="0">
                <a:ln>
                  <a:noFill/>
                </a:ln>
                <a:solidFill>
                  <a:srgbClr val="FF0000"/>
                </a:solidFill>
                <a:effectLst/>
                <a:uLnTx/>
                <a:uFillTx/>
                <a:latin typeface="Courier New" pitchFamily="49" charset="0"/>
                <a:ea typeface="+mn-lt"/>
                <a:cs typeface="Courier New" pitchFamily="49" charset="0"/>
              </a:rPr>
              <a:t>Given</a:t>
            </a:r>
            <a:r>
              <a:rPr kumimoji="0" lang="en-US" sz="1400" b="1" i="0" u="none" strike="noStrike" kern="0" cap="none" spc="0" normalizeH="0" baseline="0" noProof="0" dirty="0" err="1" smtClean="0">
                <a:ln>
                  <a:noFill/>
                </a:ln>
                <a:effectLst/>
                <a:uLnTx/>
                <a:uFillTx/>
                <a:latin typeface="Courier New" pitchFamily="49" charset="0"/>
                <a:ea typeface="+mn-lt"/>
                <a:cs typeface="Courier New" pitchFamily="49" charset="0"/>
              </a:rPr>
              <a:t>_two_BankAccounts_with_money_in_the_source_account</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 </a:t>
            </a:r>
            <a:r>
              <a:rPr kumimoji="0" lang="en-US" sz="1400" b="1" i="0" u="none" strike="noStrike" kern="0" cap="none" spc="0" normalizeH="0" baseline="0" noProof="0" dirty="0" err="1" smtClean="0">
                <a:ln>
                  <a:noFill/>
                </a:ln>
                <a:effectLst/>
                <a:uLnTx/>
                <a:uFillTx/>
                <a:latin typeface="Courier New" pitchFamily="49" charset="0"/>
                <a:ea typeface="+mn-lt"/>
                <a:cs typeface="Courier New" pitchFamily="49" charset="0"/>
              </a:rPr>
              <a:t>SpecBase</a:t>
            </a:r>
            <a:endPar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protected </a:t>
            </a:r>
            <a:r>
              <a:rPr lang="en-US" sz="1400" b="1" kern="0" dirty="0" err="1" smtClean="0">
                <a:latin typeface="Courier New" pitchFamily="49" charset="0"/>
                <a:ea typeface="+mn-lt"/>
                <a:cs typeface="Courier New" pitchFamily="49" charset="0"/>
              </a:rPr>
              <a:t>BankAccount</a:t>
            </a: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fromAccount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protected </a:t>
            </a:r>
            <a:r>
              <a:rPr lang="en-US" sz="1400" b="1" kern="0" dirty="0" err="1" smtClean="0">
                <a:latin typeface="Courier New" pitchFamily="49" charset="0"/>
                <a:ea typeface="+mn-lt"/>
                <a:cs typeface="Courier New" pitchFamily="49" charset="0"/>
              </a:rPr>
              <a:t>BankAccount</a:t>
            </a: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toAccount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    protected override void </a:t>
            </a:r>
            <a:r>
              <a:rPr lang="en-US" sz="1400" b="1" kern="0" dirty="0" err="1" smtClean="0">
                <a:latin typeface="Courier New" pitchFamily="49" charset="0"/>
                <a:ea typeface="+mn-lt"/>
                <a:cs typeface="Courier New" pitchFamily="49" charset="0"/>
              </a:rPr>
              <a:t>Establish_context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fromAccount</a:t>
            </a:r>
            <a:r>
              <a:rPr lang="en-US" sz="1400" b="1" kern="0" dirty="0" smtClean="0">
                <a:latin typeface="Courier New" pitchFamily="49" charset="0"/>
                <a:ea typeface="+mn-lt"/>
                <a:cs typeface="Courier New" pitchFamily="49" charset="0"/>
              </a:rPr>
              <a:t> = new </a:t>
            </a:r>
            <a:r>
              <a:rPr lang="en-US" sz="1400" b="1" kern="0" dirty="0" err="1" smtClean="0">
                <a:latin typeface="Courier New" pitchFamily="49" charset="0"/>
                <a:ea typeface="+mn-lt"/>
                <a:cs typeface="Courier New" pitchFamily="49" charset="0"/>
              </a:rPr>
              <a:t>BankAccount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fromAccount.Deposit</a:t>
            </a:r>
            <a:r>
              <a:rPr lang="en-US" sz="1400" b="1" kern="0" dirty="0" smtClean="0">
                <a:latin typeface="Courier New" pitchFamily="49" charset="0"/>
                <a:ea typeface="+mn-lt"/>
                <a:cs typeface="Courier New" pitchFamily="49" charset="0"/>
              </a:rPr>
              <a:t>(5);</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toAccount</a:t>
            </a:r>
            <a:r>
              <a:rPr lang="en-US" sz="1400" b="1" kern="0" dirty="0" smtClean="0">
                <a:latin typeface="Courier New" pitchFamily="49" charset="0"/>
                <a:ea typeface="+mn-lt"/>
                <a:cs typeface="Courier New" pitchFamily="49" charset="0"/>
              </a:rPr>
              <a:t> = new </a:t>
            </a:r>
            <a:r>
              <a:rPr lang="en-US" sz="1400" b="1" kern="0" dirty="0" err="1" smtClean="0">
                <a:latin typeface="Courier New" pitchFamily="49" charset="0"/>
                <a:ea typeface="+mn-lt"/>
                <a:cs typeface="Courier New" pitchFamily="49" charset="0"/>
              </a:rPr>
              <a:t>BankAccount</a:t>
            </a: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endParaRPr lang="en-US" sz="1400" b="1" kern="0" baseline="0" dirty="0" smtClean="0">
              <a:latin typeface="Courier New" pitchFamily="49" charset="0"/>
              <a:ea typeface="+mn-lt"/>
              <a:cs typeface="Courier New" pitchFamily="49" charset="0"/>
            </a:endParaRPr>
          </a:p>
          <a:p>
            <a:pPr lvl="0" indent="-274320">
              <a:buClr>
                <a:schemeClr val="accent1"/>
              </a:buClr>
              <a:buSzPct val="80000"/>
              <a:defRPr/>
            </a:pPr>
            <a:r>
              <a:rPr lang="en-US" sz="1400" b="1" kern="0" baseline="0" dirty="0" smtClean="0">
                <a:latin typeface="Courier New" pitchFamily="49" charset="0"/>
                <a:ea typeface="+mn-lt"/>
                <a:cs typeface="Courier New" pitchFamily="49" charset="0"/>
              </a:rPr>
              <a:t>}</a:t>
            </a:r>
          </a:p>
          <a:p>
            <a:pPr lvl="0" indent="-274320">
              <a:buClr>
                <a:schemeClr val="accent1"/>
              </a:buClr>
              <a:buSzPct val="80000"/>
              <a:defRPr/>
            </a:pPr>
            <a:endParaRPr kumimoji="0" lang="en-US" sz="1400" b="1" i="0" u="none" strike="noStrike" kern="0" cap="none" spc="0" normalizeH="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lang="en-US" sz="1400" b="1" kern="0" baseline="0" dirty="0" smtClean="0">
                <a:latin typeface="Courier New" pitchFamily="49" charset="0"/>
                <a:ea typeface="+mn-lt"/>
                <a:cs typeface="Courier New" pitchFamily="49" charset="0"/>
              </a:rPr>
              <a:t>public class </a:t>
            </a:r>
            <a:r>
              <a:rPr lang="en-US" sz="1400" b="1" kern="0" baseline="0" dirty="0" err="1" smtClean="0">
                <a:solidFill>
                  <a:srgbClr val="FF0000"/>
                </a:solidFill>
                <a:latin typeface="Courier New" pitchFamily="49" charset="0"/>
                <a:ea typeface="+mn-lt"/>
                <a:cs typeface="Courier New" pitchFamily="49" charset="0"/>
              </a:rPr>
              <a:t>When</a:t>
            </a:r>
            <a:r>
              <a:rPr lang="en-US" sz="1400" b="1" kern="0" baseline="0" dirty="0" err="1" smtClean="0">
                <a:latin typeface="Courier New" pitchFamily="49" charset="0"/>
                <a:ea typeface="+mn-lt"/>
                <a:cs typeface="Courier New" pitchFamily="49" charset="0"/>
              </a:rPr>
              <a:t>_transferring_money_to_another_account</a:t>
            </a:r>
            <a:r>
              <a:rPr lang="en-US" sz="1400" b="1" kern="0" baseline="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 </a:t>
            </a:r>
            <a:r>
              <a:rPr lang="en-US" sz="1400" b="1" kern="0" dirty="0" err="1" smtClean="0">
                <a:latin typeface="Courier New" pitchFamily="49" charset="0"/>
                <a:ea typeface="+mn-lt"/>
                <a:cs typeface="Courier New" pitchFamily="49" charset="0"/>
              </a:rPr>
              <a:t>Given_two_BankAccounts_with_money_in_the_source_account</a:t>
            </a: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a:t>
            </a:r>
            <a:r>
              <a:rPr lang="en-US" sz="1400" b="1" kern="0" dirty="0" err="1" smtClean="0">
                <a:latin typeface="Courier New" pitchFamily="49" charset="0"/>
                <a:ea typeface="+mn-lt"/>
                <a:cs typeface="Courier New" pitchFamily="49" charset="0"/>
              </a:rPr>
              <a:t>_the_money_should_be_subtracted_from_the_source_account</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a:t>
            </a:r>
            <a:endParaRPr lang="en-US" sz="1400" b="1" kern="0" dirty="0" smtClean="0">
              <a:latin typeface="Courier New" pitchFamily="49" charset="0"/>
              <a:ea typeface="+mn-lt"/>
              <a:cs typeface="Courier New" pitchFamily="49" charset="0"/>
            </a:endParaRP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noProof="0" dirty="0" smtClean="0">
                <a:ln>
                  <a:noFill/>
                </a:ln>
                <a:effectLst/>
                <a:uLnTx/>
                <a:uFillTx/>
                <a:latin typeface="Courier New" pitchFamily="49" charset="0"/>
                <a:ea typeface="+mn-lt"/>
                <a:cs typeface="Courier New" pitchFamily="49" charset="0"/>
              </a:rPr>
              <a:t>   </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a:t>
            </a: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lvl="0" indent="-274320">
              <a:buClr>
                <a:schemeClr val="accent1"/>
              </a:buClr>
              <a:buSzPct val="80000"/>
              <a:defRPr/>
            </a:pPr>
            <a:r>
              <a:rPr lang="en-US" sz="1400" b="1" kern="0" dirty="0" smtClean="0">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a:t>
            </a:r>
            <a:r>
              <a:rPr lang="en-US" sz="1400" b="1" kern="0" dirty="0" err="1" smtClean="0">
                <a:latin typeface="Courier New" pitchFamily="49" charset="0"/>
                <a:ea typeface="+mn-lt"/>
                <a:cs typeface="Courier New" pitchFamily="49" charset="0"/>
              </a:rPr>
              <a:t>_the_money_should_be_added_to_the_destination_account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endPar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kumimoji="0" lang="en-US" sz="1400" b="1" i="0" u="none" strike="noStrike" kern="0" cap="none" spc="0" normalizeH="0" noProof="0" dirty="0" smtClean="0">
                <a:ln>
                  <a:noFill/>
                </a:ln>
                <a:effectLst/>
                <a:uLnTx/>
                <a:uFillTx/>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400" b="1" i="0" u="none" strike="noStrike" kern="0" cap="none" spc="0" normalizeH="0" baseline="0" noProof="0" dirty="0" smtClean="0">
                <a:ln>
                  <a:noFill/>
                </a:ln>
                <a:effectLst/>
                <a:uLnTx/>
                <a:uFillTx/>
                <a:latin typeface="Courier New" pitchFamily="49" charset="0"/>
                <a:ea typeface="+mn-lt"/>
                <a:cs typeface="Courier New" pitchFamily="49" charset="0"/>
              </a:rPr>
              <a:t>}</a:t>
            </a:r>
            <a:endParaRPr kumimoji="0" lang="en-US" sz="1400" b="1" i="0" u="none" strike="noStrike" kern="0" cap="none" spc="0" normalizeH="0" baseline="0" noProof="0" dirty="0">
              <a:ln>
                <a:noFill/>
              </a:ln>
              <a:effectLst/>
              <a:uLnTx/>
              <a:uFillTx/>
              <a:latin typeface="Courier New" pitchFamily="49" charset="0"/>
              <a:ea typeface="+mn-lt"/>
              <a:cs typeface="Courier New"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52400" y="152400"/>
            <a:ext cx="8763000" cy="6553200"/>
          </a:xfrm>
          <a:prstGeom prst="rect">
            <a:avLst/>
          </a:prstGeom>
          <a:solidFill>
            <a:schemeClr val="bg1">
              <a:lumMod val="85000"/>
            </a:schemeClr>
          </a:solidFill>
        </p:spPr>
        <p:txBody>
          <a:bodyPr lIns="45720" rIns="45720">
            <a:noAutofit/>
          </a:bodyPr>
          <a:lstStyle/>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public class </a:t>
            </a:r>
            <a:r>
              <a:rPr kumimoji="0" lang="en-US" sz="1300" b="1" i="0" u="none" strike="noStrike" kern="0" cap="none" spc="0" normalizeH="0" baseline="0" noProof="0" dirty="0" err="1" smtClean="0">
                <a:ln>
                  <a:noFill/>
                </a:ln>
                <a:solidFill>
                  <a:srgbClr val="FF0000"/>
                </a:solidFill>
                <a:effectLst/>
                <a:uLnTx/>
                <a:uFillTx/>
                <a:latin typeface="Courier New" pitchFamily="49" charset="0"/>
                <a:ea typeface="+mn-lt"/>
                <a:cs typeface="Courier New" pitchFamily="49" charset="0"/>
              </a:rPr>
              <a:t>Given</a:t>
            </a:r>
            <a:r>
              <a:rPr kumimoji="0" lang="en-US" sz="1300" b="1" i="0" u="none" strike="noStrike" kern="0" cap="none" spc="0" normalizeH="0" baseline="0" noProof="0" dirty="0" err="1" smtClean="0">
                <a:ln>
                  <a:noFill/>
                </a:ln>
                <a:effectLst/>
                <a:uLnTx/>
                <a:uFillTx/>
                <a:latin typeface="Courier New" pitchFamily="49" charset="0"/>
                <a:ea typeface="+mn-lt"/>
                <a:cs typeface="Courier New" pitchFamily="49" charset="0"/>
              </a:rPr>
              <a:t>_two_BankAccounts_with_money_in_the_source_account</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 </a:t>
            </a:r>
            <a:r>
              <a:rPr kumimoji="0" lang="en-US" sz="1300" b="1" i="0" u="none" strike="noStrike" kern="0" cap="none" spc="0" normalizeH="0" baseline="0" noProof="0" dirty="0" err="1" smtClean="0">
                <a:ln>
                  <a:noFill/>
                </a:ln>
                <a:effectLst/>
                <a:uLnTx/>
                <a:uFillTx/>
                <a:latin typeface="Courier New" pitchFamily="49" charset="0"/>
                <a:ea typeface="+mn-lt"/>
                <a:cs typeface="Courier New" pitchFamily="49" charset="0"/>
              </a:rPr>
              <a:t>SpecBase</a:t>
            </a:r>
            <a:endPar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lang="en-US" sz="1300" b="1" kern="0" dirty="0" smtClean="0">
                <a:latin typeface="Courier New" pitchFamily="49" charset="0"/>
                <a:ea typeface="+mn-lt"/>
                <a:cs typeface="Courier New" pitchFamily="49" charset="0"/>
              </a:rPr>
              <a:t>    protected </a:t>
            </a:r>
            <a:r>
              <a:rPr lang="en-US" sz="1300" b="1" kern="0" dirty="0" err="1" smtClean="0">
                <a:latin typeface="Courier New" pitchFamily="49" charset="0"/>
                <a:ea typeface="+mn-lt"/>
                <a:cs typeface="Courier New" pitchFamily="49" charset="0"/>
              </a:rPr>
              <a:t>BankAccount</a:t>
            </a: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fromAccount</a:t>
            </a:r>
            <a:r>
              <a:rPr lang="en-US" sz="1300" b="1" kern="0" dirty="0" smtClean="0">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protected </a:t>
            </a:r>
            <a:r>
              <a:rPr kumimoji="0" lang="en-US" sz="1300" b="1" i="0" u="none" strike="noStrike" kern="0" cap="none" spc="0" normalizeH="0" baseline="0" noProof="0" dirty="0" err="1" smtClean="0">
                <a:ln>
                  <a:noFill/>
                </a:ln>
                <a:effectLst/>
                <a:uLnTx/>
                <a:uFillTx/>
                <a:latin typeface="Courier New" pitchFamily="49" charset="0"/>
                <a:ea typeface="+mn-lt"/>
                <a:cs typeface="Courier New" pitchFamily="49" charset="0"/>
              </a:rPr>
              <a:t>BankAccount</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_</a:t>
            </a:r>
            <a:r>
              <a:rPr kumimoji="0" lang="en-US" sz="1300" b="1" i="0" u="none" strike="noStrike" kern="0" cap="none" spc="0" normalizeH="0" baseline="0" noProof="0" dirty="0" err="1" smtClean="0">
                <a:ln>
                  <a:noFill/>
                </a:ln>
                <a:effectLst/>
                <a:uLnTx/>
                <a:uFillTx/>
                <a:latin typeface="Courier New" pitchFamily="49" charset="0"/>
                <a:ea typeface="+mn-lt"/>
                <a:cs typeface="Courier New" pitchFamily="49" charset="0"/>
              </a:rPr>
              <a:t>toAccount</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endParaRPr lang="en-US" sz="1300" b="1" kern="0" dirty="0" smtClean="0">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noProof="0" dirty="0" smtClean="0">
                <a:ln>
                  <a:noFill/>
                </a:ln>
                <a:effectLst/>
                <a:uLnTx/>
                <a:uFillTx/>
                <a:latin typeface="Courier New" pitchFamily="49" charset="0"/>
                <a:ea typeface="+mn-lt"/>
                <a:cs typeface="Courier New" pitchFamily="49" charset="0"/>
              </a:rPr>
              <a:t>    protected override void </a:t>
            </a:r>
            <a:r>
              <a:rPr kumimoji="0" lang="en-US" sz="1300" b="1" i="0" u="none" strike="noStrike" kern="0" cap="none" spc="0" normalizeH="0" noProof="0" dirty="0" err="1" smtClean="0">
                <a:ln>
                  <a:noFill/>
                </a:ln>
                <a:effectLst/>
                <a:uLnTx/>
                <a:uFillTx/>
                <a:latin typeface="Courier New" pitchFamily="49" charset="0"/>
                <a:ea typeface="+mn-lt"/>
                <a:cs typeface="Courier New" pitchFamily="49" charset="0"/>
              </a:rPr>
              <a:t>Establish_context</a:t>
            </a:r>
            <a:r>
              <a:rPr kumimoji="0" lang="en-US" sz="1300" b="1" i="0" u="none" strike="noStrike" kern="0" cap="none" spc="0" normalizeH="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lang="en-US" sz="1300" b="1" kern="0" dirty="0" smtClean="0">
                <a:latin typeface="Courier New" pitchFamily="49" charset="0"/>
                <a:ea typeface="+mn-lt"/>
                <a:cs typeface="Courier New" pitchFamily="49" charset="0"/>
              </a:rPr>
              <a:t>    {</a:t>
            </a: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fromAccount</a:t>
            </a:r>
            <a:r>
              <a:rPr lang="en-US" sz="1300" b="1" kern="0" dirty="0" smtClean="0">
                <a:latin typeface="Courier New" pitchFamily="49" charset="0"/>
                <a:ea typeface="+mn-lt"/>
                <a:cs typeface="Courier New" pitchFamily="49" charset="0"/>
              </a:rPr>
              <a:t> = new </a:t>
            </a:r>
            <a:r>
              <a:rPr lang="en-US" sz="1300" b="1" kern="0" dirty="0" err="1" smtClean="0">
                <a:latin typeface="Courier New" pitchFamily="49" charset="0"/>
                <a:ea typeface="+mn-lt"/>
                <a:cs typeface="Courier New" pitchFamily="49" charset="0"/>
              </a:rPr>
              <a:t>BankAccount</a:t>
            </a:r>
            <a:r>
              <a:rPr lang="en-US" sz="1300" b="1" kern="0" dirty="0" smtClean="0">
                <a:latin typeface="Courier New" pitchFamily="49" charset="0"/>
                <a:ea typeface="+mn-lt"/>
                <a:cs typeface="Courier New" pitchFamily="49" charset="0"/>
              </a:rPr>
              <a:t>();</a:t>
            </a: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fromAccount.Deposit</a:t>
            </a:r>
            <a:r>
              <a:rPr lang="en-US" sz="1300" b="1" kern="0" dirty="0" smtClean="0">
                <a:latin typeface="Courier New" pitchFamily="49" charset="0"/>
                <a:ea typeface="+mn-lt"/>
                <a:cs typeface="Courier New" pitchFamily="49" charset="0"/>
              </a:rPr>
              <a:t>(5);</a:t>
            </a: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toAccount</a:t>
            </a:r>
            <a:r>
              <a:rPr lang="en-US" sz="1300" b="1" kern="0" dirty="0" smtClean="0">
                <a:latin typeface="Courier New" pitchFamily="49" charset="0"/>
                <a:ea typeface="+mn-lt"/>
                <a:cs typeface="Courier New" pitchFamily="49" charset="0"/>
              </a:rPr>
              <a:t> = new </a:t>
            </a:r>
            <a:r>
              <a:rPr lang="en-US" sz="1300" b="1" kern="0" dirty="0" err="1" smtClean="0">
                <a:latin typeface="Courier New" pitchFamily="49" charset="0"/>
                <a:ea typeface="+mn-lt"/>
                <a:cs typeface="Courier New" pitchFamily="49" charset="0"/>
              </a:rPr>
              <a:t>BankAccount</a:t>
            </a:r>
            <a:r>
              <a:rPr lang="en-US" sz="1300" b="1" kern="0" dirty="0" smtClean="0">
                <a:latin typeface="Courier New" pitchFamily="49" charset="0"/>
                <a:ea typeface="+mn-lt"/>
                <a:cs typeface="Courier New" pitchFamily="49" charset="0"/>
              </a:rPr>
              <a:t>();    </a:t>
            </a:r>
          </a:p>
          <a:p>
            <a:pPr lvl="0" indent="-274320">
              <a:buClr>
                <a:schemeClr val="accent1"/>
              </a:buClr>
              <a:buSzPct val="80000"/>
              <a:defRPr/>
            </a:pPr>
            <a:r>
              <a:rPr lang="en-US" sz="1300" b="1" kern="0" dirty="0" smtClean="0">
                <a:latin typeface="Courier New" pitchFamily="49" charset="0"/>
                <a:ea typeface="+mn-lt"/>
                <a:cs typeface="Courier New" pitchFamily="49" charset="0"/>
              </a:rPr>
              <a:t>    </a:t>
            </a:r>
            <a:r>
              <a:rPr kumimoji="0" lang="en-US" sz="1300" b="1" i="0" u="none" strike="noStrike" kern="0" cap="none" spc="0" normalizeH="0" noProof="0" dirty="0" smtClean="0">
                <a:ln>
                  <a:noFill/>
                </a:ln>
                <a:effectLst/>
                <a:uLnTx/>
                <a:uFillTx/>
                <a:latin typeface="Courier New" pitchFamily="49" charset="0"/>
                <a:ea typeface="+mn-lt"/>
                <a:cs typeface="Courier New" pitchFamily="49" charset="0"/>
              </a:rPr>
              <a:t>}</a:t>
            </a:r>
          </a:p>
          <a:p>
            <a:pPr lvl="0" indent="-274320">
              <a:buClr>
                <a:schemeClr val="accent1"/>
              </a:buClr>
              <a:buSzPct val="80000"/>
              <a:defRPr/>
            </a:pPr>
            <a:r>
              <a:rPr lang="en-US" sz="1300" b="1" kern="0" baseline="0" dirty="0" smtClean="0">
                <a:latin typeface="Courier New" pitchFamily="49" charset="0"/>
                <a:ea typeface="+mn-lt"/>
                <a:cs typeface="Courier New" pitchFamily="49" charset="0"/>
              </a:rPr>
              <a:t>}</a:t>
            </a:r>
          </a:p>
          <a:p>
            <a:pPr lvl="0" indent="-274320">
              <a:buClr>
                <a:schemeClr val="accent1"/>
              </a:buClr>
              <a:buSzPct val="80000"/>
              <a:defRPr/>
            </a:pPr>
            <a:endParaRPr kumimoji="0" lang="en-US" sz="1300" b="1" i="0" u="none" strike="noStrike" kern="0" cap="none" spc="0" normalizeH="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lang="en-US" sz="1300" b="1" kern="0" baseline="0" dirty="0" smtClean="0">
                <a:latin typeface="Courier New" pitchFamily="49" charset="0"/>
                <a:ea typeface="+mn-lt"/>
                <a:cs typeface="Courier New" pitchFamily="49" charset="0"/>
              </a:rPr>
              <a:t>public class </a:t>
            </a:r>
            <a:r>
              <a:rPr lang="en-US" sz="1300" b="1" kern="0" baseline="0" dirty="0" err="1" smtClean="0">
                <a:solidFill>
                  <a:srgbClr val="FF0000"/>
                </a:solidFill>
                <a:latin typeface="Courier New" pitchFamily="49" charset="0"/>
                <a:ea typeface="+mn-lt"/>
                <a:cs typeface="Courier New" pitchFamily="49" charset="0"/>
              </a:rPr>
              <a:t>When</a:t>
            </a:r>
            <a:r>
              <a:rPr lang="en-US" sz="1300" b="1" kern="0" baseline="0" dirty="0" err="1" smtClean="0">
                <a:latin typeface="Courier New" pitchFamily="49" charset="0"/>
                <a:ea typeface="+mn-lt"/>
                <a:cs typeface="Courier New" pitchFamily="49" charset="0"/>
              </a:rPr>
              <a:t>_transferring_money_to_another_account</a:t>
            </a:r>
            <a:r>
              <a:rPr lang="en-US" sz="1300" b="1" kern="0" baseline="0" dirty="0" smtClean="0">
                <a:latin typeface="Courier New" pitchFamily="49" charset="0"/>
                <a:ea typeface="+mn-lt"/>
                <a:cs typeface="Courier New" pitchFamily="49" charset="0"/>
              </a:rPr>
              <a:t> </a:t>
            </a:r>
          </a:p>
          <a:p>
            <a:pPr lvl="0" indent="-274320">
              <a:buClr>
                <a:schemeClr val="accent1"/>
              </a:buClr>
              <a:buSzPct val="80000"/>
              <a:defRPr/>
            </a:pPr>
            <a:r>
              <a:rPr lang="en-US" sz="1300" b="1" kern="0" dirty="0" smtClean="0">
                <a:latin typeface="Courier New" pitchFamily="49" charset="0"/>
                <a:ea typeface="+mn-lt"/>
                <a:cs typeface="Courier New" pitchFamily="49" charset="0"/>
              </a:rPr>
              <a:t>    : </a:t>
            </a:r>
            <a:r>
              <a:rPr lang="en-US" sz="1300" b="1" kern="0" dirty="0" err="1" smtClean="0">
                <a:latin typeface="Courier New" pitchFamily="49" charset="0"/>
                <a:ea typeface="+mn-lt"/>
                <a:cs typeface="Courier New" pitchFamily="49" charset="0"/>
              </a:rPr>
              <a:t>Given_two_BankAccounts_with_money_in_the_source_account</a:t>
            </a:r>
            <a:endParaRPr lang="en-US" sz="1300" b="1" kern="0" dirty="0" smtClean="0">
              <a:latin typeface="Courier New" pitchFamily="49" charset="0"/>
              <a:ea typeface="+mn-lt"/>
              <a:cs typeface="Courier New" pitchFamily="49" charset="0"/>
            </a:endParaRPr>
          </a:p>
          <a:p>
            <a:pPr lvl="0" indent="-274320">
              <a:buClr>
                <a:schemeClr val="accent1"/>
              </a:buClr>
              <a:buSzPct val="80000"/>
              <a:defRPr/>
            </a:pPr>
            <a:r>
              <a:rPr lang="en-US" sz="1300" b="1" kern="0" dirty="0" smtClean="0">
                <a:latin typeface="Courier New" pitchFamily="49" charset="0"/>
                <a:ea typeface="+mn-lt"/>
                <a:cs typeface="Courier New" pitchFamily="49" charset="0"/>
              </a:rPr>
              <a:t>{</a:t>
            </a:r>
          </a:p>
          <a:p>
            <a:pPr lvl="0" indent="-274320">
              <a:buClr>
                <a:schemeClr val="accent1"/>
              </a:buClr>
              <a:buSzPct val="80000"/>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protected override void </a:t>
            </a:r>
            <a:r>
              <a:rPr lang="en-US" sz="1300" b="1" kern="0" dirty="0" err="1" smtClean="0">
                <a:latin typeface="Courier New" pitchFamily="49" charset="0"/>
                <a:ea typeface="+mn-lt"/>
                <a:cs typeface="Courier New" pitchFamily="49" charset="0"/>
              </a:rPr>
              <a:t>Because_of</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a:t>
            </a:r>
          </a:p>
          <a:p>
            <a:pPr lvl="0" indent="-274320">
              <a:buClr>
                <a:schemeClr val="accent1"/>
              </a:buClr>
              <a:buSzPct val="80000"/>
              <a:defRPr/>
            </a:pPr>
            <a:r>
              <a:rPr lang="en-US" sz="1300" b="1" kern="0" dirty="0" smtClean="0">
                <a:latin typeface="Courier New" pitchFamily="49" charset="0"/>
                <a:ea typeface="+mn-lt"/>
                <a:cs typeface="Courier New" pitchFamily="49" charset="0"/>
              </a:rPr>
              <a:t>    {</a:t>
            </a: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fromAccount.TransferMoneyTo</a:t>
            </a:r>
            <a:r>
              <a:rPr lang="en-US" sz="1300" b="1" kern="0" dirty="0" smtClean="0">
                <a:latin typeface="Courier New" pitchFamily="49" charset="0"/>
                <a:ea typeface="+mn-lt"/>
                <a:cs typeface="Courier New" pitchFamily="49" charset="0"/>
              </a:rPr>
              <a:t>(_</a:t>
            </a:r>
            <a:r>
              <a:rPr lang="en-US" sz="1300" b="1" kern="0" dirty="0" err="1" smtClean="0">
                <a:latin typeface="Courier New" pitchFamily="49" charset="0"/>
                <a:ea typeface="+mn-lt"/>
                <a:cs typeface="Courier New" pitchFamily="49" charset="0"/>
              </a:rPr>
              <a:t>toAccount</a:t>
            </a:r>
            <a:r>
              <a:rPr lang="en-US" sz="1300" b="1" kern="0" dirty="0" smtClean="0">
                <a:latin typeface="Courier New" pitchFamily="49" charset="0"/>
                <a:ea typeface="+mn-lt"/>
                <a:cs typeface="Courier New" pitchFamily="49" charset="0"/>
              </a:rPr>
              <a:t>, 3);</a:t>
            </a:r>
            <a:endPar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lang="en-US" sz="1300" b="1" kern="0" dirty="0" smtClean="0">
                <a:latin typeface="Courier New" pitchFamily="49" charset="0"/>
                <a:ea typeface="+mn-lt"/>
                <a:cs typeface="Courier New" pitchFamily="49" charset="0"/>
              </a:rPr>
              <a:t>    }</a:t>
            </a:r>
          </a:p>
          <a:p>
            <a:pPr lvl="0" indent="-274320">
              <a:buClr>
                <a:schemeClr val="accent1"/>
              </a:buClr>
              <a:buSzPct val="80000"/>
              <a:defRPr/>
            </a:pPr>
            <a:endPar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public void </a:t>
            </a:r>
            <a:r>
              <a:rPr lang="en-US" sz="1300" b="1" kern="0" dirty="0" err="1" smtClean="0">
                <a:solidFill>
                  <a:srgbClr val="FF0000"/>
                </a:solidFill>
                <a:latin typeface="Courier New" pitchFamily="49" charset="0"/>
                <a:ea typeface="+mn-lt"/>
                <a:cs typeface="Courier New" pitchFamily="49" charset="0"/>
              </a:rPr>
              <a:t>Then</a:t>
            </a:r>
            <a:r>
              <a:rPr lang="en-US" sz="1300" b="1" kern="0" dirty="0" err="1" smtClean="0">
                <a:latin typeface="Courier New" pitchFamily="49" charset="0"/>
                <a:ea typeface="+mn-lt"/>
                <a:cs typeface="Courier New" pitchFamily="49" charset="0"/>
              </a:rPr>
              <a:t>_the_money_should_be_subtracted_from_the_source_account</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a:t>
            </a:r>
            <a:endParaRPr lang="en-US" sz="1300" b="1" kern="0" dirty="0" smtClean="0">
              <a:latin typeface="Courier New" pitchFamily="49" charset="0"/>
              <a:ea typeface="+mn-lt"/>
              <a:cs typeface="Courier New" pitchFamily="49" charset="0"/>
            </a:endParaRP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fromAccount.Balance.ShouldEqual</a:t>
            </a:r>
            <a:r>
              <a:rPr lang="en-US" sz="1300" b="1" kern="0" dirty="0" smtClean="0">
                <a:latin typeface="Courier New" pitchFamily="49" charset="0"/>
                <a:ea typeface="+mn-lt"/>
                <a:cs typeface="Courier New" pitchFamily="49" charset="0"/>
              </a:rPr>
              <a:t>(2);</a:t>
            </a:r>
          </a:p>
          <a:p>
            <a:pPr lvl="0" indent="-274320">
              <a:buClr>
                <a:schemeClr val="accent1"/>
              </a:buClr>
              <a:buSzPct val="80000"/>
              <a:defRPr/>
            </a:pPr>
            <a:r>
              <a:rPr kumimoji="0" lang="en-US" sz="1300" b="1" i="0" u="none" strike="noStrike" kern="0" cap="none" spc="0" normalizeH="0" noProof="0" dirty="0" smtClean="0">
                <a:ln>
                  <a:noFill/>
                </a:ln>
                <a:effectLst/>
                <a:uLnTx/>
                <a:uFillTx/>
                <a:latin typeface="Courier New" pitchFamily="49" charset="0"/>
                <a:ea typeface="+mn-lt"/>
                <a:cs typeface="Courier New" pitchFamily="49" charset="0"/>
              </a:rPr>
              <a:t>   </a:t>
            </a: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a:t>
            </a:r>
          </a:p>
          <a:p>
            <a:pPr lvl="0" indent="-274320">
              <a:buClr>
                <a:schemeClr val="accent1"/>
              </a:buClr>
              <a:buSzPct val="80000"/>
              <a:defRPr/>
            </a:pPr>
            <a:endParaRPr lang="en-US" sz="1300" b="1" kern="0" dirty="0" smtClean="0">
              <a:latin typeface="Courier New" pitchFamily="49" charset="0"/>
              <a:ea typeface="+mn-lt"/>
              <a:cs typeface="Courier New" pitchFamily="49" charset="0"/>
            </a:endParaRPr>
          </a:p>
          <a:p>
            <a:pPr lvl="0" indent="-274320">
              <a:buClr>
                <a:schemeClr val="accent1"/>
              </a:buClr>
              <a:buSzPct val="80000"/>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lvl="0" indent="-274320">
              <a:buClr>
                <a:schemeClr val="accent1"/>
              </a:buClr>
              <a:buSzPct val="80000"/>
              <a:defRPr/>
            </a:pPr>
            <a:r>
              <a:rPr lang="en-US" sz="1300" b="1" kern="0" dirty="0" smtClean="0">
                <a:latin typeface="Courier New" pitchFamily="49" charset="0"/>
                <a:ea typeface="+mn-lt"/>
                <a:cs typeface="Courier New" pitchFamily="49" charset="0"/>
              </a:rPr>
              <a:t>    public void </a:t>
            </a:r>
            <a:r>
              <a:rPr lang="en-US" sz="1300" b="1" kern="0" dirty="0" err="1" smtClean="0">
                <a:solidFill>
                  <a:srgbClr val="FF0000"/>
                </a:solidFill>
                <a:latin typeface="Courier New" pitchFamily="49" charset="0"/>
                <a:ea typeface="+mn-lt"/>
                <a:cs typeface="Courier New" pitchFamily="49" charset="0"/>
              </a:rPr>
              <a:t>Then</a:t>
            </a:r>
            <a:r>
              <a:rPr lang="en-US" sz="1300" b="1" kern="0" dirty="0" err="1" smtClean="0">
                <a:latin typeface="Courier New" pitchFamily="49" charset="0"/>
                <a:ea typeface="+mn-lt"/>
                <a:cs typeface="Courier New" pitchFamily="49" charset="0"/>
              </a:rPr>
              <a:t>_the_money_should_be_added_to_the_destination_account</a:t>
            </a:r>
            <a:r>
              <a:rPr lang="en-US" sz="1300" b="1" kern="0" dirty="0" smtClean="0">
                <a:latin typeface="Courier New" pitchFamily="49" charset="0"/>
                <a:ea typeface="+mn-lt"/>
                <a:cs typeface="Courier New" pitchFamily="49" charset="0"/>
              </a:rPr>
              <a:t>()</a:t>
            </a:r>
          </a:p>
          <a:p>
            <a:pPr lvl="0" indent="-274320">
              <a:buClr>
                <a:schemeClr val="accent1"/>
              </a:buClr>
              <a:buSzPct val="80000"/>
              <a:defRPr/>
            </a:pPr>
            <a:r>
              <a:rPr lang="en-US" sz="1300" b="1" kern="0" dirty="0" smtClean="0">
                <a:latin typeface="Courier New" pitchFamily="49" charset="0"/>
                <a:ea typeface="+mn-lt"/>
                <a:cs typeface="Courier New" pitchFamily="49" charset="0"/>
              </a:rPr>
              <a:t>    {</a:t>
            </a:r>
            <a:endPar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endParaRPr>
          </a:p>
          <a:p>
            <a:pPr lvl="0" indent="-274320">
              <a:buClr>
                <a:schemeClr val="accent1"/>
              </a:buClr>
              <a:buSzPct val="80000"/>
              <a:defRPr/>
            </a:pPr>
            <a:r>
              <a:rPr lang="en-US" sz="1300" b="1" kern="0" dirty="0" smtClean="0">
                <a:latin typeface="Courier New" pitchFamily="49" charset="0"/>
                <a:ea typeface="+mn-lt"/>
                <a:cs typeface="Courier New" pitchFamily="49" charset="0"/>
              </a:rPr>
              <a:t>        _</a:t>
            </a:r>
            <a:r>
              <a:rPr lang="en-US" sz="1300" b="1" kern="0" dirty="0" err="1" smtClean="0">
                <a:latin typeface="Courier New" pitchFamily="49" charset="0"/>
                <a:ea typeface="+mn-lt"/>
                <a:cs typeface="Courier New" pitchFamily="49" charset="0"/>
              </a:rPr>
              <a:t>toAccount.Balance.ShouldEqual</a:t>
            </a:r>
            <a:r>
              <a:rPr lang="en-US" sz="1300" b="1" kern="0" dirty="0" smtClean="0">
                <a:latin typeface="Courier New" pitchFamily="49" charset="0"/>
                <a:ea typeface="+mn-lt"/>
                <a:cs typeface="Courier New" pitchFamily="49" charset="0"/>
              </a:rPr>
              <a:t>(3);</a:t>
            </a:r>
          </a:p>
          <a:p>
            <a:pPr lvl="0" indent="-274320">
              <a:buClr>
                <a:schemeClr val="accent1"/>
              </a:buClr>
              <a:buSzPct val="80000"/>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    }</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300" b="1" i="0" u="none" strike="noStrike" kern="0" cap="none" spc="0" normalizeH="0" baseline="0" noProof="0" dirty="0" smtClean="0">
                <a:ln>
                  <a:noFill/>
                </a:ln>
                <a:effectLst/>
                <a:uLnTx/>
                <a:uFillTx/>
                <a:latin typeface="Courier New" pitchFamily="49" charset="0"/>
                <a:ea typeface="+mn-lt"/>
                <a:cs typeface="Courier New" pitchFamily="49" charset="0"/>
              </a:rPr>
              <a:t>}</a:t>
            </a:r>
            <a:endParaRPr kumimoji="0" lang="en-US" sz="1300" b="1" i="0" u="none" strike="noStrike" kern="0" cap="none" spc="0" normalizeH="0" baseline="0" noProof="0" dirty="0">
              <a:ln>
                <a:noFill/>
              </a:ln>
              <a:effectLst/>
              <a:uLnTx/>
              <a:uFillTx/>
              <a:latin typeface="Courier New" pitchFamily="49" charset="0"/>
              <a:ea typeface="+mn-lt"/>
              <a:cs typeface="Courier New" pitchFamily="49" charset="0"/>
            </a:endParaRPr>
          </a:p>
        </p:txBody>
      </p:sp>
      <p:cxnSp>
        <p:nvCxnSpPr>
          <p:cNvPr id="5" name="Straight Arrow Connector 4"/>
          <p:cNvCxnSpPr/>
          <p:nvPr/>
        </p:nvCxnSpPr>
        <p:spPr>
          <a:xfrm rot="10800000">
            <a:off x="5029200" y="1295400"/>
            <a:ext cx="1524000"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629400" y="1111044"/>
            <a:ext cx="1172116" cy="369332"/>
          </a:xfrm>
          <a:prstGeom prst="rect">
            <a:avLst/>
          </a:prstGeom>
          <a:noFill/>
        </p:spPr>
        <p:txBody>
          <a:bodyPr wrap="none" rtlCol="0">
            <a:spAutoFit/>
          </a:bodyPr>
          <a:lstStyle/>
          <a:p>
            <a:r>
              <a:rPr lang="en-US" b="1" dirty="0" smtClean="0">
                <a:solidFill>
                  <a:schemeClr val="accent1"/>
                </a:solidFill>
              </a:rPr>
              <a:t>ARRANGE</a:t>
            </a:r>
            <a:endParaRPr lang="en-US" b="1" dirty="0">
              <a:solidFill>
                <a:schemeClr val="accent1"/>
              </a:solidFill>
            </a:endParaRPr>
          </a:p>
        </p:txBody>
      </p:sp>
      <p:cxnSp>
        <p:nvCxnSpPr>
          <p:cNvPr id="9" name="Straight Arrow Connector 8"/>
          <p:cNvCxnSpPr/>
          <p:nvPr/>
        </p:nvCxnSpPr>
        <p:spPr>
          <a:xfrm rot="10800000">
            <a:off x="4953000" y="3429000"/>
            <a:ext cx="1524000"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553200" y="3244644"/>
            <a:ext cx="580608" cy="369332"/>
          </a:xfrm>
          <a:prstGeom prst="rect">
            <a:avLst/>
          </a:prstGeom>
          <a:noFill/>
        </p:spPr>
        <p:txBody>
          <a:bodyPr wrap="none" rtlCol="0">
            <a:spAutoFit/>
          </a:bodyPr>
          <a:lstStyle/>
          <a:p>
            <a:r>
              <a:rPr lang="en-US" b="1" dirty="0" smtClean="0">
                <a:solidFill>
                  <a:schemeClr val="accent1"/>
                </a:solidFill>
              </a:rPr>
              <a:t>ACT</a:t>
            </a:r>
            <a:endParaRPr lang="en-US" b="1" dirty="0">
              <a:solidFill>
                <a:schemeClr val="accent1"/>
              </a:solidFill>
            </a:endParaRPr>
          </a:p>
        </p:txBody>
      </p:sp>
      <p:cxnSp>
        <p:nvCxnSpPr>
          <p:cNvPr id="11" name="Straight Arrow Connector 10"/>
          <p:cNvCxnSpPr/>
          <p:nvPr/>
        </p:nvCxnSpPr>
        <p:spPr>
          <a:xfrm rot="10800000" flipV="1">
            <a:off x="6553201" y="3887788"/>
            <a:ext cx="1295401" cy="608012"/>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924801" y="3701844"/>
            <a:ext cx="952505" cy="369332"/>
          </a:xfrm>
          <a:prstGeom prst="rect">
            <a:avLst/>
          </a:prstGeom>
          <a:noFill/>
        </p:spPr>
        <p:txBody>
          <a:bodyPr wrap="square" rtlCol="0">
            <a:spAutoFit/>
          </a:bodyPr>
          <a:lstStyle/>
          <a:p>
            <a:r>
              <a:rPr lang="en-US" b="1" dirty="0" smtClean="0">
                <a:solidFill>
                  <a:schemeClr val="accent1"/>
                </a:solidFill>
              </a:rPr>
              <a:t>ASSERT</a:t>
            </a:r>
            <a:endParaRPr lang="en-US" b="1" dirty="0">
              <a:solidFill>
                <a:schemeClr val="accent1"/>
              </a:solidFill>
            </a:endParaRPr>
          </a:p>
        </p:txBody>
      </p:sp>
      <p:cxnSp>
        <p:nvCxnSpPr>
          <p:cNvPr id="16" name="Straight Arrow Connector 15"/>
          <p:cNvCxnSpPr/>
          <p:nvPr/>
        </p:nvCxnSpPr>
        <p:spPr>
          <a:xfrm rot="5400000">
            <a:off x="6781800" y="4648200"/>
            <a:ext cx="1828800" cy="30480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Step 4: Run the tests and watch them fail</a:t>
            </a:r>
          </a:p>
          <a:p>
            <a:pPr>
              <a:buNone/>
            </a:pPr>
            <a:endParaRPr lang="en-US" dirty="0" smtClean="0"/>
          </a:p>
          <a:p>
            <a:pPr>
              <a:buNone/>
            </a:pPr>
            <a:r>
              <a:rPr lang="en-US" dirty="0" smtClean="0"/>
              <a:t>If your tests pass, then make sure that they’re written correctly.   We’re checking for false positives.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Step 5: Write just enough code to make the tests pass</a:t>
            </a:r>
          </a:p>
          <a:p>
            <a:pPr>
              <a:buNone/>
            </a:pPr>
            <a:endParaRPr lang="en-US" dirty="0" smtClean="0"/>
          </a:p>
        </p:txBody>
      </p:sp>
      <p:sp>
        <p:nvSpPr>
          <p:cNvPr id="4" name="TextBox 3"/>
          <p:cNvSpPr txBox="1"/>
          <p:nvPr/>
        </p:nvSpPr>
        <p:spPr>
          <a:xfrm>
            <a:off x="457200" y="2514600"/>
            <a:ext cx="8229600" cy="3139321"/>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BankAccount</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double Balance { get; private set;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void </a:t>
            </a:r>
            <a:r>
              <a:rPr lang="en-US" b="1" dirty="0" err="1" smtClean="0">
                <a:latin typeface="Courier New" pitchFamily="49" charset="0"/>
                <a:cs typeface="Courier New" pitchFamily="49" charset="0"/>
              </a:rPr>
              <a:t>TransferMoneyTo</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BankAccount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destinationAccount</a:t>
            </a:r>
            <a:r>
              <a:rPr lang="en-US" b="1" dirty="0" smtClean="0">
                <a:latin typeface="Courier New" pitchFamily="49" charset="0"/>
                <a:cs typeface="Courier New" pitchFamily="49" charset="0"/>
              </a:rPr>
              <a:t>, double amount)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Balance -= amount;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destinationAccount.Deposit</a:t>
            </a:r>
            <a:r>
              <a:rPr lang="en-US" b="1" dirty="0" smtClean="0">
                <a:latin typeface="Courier New" pitchFamily="49" charset="0"/>
                <a:cs typeface="Courier New" pitchFamily="49" charset="0"/>
              </a:rPr>
              <a:t>(amount);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Step 6: Run tests and watch them pass</a:t>
            </a:r>
          </a:p>
          <a:p>
            <a:pPr>
              <a:buNone/>
            </a:pP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a TDD test</a:t>
            </a:r>
            <a:endParaRPr lang="en-US" dirty="0"/>
          </a:p>
        </p:txBody>
      </p:sp>
      <p:sp>
        <p:nvSpPr>
          <p:cNvPr id="3" name="Content Placeholder 2"/>
          <p:cNvSpPr>
            <a:spLocks noGrp="1"/>
          </p:cNvSpPr>
          <p:nvPr>
            <p:ph idx="1"/>
          </p:nvPr>
        </p:nvSpPr>
        <p:spPr>
          <a:xfrm>
            <a:off x="457200" y="1600200"/>
            <a:ext cx="8229600" cy="4953000"/>
          </a:xfrm>
        </p:spPr>
        <p:txBody>
          <a:bodyPr/>
          <a:lstStyle/>
          <a:p>
            <a:pPr>
              <a:buNone/>
            </a:pPr>
            <a:r>
              <a:rPr lang="en-US" dirty="0" smtClean="0"/>
              <a:t>Step 7: Refactor (</a:t>
            </a:r>
            <a:r>
              <a:rPr lang="en-US" smtClean="0"/>
              <a:t>if necessary) or move </a:t>
            </a:r>
            <a:r>
              <a:rPr lang="en-US" dirty="0" smtClean="0"/>
              <a:t>on to the next thing!</a:t>
            </a:r>
          </a:p>
          <a:p>
            <a:pPr>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Example of a “Test after” test</a:t>
            </a:r>
            <a:endParaRPr lang="en-US" dirty="0"/>
          </a:p>
        </p:txBody>
      </p:sp>
      <p:sp>
        <p:nvSpPr>
          <p:cNvPr id="4" name="Content Placeholder 2"/>
          <p:cNvSpPr txBox="1">
            <a:spLocks/>
          </p:cNvSpPr>
          <p:nvPr/>
        </p:nvSpPr>
        <p:spPr>
          <a:xfrm>
            <a:off x="457200" y="1143000"/>
            <a:ext cx="8229600" cy="4038600"/>
          </a:xfrm>
          <a:prstGeom prst="rect">
            <a:avLst/>
          </a:prstGeom>
          <a:solidFill>
            <a:schemeClr val="bg1">
              <a:lumMod val="85000"/>
            </a:schemeClr>
          </a:solidFill>
        </p:spPr>
        <p:txBody>
          <a:bodyPr lIns="45720" rIns="45720">
            <a:noAutofit/>
          </a:bodyPr>
          <a:lstStyle/>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a:t>
            </a: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lt"/>
                <a:cs typeface="Courier New" pitchFamily="49" charset="0"/>
              </a:rPr>
              <a:t>TestFixture</a:t>
            </a: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public </a:t>
            </a: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class </a:t>
            </a:r>
            <a:r>
              <a:rPr kumimoji="0" lang="en-US" sz="1600" b="1" i="0" u="none" strike="noStrike" kern="0" cap="none" spc="0" normalizeH="0" baseline="0" noProof="0" dirty="0" err="1" smtClean="0">
                <a:ln>
                  <a:noFill/>
                </a:ln>
                <a:effectLst/>
                <a:uLnTx/>
                <a:uFillTx/>
                <a:latin typeface="Courier New" pitchFamily="49" charset="0"/>
                <a:ea typeface="+mn-lt"/>
                <a:cs typeface="Courier New" pitchFamily="49" charset="0"/>
              </a:rPr>
              <a:t>BankAccountTests</a:t>
            </a:r>
            <a:endPar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endParaRP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    [Test]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    public void </a:t>
            </a:r>
            <a:r>
              <a:rPr kumimoji="0" lang="en-US" sz="1600" b="1" i="0" u="none" strike="noStrike" kern="0" cap="none" spc="0" normalizeH="0" baseline="0" noProof="0" dirty="0" err="1" smtClean="0">
                <a:ln>
                  <a:noFill/>
                </a:ln>
                <a:effectLst/>
                <a:uLnTx/>
                <a:uFillTx/>
                <a:latin typeface="Courier New" pitchFamily="49" charset="0"/>
                <a:ea typeface="+mn-lt"/>
                <a:cs typeface="Courier New" pitchFamily="49" charset="0"/>
              </a:rPr>
              <a:t>TransferMoneyToTest</a:t>
            </a: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effectLst/>
                <a:uLnTx/>
                <a:uFillTx/>
                <a:latin typeface="Courier New" pitchFamily="49" charset="0"/>
                <a:ea typeface="+mn-lt"/>
                <a:cs typeface="Courier New" pitchFamily="49" charset="0"/>
              </a:rPr>
              <a:t>    {</a:t>
            </a:r>
            <a:endParaRPr lang="en-US" sz="1600" b="1" kern="0" dirty="0" smtClean="0">
              <a:latin typeface="Courier New" pitchFamily="49" charset="0"/>
              <a:ea typeface="+mn-lt"/>
              <a:cs typeface="Courier New" pitchFamily="49" charset="0"/>
            </a:endParaRPr>
          </a:p>
          <a:p>
            <a:pPr lvl="0" indent="-274320">
              <a:buClr>
                <a:schemeClr val="accent1"/>
              </a:buClr>
              <a:buSzPct val="80000"/>
              <a:defRPr/>
            </a:pP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var</a:t>
            </a: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fromAccount</a:t>
            </a:r>
            <a:r>
              <a:rPr lang="en-US" sz="1600" b="1" kern="0" dirty="0" smtClean="0">
                <a:latin typeface="Courier New" pitchFamily="49" charset="0"/>
                <a:ea typeface="+mn-lt"/>
                <a:cs typeface="Courier New" pitchFamily="49" charset="0"/>
              </a:rPr>
              <a:t> = new </a:t>
            </a:r>
            <a:r>
              <a:rPr lang="en-US" sz="1600" b="1" kern="0" dirty="0" err="1" smtClean="0">
                <a:latin typeface="Courier New" pitchFamily="49" charset="0"/>
                <a:ea typeface="+mn-lt"/>
                <a:cs typeface="Courier New" pitchFamily="49" charset="0"/>
              </a:rPr>
              <a:t>BankAccount</a:t>
            </a:r>
            <a:r>
              <a:rPr lang="en-US" sz="1600" b="1" kern="0" dirty="0" smtClean="0">
                <a:latin typeface="Courier New" pitchFamily="49" charset="0"/>
                <a:ea typeface="+mn-lt"/>
                <a:cs typeface="Courier New" pitchFamily="49" charset="0"/>
              </a:rPr>
              <a:t>();</a:t>
            </a:r>
          </a:p>
          <a:p>
            <a:pPr lvl="0" indent="-274320">
              <a:buClr>
                <a:schemeClr val="accent1"/>
              </a:buClr>
              <a:buSzPct val="80000"/>
              <a:defRPr/>
            </a:pP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fromAccount.Deposit</a:t>
            </a:r>
            <a:r>
              <a:rPr lang="en-US" sz="1600" b="1" kern="0" dirty="0" smtClean="0">
                <a:latin typeface="Courier New" pitchFamily="49" charset="0"/>
                <a:ea typeface="+mn-lt"/>
                <a:cs typeface="Courier New" pitchFamily="49" charset="0"/>
              </a:rPr>
              <a:t>(5);</a:t>
            </a:r>
          </a:p>
          <a:p>
            <a:pPr lvl="0" indent="-274320">
              <a:buClr>
                <a:schemeClr val="accent1"/>
              </a:buClr>
              <a:buSzPct val="80000"/>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        </a:t>
            </a:r>
            <a:r>
              <a:rPr kumimoji="0" lang="en-US" sz="1600" b="1" i="0" u="none" strike="noStrike" kern="0" cap="none" spc="0" normalizeH="0" baseline="0" noProof="0" dirty="0" err="1" smtClean="0">
                <a:ln>
                  <a:noFill/>
                </a:ln>
                <a:solidFill>
                  <a:schemeClr val="tx1"/>
                </a:solidFill>
                <a:effectLst/>
                <a:uLnTx/>
                <a:uFillTx/>
                <a:latin typeface="Courier New" pitchFamily="49" charset="0"/>
                <a:ea typeface="+mn-lt"/>
                <a:cs typeface="Courier New" pitchFamily="49" charset="0"/>
              </a:rPr>
              <a:t>var</a:t>
            </a:r>
            <a:r>
              <a:rPr kumimoji="0" lang="en-US" sz="1600" b="1" i="0" u="none" strike="noStrike" kern="0" cap="none" spc="0" normalizeH="0" noProof="0" dirty="0" smtClean="0">
                <a:ln>
                  <a:noFill/>
                </a:ln>
                <a:solidFill>
                  <a:schemeClr val="tx1"/>
                </a:solidFill>
                <a:effectLst/>
                <a:uLnTx/>
                <a:uFillTx/>
                <a:latin typeface="Courier New" pitchFamily="49" charset="0"/>
                <a:ea typeface="+mn-lt"/>
                <a:cs typeface="Courier New" pitchFamily="49" charset="0"/>
              </a:rPr>
              <a:t> </a:t>
            </a:r>
            <a:r>
              <a:rPr kumimoji="0" lang="en-US" sz="1600" b="1" i="0" u="none" strike="noStrike" kern="0" cap="none" spc="0" normalizeH="0" noProof="0" dirty="0" err="1" smtClean="0">
                <a:ln>
                  <a:noFill/>
                </a:ln>
                <a:solidFill>
                  <a:schemeClr val="tx1"/>
                </a:solidFill>
                <a:effectLst/>
                <a:uLnTx/>
                <a:uFillTx/>
                <a:latin typeface="Courier New" pitchFamily="49" charset="0"/>
                <a:ea typeface="+mn-lt"/>
                <a:cs typeface="Courier New" pitchFamily="49" charset="0"/>
              </a:rPr>
              <a:t>toAccount</a:t>
            </a:r>
            <a:r>
              <a:rPr kumimoji="0" lang="en-US" sz="1600" b="1" i="0" u="none" strike="noStrike" kern="0" cap="none" spc="0" normalizeH="0" noProof="0" dirty="0" smtClean="0">
                <a:ln>
                  <a:noFill/>
                </a:ln>
                <a:solidFill>
                  <a:schemeClr val="tx1"/>
                </a:solidFill>
                <a:effectLst/>
                <a:uLnTx/>
                <a:uFillTx/>
                <a:latin typeface="Courier New" pitchFamily="49" charset="0"/>
                <a:ea typeface="+mn-lt"/>
                <a:cs typeface="Courier New" pitchFamily="49" charset="0"/>
              </a:rPr>
              <a:t> = new </a:t>
            </a:r>
            <a:r>
              <a:rPr kumimoji="0" lang="en-US" sz="1600" b="1" i="0" u="none" strike="noStrike" kern="0" cap="none" spc="0" normalizeH="0" noProof="0" dirty="0" err="1" smtClean="0">
                <a:ln>
                  <a:noFill/>
                </a:ln>
                <a:solidFill>
                  <a:schemeClr val="tx1"/>
                </a:solidFill>
                <a:effectLst/>
                <a:uLnTx/>
                <a:uFillTx/>
                <a:latin typeface="Courier New" pitchFamily="49" charset="0"/>
                <a:ea typeface="+mn-lt"/>
                <a:cs typeface="Courier New" pitchFamily="49" charset="0"/>
              </a:rPr>
              <a:t>BankAccount</a:t>
            </a:r>
            <a:r>
              <a:rPr kumimoji="0" lang="en-US" sz="1600" b="1" i="0" u="none" strike="noStrike" kern="0" cap="none" spc="0" normalizeH="0" noProof="0" dirty="0" smtClean="0">
                <a:ln>
                  <a:noFill/>
                </a:ln>
                <a:solidFill>
                  <a:schemeClr val="tx1"/>
                </a:solidFill>
                <a:effectLst/>
                <a:uLnTx/>
                <a:uFillTx/>
                <a:latin typeface="Courier New" pitchFamily="49" charset="0"/>
                <a:ea typeface="+mn-lt"/>
                <a:cs typeface="Courier New" pitchFamily="49" charset="0"/>
              </a:rPr>
              <a:t>();</a:t>
            </a:r>
          </a:p>
          <a:p>
            <a:pPr lvl="0" indent="-274320">
              <a:buClr>
                <a:schemeClr val="accent1"/>
              </a:buClr>
              <a:buSzPct val="80000"/>
              <a:defRPr/>
            </a:pPr>
            <a:endParaRPr lang="en-US" sz="1600" b="1" kern="0" baseline="0" dirty="0" smtClean="0">
              <a:latin typeface="Courier New" pitchFamily="49" charset="0"/>
              <a:ea typeface="+mn-lt"/>
              <a:cs typeface="Courier New" pitchFamily="49" charset="0"/>
            </a:endParaRPr>
          </a:p>
          <a:p>
            <a:pPr lvl="0" indent="-274320">
              <a:buClr>
                <a:schemeClr val="accent1"/>
              </a:buClr>
              <a:buSzPct val="80000"/>
              <a:defRPr/>
            </a:pP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fromAccount.TransferMoneyTo</a:t>
            </a:r>
            <a:r>
              <a:rPr lang="en-US" sz="1600" b="1" kern="0" dirty="0" smtClean="0">
                <a:latin typeface="Courier New" pitchFamily="49" charset="0"/>
                <a:ea typeface="+mn-lt"/>
                <a:cs typeface="Courier New" pitchFamily="49" charset="0"/>
              </a:rPr>
              <a:t>(</a:t>
            </a:r>
            <a:r>
              <a:rPr lang="en-US" sz="1600" b="1" kern="0" dirty="0" err="1" smtClean="0">
                <a:latin typeface="Courier New" pitchFamily="49" charset="0"/>
                <a:ea typeface="+mn-lt"/>
                <a:cs typeface="Courier New" pitchFamily="49" charset="0"/>
              </a:rPr>
              <a:t>toAccount</a:t>
            </a:r>
            <a:r>
              <a:rPr lang="en-US" sz="1600" b="1" kern="0" dirty="0" smtClean="0">
                <a:latin typeface="Courier New" pitchFamily="49" charset="0"/>
                <a:ea typeface="+mn-lt"/>
                <a:cs typeface="Courier New" pitchFamily="49" charset="0"/>
              </a:rPr>
              <a:t>, 3);</a:t>
            </a:r>
          </a:p>
          <a:p>
            <a:pPr lvl="0" indent="-274320">
              <a:buClr>
                <a:schemeClr val="accent1"/>
              </a:buClr>
              <a:buSzPct val="80000"/>
              <a:defRPr/>
            </a:pPr>
            <a:endPar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endParaRPr>
          </a:p>
          <a:p>
            <a:pPr lvl="0" indent="-274320">
              <a:buClr>
                <a:schemeClr val="accent1"/>
              </a:buClr>
              <a:buSzPct val="80000"/>
              <a:defRPr/>
            </a:pP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Assert.That</a:t>
            </a:r>
            <a:r>
              <a:rPr lang="en-US" sz="1600" b="1" kern="0" dirty="0" smtClean="0">
                <a:latin typeface="Courier New" pitchFamily="49" charset="0"/>
                <a:ea typeface="+mn-lt"/>
                <a:cs typeface="Courier New" pitchFamily="49" charset="0"/>
              </a:rPr>
              <a:t>(</a:t>
            </a:r>
            <a:r>
              <a:rPr lang="en-US" sz="1600" b="1" kern="0" dirty="0" err="1" smtClean="0">
                <a:latin typeface="Courier New" pitchFamily="49" charset="0"/>
                <a:ea typeface="+mn-lt"/>
                <a:cs typeface="Courier New" pitchFamily="49" charset="0"/>
              </a:rPr>
              <a:t>fromAccount.Balance</a:t>
            </a: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Is.EqualTo</a:t>
            </a:r>
            <a:r>
              <a:rPr lang="en-US" sz="1600" b="1" kern="0" dirty="0" smtClean="0">
                <a:latin typeface="Courier New" pitchFamily="49" charset="0"/>
                <a:ea typeface="+mn-lt"/>
                <a:cs typeface="Courier New" pitchFamily="49" charset="0"/>
              </a:rPr>
              <a:t>(2));</a:t>
            </a:r>
            <a:endPar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endParaRPr>
          </a:p>
          <a:p>
            <a:pPr lvl="0" indent="-274320">
              <a:buClr>
                <a:schemeClr val="accent1"/>
              </a:buClr>
              <a:buSzPct val="80000"/>
              <a:defRPr/>
            </a:pP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Assert.That</a:t>
            </a:r>
            <a:r>
              <a:rPr lang="en-US" sz="1600" b="1" kern="0" dirty="0" smtClean="0">
                <a:latin typeface="Courier New" pitchFamily="49" charset="0"/>
                <a:ea typeface="+mn-lt"/>
                <a:cs typeface="Courier New" pitchFamily="49" charset="0"/>
              </a:rPr>
              <a:t>(</a:t>
            </a:r>
            <a:r>
              <a:rPr lang="en-US" sz="1600" b="1" kern="0" dirty="0" err="1" smtClean="0">
                <a:latin typeface="Courier New" pitchFamily="49" charset="0"/>
                <a:ea typeface="+mn-lt"/>
                <a:cs typeface="Courier New" pitchFamily="49" charset="0"/>
              </a:rPr>
              <a:t>toAccount.Balance</a:t>
            </a:r>
            <a:r>
              <a:rPr lang="en-US" sz="1600" b="1" kern="0" dirty="0" smtClean="0">
                <a:latin typeface="Courier New" pitchFamily="49" charset="0"/>
                <a:ea typeface="+mn-lt"/>
                <a:cs typeface="Courier New" pitchFamily="49" charset="0"/>
              </a:rPr>
              <a:t>, </a:t>
            </a:r>
            <a:r>
              <a:rPr lang="en-US" sz="1600" b="1" kern="0" dirty="0" err="1" smtClean="0">
                <a:latin typeface="Courier New" pitchFamily="49" charset="0"/>
                <a:ea typeface="+mn-lt"/>
                <a:cs typeface="Courier New" pitchFamily="49" charset="0"/>
              </a:rPr>
              <a:t>Is.EqualTo</a:t>
            </a:r>
            <a:r>
              <a:rPr lang="en-US" sz="1600" b="1" kern="0" dirty="0" smtClean="0">
                <a:latin typeface="Courier New" pitchFamily="49" charset="0"/>
                <a:ea typeface="+mn-lt"/>
                <a:cs typeface="Courier New" pitchFamily="49" charset="0"/>
              </a:rPr>
              <a:t>(3));</a:t>
            </a:r>
          </a:p>
          <a:p>
            <a:pPr lvl="0" indent="-274320">
              <a:buClr>
                <a:schemeClr val="accent1"/>
              </a:buClr>
              <a:buSzPct val="80000"/>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    }</a:t>
            </a:r>
          </a:p>
          <a:p>
            <a:pPr marL="0" marR="0" lvl="0" indent="-274320" algn="l"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1600" b="1" i="0" u="none" strike="noStrike" kern="0" cap="none" spc="0" normalizeH="0" baseline="0" noProof="0" dirty="0" smtClean="0">
                <a:ln>
                  <a:noFill/>
                </a:ln>
                <a:solidFill>
                  <a:schemeClr val="tx1"/>
                </a:solidFill>
                <a:effectLst/>
                <a:uLnTx/>
                <a:uFillTx/>
                <a:latin typeface="Courier New" pitchFamily="49" charset="0"/>
                <a:ea typeface="+mn-lt"/>
                <a:cs typeface="Courier New" pitchFamily="49" charset="0"/>
              </a:rPr>
              <a:t>}</a:t>
            </a:r>
            <a:endParaRPr kumimoji="0" lang="en-US" sz="1600" b="1" i="0" u="none" strike="noStrike" kern="0" cap="none" spc="0" normalizeH="0" baseline="0" noProof="0" dirty="0">
              <a:ln>
                <a:noFill/>
              </a:ln>
              <a:solidFill>
                <a:schemeClr val="tx1"/>
              </a:solidFill>
              <a:effectLst/>
              <a:uLnTx/>
              <a:uFillTx/>
              <a:latin typeface="Courier New" pitchFamily="49" charset="0"/>
              <a:ea typeface="+mn-lt"/>
              <a:cs typeface="Courier New" pitchFamily="49" charset="0"/>
            </a:endParaRPr>
          </a:p>
        </p:txBody>
      </p:sp>
      <p:sp>
        <p:nvSpPr>
          <p:cNvPr id="6" name="TextBox 5"/>
          <p:cNvSpPr txBox="1"/>
          <p:nvPr/>
        </p:nvSpPr>
        <p:spPr>
          <a:xfrm>
            <a:off x="457200" y="5181600"/>
            <a:ext cx="8229600" cy="1631216"/>
          </a:xfrm>
          <a:prstGeom prst="rect">
            <a:avLst/>
          </a:prstGeom>
          <a:noFill/>
        </p:spPr>
        <p:txBody>
          <a:bodyPr wrap="square" rtlCol="0">
            <a:spAutoFit/>
          </a:bodyPr>
          <a:lstStyle/>
          <a:p>
            <a:pPr>
              <a:buFont typeface="Arial" pitchFamily="34" charset="0"/>
              <a:buChar char="•"/>
            </a:pPr>
            <a:r>
              <a:rPr lang="en-US" sz="2000" dirty="0" smtClean="0"/>
              <a:t> Class and method names don’t really tell us anything about the </a:t>
            </a:r>
            <a:r>
              <a:rPr lang="en-US" sz="2000" i="1" dirty="0" smtClean="0"/>
              <a:t>behavior of the system</a:t>
            </a:r>
            <a:endParaRPr lang="en-US" sz="2000" dirty="0" smtClean="0"/>
          </a:p>
          <a:p>
            <a:pPr>
              <a:buFont typeface="Arial" pitchFamily="34" charset="0"/>
              <a:buChar char="•"/>
            </a:pPr>
            <a:r>
              <a:rPr lang="en-US" sz="2000" dirty="0" smtClean="0"/>
              <a:t> Longer test methods are harder to read (and write)</a:t>
            </a:r>
          </a:p>
          <a:p>
            <a:pPr>
              <a:buFont typeface="Arial" pitchFamily="34" charset="0"/>
              <a:buChar char="•"/>
            </a:pPr>
            <a:r>
              <a:rPr lang="en-US" sz="2000" dirty="0" smtClean="0"/>
              <a:t> Our tests didn’t drive the design of our code</a:t>
            </a:r>
          </a:p>
          <a:p>
            <a:pPr>
              <a:buFont typeface="Arial" pitchFamily="34" charset="0"/>
              <a:buChar char="•"/>
            </a:pPr>
            <a:r>
              <a:rPr lang="en-US" sz="2000" dirty="0" smtClean="0"/>
              <a:t> We don’t have descriptive documentation of what our code does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testing first better?</a:t>
            </a:r>
            <a:endParaRPr lang="en-US" dirty="0"/>
          </a:p>
        </p:txBody>
      </p:sp>
      <p:sp>
        <p:nvSpPr>
          <p:cNvPr id="3" name="Content Placeholder 2"/>
          <p:cNvSpPr>
            <a:spLocks noGrp="1"/>
          </p:cNvSpPr>
          <p:nvPr>
            <p:ph idx="1"/>
          </p:nvPr>
        </p:nvSpPr>
        <p:spPr/>
        <p:txBody>
          <a:bodyPr>
            <a:normAutofit lnSpcReduction="10000"/>
          </a:bodyPr>
          <a:lstStyle/>
          <a:p>
            <a:r>
              <a:rPr lang="en-US" dirty="0" smtClean="0"/>
              <a:t>Concentrate on what the code is supposed to do (without worrying about implementation)</a:t>
            </a:r>
          </a:p>
          <a:p>
            <a:r>
              <a:rPr lang="en-US" dirty="0" smtClean="0"/>
              <a:t>We don’t write more code than we need to write</a:t>
            </a:r>
          </a:p>
          <a:p>
            <a:r>
              <a:rPr lang="en-US" dirty="0" smtClean="0"/>
              <a:t>We have a goal to shoot for</a:t>
            </a:r>
          </a:p>
          <a:p>
            <a:r>
              <a:rPr lang="en-US" dirty="0" smtClean="0"/>
              <a:t>We know when we are done</a:t>
            </a:r>
          </a:p>
          <a:p>
            <a:r>
              <a:rPr lang="en-US" dirty="0" smtClean="0"/>
              <a:t>We will write fewer bugs</a:t>
            </a:r>
          </a:p>
          <a:p>
            <a:r>
              <a:rPr lang="en-US" dirty="0" smtClean="0"/>
              <a:t>You can’t cheat and blow off the tests</a:t>
            </a:r>
          </a:p>
          <a:p>
            <a:r>
              <a:rPr lang="en-US" dirty="0" smtClean="0"/>
              <a:t>TDD helps design our code</a:t>
            </a:r>
          </a:p>
          <a:p>
            <a:r>
              <a:rPr lang="en-US" dirty="0" smtClean="0"/>
              <a:t>We will write testable code</a:t>
            </a:r>
          </a:p>
          <a:p>
            <a:r>
              <a:rPr lang="en-US" dirty="0" smtClean="0"/>
              <a:t>If you’re going to write tests, why not write them first?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Tips and Guidelines</a:t>
            </a:r>
            <a:endParaRPr lang="en-US" dirty="0"/>
          </a:p>
        </p:txBody>
      </p:sp>
      <p:sp>
        <p:nvSpPr>
          <p:cNvPr id="3" name="Content Placeholder 2"/>
          <p:cNvSpPr>
            <a:spLocks noGrp="1"/>
          </p:cNvSpPr>
          <p:nvPr>
            <p:ph idx="1"/>
          </p:nvPr>
        </p:nvSpPr>
        <p:spPr/>
        <p:txBody>
          <a:bodyPr>
            <a:normAutofit/>
          </a:bodyPr>
          <a:lstStyle/>
          <a:p>
            <a:r>
              <a:rPr lang="en-US" dirty="0" smtClean="0"/>
              <a:t>One test per idea</a:t>
            </a:r>
            <a:endParaRPr lang="en-US" dirty="0"/>
          </a:p>
        </p:txBody>
      </p:sp>
      <p:sp>
        <p:nvSpPr>
          <p:cNvPr id="4" name="TextBox 3"/>
          <p:cNvSpPr txBox="1"/>
          <p:nvPr/>
        </p:nvSpPr>
        <p:spPr>
          <a:xfrm>
            <a:off x="457200" y="2133600"/>
            <a:ext cx="8458200" cy="4401205"/>
          </a:xfrm>
          <a:prstGeom prst="rect">
            <a:avLst/>
          </a:prstGeom>
          <a:solidFill>
            <a:schemeClr val="bg1">
              <a:lumMod val="85000"/>
            </a:schemeClr>
          </a:solidFill>
        </p:spPr>
        <p:txBody>
          <a:bodyPr wrap="square" rtlCol="0">
            <a:spAutoFit/>
          </a:bodyPr>
          <a:lstStyle/>
          <a:p>
            <a:pPr lvl="0" indent="-274320">
              <a:buClr>
                <a:schemeClr val="accent1"/>
              </a:buClr>
              <a:buSzPct val="80000"/>
              <a:defRPr/>
            </a:pPr>
            <a:r>
              <a:rPr lang="en-US" sz="1400" b="1" kern="0" dirty="0" smtClean="0">
                <a:latin typeface="Courier New" pitchFamily="49" charset="0"/>
                <a:ea typeface="+mn-lt"/>
                <a:cs typeface="Courier New" pitchFamily="49" charset="0"/>
              </a:rPr>
              <a:t>public class </a:t>
            </a:r>
            <a:r>
              <a:rPr lang="en-US" sz="1400" b="1" kern="0" dirty="0" err="1" smtClean="0">
                <a:latin typeface="Courier New" pitchFamily="49" charset="0"/>
                <a:ea typeface="+mn-lt"/>
                <a:cs typeface="Courier New" pitchFamily="49" charset="0"/>
              </a:rPr>
              <a:t>When_transferring_money_to_another_account</a:t>
            </a: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 </a:t>
            </a:r>
            <a:r>
              <a:rPr lang="en-US" sz="1400" b="1" kern="0" dirty="0" err="1" smtClean="0">
                <a:latin typeface="Courier New" pitchFamily="49" charset="0"/>
                <a:ea typeface="+mn-lt"/>
                <a:cs typeface="Courier New" pitchFamily="49" charset="0"/>
              </a:rPr>
              <a:t>Given_two_BankAccounts_with_money_in_the_source_account</a:t>
            </a: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public override void </a:t>
            </a:r>
            <a:r>
              <a:rPr lang="en-US" sz="1400" b="1" kern="0" dirty="0" err="1" smtClean="0">
                <a:latin typeface="Courier New" pitchFamily="49" charset="0"/>
                <a:ea typeface="+mn-lt"/>
                <a:cs typeface="Courier New" pitchFamily="49" charset="0"/>
              </a:rPr>
              <a:t>Because_of</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fromAccount.TransferMoneyTo</a:t>
            </a:r>
            <a:r>
              <a:rPr lang="en-US" sz="1400" b="1" kern="0" dirty="0" smtClean="0">
                <a:latin typeface="Courier New" pitchFamily="49" charset="0"/>
                <a:ea typeface="+mn-lt"/>
                <a:cs typeface="Courier New" pitchFamily="49" charset="0"/>
              </a:rPr>
              <a:t>(_</a:t>
            </a:r>
            <a:r>
              <a:rPr lang="en-US" sz="1400" b="1" kern="0" dirty="0" err="1" smtClean="0">
                <a:latin typeface="Courier New" pitchFamily="49" charset="0"/>
                <a:ea typeface="+mn-lt"/>
                <a:cs typeface="Courier New" pitchFamily="49" charset="0"/>
              </a:rPr>
              <a:t>toAccount</a:t>
            </a:r>
            <a:r>
              <a:rPr lang="en-US" sz="1400" b="1" kern="0" dirty="0" smtClean="0">
                <a:latin typeface="Courier New" pitchFamily="49" charset="0"/>
                <a:ea typeface="+mn-lt"/>
                <a:cs typeface="Courier New" pitchFamily="49" charset="0"/>
              </a:rPr>
              <a:t>, 3);</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    [Test]</a:t>
            </a:r>
          </a:p>
          <a:p>
            <a:pPr lvl="0" indent="-274320">
              <a:buClr>
                <a:schemeClr val="accent1"/>
              </a:buClr>
              <a:buSzPct val="80000"/>
              <a:defRPr/>
            </a:pPr>
            <a:r>
              <a:rPr lang="en-US" sz="1400" b="1" kern="0" dirty="0" smtClean="0">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Then_the_money_should_be_subtracted_from_the_source_account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fromAccount.Balance.ShouldEqual</a:t>
            </a:r>
            <a:r>
              <a:rPr lang="en-US" sz="1400" b="1" kern="0" dirty="0" smtClean="0">
                <a:latin typeface="Courier New" pitchFamily="49" charset="0"/>
                <a:ea typeface="+mn-lt"/>
                <a:cs typeface="Courier New" pitchFamily="49" charset="0"/>
              </a:rPr>
              <a:t>(2);</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endParaRPr lang="en-US" sz="1400" b="1" kern="0" dirty="0" smtClean="0">
              <a:latin typeface="Courier New" pitchFamily="49" charset="0"/>
              <a:ea typeface="+mn-lt"/>
              <a:cs typeface="Courier New" pitchFamily="49" charset="0"/>
            </a:endParaRPr>
          </a:p>
          <a:p>
            <a:pPr lvl="0" indent="-274320">
              <a:buClr>
                <a:schemeClr val="accent1"/>
              </a:buClr>
              <a:buSzPct val="80000"/>
              <a:defRPr/>
            </a:pPr>
            <a:r>
              <a:rPr lang="en-US" sz="1400" b="1" kern="0" dirty="0" smtClean="0">
                <a:latin typeface="Courier New" pitchFamily="49" charset="0"/>
                <a:ea typeface="+mn-lt"/>
                <a:cs typeface="Courier New" pitchFamily="49" charset="0"/>
              </a:rPr>
              <a:t>    [Test]</a:t>
            </a:r>
          </a:p>
          <a:p>
            <a:pPr lvl="0" indent="-274320">
              <a:buClr>
                <a:schemeClr val="accent1"/>
              </a:buClr>
              <a:buSzPct val="80000"/>
              <a:defRPr/>
            </a:pPr>
            <a:r>
              <a:rPr lang="en-US" sz="1400" b="1" kern="0" dirty="0" smtClean="0">
                <a:latin typeface="Courier New" pitchFamily="49" charset="0"/>
                <a:ea typeface="+mn-lt"/>
                <a:cs typeface="Courier New" pitchFamily="49" charset="0"/>
              </a:rPr>
              <a:t>    public void </a:t>
            </a:r>
            <a:r>
              <a:rPr lang="en-US" sz="1400" b="1" kern="0" dirty="0" err="1" smtClean="0">
                <a:solidFill>
                  <a:srgbClr val="FF0000"/>
                </a:solidFill>
                <a:latin typeface="Courier New" pitchFamily="49" charset="0"/>
                <a:ea typeface="+mn-lt"/>
                <a:cs typeface="Courier New" pitchFamily="49" charset="0"/>
              </a:rPr>
              <a:t>Then_the_money_should_be_added_to_the_destination_account</a:t>
            </a:r>
            <a:r>
              <a:rPr lang="en-US" sz="1400" b="1" kern="0" dirty="0" smtClean="0">
                <a:latin typeface="Courier New" pitchFamily="49" charset="0"/>
                <a:ea typeface="+mn-lt"/>
                <a:cs typeface="Courier New" pitchFamily="49" charset="0"/>
              </a:rPr>
              <a:t>()</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        _</a:t>
            </a:r>
            <a:r>
              <a:rPr lang="en-US" sz="1400" b="1" kern="0" dirty="0" err="1" smtClean="0">
                <a:latin typeface="Courier New" pitchFamily="49" charset="0"/>
                <a:ea typeface="+mn-lt"/>
                <a:cs typeface="Courier New" pitchFamily="49" charset="0"/>
              </a:rPr>
              <a:t>toAccount.Balance.ShouldEqual</a:t>
            </a:r>
            <a:r>
              <a:rPr lang="en-US" sz="1400" b="1" kern="0" dirty="0" smtClean="0">
                <a:latin typeface="Courier New" pitchFamily="49" charset="0"/>
                <a:ea typeface="+mn-lt"/>
                <a:cs typeface="Courier New" pitchFamily="49" charset="0"/>
              </a:rPr>
              <a:t>(3);</a:t>
            </a:r>
          </a:p>
          <a:p>
            <a:pPr lvl="0" indent="-274320">
              <a:buClr>
                <a:schemeClr val="accent1"/>
              </a:buClr>
              <a:buSzPct val="80000"/>
              <a:defRPr/>
            </a:pPr>
            <a:r>
              <a:rPr lang="en-US" sz="1400" b="1" kern="0" dirty="0" smtClean="0">
                <a:latin typeface="Courier New" pitchFamily="49" charset="0"/>
                <a:ea typeface="+mn-lt"/>
                <a:cs typeface="Courier New" pitchFamily="49" charset="0"/>
              </a:rPr>
              <a:t>    }</a:t>
            </a:r>
          </a:p>
          <a:p>
            <a:pPr lvl="0" indent="-274320">
              <a:buClr>
                <a:schemeClr val="accent1"/>
              </a:buClr>
              <a:buSzPct val="80000"/>
              <a:defRPr/>
            </a:pPr>
            <a:r>
              <a:rPr lang="en-US" sz="1400" b="1" kern="0" dirty="0" smtClean="0">
                <a:latin typeface="Courier New" pitchFamily="49" charset="0"/>
                <a:ea typeface="+mn-lt"/>
                <a:cs typeface="Courier New" pitchFamily="49" charset="0"/>
              </a:rPr>
              <a:t>}</a:t>
            </a:r>
            <a:endParaRPr lang="en-US" sz="1400" b="1" kern="0" dirty="0">
              <a:latin typeface="Courier New" pitchFamily="49" charset="0"/>
              <a:ea typeface="+mn-lt"/>
              <a:cs typeface="Courier New"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Tips and Guidelines</a:t>
            </a:r>
            <a:endParaRPr lang="en-US" dirty="0"/>
          </a:p>
        </p:txBody>
      </p:sp>
      <p:sp>
        <p:nvSpPr>
          <p:cNvPr id="3" name="Content Placeholder 2"/>
          <p:cNvSpPr>
            <a:spLocks noGrp="1"/>
          </p:cNvSpPr>
          <p:nvPr>
            <p:ph idx="1"/>
          </p:nvPr>
        </p:nvSpPr>
        <p:spPr/>
        <p:txBody>
          <a:bodyPr>
            <a:normAutofit/>
          </a:bodyPr>
          <a:lstStyle/>
          <a:p>
            <a:r>
              <a:rPr lang="en-US" dirty="0" smtClean="0"/>
              <a:t>One test per idea</a:t>
            </a:r>
            <a:endParaRPr lang="en-US" dirty="0"/>
          </a:p>
        </p:txBody>
      </p:sp>
      <p:sp>
        <p:nvSpPr>
          <p:cNvPr id="4" name="TextBox 3"/>
          <p:cNvSpPr txBox="1"/>
          <p:nvPr/>
        </p:nvSpPr>
        <p:spPr>
          <a:xfrm>
            <a:off x="457200" y="2199144"/>
            <a:ext cx="8458200" cy="3046988"/>
          </a:xfrm>
          <a:prstGeom prst="rect">
            <a:avLst/>
          </a:prstGeom>
          <a:solidFill>
            <a:schemeClr val="bg1">
              <a:lumMod val="85000"/>
            </a:schemeClr>
          </a:solidFill>
        </p:spPr>
        <p:txBody>
          <a:bodyPr wrap="square" rtlCol="0">
            <a:spAutoFit/>
          </a:bodyPr>
          <a:lstStyle/>
          <a:p>
            <a:pPr lvl="0" indent="-274320">
              <a:buClr>
                <a:schemeClr val="accent1"/>
              </a:buClr>
              <a:buSzPct val="80000"/>
              <a:defRPr/>
            </a:pPr>
            <a:r>
              <a:rPr lang="en-US" sz="1600" b="1" kern="0" dirty="0" smtClean="0">
                <a:latin typeface="Courier New" pitchFamily="49" charset="0"/>
                <a:ea typeface="+mn-lt"/>
                <a:cs typeface="Courier New" pitchFamily="49" charset="0"/>
              </a:rPr>
              <a:t>public class </a:t>
            </a:r>
            <a:r>
              <a:rPr lang="en-US" sz="1600" b="1" kern="0" dirty="0" err="1" smtClean="0">
                <a:latin typeface="Courier New" pitchFamily="49" charset="0"/>
                <a:ea typeface="+mn-lt"/>
                <a:cs typeface="Courier New" pitchFamily="49" charset="0"/>
              </a:rPr>
              <a:t>When_displaying_bank_account_information</a:t>
            </a:r>
            <a:r>
              <a:rPr lang="en-US" sz="1600" b="1" kern="0" dirty="0" smtClean="0">
                <a:latin typeface="Courier New" pitchFamily="49" charset="0"/>
                <a:ea typeface="+mn-lt"/>
                <a:cs typeface="Courier New" pitchFamily="49" charset="0"/>
              </a:rPr>
              <a:t> </a:t>
            </a:r>
          </a:p>
          <a:p>
            <a:pPr lvl="0" indent="-274320">
              <a:buClr>
                <a:schemeClr val="accent1"/>
              </a:buClr>
              <a:buSzPct val="80000"/>
              <a:defRPr/>
            </a:pPr>
            <a:r>
              <a:rPr lang="en-US" sz="1600" b="1" kern="0" dirty="0" smtClean="0">
                <a:latin typeface="Courier New" pitchFamily="49" charset="0"/>
                <a:ea typeface="+mn-lt"/>
                <a:cs typeface="Courier New" pitchFamily="49" charset="0"/>
              </a:rPr>
              <a:t>    : </a:t>
            </a:r>
            <a:r>
              <a:rPr lang="en-US" sz="1600" b="1" kern="0" dirty="0" err="1" smtClean="0">
                <a:latin typeface="Courier New" pitchFamily="49" charset="0"/>
                <a:ea typeface="+mn-lt"/>
                <a:cs typeface="Courier New" pitchFamily="49" charset="0"/>
              </a:rPr>
              <a:t>SpecBase</a:t>
            </a:r>
            <a:r>
              <a:rPr lang="en-US" sz="1600" b="1" kern="0" dirty="0" smtClean="0">
                <a:latin typeface="Courier New" pitchFamily="49" charset="0"/>
                <a:ea typeface="+mn-lt"/>
                <a:cs typeface="Courier New" pitchFamily="49" charset="0"/>
              </a:rPr>
              <a:t>&lt;</a:t>
            </a:r>
            <a:r>
              <a:rPr lang="en-US" sz="1600" b="1" kern="0" dirty="0" err="1" smtClean="0">
                <a:latin typeface="Courier New" pitchFamily="49" charset="0"/>
                <a:ea typeface="+mn-lt"/>
                <a:cs typeface="Courier New" pitchFamily="49" charset="0"/>
              </a:rPr>
              <a:t>BankAccountController</a:t>
            </a:r>
            <a:r>
              <a:rPr lang="en-US" sz="1600" b="1" kern="0" dirty="0" smtClean="0">
                <a:latin typeface="Courier New" pitchFamily="49" charset="0"/>
                <a:ea typeface="+mn-lt"/>
                <a:cs typeface="Courier New" pitchFamily="49" charset="0"/>
              </a:rPr>
              <a:t>&gt;</a:t>
            </a:r>
          </a:p>
          <a:p>
            <a:pPr lvl="0" indent="-274320">
              <a:buClr>
                <a:schemeClr val="accent1"/>
              </a:buClr>
              <a:buSzPct val="80000"/>
              <a:defRPr/>
            </a:pPr>
            <a:r>
              <a:rPr lang="en-US" sz="1600" b="1" kern="0" dirty="0" smtClean="0">
                <a:latin typeface="Courier New" pitchFamily="49" charset="0"/>
                <a:ea typeface="+mn-lt"/>
                <a:cs typeface="Courier New" pitchFamily="49" charset="0"/>
              </a:rPr>
              <a:t>{</a:t>
            </a:r>
          </a:p>
          <a:p>
            <a:pPr lvl="0" indent="-274320">
              <a:buClr>
                <a:schemeClr val="accent1"/>
              </a:buClr>
              <a:buSzPct val="80000"/>
              <a:defRPr/>
            </a:pPr>
            <a:r>
              <a:rPr lang="en-US" sz="1600" b="1" kern="0" dirty="0" smtClean="0">
                <a:latin typeface="Courier New" pitchFamily="49" charset="0"/>
                <a:ea typeface="+mn-lt"/>
                <a:cs typeface="Courier New" pitchFamily="49" charset="0"/>
              </a:rPr>
              <a:t>    [Test]</a:t>
            </a:r>
          </a:p>
          <a:p>
            <a:pPr lvl="0" indent="-274320">
              <a:buClr>
                <a:schemeClr val="accent1"/>
              </a:buClr>
              <a:buSzPct val="80000"/>
              <a:defRPr/>
            </a:pPr>
            <a:r>
              <a:rPr lang="en-US" sz="1600" b="1" kern="0" dirty="0" smtClean="0">
                <a:latin typeface="Courier New" pitchFamily="49" charset="0"/>
                <a:ea typeface="+mn-lt"/>
                <a:cs typeface="Courier New" pitchFamily="49" charset="0"/>
              </a:rPr>
              <a:t>    public void </a:t>
            </a:r>
            <a:r>
              <a:rPr lang="en-US" sz="1600" b="1" kern="0" dirty="0" err="1" smtClean="0">
                <a:solidFill>
                  <a:srgbClr val="FF0000"/>
                </a:solidFill>
                <a:latin typeface="Courier New" pitchFamily="49" charset="0"/>
                <a:ea typeface="+mn-lt"/>
                <a:cs typeface="Courier New" pitchFamily="49" charset="0"/>
              </a:rPr>
              <a:t>Then_the_bank_account_details_should_be_displayed</a:t>
            </a:r>
            <a:r>
              <a:rPr lang="en-US" sz="1600" b="1" kern="0" dirty="0" smtClean="0">
                <a:latin typeface="Courier New" pitchFamily="49" charset="0"/>
                <a:ea typeface="+mn-lt"/>
                <a:cs typeface="Courier New" pitchFamily="49" charset="0"/>
              </a:rPr>
              <a:t>()</a:t>
            </a:r>
          </a:p>
          <a:p>
            <a:pPr lvl="0" indent="-274320">
              <a:buClr>
                <a:schemeClr val="accent1"/>
              </a:buClr>
              <a:buSzPct val="80000"/>
              <a:defRPr/>
            </a:pPr>
            <a:r>
              <a:rPr lang="en-US" sz="1600" b="1" kern="0" dirty="0" smtClean="0">
                <a:latin typeface="Courier New" pitchFamily="49" charset="0"/>
                <a:ea typeface="+mn-lt"/>
                <a:cs typeface="Courier New" pitchFamily="49" charset="0"/>
              </a:rPr>
              <a:t>    {</a:t>
            </a:r>
          </a:p>
          <a:p>
            <a:pPr lvl="0" indent="-274320">
              <a:buClr>
                <a:schemeClr val="accent1"/>
              </a:buClr>
              <a:buSzPct val="80000"/>
              <a:defRPr/>
            </a:pPr>
            <a:r>
              <a:rPr lang="en-US" sz="1600" b="1" kern="0" dirty="0" smtClean="0">
                <a:latin typeface="Courier New" pitchFamily="49" charset="0"/>
                <a:ea typeface="+mn-lt"/>
                <a:cs typeface="Courier New" pitchFamily="49" charset="0"/>
              </a:rPr>
              <a:t>        _</a:t>
            </a:r>
            <a:r>
              <a:rPr lang="en-US" sz="1600" b="1" kern="0" dirty="0" err="1" smtClean="0">
                <a:latin typeface="Courier New" pitchFamily="49" charset="0"/>
                <a:ea typeface="+mn-lt"/>
                <a:cs typeface="Courier New" pitchFamily="49" charset="0"/>
              </a:rPr>
              <a:t>viewModel.AccountNumber.ShouldEqual</a:t>
            </a:r>
            <a:r>
              <a:rPr lang="en-US" sz="1600" b="1" kern="0" dirty="0" smtClean="0">
                <a:latin typeface="Courier New" pitchFamily="49" charset="0"/>
                <a:ea typeface="+mn-lt"/>
                <a:cs typeface="Courier New" pitchFamily="49" charset="0"/>
              </a:rPr>
              <a:t>(“9723742893”);</a:t>
            </a:r>
          </a:p>
          <a:p>
            <a:pPr lvl="0" indent="-274320">
              <a:buClr>
                <a:schemeClr val="accent1"/>
              </a:buClr>
              <a:buSzPct val="80000"/>
              <a:defRPr/>
            </a:pPr>
            <a:r>
              <a:rPr lang="en-US" sz="1600" b="1" kern="0" dirty="0" smtClean="0">
                <a:latin typeface="Courier New" pitchFamily="49" charset="0"/>
                <a:ea typeface="+mn-lt"/>
                <a:cs typeface="Courier New" pitchFamily="49" charset="0"/>
              </a:rPr>
              <a:t>        _</a:t>
            </a:r>
            <a:r>
              <a:rPr lang="en-US" sz="1600" b="1" kern="0" dirty="0" err="1" smtClean="0">
                <a:latin typeface="Courier New" pitchFamily="49" charset="0"/>
                <a:ea typeface="+mn-lt"/>
                <a:cs typeface="Courier New" pitchFamily="49" charset="0"/>
              </a:rPr>
              <a:t>viewModel.AccountHolder.ShouldEqual</a:t>
            </a:r>
            <a:r>
              <a:rPr lang="en-US" sz="1600" b="1" kern="0" dirty="0" smtClean="0">
                <a:latin typeface="Courier New" pitchFamily="49" charset="0"/>
                <a:ea typeface="+mn-lt"/>
                <a:cs typeface="Courier New" pitchFamily="49" charset="0"/>
              </a:rPr>
              <a:t>(“Joe Smith”);</a:t>
            </a:r>
          </a:p>
          <a:p>
            <a:pPr lvl="0" indent="-274320">
              <a:buClr>
                <a:schemeClr val="accent1"/>
              </a:buClr>
              <a:buSzPct val="80000"/>
              <a:defRPr/>
            </a:pPr>
            <a:r>
              <a:rPr lang="en-US" sz="1600" b="1" kern="0" dirty="0" smtClean="0">
                <a:latin typeface="Courier New" pitchFamily="49" charset="0"/>
                <a:ea typeface="+mn-lt"/>
                <a:cs typeface="Courier New" pitchFamily="49" charset="0"/>
              </a:rPr>
              <a:t>        _</a:t>
            </a:r>
            <a:r>
              <a:rPr lang="en-US" sz="1600" b="1" kern="0" dirty="0" err="1" smtClean="0">
                <a:latin typeface="Courier New" pitchFamily="49" charset="0"/>
                <a:ea typeface="+mn-lt"/>
                <a:cs typeface="Courier New" pitchFamily="49" charset="0"/>
              </a:rPr>
              <a:t>viewModel.AccountStatus.ShouldEqual</a:t>
            </a:r>
            <a:r>
              <a:rPr lang="en-US" sz="1600" b="1" kern="0" dirty="0" smtClean="0">
                <a:latin typeface="Courier New" pitchFamily="49" charset="0"/>
                <a:ea typeface="+mn-lt"/>
                <a:cs typeface="Courier New" pitchFamily="49" charset="0"/>
              </a:rPr>
              <a:t>(“Active”);</a:t>
            </a:r>
          </a:p>
          <a:p>
            <a:pPr lvl="0" indent="-274320">
              <a:buClr>
                <a:schemeClr val="accent1"/>
              </a:buClr>
              <a:buSzPct val="80000"/>
              <a:defRPr/>
            </a:pPr>
            <a:r>
              <a:rPr lang="en-US" sz="1600" b="1" kern="0" dirty="0" smtClean="0">
                <a:latin typeface="Courier New" pitchFamily="49" charset="0"/>
                <a:ea typeface="+mn-lt"/>
                <a:cs typeface="Courier New" pitchFamily="49" charset="0"/>
              </a:rPr>
              <a:t>        _</a:t>
            </a:r>
            <a:r>
              <a:rPr lang="en-US" sz="1600" b="1" kern="0" dirty="0" err="1" smtClean="0">
                <a:latin typeface="Courier New" pitchFamily="49" charset="0"/>
                <a:ea typeface="+mn-lt"/>
                <a:cs typeface="Courier New" pitchFamily="49" charset="0"/>
              </a:rPr>
              <a:t>viewModel.Balance.ShouldEqual</a:t>
            </a:r>
            <a:r>
              <a:rPr lang="en-US" sz="1600" b="1" kern="0" dirty="0" smtClean="0">
                <a:latin typeface="Courier New" pitchFamily="49" charset="0"/>
                <a:ea typeface="+mn-lt"/>
                <a:cs typeface="Courier New" pitchFamily="49" charset="0"/>
              </a:rPr>
              <a:t>(2);</a:t>
            </a:r>
          </a:p>
          <a:p>
            <a:pPr lvl="0" indent="-274320">
              <a:buClr>
                <a:schemeClr val="accent1"/>
              </a:buClr>
              <a:buSzPct val="80000"/>
              <a:defRPr/>
            </a:pPr>
            <a:r>
              <a:rPr lang="en-US" sz="1600" b="1" kern="0" dirty="0" smtClean="0">
                <a:latin typeface="Courier New" pitchFamily="49" charset="0"/>
                <a:ea typeface="+mn-lt"/>
                <a:cs typeface="Courier New" pitchFamily="49" charset="0"/>
              </a:rPr>
              <a:t>    }</a:t>
            </a:r>
          </a:p>
          <a:p>
            <a:pPr lvl="0" indent="-274320">
              <a:buClr>
                <a:schemeClr val="accent1"/>
              </a:buClr>
              <a:buSzPct val="80000"/>
              <a:defRPr/>
            </a:pPr>
            <a:r>
              <a:rPr lang="en-US" sz="1600" b="1" kern="0" dirty="0" smtClean="0">
                <a:latin typeface="Courier New" pitchFamily="49" charset="0"/>
                <a:ea typeface="+mn-lt"/>
                <a:cs typeface="Courier New" pitchFamily="49" charset="0"/>
              </a:rPr>
              <a:t>}</a:t>
            </a:r>
            <a:endParaRPr lang="en-US" sz="1600" b="1" kern="0" dirty="0">
              <a:latin typeface="Courier New" pitchFamily="49" charset="0"/>
              <a:ea typeface="+mn-lt"/>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BDD Tips and Guidelines</a:t>
            </a:r>
            <a:endParaRPr lang="en-US" dirty="0"/>
          </a:p>
        </p:txBody>
      </p:sp>
      <p:sp>
        <p:nvSpPr>
          <p:cNvPr id="3" name="Content Placeholder 2"/>
          <p:cNvSpPr>
            <a:spLocks noGrp="1"/>
          </p:cNvSpPr>
          <p:nvPr>
            <p:ph idx="1"/>
          </p:nvPr>
        </p:nvSpPr>
        <p:spPr/>
        <p:txBody>
          <a:bodyPr>
            <a:normAutofit lnSpcReduction="10000"/>
          </a:bodyPr>
          <a:lstStyle/>
          <a:p>
            <a:r>
              <a:rPr lang="en-US" dirty="0" smtClean="0"/>
              <a:t>Use Should____() extension methods, for example:</a:t>
            </a:r>
          </a:p>
          <a:p>
            <a:pPr lvl="1"/>
            <a:r>
              <a:rPr lang="en-US" dirty="0" err="1" smtClean="0"/>
              <a:t>ShouldEqual</a:t>
            </a:r>
            <a:r>
              <a:rPr lang="en-US" dirty="0" smtClean="0"/>
              <a:t>()</a:t>
            </a:r>
          </a:p>
          <a:p>
            <a:pPr lvl="1"/>
            <a:r>
              <a:rPr lang="en-US" dirty="0" err="1" smtClean="0"/>
              <a:t>ShouldNotEqual</a:t>
            </a:r>
            <a:r>
              <a:rPr lang="en-US" dirty="0" smtClean="0"/>
              <a:t>()</a:t>
            </a:r>
          </a:p>
          <a:p>
            <a:pPr lvl="1"/>
            <a:r>
              <a:rPr lang="en-US" dirty="0" err="1" smtClean="0"/>
              <a:t>ShouldBeTheSameAs</a:t>
            </a:r>
            <a:r>
              <a:rPr lang="en-US" dirty="0" smtClean="0"/>
              <a:t>() (reference comparison)</a:t>
            </a:r>
          </a:p>
          <a:p>
            <a:pPr lvl="1"/>
            <a:r>
              <a:rPr lang="en-US" dirty="0" err="1" smtClean="0"/>
              <a:t>ShouldContain</a:t>
            </a:r>
            <a:r>
              <a:rPr lang="en-US" dirty="0" smtClean="0"/>
              <a:t>()</a:t>
            </a:r>
          </a:p>
          <a:p>
            <a:pPr lvl="1"/>
            <a:r>
              <a:rPr lang="en-US" dirty="0" err="1" smtClean="0"/>
              <a:t>ShouldNotContain</a:t>
            </a:r>
            <a:r>
              <a:rPr lang="en-US" dirty="0" smtClean="0"/>
              <a:t>()</a:t>
            </a:r>
          </a:p>
          <a:p>
            <a:pPr lvl="1"/>
            <a:r>
              <a:rPr lang="en-US" dirty="0" err="1" smtClean="0"/>
              <a:t>ShouldBeNull</a:t>
            </a:r>
            <a:r>
              <a:rPr lang="en-US" dirty="0" smtClean="0"/>
              <a:t>()</a:t>
            </a:r>
          </a:p>
          <a:p>
            <a:pPr lvl="1"/>
            <a:r>
              <a:rPr lang="en-US" dirty="0" err="1" smtClean="0"/>
              <a:t>ShouldNotBeNull</a:t>
            </a:r>
            <a:r>
              <a:rPr lang="en-US" dirty="0" smtClean="0"/>
              <a:t>()</a:t>
            </a:r>
          </a:p>
          <a:p>
            <a:pPr lvl="1"/>
            <a:r>
              <a:rPr lang="en-US" dirty="0" err="1" smtClean="0"/>
              <a:t>ShouldBeTrue</a:t>
            </a:r>
            <a:r>
              <a:rPr lang="en-US" dirty="0" smtClean="0"/>
              <a:t>()</a:t>
            </a:r>
          </a:p>
          <a:p>
            <a:pPr lvl="1"/>
            <a:r>
              <a:rPr lang="en-US" dirty="0" err="1" smtClean="0"/>
              <a:t>ShouldBeFalse</a:t>
            </a:r>
            <a:r>
              <a:rPr lang="en-US" dirty="0" smtClean="0"/>
              <a:t>()</a:t>
            </a:r>
          </a:p>
          <a:p>
            <a:pPr lvl="1"/>
            <a:r>
              <a:rPr lang="en-US" dirty="0" err="1" smtClean="0"/>
              <a:t>ShouldBeGreaterThan</a:t>
            </a:r>
            <a:r>
              <a:rPr lang="en-US" dirty="0" smtClean="0"/>
              <a:t>()</a:t>
            </a:r>
          </a:p>
          <a:p>
            <a:pPr lvl="1"/>
            <a:r>
              <a:rPr lang="en-US" dirty="0" err="1" smtClean="0"/>
              <a:t>ShouldBeThrownBy</a:t>
            </a:r>
            <a:r>
              <a:rPr lang="en-US" smtClean="0"/>
              <a:t>()</a:t>
            </a:r>
            <a:endParaRPr lang="en-US" dirty="0" smtClean="0"/>
          </a:p>
          <a:p>
            <a:pPr lvl="1"/>
            <a:r>
              <a:rPr lang="en-US" dirty="0" smtClean="0"/>
              <a:t>Write your own!</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a:t>
            </a:r>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learning TDD</a:t>
            </a:r>
            <a:endParaRPr lang="en-US" dirty="0"/>
          </a:p>
        </p:txBody>
      </p:sp>
      <p:sp>
        <p:nvSpPr>
          <p:cNvPr id="3" name="Content Placeholder 2"/>
          <p:cNvSpPr>
            <a:spLocks noGrp="1"/>
          </p:cNvSpPr>
          <p:nvPr>
            <p:ph idx="1"/>
          </p:nvPr>
        </p:nvSpPr>
        <p:spPr/>
        <p:txBody>
          <a:bodyPr>
            <a:normAutofit/>
          </a:bodyPr>
          <a:lstStyle/>
          <a:p>
            <a:r>
              <a:rPr lang="en-US" dirty="0" smtClean="0"/>
              <a:t>Be patient.  You will get better/faster at this.</a:t>
            </a:r>
          </a:p>
          <a:p>
            <a:r>
              <a:rPr lang="en-US" dirty="0" smtClean="0"/>
              <a:t>Resist the urge to cheat</a:t>
            </a:r>
          </a:p>
          <a:p>
            <a:r>
              <a:rPr lang="en-US" dirty="0" smtClean="0"/>
              <a:t>Clean code, not clever code</a:t>
            </a:r>
            <a:br>
              <a:rPr lang="en-US" dirty="0" smtClean="0"/>
            </a:br>
            <a:r>
              <a:rPr lang="en-US" dirty="0" smtClean="0"/>
              <a:t/>
            </a:r>
            <a:br>
              <a:rPr lang="en-US" dirty="0" smtClean="0"/>
            </a:br>
            <a:r>
              <a:rPr lang="en-US" b="1" i="1" dirty="0" smtClean="0">
                <a:ea typeface="Optima" charset="0"/>
                <a:cs typeface="Optima" charset="0"/>
                <a:sym typeface="Optima" charset="0"/>
              </a:rPr>
              <a:t>“Clean code that works is the goal of Test Driven Development.”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228600"/>
            <a:ext cx="8229600" cy="6172200"/>
          </a:xfrm>
        </p:spPr>
        <p:txBody>
          <a:bodyPr>
            <a:noAutofit/>
          </a:bodyPr>
          <a:lstStyle/>
          <a:p>
            <a:pPr>
              <a:buNone/>
            </a:pPr>
            <a:r>
              <a:rPr lang="en-US" sz="2000" dirty="0" smtClean="0">
                <a:ea typeface="Gill Sans" charset="0"/>
                <a:cs typeface="Gill Sans" charset="0"/>
                <a:sym typeface="Gill Sans" charset="0"/>
              </a:rPr>
              <a:t>Greed is a dice game where you roll </a:t>
            </a:r>
            <a:r>
              <a:rPr lang="en-US" sz="2000" b="1" dirty="0" smtClean="0">
                <a:ea typeface="Gill Sans" charset="0"/>
                <a:cs typeface="Gill Sans" charset="0"/>
                <a:sym typeface="Gill Sans" charset="0"/>
              </a:rPr>
              <a:t>five</a:t>
            </a:r>
            <a:r>
              <a:rPr lang="en-US" sz="2000" dirty="0" smtClean="0">
                <a:ea typeface="Gill Sans" charset="0"/>
                <a:cs typeface="Gill Sans" charset="0"/>
                <a:sym typeface="Gill Sans" charset="0"/>
              </a:rPr>
              <a:t> six-sided dice to accumulate</a:t>
            </a:r>
          </a:p>
          <a:p>
            <a:pPr>
              <a:buNone/>
            </a:pPr>
            <a:r>
              <a:rPr lang="en-US" sz="2000" dirty="0" smtClean="0">
                <a:ea typeface="Gill Sans" charset="0"/>
                <a:cs typeface="Gill Sans" charset="0"/>
                <a:sym typeface="Gill Sans" charset="0"/>
              </a:rPr>
              <a:t>points.  The following "score" function will be used calculate the</a:t>
            </a:r>
          </a:p>
          <a:p>
            <a:pPr>
              <a:buNone/>
            </a:pPr>
            <a:r>
              <a:rPr lang="en-US" sz="2000" dirty="0" smtClean="0">
                <a:ea typeface="Gill Sans" charset="0"/>
                <a:cs typeface="Gill Sans" charset="0"/>
                <a:sym typeface="Gill Sans" charset="0"/>
              </a:rPr>
              <a:t>score of a single roll of the dice.</a:t>
            </a:r>
          </a:p>
          <a:p>
            <a:pPr>
              <a:buNone/>
            </a:pPr>
            <a:r>
              <a:rPr lang="en-US" sz="2000" dirty="0" smtClean="0">
                <a:ea typeface="Gill Sans" charset="0"/>
                <a:cs typeface="Gill Sans" charset="0"/>
                <a:sym typeface="Gill Sans" charset="0"/>
              </a:rPr>
              <a:t> </a:t>
            </a:r>
          </a:p>
          <a:p>
            <a:pPr>
              <a:buNone/>
            </a:pPr>
            <a:r>
              <a:rPr lang="en-US" sz="2000" dirty="0" smtClean="0">
                <a:ea typeface="Gill Sans" charset="0"/>
                <a:cs typeface="Gill Sans" charset="0"/>
                <a:sym typeface="Gill Sans" charset="0"/>
              </a:rPr>
              <a:t>A greed roll is scored as follows:</a:t>
            </a:r>
          </a:p>
          <a:p>
            <a:pPr>
              <a:buNone/>
            </a:pPr>
            <a:r>
              <a:rPr lang="en-US" sz="2000" dirty="0" smtClean="0">
                <a:ea typeface="Gill Sans" charset="0"/>
                <a:cs typeface="Gill Sans" charset="0"/>
                <a:sym typeface="Gill Sans" charset="0"/>
              </a:rPr>
              <a:t> * A set of three ones is 1000 points</a:t>
            </a:r>
          </a:p>
          <a:p>
            <a:pPr>
              <a:buNone/>
            </a:pPr>
            <a:r>
              <a:rPr lang="en-US" sz="2000" dirty="0" smtClean="0">
                <a:ea typeface="Gill Sans" charset="0"/>
                <a:cs typeface="Gill Sans" charset="0"/>
                <a:sym typeface="Gill Sans" charset="0"/>
              </a:rPr>
              <a:t> * A set of three numbers (other than ones) is worth 100 times the</a:t>
            </a:r>
          </a:p>
          <a:p>
            <a:pPr>
              <a:buNone/>
            </a:pPr>
            <a:r>
              <a:rPr lang="en-US" sz="2000" dirty="0" smtClean="0">
                <a:ea typeface="Gill Sans" charset="0"/>
                <a:cs typeface="Gill Sans" charset="0"/>
                <a:sym typeface="Gill Sans" charset="0"/>
              </a:rPr>
              <a:t>   number. (e.g. three fives is 500 points).</a:t>
            </a:r>
          </a:p>
          <a:p>
            <a:pPr>
              <a:buNone/>
            </a:pPr>
            <a:r>
              <a:rPr lang="en-US" sz="2000" dirty="0" smtClean="0">
                <a:ea typeface="Gill Sans" charset="0"/>
                <a:cs typeface="Gill Sans" charset="0"/>
                <a:sym typeface="Gill Sans" charset="0"/>
              </a:rPr>
              <a:t> * A one (that is not part of a set of three) is worth 100 points.</a:t>
            </a:r>
          </a:p>
          <a:p>
            <a:pPr>
              <a:buNone/>
            </a:pPr>
            <a:r>
              <a:rPr lang="en-US" sz="2000" dirty="0" smtClean="0">
                <a:ea typeface="Gill Sans" charset="0"/>
                <a:cs typeface="Gill Sans" charset="0"/>
                <a:sym typeface="Gill Sans" charset="0"/>
              </a:rPr>
              <a:t> * A five (that is not part of a set of three) is worth 50 points.</a:t>
            </a:r>
          </a:p>
          <a:p>
            <a:pPr>
              <a:buNone/>
            </a:pPr>
            <a:r>
              <a:rPr lang="en-US" sz="2000" dirty="0" smtClean="0">
                <a:ea typeface="Gill Sans" charset="0"/>
                <a:cs typeface="Gill Sans" charset="0"/>
                <a:sym typeface="Gill Sans" charset="0"/>
              </a:rPr>
              <a:t> * Everything else is worth 0 points.  </a:t>
            </a:r>
          </a:p>
          <a:p>
            <a:pPr>
              <a:buNone/>
            </a:pPr>
            <a:endParaRPr lang="en-US" sz="2000" dirty="0" smtClean="0">
              <a:ea typeface="Gill Sans" charset="0"/>
              <a:cs typeface="Gill Sans" charset="0"/>
              <a:sym typeface="Gill Sans" charset="0"/>
            </a:endParaRPr>
          </a:p>
          <a:p>
            <a:pPr>
              <a:buNone/>
            </a:pPr>
            <a:r>
              <a:rPr lang="en-US" sz="2000" dirty="0" smtClean="0">
                <a:ea typeface="Gill Sans" charset="0"/>
                <a:cs typeface="Gill Sans" charset="0"/>
                <a:sym typeface="Gill Sans" charset="0"/>
              </a:rPr>
              <a:t> Examples:</a:t>
            </a:r>
          </a:p>
          <a:p>
            <a:pPr>
              <a:buNone/>
            </a:pPr>
            <a:endParaRPr lang="en-US" sz="2000" dirty="0" smtClean="0">
              <a:ea typeface="Gill Sans" charset="0"/>
              <a:cs typeface="Gill Sans" charset="0"/>
              <a:sym typeface="Gill Sans" charset="0"/>
            </a:endParaRPr>
          </a:p>
          <a:p>
            <a:pPr>
              <a:buNone/>
            </a:pPr>
            <a:r>
              <a:rPr lang="en-US" sz="2000" dirty="0" smtClean="0">
                <a:ea typeface="Gill Sans" charset="0"/>
                <a:cs typeface="Gill Sans" charset="0"/>
                <a:sym typeface="Gill Sans" charset="0"/>
              </a:rPr>
              <a:t> score([1,1,1,5,1]) =&gt; 1150 points</a:t>
            </a:r>
          </a:p>
          <a:p>
            <a:pPr>
              <a:buNone/>
            </a:pPr>
            <a:r>
              <a:rPr lang="en-US" sz="2000" dirty="0" smtClean="0">
                <a:ea typeface="Gill Sans" charset="0"/>
                <a:cs typeface="Gill Sans" charset="0"/>
                <a:sym typeface="Gill Sans" charset="0"/>
              </a:rPr>
              <a:t> score([2,3,4,6,2]) =&gt; 0 points</a:t>
            </a:r>
          </a:p>
          <a:p>
            <a:pPr>
              <a:buNone/>
            </a:pPr>
            <a:r>
              <a:rPr lang="en-US" sz="2000" dirty="0" smtClean="0">
                <a:ea typeface="Gill Sans" charset="0"/>
                <a:cs typeface="Gill Sans" charset="0"/>
                <a:sym typeface="Gill Sans" charset="0"/>
              </a:rPr>
              <a:t> score([3,4,5,3,3]) =&gt; 350 points</a:t>
            </a:r>
          </a:p>
          <a:p>
            <a:pPr>
              <a:buNone/>
            </a:pPr>
            <a:r>
              <a:rPr lang="en-US" sz="2000" dirty="0" smtClean="0">
                <a:ea typeface="Gill Sans" charset="0"/>
                <a:cs typeface="Gill Sans" charset="0"/>
                <a:sym typeface="Gill Sans" charset="0"/>
              </a:rPr>
              <a:t> score([1,5,1,2,4]) =&gt; 250 points</a:t>
            </a:r>
          </a:p>
          <a:p>
            <a:pPr>
              <a:buNone/>
            </a:pPr>
            <a:endParaRPr lang="en-US" sz="2000" dirty="0" smtClean="0">
              <a:ea typeface="Gill Sans" charset="0"/>
              <a:cs typeface="Gill Sans" charset="0"/>
              <a:sym typeface="Gill Sans" charset="0"/>
            </a:endParaRPr>
          </a:p>
          <a:p>
            <a:pPr>
              <a:buNone/>
            </a:pPr>
            <a:r>
              <a:rPr lang="en-US" sz="2000" dirty="0" smtClean="0">
                <a:ea typeface="Gill Sans" charset="0"/>
                <a:cs typeface="Gill Sans" charset="0"/>
                <a:sym typeface="Gill Sans" charset="0"/>
              </a:rPr>
              <a:t> Your goal is to write the score method.</a:t>
            </a:r>
          </a:p>
          <a:p>
            <a:pPr>
              <a:buNone/>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6"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7"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blinds(horizontal)">
                                      <p:cBhvr>
                                        <p:cTn id="10" dur="500"/>
                                        <p:tgtEl>
                                          <p:spTgt spid="10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nodeType="withEffect">
                                  <p:stCondLst>
                                    <p:cond delay="0"/>
                                  </p:stCondLst>
                                  <p:childTnLst>
                                    <p:set>
                                      <p:cBhvr>
                                        <p:cTn id="17" dur="1" fill="hold">
                                          <p:stCondLst>
                                            <p:cond delay="0"/>
                                          </p:stCondLst>
                                        </p:cTn>
                                        <p:tgtEl>
                                          <p:spTgt spid="1035"/>
                                        </p:tgtEl>
                                        <p:attrNameLst>
                                          <p:attrName>style.visibility</p:attrName>
                                        </p:attrNameLst>
                                      </p:cBhvr>
                                      <p:to>
                                        <p:strVal val="visible"/>
                                      </p:to>
                                    </p:set>
                                    <p:animEffect transition="in" filter="blinds(horizontal)">
                                      <p:cBhvr>
                                        <p:cTn id="18" dur="500"/>
                                        <p:tgtEl>
                                          <p:spTgt spid="103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nodeType="with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blinds(horizontal)">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1031"/>
                                        </p:tgtEl>
                                        <p:attrNameLst>
                                          <p:attrName>style.visibility</p:attrName>
                                        </p:attrNameLst>
                                      </p:cBhvr>
                                      <p:to>
                                        <p:strVal val="visible"/>
                                      </p:to>
                                    </p:set>
                                    <p:animEffect transition="in" filter="blinds(horizontal)">
                                      <p:cBhvr>
                                        <p:cTn id="34" dur="500"/>
                                        <p:tgtEl>
                                          <p:spTgt spid="1031"/>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1036"/>
                                        </p:tgtEl>
                                        <p:attrNameLst>
                                          <p:attrName>style.visibility</p:attrName>
                                        </p:attrNameLst>
                                      </p:cBhvr>
                                      <p:to>
                                        <p:strVal val="visible"/>
                                      </p:to>
                                    </p:set>
                                    <p:animEffect transition="in" filter="blinds(horizontal)">
                                      <p:cBhvr>
                                        <p:cTn id="42" dur="500"/>
                                        <p:tgtEl>
                                          <p:spTgt spid="103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1347</TotalTime>
  <Words>1892</Words>
  <Application>Microsoft Office PowerPoint</Application>
  <PresentationFormat>On-screen Show (4:3)</PresentationFormat>
  <Paragraphs>370</Paragraphs>
  <Slides>51</Slides>
  <Notes>9</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Benefits of TDD</vt:lpstr>
      <vt:lpstr>Benefits of TDD</vt:lpstr>
      <vt:lpstr>Benefits of TDD</vt:lpstr>
      <vt:lpstr>Benefits of TDD</vt:lpstr>
      <vt:lpstr>Benefits of TDD</vt:lpstr>
      <vt:lpstr>Benefits of TDD</vt:lpstr>
      <vt:lpstr>Benefits of TDD</vt:lpstr>
      <vt:lpstr>Benefits of TDD</vt:lpstr>
      <vt:lpstr>Benefits of TDD</vt:lpstr>
      <vt:lpstr>Benefits of TDD</vt:lpstr>
      <vt:lpstr>Benefits of TDD</vt:lpstr>
      <vt:lpstr>Benefits of TDD</vt:lpstr>
      <vt:lpstr>Benefits of TDD</vt:lpstr>
      <vt:lpstr>Case Studies</vt:lpstr>
      <vt:lpstr>Case Studies</vt:lpstr>
      <vt:lpstr>Case Studies</vt:lpstr>
      <vt:lpstr>Case Studies</vt:lpstr>
      <vt:lpstr>Case Studies</vt:lpstr>
      <vt:lpstr>Case Studies</vt:lpstr>
      <vt:lpstr>How can we solve these problems?</vt:lpstr>
      <vt:lpstr>What’s in it for me?</vt:lpstr>
      <vt:lpstr>Slide 30</vt:lpstr>
      <vt:lpstr>The Cost of Unit Testing</vt:lpstr>
      <vt:lpstr>The Cost of Not Unit Testing</vt:lpstr>
      <vt:lpstr>Slide 33</vt:lpstr>
      <vt:lpstr>Behavior Driven Development</vt:lpstr>
      <vt:lpstr>Evolution of a TDD test</vt:lpstr>
      <vt:lpstr>Evolution of a TDD test</vt:lpstr>
      <vt:lpstr>Evolution of a TDD test</vt:lpstr>
      <vt:lpstr>Slide 38</vt:lpstr>
      <vt:lpstr>Slide 39</vt:lpstr>
      <vt:lpstr>Slide 40</vt:lpstr>
      <vt:lpstr>Evolution of a TDD test</vt:lpstr>
      <vt:lpstr>Evolution of a TDD test</vt:lpstr>
      <vt:lpstr>Evolution of a TDD test</vt:lpstr>
      <vt:lpstr>Evolution of a TDD test</vt:lpstr>
      <vt:lpstr>Example of a “Test after” test</vt:lpstr>
      <vt:lpstr>Why is testing first better?</vt:lpstr>
      <vt:lpstr>BDD Tips and Guidelines</vt:lpstr>
      <vt:lpstr>BDD Tips and Guidelines</vt:lpstr>
      <vt:lpstr>BDD Tips and Guidelines</vt:lpstr>
      <vt:lpstr>Tips for learning TDD</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161</cp:revision>
  <dcterms:created xsi:type="dcterms:W3CDTF">2009-08-30T02:22:17Z</dcterms:created>
  <dcterms:modified xsi:type="dcterms:W3CDTF">2010-05-13T01:04:04Z</dcterms:modified>
</cp:coreProperties>
</file>