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0"/>
  </p:notesMasterIdLst>
  <p:sldIdLst>
    <p:sldId id="320" r:id="rId2"/>
    <p:sldId id="369" r:id="rId3"/>
    <p:sldId id="372" r:id="rId4"/>
    <p:sldId id="374" r:id="rId5"/>
    <p:sldId id="375" r:id="rId6"/>
    <p:sldId id="373" r:id="rId7"/>
    <p:sldId id="376" r:id="rId8"/>
    <p:sldId id="371" r:id="rId9"/>
    <p:sldId id="404" r:id="rId10"/>
    <p:sldId id="370" r:id="rId11"/>
    <p:sldId id="389" r:id="rId12"/>
    <p:sldId id="381" r:id="rId13"/>
    <p:sldId id="380" r:id="rId14"/>
    <p:sldId id="379" r:id="rId15"/>
    <p:sldId id="390" r:id="rId16"/>
    <p:sldId id="384" r:id="rId17"/>
    <p:sldId id="378" r:id="rId18"/>
    <p:sldId id="377" r:id="rId19"/>
    <p:sldId id="394" r:id="rId20"/>
    <p:sldId id="386" r:id="rId21"/>
    <p:sldId id="382" r:id="rId22"/>
    <p:sldId id="383" r:id="rId23"/>
    <p:sldId id="387" r:id="rId24"/>
    <p:sldId id="388" r:id="rId25"/>
    <p:sldId id="391" r:id="rId26"/>
    <p:sldId id="405" r:id="rId27"/>
    <p:sldId id="393" r:id="rId28"/>
    <p:sldId id="360" r:id="rId29"/>
    <p:sldId id="358" r:id="rId30"/>
    <p:sldId id="359" r:id="rId31"/>
    <p:sldId id="403" r:id="rId32"/>
    <p:sldId id="396" r:id="rId33"/>
    <p:sldId id="402" r:id="rId34"/>
    <p:sldId id="397" r:id="rId35"/>
    <p:sldId id="401" r:id="rId36"/>
    <p:sldId id="398" r:id="rId37"/>
    <p:sldId id="400" r:id="rId38"/>
    <p:sldId id="39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756"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5/26/2010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Not going to teach you everything about TDD in one hour</a:t>
            </a:r>
          </a:p>
          <a:p>
            <a:pPr>
              <a:buFontTx/>
              <a:buChar char="-"/>
            </a:pPr>
            <a:r>
              <a:rPr lang="en-US" baseline="0" dirty="0" smtClean="0"/>
              <a:t>Going to try to show you how to think test-first and why you should do TDD</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Agile is about expecting and planning for change – TDD will enable us to succeed</a:t>
            </a:r>
            <a:endParaRPr lang="en-US" dirty="0" smtClean="0"/>
          </a:p>
          <a:p>
            <a:pPr>
              <a:buFontTx/>
              <a:buChar char="-"/>
            </a:pPr>
            <a:r>
              <a:rPr lang="en-US" baseline="0" dirty="0" smtClean="0"/>
              <a:t>I’m going to show you how to do this in .NET, but I’m not trying to teach the frameworks as much as I’m trying to teach you a new way of thinking</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a:t>
            </a:r>
            <a:r>
              <a:rPr lang="en-US" dirty="0" err="1" smtClean="0"/>
              <a:t>definiton</a:t>
            </a:r>
            <a:r>
              <a:rPr lang="en-US" dirty="0" smtClean="0"/>
              <a:t> of</a:t>
            </a:r>
            <a:r>
              <a:rPr lang="en-US" baseline="0" dirty="0" smtClean="0"/>
              <a:t> legacy code: Code where the cost or risk associated with changing it outweighs the benefits of the change.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you do when you get a feature?  Do you start drawing database diagrams</a:t>
            </a:r>
            <a:r>
              <a:rPr lang="en-US" baseline="0" dirty="0" smtClean="0"/>
              <a:t> on the whiteboard?  How can we best write our code while keeping the business functionality in mind?</a:t>
            </a:r>
          </a:p>
          <a:p>
            <a:endParaRPr lang="en-US" baseline="0" dirty="0" smtClean="0"/>
          </a:p>
          <a:p>
            <a:r>
              <a:rPr lang="en-US" b="1" baseline="0" dirty="0" smtClean="0"/>
              <a:t>The goal is to preserve the original intentions of the business.</a:t>
            </a:r>
            <a:endParaRPr lang="en-US" b="1"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expensive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5/26/2010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5/26/2010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5/26/2010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5/26/2010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5/26/2010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5/26/2010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5/26/2010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5/26/2010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5/26/2010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5/26/2010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misko.hevery.com/2009/10/01/cost-of-testing/" TargetMode="External"/><Relationship Id="rId2" Type="http://schemas.openxmlformats.org/officeDocument/2006/relationships/hyperlink" Target="http://research.microsoft.com/en-us/projects/esm/nagappan_tdd.pdf" TargetMode="External"/><Relationship Id="rId1" Type="http://schemas.openxmlformats.org/officeDocument/2006/relationships/slideLayout" Target="../slideLayouts/slideLayout2.xml"/><Relationship Id="rId4" Type="http://schemas.openxmlformats.org/officeDocument/2006/relationships/hyperlink" Target="http://blog.objectmentor.com/articles/2009/10/07/tdd-derangement-syndrom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hould.codeplex.com/" TargetMode="External"/><Relationship Id="rId7" Type="http://schemas.openxmlformats.org/officeDocument/2006/relationships/hyperlink" Target="http://github.com/jonkruger/specs2tests" TargetMode="External"/><Relationship Id="rId2" Type="http://schemas.openxmlformats.org/officeDocument/2006/relationships/hyperlink" Target="http://nunit.org/" TargetMode="External"/><Relationship Id="rId1" Type="http://schemas.openxmlformats.org/officeDocument/2006/relationships/slideLayout" Target="../slideLayouts/slideLayout2.xml"/><Relationship Id="rId6" Type="http://schemas.openxmlformats.org/officeDocument/2006/relationships/hyperlink" Target="http://rspec.info/" TargetMode="External"/><Relationship Id="rId5" Type="http://schemas.openxmlformats.org/officeDocument/2006/relationships/hyperlink" Target="http://testng.org/" TargetMode="External"/><Relationship Id="rId4" Type="http://schemas.openxmlformats.org/officeDocument/2006/relationships/hyperlink" Target="http://junit.or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codebetter.com/blogs/jeremy.miller/archive/2006/06/27/146899.aspx" TargetMode="External"/><Relationship Id="rId2" Type="http://schemas.openxmlformats.org/officeDocument/2006/relationships/hyperlink" Target="http://www.code-magazine.com/article.aspx?quickid=0805061&amp;page=1" TargetMode="External"/><Relationship Id="rId1" Type="http://schemas.openxmlformats.org/officeDocument/2006/relationships/slideLayout" Target="../slideLayouts/slideLayout2.xml"/><Relationship Id="rId6" Type="http://schemas.openxmlformats.org/officeDocument/2006/relationships/hyperlink" Target="http://pairprogrammingbot.com/" TargetMode="External"/><Relationship Id="rId5" Type="http://schemas.openxmlformats.org/officeDocument/2006/relationships/hyperlink" Target="http://jonkruger.com/blog/2009/07/23/tdd-starter-kit-sample-projects-and-links/" TargetMode="External"/><Relationship Id="rId4" Type="http://schemas.openxmlformats.org/officeDocument/2006/relationships/hyperlink" Target="http://misko.hevery.com/2009/11/17/how-to-get-started-with-td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hyperlink" Target="http://osherove.com/tdd-kata-1/" TargetMode="External"/><Relationship Id="rId1" Type="http://schemas.openxmlformats.org/officeDocument/2006/relationships/slideLayout" Target="../slideLayouts/slideLayout2.xml"/><Relationship Id="rId6" Type="http://schemas.openxmlformats.org/officeDocument/2006/relationships/hyperlink" Target="http://www.katacasts.com/" TargetMode="External"/><Relationship Id="rId5" Type="http://schemas.openxmlformats.org/officeDocument/2006/relationships/hyperlink" Target="http://github.com/edgecase/ruby_koans" TargetMode="External"/><Relationship Id="rId4" Type="http://schemas.openxmlformats.org/officeDocument/2006/relationships/hyperlink" Target="http://www.butunclebob.com/ArticleS.UncleBob.ThePrimeFactorsKata"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pillartechnology.com/" TargetMode="External"/><Relationship Id="rId2" Type="http://schemas.openxmlformats.org/officeDocument/2006/relationships/hyperlink" Target="http://tddbootcamp.com/" TargetMode="External"/><Relationship Id="rId1" Type="http://schemas.openxmlformats.org/officeDocument/2006/relationships/slideLayout" Target="../slideLayouts/slideLayout2.xml"/><Relationship Id="rId4" Type="http://schemas.openxmlformats.org/officeDocument/2006/relationships/hyperlink" Target="http://edgecase.com/"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jonkruger.com/blog" TargetMode="External"/><Relationship Id="rId2" Type="http://schemas.openxmlformats.org/officeDocument/2006/relationships/hyperlink" Target="mailto:jon@jonkruger.com" TargetMode="External"/><Relationship Id="rId1" Type="http://schemas.openxmlformats.org/officeDocument/2006/relationships/slideLayout" Target="../slideLayouts/slideLayout2.xml"/><Relationship Id="rId5" Type="http://schemas.openxmlformats.org/officeDocument/2006/relationships/hyperlink" Target="http://github.com/jonkruger/tdd-in-action" TargetMode="External"/><Relationship Id="rId4" Type="http://schemas.openxmlformats.org/officeDocument/2006/relationships/hyperlink" Target="http://tinyurl.com/tdd-in-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will continue to work</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 TDD Success Story</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 don’t have time to fix bugs</a:t>
            </a:r>
          </a:p>
          <a:p>
            <a:r>
              <a:rPr lang="en-US" dirty="0" smtClean="0"/>
              <a:t>I don’t have time to constantly manually test code to see if it’s all working</a:t>
            </a:r>
          </a:p>
          <a:p>
            <a:r>
              <a:rPr lang="en-US" dirty="0" smtClean="0"/>
              <a:t>I don’t have time to figure out what your code is supposed to do</a:t>
            </a:r>
          </a:p>
          <a:p>
            <a:r>
              <a:rPr lang="en-US" dirty="0" smtClean="0"/>
              <a:t>I don’t have time to figure out if my changes will break something in your code</a:t>
            </a:r>
          </a:p>
          <a:p>
            <a:r>
              <a:rPr lang="en-US" dirty="0" smtClean="0"/>
              <a:t>I don’t have time 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 - Cost of unit testing</a:t>
            </a:r>
            <a:endParaRPr lang="en-US" dirty="0"/>
          </a:p>
        </p:txBody>
      </p:sp>
      <p:sp>
        <p:nvSpPr>
          <p:cNvPr id="3" name="Content Placeholder 2"/>
          <p:cNvSpPr>
            <a:spLocks noGrp="1"/>
          </p:cNvSpPr>
          <p:nvPr>
            <p:ph idx="1"/>
          </p:nvPr>
        </p:nvSpPr>
        <p:spPr/>
        <p:txBody>
          <a:bodyPr/>
          <a:lstStyle/>
          <a:p>
            <a:r>
              <a:rPr lang="en-US" sz="2400" dirty="0" smtClean="0"/>
              <a:t>Microsoft Research – “Realizing quality improvement through test driven development: results and experiences of four industrial teams”</a:t>
            </a:r>
          </a:p>
          <a:p>
            <a:pPr lvl="1"/>
            <a:r>
              <a:rPr lang="en-US" sz="1800" b="1" dirty="0" smtClean="0">
                <a:hlinkClick r:id="rId2"/>
              </a:rPr>
              <a:t>http://research.microsoft.com/en-us/projects/esm/nagappan_tdd.pdf</a:t>
            </a:r>
            <a:endParaRPr lang="en-US" sz="1800" b="1" dirty="0" smtClean="0"/>
          </a:p>
          <a:p>
            <a:endParaRPr lang="en-US" sz="2400" b="1" dirty="0" smtClean="0"/>
          </a:p>
          <a:p>
            <a:r>
              <a:rPr lang="en-US" sz="2400" dirty="0" smtClean="0"/>
              <a:t>Cost of Testing, by </a:t>
            </a:r>
            <a:r>
              <a:rPr lang="en-US" sz="2400" dirty="0" err="1" smtClean="0"/>
              <a:t>Misko</a:t>
            </a:r>
            <a:r>
              <a:rPr lang="en-US" sz="2400" dirty="0" smtClean="0"/>
              <a:t> </a:t>
            </a:r>
            <a:r>
              <a:rPr lang="en-US" sz="2400" dirty="0" err="1" smtClean="0"/>
              <a:t>Hevery</a:t>
            </a:r>
            <a:r>
              <a:rPr lang="en-US" sz="2400" dirty="0" smtClean="0"/>
              <a:t> (Agile Coach/Java developer at Google)</a:t>
            </a:r>
          </a:p>
          <a:p>
            <a:pPr lvl="1"/>
            <a:r>
              <a:rPr lang="en-US" sz="1800" b="1" dirty="0" smtClean="0">
                <a:hlinkClick r:id="rId3"/>
              </a:rPr>
              <a:t>http://misko.hevery.com/2009/10/01/cost-of-testing/</a:t>
            </a:r>
            <a:endParaRPr lang="en-US" sz="1800" b="1" dirty="0" smtClean="0"/>
          </a:p>
          <a:p>
            <a:pPr lvl="1"/>
            <a:endParaRPr lang="en-US" sz="1800" b="1" dirty="0" smtClean="0"/>
          </a:p>
          <a:p>
            <a:r>
              <a:rPr lang="en-US" sz="2400" dirty="0" smtClean="0"/>
              <a:t>TDD Derangement Syndrome, by Uncle Bob Martin</a:t>
            </a:r>
          </a:p>
          <a:p>
            <a:pPr lvl="1"/>
            <a:r>
              <a:rPr lang="en-US" sz="1800" b="1" dirty="0" smtClean="0">
                <a:hlinkClick r:id="rId4"/>
              </a:rPr>
              <a:t>http://blog.objectmentor.com/articles/2009/10/07/tdd-derangement-syndrome</a:t>
            </a:r>
            <a:endParaRPr lang="en-US" sz="1800" b="1" dirty="0" smtClean="0"/>
          </a:p>
          <a:p>
            <a:endParaRPr lang="en-US" sz="2400" b="1"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Tools</a:t>
            </a:r>
            <a:endParaRPr lang="en-US" dirty="0"/>
          </a:p>
        </p:txBody>
      </p:sp>
      <p:sp>
        <p:nvSpPr>
          <p:cNvPr id="3" name="Content Placeholder 2"/>
          <p:cNvSpPr>
            <a:spLocks noGrp="1"/>
          </p:cNvSpPr>
          <p:nvPr>
            <p:ph idx="1"/>
          </p:nvPr>
        </p:nvSpPr>
        <p:spPr/>
        <p:txBody>
          <a:bodyPr>
            <a:normAutofit/>
          </a:bodyPr>
          <a:lstStyle/>
          <a:p>
            <a:r>
              <a:rPr lang="en-US" sz="2400" dirty="0" smtClean="0"/>
              <a:t>.NET</a:t>
            </a:r>
          </a:p>
          <a:p>
            <a:pPr lvl="1"/>
            <a:r>
              <a:rPr lang="en-US" sz="2400" dirty="0" smtClean="0"/>
              <a:t>NUnit – </a:t>
            </a:r>
            <a:r>
              <a:rPr lang="en-US" sz="2400" dirty="0" smtClean="0">
                <a:hlinkClick r:id="rId2"/>
              </a:rPr>
              <a:t>http://nunit.org</a:t>
            </a:r>
            <a:endParaRPr lang="en-US" sz="2400" dirty="0" smtClean="0"/>
          </a:p>
          <a:p>
            <a:pPr lvl="1"/>
            <a:r>
              <a:rPr lang="en-US" sz="2400" dirty="0" smtClean="0"/>
              <a:t>Should – </a:t>
            </a:r>
            <a:r>
              <a:rPr lang="en-US" sz="2400" dirty="0" smtClean="0">
                <a:hlinkClick r:id="rId3"/>
              </a:rPr>
              <a:t>http://should.codeplex.com</a:t>
            </a:r>
            <a:endParaRPr lang="en-US" sz="2400" dirty="0" smtClean="0"/>
          </a:p>
          <a:p>
            <a:r>
              <a:rPr lang="en-US" sz="2400" dirty="0" smtClean="0"/>
              <a:t>Java</a:t>
            </a:r>
          </a:p>
          <a:p>
            <a:pPr lvl="1"/>
            <a:r>
              <a:rPr lang="en-US" sz="2400" dirty="0" err="1" smtClean="0"/>
              <a:t>JUnit</a:t>
            </a:r>
            <a:r>
              <a:rPr lang="en-US" sz="2400" dirty="0" smtClean="0"/>
              <a:t> – </a:t>
            </a:r>
            <a:r>
              <a:rPr lang="en-US" sz="2400" dirty="0" smtClean="0">
                <a:hlinkClick r:id="rId4"/>
              </a:rPr>
              <a:t>http://junit.org</a:t>
            </a:r>
            <a:endParaRPr lang="en-US" sz="2400" dirty="0" smtClean="0"/>
          </a:p>
          <a:p>
            <a:pPr lvl="1"/>
            <a:r>
              <a:rPr lang="en-US" sz="2400" dirty="0" err="1" smtClean="0"/>
              <a:t>TestNG</a:t>
            </a:r>
            <a:r>
              <a:rPr lang="en-US" sz="2400" dirty="0" smtClean="0"/>
              <a:t> – </a:t>
            </a:r>
            <a:r>
              <a:rPr lang="en-US" sz="2400" dirty="0" smtClean="0">
                <a:hlinkClick r:id="rId5"/>
              </a:rPr>
              <a:t>http://testng.org</a:t>
            </a:r>
            <a:endParaRPr lang="en-US" sz="2400" dirty="0" smtClean="0"/>
          </a:p>
          <a:p>
            <a:r>
              <a:rPr lang="en-US" sz="2400" dirty="0" smtClean="0"/>
              <a:t>Ruby</a:t>
            </a:r>
          </a:p>
          <a:p>
            <a:pPr lvl="1"/>
            <a:r>
              <a:rPr lang="en-US" sz="2400" dirty="0" smtClean="0"/>
              <a:t>RSpec – </a:t>
            </a:r>
            <a:r>
              <a:rPr lang="en-US" sz="2400" dirty="0" smtClean="0">
                <a:hlinkClick r:id="rId6"/>
              </a:rPr>
              <a:t>http://rspec.info</a:t>
            </a:r>
            <a:r>
              <a:rPr lang="en-US" sz="2400" dirty="0" smtClean="0"/>
              <a:t>, or gem install </a:t>
            </a:r>
            <a:r>
              <a:rPr lang="en-US" sz="2400" dirty="0" err="1" smtClean="0"/>
              <a:t>rspec</a:t>
            </a:r>
            <a:endParaRPr lang="en-US" sz="2400" dirty="0" smtClean="0"/>
          </a:p>
          <a:p>
            <a:r>
              <a:rPr lang="en-US" sz="2400" dirty="0" smtClean="0"/>
              <a:t>Specs2Tests – </a:t>
            </a:r>
            <a:r>
              <a:rPr lang="en-US" sz="2400" dirty="0" smtClean="0">
                <a:hlinkClick r:id="rId7"/>
              </a:rPr>
              <a:t>http://github.com/jonkruger/specs2tests</a:t>
            </a: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Learning TDD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400" dirty="0" smtClean="0"/>
              <a:t>Behavior Driven Development</a:t>
            </a:r>
          </a:p>
          <a:p>
            <a:pPr lvl="1"/>
            <a:r>
              <a:rPr lang="en-US" sz="1800" b="1" dirty="0" smtClean="0">
                <a:hlinkClick r:id="rId2"/>
              </a:rPr>
              <a:t>http://www.code-magazine.com/article.aspx?quickid=0805061&amp;page=1</a:t>
            </a:r>
            <a:endParaRPr lang="en-US" sz="1800" b="1" dirty="0" smtClean="0"/>
          </a:p>
          <a:p>
            <a:pPr lvl="1"/>
            <a:endParaRPr lang="en-US" sz="1800" b="1" dirty="0" smtClean="0"/>
          </a:p>
          <a:p>
            <a:r>
              <a:rPr lang="en-US" sz="2400" dirty="0" smtClean="0"/>
              <a:t>So How do You Introduce TDD into an Organization or Team?, by Jeremy Miller</a:t>
            </a:r>
          </a:p>
          <a:p>
            <a:pPr lvl="1"/>
            <a:r>
              <a:rPr lang="en-US" sz="1800" b="1" dirty="0" smtClean="0">
                <a:hlinkClick r:id="rId3"/>
              </a:rPr>
              <a:t>http://codebetter.com/blogs/jeremy.miller/archive/2006/06/27/146899.aspx</a:t>
            </a:r>
            <a:endParaRPr lang="en-US" sz="1800" b="1" dirty="0" smtClean="0"/>
          </a:p>
          <a:p>
            <a:pPr lvl="1"/>
            <a:endParaRPr lang="en-US" sz="1800" b="1" dirty="0" smtClean="0"/>
          </a:p>
          <a:p>
            <a:r>
              <a:rPr lang="en-US" sz="2400" dirty="0" smtClean="0"/>
              <a:t>How to get started with TDD, by </a:t>
            </a:r>
            <a:r>
              <a:rPr lang="en-US" sz="2400" dirty="0" err="1" smtClean="0"/>
              <a:t>Misko</a:t>
            </a:r>
            <a:r>
              <a:rPr lang="en-US" sz="2400" dirty="0" smtClean="0"/>
              <a:t> </a:t>
            </a:r>
            <a:r>
              <a:rPr lang="en-US" sz="2400" dirty="0" err="1" smtClean="0"/>
              <a:t>Hevery</a:t>
            </a:r>
            <a:r>
              <a:rPr lang="en-US" sz="2400" dirty="0" smtClean="0"/>
              <a:t> (Java examples)</a:t>
            </a:r>
          </a:p>
          <a:p>
            <a:pPr lvl="1"/>
            <a:r>
              <a:rPr lang="en-US" sz="1800" b="1" dirty="0" smtClean="0">
                <a:hlinkClick r:id="rId4"/>
              </a:rPr>
              <a:t>http://misko.hevery.com/2009/11/17/how-to-get-started-with-tdd/</a:t>
            </a:r>
            <a:endParaRPr lang="en-US" sz="2400" dirty="0" smtClean="0"/>
          </a:p>
          <a:p>
            <a:pPr lvl="1"/>
            <a:endParaRPr lang="en-US" sz="2400" dirty="0" smtClean="0"/>
          </a:p>
          <a:p>
            <a:r>
              <a:rPr lang="en-US" sz="2400" dirty="0" smtClean="0"/>
              <a:t>TDD Starter Kit – Sample Projects and Links (C# examples)</a:t>
            </a:r>
          </a:p>
          <a:p>
            <a:pPr lvl="1"/>
            <a:r>
              <a:rPr lang="en-US" sz="1800" dirty="0" smtClean="0">
                <a:hlinkClick r:id="rId5"/>
              </a:rPr>
              <a:t>http://jonkruger.com/blog/2009/07/23/tdd-starter-kit-sample-projects-and-links/</a:t>
            </a:r>
            <a:endParaRPr lang="en-US" sz="1800" dirty="0" smtClean="0"/>
          </a:p>
          <a:p>
            <a:pPr lvl="1"/>
            <a:endParaRPr lang="en-US" sz="1800" dirty="0" smtClean="0"/>
          </a:p>
          <a:p>
            <a:r>
              <a:rPr lang="en-US" sz="2400" dirty="0" smtClean="0"/>
              <a:t>Pair Programming </a:t>
            </a:r>
            <a:r>
              <a:rPr lang="en-US" sz="2400" dirty="0" err="1" smtClean="0"/>
              <a:t>Bot</a:t>
            </a:r>
            <a:endParaRPr lang="en-US" sz="2400" dirty="0" smtClean="0"/>
          </a:p>
          <a:p>
            <a:pPr lvl="1"/>
            <a:r>
              <a:rPr lang="en-US" sz="1800" dirty="0" smtClean="0">
                <a:hlinkClick r:id="rId6"/>
              </a:rPr>
              <a:t>http://pairprogrammingbot.com/</a:t>
            </a:r>
            <a:endParaRPr lang="en-US" sz="1800"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Books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Art of Unit Testing</a:t>
            </a:r>
          </a:p>
          <a:p>
            <a:pPr lvl="1"/>
            <a:r>
              <a:rPr lang="en-US" dirty="0" smtClean="0"/>
              <a:t>by Roy </a:t>
            </a:r>
            <a:r>
              <a:rPr lang="en-US" dirty="0" err="1" smtClean="0"/>
              <a:t>Osherove</a:t>
            </a:r>
            <a:endParaRPr lang="en-US" dirty="0" smtClean="0"/>
          </a:p>
          <a:p>
            <a:r>
              <a:rPr lang="en-US" dirty="0" smtClean="0"/>
              <a:t>Test Driven Development: By Example</a:t>
            </a:r>
          </a:p>
          <a:p>
            <a:pPr lvl="1"/>
            <a:r>
              <a:rPr lang="en-US" dirty="0" smtClean="0"/>
              <a:t>by Kent Beck</a:t>
            </a:r>
          </a:p>
          <a:p>
            <a:r>
              <a:rPr lang="en-US" dirty="0" smtClean="0"/>
              <a:t>Test Driven Development: A Practical Guide</a:t>
            </a:r>
          </a:p>
          <a:p>
            <a:pPr lvl="1"/>
            <a:r>
              <a:rPr lang="en-US" dirty="0" smtClean="0"/>
              <a:t>by David </a:t>
            </a:r>
            <a:r>
              <a:rPr lang="en-US" dirty="0" err="1" smtClean="0"/>
              <a:t>Astels</a:t>
            </a:r>
            <a:endParaRPr lang="en-US" dirty="0" smtClean="0"/>
          </a:p>
          <a:p>
            <a:r>
              <a:rPr lang="en-US" dirty="0" smtClean="0"/>
              <a:t>The RSpec Book: </a:t>
            </a:r>
            <a:r>
              <a:rPr lang="en-US" dirty="0" err="1" smtClean="0"/>
              <a:t>Behaviour</a:t>
            </a:r>
            <a:r>
              <a:rPr lang="en-US" dirty="0" smtClean="0"/>
              <a:t> Driven Development with RSpec, Cucumber, and Friends</a:t>
            </a:r>
          </a:p>
          <a:p>
            <a:pPr lvl="1"/>
            <a:r>
              <a:rPr lang="en-US" dirty="0" smtClean="0"/>
              <a:t>by David </a:t>
            </a:r>
            <a:r>
              <a:rPr lang="en-US" dirty="0" err="1" smtClean="0"/>
              <a:t>Chelimsky</a:t>
            </a:r>
            <a:r>
              <a:rPr lang="en-US" dirty="0" smtClean="0"/>
              <a:t>, Dave </a:t>
            </a:r>
            <a:r>
              <a:rPr lang="en-US" dirty="0" err="1" smtClean="0"/>
              <a:t>Astels</a:t>
            </a:r>
            <a:r>
              <a:rPr lang="en-US" dirty="0" smtClean="0"/>
              <a:t>, et. al.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Practice!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String Calculator </a:t>
            </a:r>
            <a:r>
              <a:rPr lang="en-US" dirty="0" err="1" smtClean="0"/>
              <a:t>kata</a:t>
            </a:r>
            <a:endParaRPr lang="en-US" dirty="0" smtClean="0"/>
          </a:p>
          <a:p>
            <a:pPr lvl="1"/>
            <a:r>
              <a:rPr lang="en-US" dirty="0" smtClean="0">
                <a:hlinkClick r:id="rId2"/>
              </a:rPr>
              <a:t>http://osherove.com/tdd-kata-1/</a:t>
            </a:r>
            <a:endParaRPr lang="en-US" dirty="0" smtClean="0"/>
          </a:p>
          <a:p>
            <a:pPr lvl="1"/>
            <a:endParaRPr lang="en-US" dirty="0" smtClean="0"/>
          </a:p>
          <a:p>
            <a:r>
              <a:rPr lang="en-US" dirty="0" smtClean="0"/>
              <a:t>Bowling Game </a:t>
            </a:r>
            <a:r>
              <a:rPr lang="en-US" dirty="0" err="1" smtClean="0"/>
              <a:t>kata</a:t>
            </a:r>
            <a:endParaRPr lang="en-US" dirty="0" smtClean="0"/>
          </a:p>
          <a:p>
            <a:pPr lvl="1"/>
            <a:r>
              <a:rPr lang="en-US" sz="2100" dirty="0" smtClean="0">
                <a:hlinkClick r:id="rId3"/>
              </a:rPr>
              <a:t>http://butunclebob.com/ArticleS.UncleBob.TheBowlingGameKata</a:t>
            </a:r>
            <a:endParaRPr lang="en-US" sz="2100" dirty="0" smtClean="0"/>
          </a:p>
          <a:p>
            <a:pPr lvl="1"/>
            <a:endParaRPr lang="en-US" sz="2100" dirty="0" smtClean="0"/>
          </a:p>
          <a:p>
            <a:r>
              <a:rPr lang="en-US" sz="2700" dirty="0" smtClean="0"/>
              <a:t>Prime Factors </a:t>
            </a:r>
            <a:r>
              <a:rPr lang="en-US" sz="2700" dirty="0" err="1" smtClean="0"/>
              <a:t>kata</a:t>
            </a:r>
            <a:endParaRPr lang="en-US" sz="2700" dirty="0" smtClean="0"/>
          </a:p>
          <a:p>
            <a:pPr lvl="1"/>
            <a:r>
              <a:rPr lang="en-US" sz="1900" dirty="0" smtClean="0">
                <a:hlinkClick r:id="rId4"/>
              </a:rPr>
              <a:t>http://www.butunclebob.com/ArticleS.UncleBob.ThePrimeFactorsKata</a:t>
            </a:r>
            <a:endParaRPr lang="en-US" sz="1900" dirty="0" smtClean="0"/>
          </a:p>
          <a:p>
            <a:pPr lvl="1"/>
            <a:endParaRPr lang="en-US" sz="1900" dirty="0" smtClean="0"/>
          </a:p>
          <a:p>
            <a:r>
              <a:rPr lang="en-US" sz="2500" dirty="0" smtClean="0"/>
              <a:t>Greed game (part of the Ruby </a:t>
            </a:r>
            <a:r>
              <a:rPr lang="en-US" sz="2500" dirty="0" err="1" smtClean="0"/>
              <a:t>koans</a:t>
            </a:r>
            <a:r>
              <a:rPr lang="en-US" sz="2500" dirty="0" smtClean="0"/>
              <a:t>)</a:t>
            </a:r>
          </a:p>
          <a:p>
            <a:pPr lvl="1"/>
            <a:r>
              <a:rPr lang="en-US" dirty="0" smtClean="0">
                <a:hlinkClick r:id="rId5"/>
              </a:rPr>
              <a:t>http://github.com/edgecase/ruby_koans</a:t>
            </a:r>
            <a:endParaRPr lang="en-US" dirty="0" smtClean="0"/>
          </a:p>
          <a:p>
            <a:pPr lvl="1"/>
            <a:endParaRPr lang="en-US" sz="1900" dirty="0" smtClean="0"/>
          </a:p>
          <a:p>
            <a:r>
              <a:rPr lang="en-US" sz="2500" dirty="0" err="1" smtClean="0"/>
              <a:t>Katacasts</a:t>
            </a:r>
            <a:r>
              <a:rPr lang="en-US" sz="2500" dirty="0"/>
              <a:t> </a:t>
            </a:r>
            <a:r>
              <a:rPr lang="en-US" sz="2500" dirty="0" smtClean="0"/>
              <a:t>(watch </a:t>
            </a:r>
            <a:r>
              <a:rPr lang="en-US" sz="2500" dirty="0" err="1" smtClean="0"/>
              <a:t>screencasts</a:t>
            </a:r>
            <a:r>
              <a:rPr lang="en-US" sz="2500" dirty="0" smtClean="0"/>
              <a:t> of people doing various </a:t>
            </a:r>
            <a:r>
              <a:rPr lang="en-US" sz="2500" dirty="0" err="1" smtClean="0"/>
              <a:t>katas</a:t>
            </a:r>
            <a:r>
              <a:rPr lang="en-US" sz="2500" dirty="0" smtClean="0"/>
              <a:t>)</a:t>
            </a:r>
          </a:p>
          <a:p>
            <a:pPr lvl="1"/>
            <a:r>
              <a:rPr lang="en-US" dirty="0" smtClean="0">
                <a:hlinkClick r:id="rId6"/>
              </a:rPr>
              <a:t>http://www.katacasts.com/</a:t>
            </a:r>
            <a:endParaRPr lang="en-US" dirty="0" smtClean="0"/>
          </a:p>
          <a:p>
            <a:pPr lvl="1">
              <a:buNone/>
            </a:pPr>
            <a:endParaRPr lang="en-US" sz="19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Training</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TDD Boot Camp (.NET)</a:t>
            </a:r>
          </a:p>
          <a:p>
            <a:pPr lvl="1"/>
            <a:r>
              <a:rPr lang="en-US" sz="2800" dirty="0" smtClean="0">
                <a:hlinkClick r:id="rId2"/>
              </a:rPr>
              <a:t>http://tddbootcamp.com</a:t>
            </a:r>
            <a:endParaRPr lang="en-US" sz="2800" dirty="0" smtClean="0"/>
          </a:p>
          <a:p>
            <a:pPr lvl="1"/>
            <a:r>
              <a:rPr lang="en-US" sz="2800" dirty="0" smtClean="0"/>
              <a:t>Cincinnati – June 22-24</a:t>
            </a:r>
          </a:p>
          <a:p>
            <a:pPr lvl="1"/>
            <a:r>
              <a:rPr lang="en-US" sz="2800" dirty="0" smtClean="0"/>
              <a:t>Columbus – July 13-15</a:t>
            </a:r>
          </a:p>
          <a:p>
            <a:pPr lvl="1"/>
            <a:r>
              <a:rPr lang="en-US" sz="2800" dirty="0" smtClean="0"/>
              <a:t>Detroit – Aug. 18-20</a:t>
            </a:r>
            <a:br>
              <a:rPr lang="en-US" sz="2800" dirty="0" smtClean="0"/>
            </a:br>
            <a:endParaRPr lang="en-US" sz="2800" dirty="0" smtClean="0"/>
          </a:p>
          <a:p>
            <a:r>
              <a:rPr lang="en-US" dirty="0" smtClean="0"/>
              <a:t>Pillar Technology (Java)</a:t>
            </a:r>
          </a:p>
          <a:p>
            <a:pPr lvl="1"/>
            <a:r>
              <a:rPr lang="en-US" sz="2800" dirty="0" smtClean="0">
                <a:hlinkClick r:id="rId3"/>
              </a:rPr>
              <a:t>http://pillartechnology.com</a:t>
            </a:r>
            <a:r>
              <a:rPr lang="en-US" sz="2800" dirty="0" smtClean="0"/>
              <a:t/>
            </a:r>
            <a:br>
              <a:rPr lang="en-US" sz="2800" dirty="0" smtClean="0"/>
            </a:br>
            <a:endParaRPr lang="en-US" sz="2800" dirty="0" smtClean="0"/>
          </a:p>
          <a:p>
            <a:r>
              <a:rPr lang="en-US" dirty="0" err="1" smtClean="0"/>
              <a:t>EdgeCase</a:t>
            </a:r>
            <a:r>
              <a:rPr lang="en-US" dirty="0" smtClean="0"/>
              <a:t> (Ruby on Rails)</a:t>
            </a:r>
          </a:p>
          <a:p>
            <a:pPr lvl="1"/>
            <a:r>
              <a:rPr lang="en-US" sz="2800" dirty="0" smtClean="0">
                <a:hlinkClick r:id="rId4"/>
              </a:rPr>
              <a:t>http://edgecase.com</a:t>
            </a:r>
            <a:endParaRPr lang="en-US" sz="2800" dirty="0" smtClean="0"/>
          </a:p>
          <a:p>
            <a:pPr lvl="1">
              <a:buNone/>
            </a:pPr>
            <a:endParaRPr lang="en-US" sz="2800" dirty="0" smtClean="0"/>
          </a:p>
          <a:p>
            <a:pPr lvl="1">
              <a:buNone/>
            </a:pPr>
            <a:endParaRPr lang="en-US" sz="2800" dirty="0" smtClean="0"/>
          </a:p>
          <a:p>
            <a:pPr lvl="1">
              <a:buNone/>
            </a:pPr>
            <a:endParaRPr lang="en-US" sz="28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Info</a:t>
            </a:r>
            <a:endParaRPr lang="en-US" dirty="0"/>
          </a:p>
        </p:txBody>
      </p:sp>
      <p:sp>
        <p:nvSpPr>
          <p:cNvPr id="3" name="Content Placeholder 2"/>
          <p:cNvSpPr>
            <a:spLocks noGrp="1"/>
          </p:cNvSpPr>
          <p:nvPr>
            <p:ph idx="1"/>
          </p:nvPr>
        </p:nvSpPr>
        <p:spPr/>
        <p:txBody>
          <a:bodyPr>
            <a:normAutofit/>
          </a:bodyPr>
          <a:lstStyle/>
          <a:p>
            <a:r>
              <a:rPr lang="en-US" dirty="0" smtClean="0"/>
              <a:t>Email: </a:t>
            </a:r>
            <a:r>
              <a:rPr lang="en-US" b="1" dirty="0" smtClean="0">
                <a:hlinkClick r:id="rId2"/>
              </a:rPr>
              <a:t>jon@jonkruger.com</a:t>
            </a:r>
            <a:endParaRPr lang="en-US" b="1" dirty="0" smtClean="0"/>
          </a:p>
          <a:p>
            <a:r>
              <a:rPr lang="en-US" dirty="0" smtClean="0"/>
              <a:t>Twitter: </a:t>
            </a:r>
            <a:r>
              <a:rPr lang="en-US" b="1" dirty="0" smtClean="0"/>
              <a:t>@</a:t>
            </a:r>
            <a:r>
              <a:rPr lang="en-US" b="1" dirty="0" err="1" smtClean="0"/>
              <a:t>JonKruger</a:t>
            </a:r>
            <a:endParaRPr lang="en-US" b="1" dirty="0" smtClean="0"/>
          </a:p>
          <a:p>
            <a:r>
              <a:rPr lang="en-US" dirty="0" smtClean="0"/>
              <a:t>Blog: </a:t>
            </a:r>
            <a:r>
              <a:rPr lang="en-US" b="1" dirty="0" smtClean="0">
                <a:hlinkClick r:id="rId3"/>
              </a:rPr>
              <a:t>http://jonkruger.com/blog</a:t>
            </a:r>
            <a:endParaRPr lang="en-US" b="1" dirty="0" smtClean="0"/>
          </a:p>
          <a:p>
            <a:endParaRPr lang="en-US" b="1" dirty="0" smtClean="0"/>
          </a:p>
          <a:p>
            <a:r>
              <a:rPr lang="en-US" dirty="0" smtClean="0"/>
              <a:t>These slides:</a:t>
            </a:r>
            <a:r>
              <a:rPr lang="en-US" b="1" dirty="0" smtClean="0"/>
              <a:t> </a:t>
            </a:r>
            <a:r>
              <a:rPr lang="en-US" b="1" dirty="0" smtClean="0">
                <a:hlinkClick r:id="rId4"/>
              </a:rPr>
              <a:t>http://tinyurl.com/tdd-in-action</a:t>
            </a:r>
            <a:endParaRPr lang="en-US" b="1" dirty="0" smtClean="0"/>
          </a:p>
          <a:p>
            <a:r>
              <a:rPr lang="en-US" dirty="0" smtClean="0"/>
              <a:t>Code:</a:t>
            </a:r>
            <a:r>
              <a:rPr lang="en-US" b="1" dirty="0" smtClean="0"/>
              <a:t> </a:t>
            </a:r>
            <a:r>
              <a:rPr lang="en-US" b="1" dirty="0" smtClean="0">
                <a:hlinkClick r:id="rId5"/>
              </a:rPr>
              <a:t>http://github.com/jonkruger/tdd-in-action</a:t>
            </a:r>
            <a:endParaRPr lang="en-US" b="1" dirty="0" smtClean="0"/>
          </a:p>
          <a:p>
            <a:endParaRPr lang="en-US" b="1" dirty="0" smtClean="0"/>
          </a:p>
          <a:p>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 </a:t>
            </a:r>
            <a:r>
              <a:rPr lang="en-US" sz="2800" dirty="0" err="1" smtClean="0"/>
              <a:t>TestNG</a:t>
            </a:r>
            <a:endParaRPr lang="en-US" sz="2800" dirty="0" smtClean="0"/>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7"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8"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par>
                                <p:cTn id="13" presetID="3" presetClass="entr" presetSubtype="1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linds(horizontal)">
                                      <p:cBhvr>
                                        <p:cTn id="15" dur="5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nodeType="withEffect">
                                  <p:stCondLst>
                                    <p:cond delay="0"/>
                                  </p:stCondLst>
                                  <p:childTnLst>
                                    <p:set>
                                      <p:cBhvr>
                                        <p:cTn id="22" dur="1" fill="hold">
                                          <p:stCondLst>
                                            <p:cond delay="0"/>
                                          </p:stCondLst>
                                        </p:cTn>
                                        <p:tgtEl>
                                          <p:spTgt spid="1035"/>
                                        </p:tgtEl>
                                        <p:attrNameLst>
                                          <p:attrName>style.visibility</p:attrName>
                                        </p:attrNameLst>
                                      </p:cBhvr>
                                      <p:to>
                                        <p:strVal val="visible"/>
                                      </p:to>
                                    </p:set>
                                    <p:animEffect transition="in" filter="blinds(horizontal)">
                                      <p:cBhvr>
                                        <p:cTn id="23" dur="500"/>
                                        <p:tgtEl>
                                          <p:spTgt spid="103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blinds(horizontal)">
                                      <p:cBhvr>
                                        <p:cTn id="31" dur="500"/>
                                        <p:tgtEl>
                                          <p:spTgt spid="102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1031"/>
                                        </p:tgtEl>
                                        <p:attrNameLst>
                                          <p:attrName>style.visibility</p:attrName>
                                        </p:attrNameLst>
                                      </p:cBhvr>
                                      <p:to>
                                        <p:strVal val="visible"/>
                                      </p:to>
                                    </p:set>
                                    <p:animEffect transition="in" filter="blinds(horizontal)">
                                      <p:cBhvr>
                                        <p:cTn id="39" dur="500"/>
                                        <p:tgtEl>
                                          <p:spTgt spid="103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par>
                                <p:cTn id="45" presetID="3" presetClass="entr" presetSubtype="10" fill="hold" nodeType="withEffect">
                                  <p:stCondLst>
                                    <p:cond delay="0"/>
                                  </p:stCondLst>
                                  <p:childTnLst>
                                    <p:set>
                                      <p:cBhvr>
                                        <p:cTn id="46" dur="1" fill="hold">
                                          <p:stCondLst>
                                            <p:cond delay="0"/>
                                          </p:stCondLst>
                                        </p:cTn>
                                        <p:tgtEl>
                                          <p:spTgt spid="1036"/>
                                        </p:tgtEl>
                                        <p:attrNameLst>
                                          <p:attrName>style.visibility</p:attrName>
                                        </p:attrNameLst>
                                      </p:cBhvr>
                                      <p:to>
                                        <p:strVal val="visible"/>
                                      </p:to>
                                    </p:set>
                                    <p:animEffect transition="in" filter="blinds(horizontal)">
                                      <p:cBhvr>
                                        <p:cTn id="47" dur="500"/>
                                        <p:tgtEl>
                                          <p:spTgt spid="103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1526</TotalTime>
  <Words>1285</Words>
  <Application>Microsoft Office PowerPoint</Application>
  <PresentationFormat>On-screen Show (4:3)</PresentationFormat>
  <Paragraphs>219</Paragraphs>
  <Slides>38</Slides>
  <Notes>14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vt:lpstr>
      <vt:lpstr>Benefits of TDD</vt:lpstr>
      <vt:lpstr>Benefits of TDD</vt:lpstr>
      <vt:lpstr>Benefits of TDD</vt:lpstr>
      <vt:lpstr>Benefits of TDD</vt:lpstr>
      <vt:lpstr>Benefits of TDD</vt:lpstr>
      <vt:lpstr>Behavior Driven Development</vt:lpstr>
      <vt:lpstr>Benefits of TDD</vt:lpstr>
      <vt:lpstr>Benefits of TDD</vt:lpstr>
      <vt:lpstr>Benefits of TDD</vt:lpstr>
      <vt:lpstr>Slide 19</vt:lpstr>
      <vt:lpstr>Benefits of TDD</vt:lpstr>
      <vt:lpstr>Benefits of TDD</vt:lpstr>
      <vt:lpstr>Benefits of TDD</vt:lpstr>
      <vt:lpstr>Benefits of TDD</vt:lpstr>
      <vt:lpstr>Benefits of TDD</vt:lpstr>
      <vt:lpstr>Benefits of TDD</vt:lpstr>
      <vt:lpstr>A TDD Success Story</vt:lpstr>
      <vt:lpstr>But I don’t have time to do TDD!</vt:lpstr>
      <vt:lpstr>Slide 28</vt:lpstr>
      <vt:lpstr>The Cost of Unit Testing</vt:lpstr>
      <vt:lpstr>The Cost of Not Unit Testing</vt:lpstr>
      <vt:lpstr>?</vt:lpstr>
      <vt:lpstr>Resources - Cost of unit testing</vt:lpstr>
      <vt:lpstr>Resources - Tools</vt:lpstr>
      <vt:lpstr>Resources – Learning TDD</vt:lpstr>
      <vt:lpstr>Resources – Books</vt:lpstr>
      <vt:lpstr>Resources – Practice!</vt:lpstr>
      <vt:lpstr>Resources – Training</vt:lpstr>
      <vt:lpstr>My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188</cp:revision>
  <dcterms:created xsi:type="dcterms:W3CDTF">2009-08-30T02:22:17Z</dcterms:created>
  <dcterms:modified xsi:type="dcterms:W3CDTF">2010-05-27T01:54:01Z</dcterms:modified>
</cp:coreProperties>
</file>