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43"/>
  </p:notesMasterIdLst>
  <p:sldIdLst>
    <p:sldId id="320" r:id="rId2"/>
    <p:sldId id="369" r:id="rId3"/>
    <p:sldId id="372" r:id="rId4"/>
    <p:sldId id="374" r:id="rId5"/>
    <p:sldId id="375" r:id="rId6"/>
    <p:sldId id="373" r:id="rId7"/>
    <p:sldId id="376" r:id="rId8"/>
    <p:sldId id="377" r:id="rId9"/>
    <p:sldId id="378" r:id="rId10"/>
    <p:sldId id="371" r:id="rId11"/>
    <p:sldId id="370" r:id="rId12"/>
    <p:sldId id="323" r:id="rId13"/>
    <p:sldId id="324" r:id="rId14"/>
    <p:sldId id="325" r:id="rId15"/>
    <p:sldId id="329" r:id="rId16"/>
    <p:sldId id="330" r:id="rId17"/>
    <p:sldId id="327" r:id="rId18"/>
    <p:sldId id="326" r:id="rId19"/>
    <p:sldId id="338" r:id="rId20"/>
    <p:sldId id="337" r:id="rId21"/>
    <p:sldId id="358" r:id="rId22"/>
    <p:sldId id="359" r:id="rId23"/>
    <p:sldId id="360" r:id="rId24"/>
    <p:sldId id="361" r:id="rId25"/>
    <p:sldId id="347" r:id="rId26"/>
    <p:sldId id="348" r:id="rId27"/>
    <p:sldId id="349" r:id="rId28"/>
    <p:sldId id="362" r:id="rId29"/>
    <p:sldId id="364" r:id="rId30"/>
    <p:sldId id="363" r:id="rId31"/>
    <p:sldId id="351" r:id="rId32"/>
    <p:sldId id="352" r:id="rId33"/>
    <p:sldId id="353" r:id="rId34"/>
    <p:sldId id="354" r:id="rId35"/>
    <p:sldId id="356" r:id="rId36"/>
    <p:sldId id="357" r:id="rId37"/>
    <p:sldId id="365" r:id="rId38"/>
    <p:sldId id="366" r:id="rId39"/>
    <p:sldId id="368" r:id="rId40"/>
    <p:sldId id="367" r:id="rId41"/>
    <p:sldId id="344"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33" autoAdjust="0"/>
  </p:normalViewPr>
  <p:slideViewPr>
    <p:cSldViewPr>
      <p:cViewPr varScale="1">
        <p:scale>
          <a:sx n="65" d="100"/>
          <a:sy n="65" d="100"/>
        </p:scale>
        <p:origin x="-1314"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2DD2D-CE48-432A-B750-FE638311F72D}" type="datetimeFigureOut">
              <a:rPr lang="en-US" smtClean="0"/>
              <a:pPr/>
              <a:t>5/12/2010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52E04-8F68-435C-880A-7C7B12D9BA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Software development is a series</a:t>
            </a:r>
            <a:r>
              <a:rPr lang="en-US" baseline="0" dirty="0" smtClean="0"/>
              <a:t> of translations – we need to get from an idea in someone’s head to working software.  The best way to not lose sight of that goal is to do small “translations” that will ensure that we stay focused on the original goal.</a:t>
            </a: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Our test</a:t>
            </a:r>
            <a:r>
              <a:rPr lang="en-US" baseline="0" dirty="0" smtClean="0"/>
              <a:t> is designing the </a:t>
            </a:r>
            <a:r>
              <a:rPr lang="en-US" baseline="0" dirty="0" err="1" smtClean="0"/>
              <a:t>BankAccount</a:t>
            </a:r>
            <a:r>
              <a:rPr lang="en-US" baseline="0" dirty="0" smtClean="0"/>
              <a:t> class for us.</a:t>
            </a:r>
            <a:endParaRPr lang="en-US"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30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Notice that</a:t>
            </a:r>
            <a:r>
              <a:rPr lang="en-US" baseline="0" dirty="0" smtClean="0"/>
              <a:t> I’m not checking to see if </a:t>
            </a:r>
            <a:r>
              <a:rPr lang="en-US" baseline="0" dirty="0" err="1" smtClean="0"/>
              <a:t>destinationAccount</a:t>
            </a:r>
            <a:r>
              <a:rPr lang="en-US" baseline="0" dirty="0" smtClean="0"/>
              <a:t> is null and I’m not verifying that there is enough money in the destination account.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Often times, this means that you have</a:t>
            </a:r>
            <a:r>
              <a:rPr lang="en-US" baseline="0" dirty="0" smtClean="0"/>
              <a:t> one assertion per test.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Sometime</a:t>
            </a:r>
            <a:r>
              <a:rPr lang="en-US" baseline="0" dirty="0" smtClean="0"/>
              <a:t>s it just makes more sense to have more than one assertion per test. </a:t>
            </a:r>
          </a:p>
          <a:p>
            <a:pPr>
              <a:buFontTx/>
              <a:buChar char="-"/>
            </a:pPr>
            <a:r>
              <a:rPr lang="en-US" baseline="0" dirty="0" smtClean="0"/>
              <a:t>One assertion per test in this case would take longer and would end up being harder to read</a:t>
            </a:r>
          </a:p>
          <a:p>
            <a:pPr>
              <a:buFontTx/>
              <a:buChar char="-"/>
            </a:pPr>
            <a:r>
              <a:rPr lang="en-US" baseline="0" dirty="0" smtClean="0"/>
              <a:t>Use common sense </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are here</a:t>
            </a:r>
            <a:r>
              <a:rPr lang="en-US" baseline="0" dirty="0" smtClean="0"/>
              <a:t> to learn.  When you are working </a:t>
            </a:r>
            <a:r>
              <a:rPr lang="en-US" baseline="0" smtClean="0"/>
              <a:t>on learning something</a:t>
            </a:r>
            <a:r>
              <a:rPr lang="en-US" baseline="0" dirty="0" smtClean="0"/>
              <a:t>, it will take longer, but you get better at it over time.  The goal of this time is give you a chance to practice so that you feel comfortable enough doing TDD on real projects.</a:t>
            </a:r>
          </a:p>
          <a:p>
            <a:endParaRPr lang="en-US" dirty="0" smtClean="0"/>
          </a:p>
          <a:p>
            <a:r>
              <a:rPr lang="en-US" dirty="0" smtClean="0"/>
              <a:t>-Fewer</a:t>
            </a:r>
            <a:r>
              <a:rPr lang="en-US" baseline="0" dirty="0" smtClean="0"/>
              <a:t> lines of code != better code.  We want to reduce duplication, of course, but “fewer lines of code” does not mean that you have a better solution.</a:t>
            </a:r>
          </a:p>
          <a:p>
            <a:r>
              <a:rPr lang="en-US" baseline="0" dirty="0" smtClean="0"/>
              <a:t>-Write code that is easy to read, change, and understand</a:t>
            </a:r>
          </a:p>
          <a:p>
            <a:pPr>
              <a:buFontTx/>
              <a:buChar char="-"/>
            </a:pPr>
            <a:r>
              <a:rPr lang="en-US" baseline="0" dirty="0" smtClean="0"/>
              <a:t>We’re not trying to solve geek puzzle problems here</a:t>
            </a:r>
          </a:p>
        </p:txBody>
      </p:sp>
      <p:sp>
        <p:nvSpPr>
          <p:cNvPr id="4" name="Slide Number Placeholder 3"/>
          <p:cNvSpPr>
            <a:spLocks noGrp="1"/>
          </p:cNvSpPr>
          <p:nvPr>
            <p:ph type="sldNum" sz="quarter" idx="10"/>
          </p:nvPr>
        </p:nvSpPr>
        <p:spPr/>
        <p:txBody>
          <a:bodyPr/>
          <a:lstStyle/>
          <a:p>
            <a:fld id="{46B52E04-8F68-435C-880A-7C7B12D9BA2F}" type="slidenum">
              <a:rPr lang="en-US" smtClean="0"/>
              <a:pPr/>
              <a:t>40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C3F416CD-67A3-4CF0-A210-F6AF31AC147F}" type="datetimeFigureOut">
              <a:rPr lang="en-US" smtClean="0"/>
              <a:pPr/>
              <a:t>5/12/2010</a:t>
            </a:fld>
            <a:endParaRPr lang="en-US"/>
          </a:p>
        </p:txBody>
      </p:sp>
      <p:sp>
        <p:nvSpPr>
          <p:cNvPr id="9" name="Rectangle 14"/>
          <p:cNvSpPr>
            <a:spLocks noGrp="1"/>
          </p:cNvSpPr>
          <p:nvPr>
            <p:ph type="sldNum" sz="quarter" idx="11"/>
          </p:nvPr>
        </p:nvSpPr>
        <p:spPr/>
        <p:txBody>
          <a:bodyPr/>
          <a:lstStyle>
            <a:lvl1pPr>
              <a:defRPr lang="en-US" smtClean="0"/>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25" name="Rectangle 27"/>
          <p:cNvSpPr>
            <a:spLocks noGrp="1"/>
          </p:cNvSpPr>
          <p:nvPr>
            <p:ph type="ftr" sz="quarter" idx="12"/>
          </p:nvPr>
        </p:nvSpPr>
        <p:spPr/>
        <p:txBody>
          <a:bodyPr/>
          <a:lstStyle>
            <a:lvl1pPr>
              <a:defRPr lang="en-US" smtClean="0"/>
            </a:lvl1pPr>
          </a:lstStyle>
          <a:p>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5/12/2010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5/12/2010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10"/>
          </p:nvPr>
        </p:nvSpPr>
        <p:spPr/>
        <p:txBody>
          <a:bodyPr/>
          <a:lstStyle/>
          <a:p>
            <a:fld id="{C3F416CD-67A3-4CF0-A210-F6AF31AC147F}" type="datetimeFigureOut">
              <a:rPr lang="en-US" smtClean="0"/>
              <a:pPr/>
              <a:t>5/12/2010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4"/>
          <p:cNvSpPr>
            <a:spLocks noGrp="1"/>
          </p:cNvSpPr>
          <p:nvPr>
            <p:ph type="dt" sz="half" idx="10"/>
          </p:nvPr>
        </p:nvSpPr>
        <p:spPr/>
        <p:txBody>
          <a:bodyPr/>
          <a:lstStyle/>
          <a:p>
            <a:fld id="{C3F416CD-67A3-4CF0-A210-F6AF31AC147F}" type="datetimeFigureOut">
              <a:rPr lang="en-US" smtClean="0"/>
              <a:pPr/>
              <a:t>5/12/2010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C3F416CD-67A3-4CF0-A210-F6AF31AC147F}" type="datetimeFigureOut">
              <a:rPr lang="en-US" smtClean="0"/>
              <a:pPr/>
              <a:t>5/12/2010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5/12/2010</a:t>
            </a:fld>
            <a:endParaRPr lang="en-US"/>
          </a:p>
        </p:txBody>
      </p:sp>
      <p:sp>
        <p:nvSpPr>
          <p:cNvPr id="8" name="Rectangle 7"/>
          <p:cNvSpPr>
            <a:spLocks noGrp="1"/>
          </p:cNvSpPr>
          <p:nvPr>
            <p:ph type="ftr" sz="quarter" idx="11"/>
          </p:nvPr>
        </p:nvSpPr>
        <p:spPr/>
        <p:txBody>
          <a:bodyPr/>
          <a:lstStyle/>
          <a:p>
            <a:endParaRPr kumimoji="0" lang="en-US"/>
          </a:p>
        </p:txBody>
      </p:sp>
      <p:sp>
        <p:nvSpPr>
          <p:cNvPr id="9" name="Rectangle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3"/>
          <p:cNvSpPr>
            <a:spLocks noGrp="1"/>
          </p:cNvSpPr>
          <p:nvPr>
            <p:ph type="dt" sz="half" idx="10"/>
          </p:nvPr>
        </p:nvSpPr>
        <p:spPr/>
        <p:txBody>
          <a:bodyPr/>
          <a:lstStyle/>
          <a:p>
            <a:fld id="{C3F416CD-67A3-4CF0-A210-F6AF31AC147F}" type="datetimeFigureOut">
              <a:rPr lang="en-US" smtClean="0"/>
              <a:pPr/>
              <a:t>5/12/2010</a:t>
            </a:fld>
            <a:endParaRPr lang="en-US"/>
          </a:p>
        </p:txBody>
      </p:sp>
      <p:sp>
        <p:nvSpPr>
          <p:cNvPr id="4" name="Rectangle 4"/>
          <p:cNvSpPr>
            <a:spLocks noGrp="1"/>
          </p:cNvSpPr>
          <p:nvPr>
            <p:ph type="ftr" sz="quarter" idx="11"/>
          </p:nvPr>
        </p:nvSpPr>
        <p:spPr/>
        <p:txBody>
          <a:bodyPr/>
          <a:lstStyle/>
          <a:p>
            <a:endParaRPr kumimoji="0" lang="en-US" dirty="0"/>
          </a:p>
        </p:txBody>
      </p:sp>
      <p:sp>
        <p:nvSpPr>
          <p:cNvPr id="5" name="Rectangle 5"/>
          <p:cNvSpPr>
            <a:spLocks noGrp="1"/>
          </p:cNvSpPr>
          <p:nvPr>
            <p:ph type="sldNum" sz="quarter" idx="12"/>
          </p:nvPr>
        </p:nvSpPr>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C3F416CD-67A3-4CF0-A210-F6AF31AC147F}" type="datetimeFigureOut">
              <a:rPr lang="en-US" smtClean="0"/>
              <a:pPr/>
              <a:t>5/12/2010</a:t>
            </a:fld>
            <a:endParaRPr lang="en-US"/>
          </a:p>
        </p:txBody>
      </p:sp>
      <p:sp>
        <p:nvSpPr>
          <p:cNvPr id="3" name="Rectangle 3"/>
          <p:cNvSpPr>
            <a:spLocks noGrp="1"/>
          </p:cNvSpPr>
          <p:nvPr>
            <p:ph type="ftr" sz="quarter" idx="11"/>
          </p:nvPr>
        </p:nvSpPr>
        <p:spPr/>
        <p:txBody>
          <a:bodyPr/>
          <a:lstStyle/>
          <a:p>
            <a:endParaRPr kumimoji="0" lang="en-US"/>
          </a:p>
        </p:txBody>
      </p:sp>
      <p:sp>
        <p:nvSpPr>
          <p:cNvPr id="4" name="Rectangle 4"/>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C3F416CD-67A3-4CF0-A210-F6AF31AC147F}" type="datetimeFigureOut">
              <a:rPr lang="en-US" smtClean="0"/>
              <a:pPr/>
              <a:t>5/12/2010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smtClean="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5" name="Rectangle 5"/>
          <p:cNvSpPr>
            <a:spLocks noGrp="1"/>
          </p:cNvSpPr>
          <p:nvPr>
            <p:ph type="dt" sz="half" idx="10"/>
          </p:nvPr>
        </p:nvSpPr>
        <p:spPr/>
        <p:txBody>
          <a:bodyPr/>
          <a:lstStyle/>
          <a:p>
            <a:fld id="{C3F416CD-67A3-4CF0-A210-F6AF31AC147F}" type="datetimeFigureOut">
              <a:rPr lang="en-US" smtClean="0"/>
              <a:pPr/>
              <a:t>5/12/2010</a:t>
            </a:fld>
            <a:endParaRPr lang="en-US"/>
          </a:p>
        </p:txBody>
      </p:sp>
      <p:sp>
        <p:nvSpPr>
          <p:cNvPr id="6" name="Rectangle 6"/>
          <p:cNvSpPr>
            <a:spLocks noGrp="1"/>
          </p:cNvSpPr>
          <p:nvPr>
            <p:ph type="ftr" sz="quarter" idx="11"/>
          </p:nvPr>
        </p:nvSpPr>
        <p:spPr/>
        <p:txBody>
          <a:bodyPr/>
          <a:lstStyle/>
          <a:p>
            <a:endParaRPr kumimoji="0" lang="en-US"/>
          </a:p>
        </p:txBody>
      </p:sp>
      <p:sp>
        <p:nvSpPr>
          <p:cNvPr id="7" name="Rectangle 7"/>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pPr algn="l" eaLnBrk="1" latinLnBrk="0" hangingPunct="1"/>
            <a:fld id="{C3F416CD-67A3-4CF0-A210-F6AF31AC147F}" type="datetimeFigureOut">
              <a:rPr lang="en-US" smtClean="0"/>
              <a:pPr algn="l" eaLnBrk="1" latinLnBrk="0" hangingPunct="1"/>
              <a:t>5/12/2010</a:t>
            </a:fld>
            <a:endParaRPr lang="en-US" sz="800" dirty="0">
              <a:solidFill>
                <a:schemeClr val="accent2"/>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pPr algn="r" eaLnBrk="1" latinLnBrk="0" hangingPunct="1"/>
            <a:endParaRPr kumimoji="0" lang="en-US" sz="800" dirty="0">
              <a:solidFill>
                <a:schemeClr val="accent2"/>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 Driven Development</a:t>
            </a:r>
            <a:br>
              <a:rPr lang="en-US" dirty="0" smtClean="0"/>
            </a:br>
            <a:r>
              <a:rPr lang="en-US" dirty="0" smtClean="0"/>
              <a:t>In Action!</a:t>
            </a:r>
            <a:endParaRPr lang="en-US" dirty="0"/>
          </a:p>
        </p:txBody>
      </p:sp>
      <p:sp>
        <p:nvSpPr>
          <p:cNvPr id="3" name="Content Placeholder 2"/>
          <p:cNvSpPr>
            <a:spLocks noGrp="1"/>
          </p:cNvSpPr>
          <p:nvPr>
            <p:ph type="subTitle" idx="1"/>
          </p:nvPr>
        </p:nvSpPr>
        <p:spPr/>
        <p:txBody>
          <a:bodyPr>
            <a:normAutofit/>
          </a:bodyPr>
          <a:lstStyle/>
          <a:p>
            <a:r>
              <a:rPr lang="en-US" dirty="0" smtClean="0"/>
              <a:t>by Jon Kruger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Code!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lstStyle/>
          <a:p>
            <a:pPr algn="ctr">
              <a:buNone/>
            </a:pPr>
            <a:endParaRPr lang="en-US" sz="4800" dirty="0" smtClean="0"/>
          </a:p>
          <a:p>
            <a:pPr algn="ctr">
              <a:buNone/>
            </a:pPr>
            <a:r>
              <a:rPr lang="en-US" sz="4800" dirty="0" smtClean="0"/>
              <a:t>We don’t know what code is supposed to do</a:t>
            </a:r>
          </a:p>
          <a:p>
            <a:pPr algn="ctr">
              <a:buNone/>
            </a:pPr>
            <a:endParaRPr lang="en-US" sz="4800" dirty="0" smtClean="0"/>
          </a:p>
          <a:p>
            <a:pPr algn="ctr">
              <a:buNone/>
            </a:pPr>
            <a:r>
              <a:rPr lang="en-US" sz="4800" dirty="0" smtClean="0"/>
              <a:t>“The Legacy Codebase”</a:t>
            </a:r>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lstStyle/>
          <a:p>
            <a:pPr algn="ctr">
              <a:buNone/>
            </a:pPr>
            <a:r>
              <a:rPr lang="en-US" sz="2400" dirty="0" smtClean="0"/>
              <a:t> </a:t>
            </a:r>
          </a:p>
          <a:p>
            <a:pPr algn="ctr">
              <a:buNone/>
            </a:pPr>
            <a:r>
              <a:rPr lang="en-US" sz="4800" dirty="0" smtClean="0"/>
              <a:t>We can’t prove that our code is working without someone manually verifying that it works</a:t>
            </a:r>
          </a:p>
          <a:p>
            <a:pPr algn="ctr">
              <a:buNone/>
            </a:pPr>
            <a:endParaRPr lang="en-US" sz="4800" dirty="0" smtClean="0"/>
          </a:p>
          <a:p>
            <a:pPr algn="ctr">
              <a:buNone/>
            </a:pPr>
            <a:r>
              <a:rPr lang="en-US" sz="4800" dirty="0" smtClean="0"/>
              <a:t>“The Last Minute Change”</a:t>
            </a:r>
          </a:p>
          <a:p>
            <a:pPr algn="ct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lstStyle/>
          <a:p>
            <a:pPr algn="ctr">
              <a:buNone/>
            </a:pPr>
            <a:endParaRPr lang="en-US" sz="4800" dirty="0" smtClean="0"/>
          </a:p>
          <a:p>
            <a:pPr algn="ctr">
              <a:buNone/>
            </a:pPr>
            <a:r>
              <a:rPr lang="en-US" sz="4800" dirty="0" smtClean="0"/>
              <a:t>Bugs are a waste of time</a:t>
            </a:r>
          </a:p>
          <a:p>
            <a:pPr algn="ctr">
              <a:buNone/>
            </a:pPr>
            <a:endParaRPr lang="en-US" sz="4800" dirty="0" smtClean="0"/>
          </a:p>
          <a:p>
            <a:pPr algn="ctr">
              <a:buNone/>
            </a:pPr>
            <a:r>
              <a:rPr lang="en-US" sz="4800" dirty="0" smtClean="0"/>
              <a:t>“The Infinite Loop of Bugs”</a:t>
            </a:r>
          </a:p>
          <a:p>
            <a:pPr algn="ct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lstStyle/>
          <a:p>
            <a:pPr algn="ctr">
              <a:buNone/>
            </a:pPr>
            <a:endParaRPr lang="en-US" sz="4800" dirty="0" smtClean="0"/>
          </a:p>
          <a:p>
            <a:pPr algn="ctr">
              <a:buNone/>
            </a:pPr>
            <a:r>
              <a:rPr lang="en-US" sz="4800" dirty="0" smtClean="0"/>
              <a:t>Low standards of quality</a:t>
            </a:r>
          </a:p>
          <a:p>
            <a:pPr algn="ctr">
              <a:buNone/>
            </a:pPr>
            <a:endParaRPr lang="en-US" sz="4800" dirty="0" smtClean="0"/>
          </a:p>
          <a:p>
            <a:pPr algn="ctr">
              <a:buNone/>
            </a:pPr>
            <a:r>
              <a:rPr lang="en-US" sz="4800" dirty="0" smtClean="0"/>
              <a:t>“Throwing It Over the Wall”</a:t>
            </a:r>
          </a:p>
          <a:p>
            <a:pPr algn="ctr">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lstStyle/>
          <a:p>
            <a:pPr algn="ctr">
              <a:buNone/>
            </a:pPr>
            <a:endParaRPr lang="en-US" sz="4800" dirty="0" smtClean="0"/>
          </a:p>
          <a:p>
            <a:pPr algn="ctr">
              <a:buNone/>
            </a:pPr>
            <a:r>
              <a:rPr lang="en-US" sz="4800" dirty="0" smtClean="0"/>
              <a:t>Bugs can be really expensive to fix</a:t>
            </a:r>
          </a:p>
          <a:p>
            <a:pPr algn="ctr">
              <a:buNone/>
            </a:pPr>
            <a:endParaRPr lang="en-US" sz="4800" dirty="0" smtClean="0"/>
          </a:p>
          <a:p>
            <a:pPr algn="ctr">
              <a:buNone/>
            </a:pPr>
            <a:r>
              <a:rPr lang="en-US" sz="4800" dirty="0" smtClean="0"/>
              <a:t>“Explosions and Blackouts”</a:t>
            </a:r>
          </a:p>
          <a:p>
            <a:pPr algn="ct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lstStyle/>
          <a:p>
            <a:pPr algn="ctr">
              <a:buNone/>
            </a:pPr>
            <a:r>
              <a:rPr lang="en-US" sz="2400" dirty="0" smtClean="0"/>
              <a:t> </a:t>
            </a:r>
          </a:p>
          <a:p>
            <a:pPr algn="ctr">
              <a:buNone/>
            </a:pPr>
            <a:r>
              <a:rPr lang="en-US" sz="4800" dirty="0" smtClean="0"/>
              <a:t>Over time, code bases tend to become more chaotic and painful to work with</a:t>
            </a:r>
          </a:p>
          <a:p>
            <a:pPr algn="ctr">
              <a:buNone/>
            </a:pPr>
            <a:endParaRPr lang="en-US" sz="4800" dirty="0" smtClean="0"/>
          </a:p>
          <a:p>
            <a:pPr algn="ctr">
              <a:buNone/>
            </a:pPr>
            <a:r>
              <a:rPr lang="en-US" sz="4800" dirty="0" smtClean="0"/>
              <a:t>“The Maintenance Nightmare”</a:t>
            </a:r>
          </a:p>
          <a:p>
            <a:pPr algn="ct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smtClean="0"/>
              <a:t>How can we solve these problems?</a:t>
            </a:r>
            <a:endParaRPr lang="en-US" sz="4200" dirty="0"/>
          </a:p>
        </p:txBody>
      </p:sp>
      <p:sp>
        <p:nvSpPr>
          <p:cNvPr id="3" name="Content Placeholder 2"/>
          <p:cNvSpPr>
            <a:spLocks noGrp="1"/>
          </p:cNvSpPr>
          <p:nvPr>
            <p:ph idx="1"/>
          </p:nvPr>
        </p:nvSpPr>
        <p:spPr/>
        <p:txBody>
          <a:bodyPr/>
          <a:lstStyle/>
          <a:p>
            <a:r>
              <a:rPr lang="en-US" dirty="0" smtClean="0"/>
              <a:t>We need a way to ensure that our code is working</a:t>
            </a:r>
          </a:p>
          <a:p>
            <a:r>
              <a:rPr lang="en-US" dirty="0" smtClean="0"/>
              <a:t>We need a way to ensure that our code will continue to work after someone changes it</a:t>
            </a:r>
          </a:p>
          <a:p>
            <a:r>
              <a:rPr lang="en-US" dirty="0" smtClean="0"/>
              <a:t>We need a way to figure out what code is supposed to do</a:t>
            </a:r>
          </a:p>
          <a:p>
            <a:r>
              <a:rPr lang="en-US" dirty="0" smtClean="0"/>
              <a:t>We need to make software development less stressful</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What’s in it for me?</a:t>
            </a:r>
            <a:endParaRPr lang="en-US" dirty="0"/>
          </a:p>
        </p:txBody>
      </p:sp>
      <p:sp>
        <p:nvSpPr>
          <p:cNvPr id="3" name="Content Placeholder 2"/>
          <p:cNvSpPr>
            <a:spLocks noGrp="1"/>
          </p:cNvSpPr>
          <p:nvPr>
            <p:ph idx="1"/>
          </p:nvPr>
        </p:nvSpPr>
        <p:spPr/>
        <p:txBody>
          <a:bodyPr/>
          <a:lstStyle/>
          <a:p>
            <a:r>
              <a:rPr lang="en-US" dirty="0" smtClean="0"/>
              <a:t>Proof that your code works</a:t>
            </a:r>
          </a:p>
          <a:p>
            <a:r>
              <a:rPr lang="en-US" dirty="0" smtClean="0"/>
              <a:t>Fewer bugs (both now and in the future)</a:t>
            </a:r>
          </a:p>
          <a:p>
            <a:r>
              <a:rPr lang="en-US" dirty="0" smtClean="0"/>
              <a:t>Peace of mind</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Test Driven Development?</a:t>
            </a:r>
            <a:endParaRPr lang="en-US" dirty="0"/>
          </a:p>
        </p:txBody>
      </p:sp>
      <p:sp>
        <p:nvSpPr>
          <p:cNvPr id="3" name="Content Placeholder 2"/>
          <p:cNvSpPr>
            <a:spLocks noGrp="1"/>
          </p:cNvSpPr>
          <p:nvPr>
            <p:ph idx="1"/>
          </p:nvPr>
        </p:nvSpPr>
        <p:spPr/>
        <p:txBody>
          <a:bodyPr/>
          <a:lstStyle/>
          <a:p>
            <a:r>
              <a:rPr lang="en-US" dirty="0" smtClean="0"/>
              <a:t>A software development technique where you write automated unit tests </a:t>
            </a:r>
            <a:r>
              <a:rPr lang="en-US" b="1" i="1" dirty="0" smtClean="0"/>
              <a:t>before</a:t>
            </a:r>
            <a:r>
              <a:rPr lang="en-US" dirty="0" smtClean="0"/>
              <a:t> you write your implementation code</a:t>
            </a:r>
          </a:p>
          <a:p>
            <a:r>
              <a:rPr lang="en-US" dirty="0" smtClean="0"/>
              <a:t>A technique for ensuring good quality and good design</a:t>
            </a:r>
          </a:p>
          <a:p>
            <a:r>
              <a:rPr lang="en-US" dirty="0" smtClean="0"/>
              <a:t>Awesome!</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981200"/>
            <a:ext cx="8229600" cy="3785652"/>
          </a:xfrm>
          <a:prstGeom prst="rect">
            <a:avLst/>
          </a:prstGeom>
        </p:spPr>
        <p:txBody>
          <a:bodyPr wrap="square">
            <a:spAutoFit/>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5400" dirty="0" smtClean="0">
                <a:latin typeface="+mj-lt"/>
                <a:ea typeface="Optima" charset="0"/>
                <a:cs typeface="Optima" charset="0"/>
                <a:sym typeface="Optima" charset="0"/>
              </a:rPr>
              <a:t>“Clean code that works is the goal of Test Driven Development.”</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2400" dirty="0" smtClean="0">
              <a:latin typeface="+mj-lt"/>
              <a:ea typeface="Optima" charset="0"/>
              <a:cs typeface="Optima" charset="0"/>
              <a:sym typeface="Optima" charset="0"/>
            </a:endParaRPr>
          </a:p>
          <a:p>
            <a:pPr algn="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2400" dirty="0" smtClean="0">
              <a:latin typeface="+mj-lt"/>
              <a:ea typeface="Optima" charset="0"/>
              <a:cs typeface="Optima" charset="0"/>
              <a:sym typeface="Optima" charset="0"/>
            </a:endParaRPr>
          </a:p>
          <a:p>
            <a:pPr algn="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3000" dirty="0" smtClean="0">
                <a:latin typeface="+mj-lt"/>
                <a:ea typeface="Optima" charset="0"/>
                <a:cs typeface="Optima" charset="0"/>
                <a:sym typeface="Optima" charset="0"/>
              </a:rPr>
              <a:t>-- Ron Jeffries</a:t>
            </a:r>
            <a:endParaRPr lang="en-US" sz="3000" dirty="0">
              <a:latin typeface="+mj-lt"/>
              <a:ea typeface="Optima" charset="0"/>
              <a:cs typeface="Optima" charset="0"/>
              <a:sym typeface="Optima"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Cost of Unit Testing</a:t>
            </a:r>
            <a:endParaRPr lang="en-US" dirty="0"/>
          </a:p>
        </p:txBody>
      </p:sp>
      <p:sp>
        <p:nvSpPr>
          <p:cNvPr id="4" name="Content Placeholder 3"/>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09600" y="1676400"/>
            <a:ext cx="8077200" cy="4354116"/>
          </a:xfrm>
          <a:prstGeom prst="rect">
            <a:avLst/>
          </a:prstGeom>
          <a:noFill/>
          <a:ln w="9525">
            <a:noFill/>
            <a:miter lim="800000"/>
            <a:headEnd/>
            <a:tailEnd/>
          </a:ln>
        </p:spPr>
      </p:pic>
      <p:sp>
        <p:nvSpPr>
          <p:cNvPr id="6" name="TextBox 5"/>
          <p:cNvSpPr txBox="1"/>
          <p:nvPr/>
        </p:nvSpPr>
        <p:spPr>
          <a:xfrm>
            <a:off x="533400" y="6096000"/>
            <a:ext cx="8153400" cy="338554"/>
          </a:xfrm>
          <a:prstGeom prst="rect">
            <a:avLst/>
          </a:prstGeom>
          <a:noFill/>
        </p:spPr>
        <p:txBody>
          <a:bodyPr wrap="square" rtlCol="0">
            <a:spAutoFit/>
          </a:bodyPr>
          <a:lstStyle/>
          <a:p>
            <a:r>
              <a:rPr lang="en-US" sz="1600" dirty="0" smtClean="0"/>
              <a:t>Source: http://blog.typemock.com/2009/03/cost-of-test-driven-development.html</a:t>
            </a:r>
            <a:endParaRPr lang="en-US" sz="1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Cost of Not Unit Testing</a:t>
            </a:r>
            <a:endParaRPr lang="en-US" dirty="0"/>
          </a:p>
        </p:txBody>
      </p:sp>
      <p:sp>
        <p:nvSpPr>
          <p:cNvPr id="6" name="TextBox 5"/>
          <p:cNvSpPr txBox="1"/>
          <p:nvPr/>
        </p:nvSpPr>
        <p:spPr>
          <a:xfrm>
            <a:off x="1600200" y="6096000"/>
            <a:ext cx="5943600" cy="338554"/>
          </a:xfrm>
          <a:prstGeom prst="rect">
            <a:avLst/>
          </a:prstGeom>
          <a:noFill/>
        </p:spPr>
        <p:txBody>
          <a:bodyPr wrap="square" rtlCol="0">
            <a:spAutoFit/>
          </a:bodyPr>
          <a:lstStyle/>
          <a:p>
            <a:r>
              <a:rPr lang="en-US" sz="1600" dirty="0" smtClean="0"/>
              <a:t>Source: http://www.riceconsulting.com/public_pdf/STBC-WM.pdf</a:t>
            </a:r>
            <a:endParaRPr lang="en-US" sz="1600" dirty="0"/>
          </a:p>
        </p:txBody>
      </p:sp>
      <p:pic>
        <p:nvPicPr>
          <p:cNvPr id="7" name="Picture 2"/>
          <p:cNvPicPr>
            <a:picLocks noGrp="1" noChangeAspect="1" noChangeArrowheads="1"/>
          </p:cNvPicPr>
          <p:nvPr>
            <p:ph idx="1"/>
          </p:nvPr>
        </p:nvPicPr>
        <p:blipFill>
          <a:blip r:embed="rId2" cstate="print"/>
          <a:srcRect/>
          <a:stretch>
            <a:fillRect/>
          </a:stretch>
        </p:blipFill>
        <p:spPr bwMode="auto">
          <a:xfrm>
            <a:off x="1579835" y="1600200"/>
            <a:ext cx="5984329"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09800"/>
            <a:ext cx="8229600" cy="3916363"/>
          </a:xfrm>
        </p:spPr>
        <p:txBody>
          <a:bodyPr>
            <a:normAutofit/>
          </a:bodyPr>
          <a:lstStyle/>
          <a:p>
            <a:pPr>
              <a:buNone/>
            </a:pPr>
            <a:r>
              <a:rPr lang="en-US" sz="5400" dirty="0" smtClean="0"/>
              <a:t>“If I don't need to make it work, I can go a lot faster.”</a:t>
            </a:r>
          </a:p>
          <a:p>
            <a:pPr>
              <a:buNone/>
            </a:pPr>
            <a:endParaRPr lang="en-US" sz="3000" dirty="0" smtClean="0"/>
          </a:p>
          <a:p>
            <a:pPr algn="r">
              <a:buNone/>
            </a:pPr>
            <a:r>
              <a:rPr lang="en-US" sz="3000" dirty="0" smtClean="0"/>
              <a:t>-- Kent Beck</a:t>
            </a:r>
            <a:endParaRPr lang="en-US" sz="3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 Driven Development</a:t>
            </a:r>
            <a:endParaRPr lang="en-US" dirty="0"/>
          </a:p>
        </p:txBody>
      </p:sp>
      <p:sp>
        <p:nvSpPr>
          <p:cNvPr id="3" name="Content Placeholder 2"/>
          <p:cNvSpPr>
            <a:spLocks noGrp="1"/>
          </p:cNvSpPr>
          <p:nvPr>
            <p:ph idx="1"/>
          </p:nvPr>
        </p:nvSpPr>
        <p:spPr/>
        <p:txBody>
          <a:bodyPr/>
          <a:lstStyle/>
          <a:p>
            <a:r>
              <a:rPr lang="en-US" dirty="0" smtClean="0"/>
              <a:t>Testing the </a:t>
            </a:r>
            <a:r>
              <a:rPr lang="en-US" i="1" dirty="0" smtClean="0"/>
              <a:t>behavior</a:t>
            </a:r>
            <a:r>
              <a:rPr lang="en-US" dirty="0" smtClean="0"/>
              <a:t> of the system (not just data returned by a method)</a:t>
            </a:r>
          </a:p>
          <a:p>
            <a:r>
              <a:rPr lang="en-US" dirty="0" smtClean="0"/>
              <a:t>Defining what it means for your system to work correctly (not just verifying that code works)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a TDD test</a:t>
            </a:r>
            <a:endParaRPr lang="en-US" dirty="0"/>
          </a:p>
        </p:txBody>
      </p:sp>
      <p:sp>
        <p:nvSpPr>
          <p:cNvPr id="3" name="Content Placeholder 2"/>
          <p:cNvSpPr>
            <a:spLocks noGrp="1"/>
          </p:cNvSpPr>
          <p:nvPr>
            <p:ph idx="1"/>
          </p:nvPr>
        </p:nvSpPr>
        <p:spPr/>
        <p:txBody>
          <a:bodyPr/>
          <a:lstStyle/>
          <a:p>
            <a:pPr>
              <a:buNone/>
            </a:pPr>
            <a:r>
              <a:rPr lang="en-US" dirty="0" smtClean="0"/>
              <a:t>Step 1: you get your technical specifications</a:t>
            </a:r>
            <a:br>
              <a:rPr lang="en-US" dirty="0" smtClean="0"/>
            </a:br>
            <a:r>
              <a:rPr lang="en-US" dirty="0" smtClean="0"/>
              <a:t/>
            </a:r>
            <a:br>
              <a:rPr lang="en-US" dirty="0" smtClean="0"/>
            </a:br>
            <a:r>
              <a:rPr lang="en-US" b="1" i="1" dirty="0" smtClean="0"/>
              <a:t>Money can be transferred from one back account to another.</a:t>
            </a:r>
          </a:p>
          <a:p>
            <a:endParaRPr lang="en-US" b="1" i="1" dirty="0" smtClean="0"/>
          </a:p>
          <a:p>
            <a:pPr>
              <a:buNone/>
            </a:pPr>
            <a:r>
              <a:rPr lang="en-US" dirty="0" smtClean="0"/>
              <a:t>What is really being said here?</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a TDD test</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pPr>
              <a:buNone/>
            </a:pPr>
            <a:r>
              <a:rPr lang="en-US" sz="2400" dirty="0" smtClean="0"/>
              <a:t>Step 2: translate the specs into </a:t>
            </a:r>
            <a:r>
              <a:rPr lang="en-US" sz="2400" b="1" dirty="0" smtClean="0"/>
              <a:t>acceptance criteria </a:t>
            </a:r>
            <a:r>
              <a:rPr lang="en-US" sz="2400" dirty="0" smtClean="0"/>
              <a:t>(what will it take to complete the feature?)</a:t>
            </a:r>
          </a:p>
          <a:p>
            <a:pPr>
              <a:buNone/>
            </a:pPr>
            <a:r>
              <a:rPr lang="en-US" sz="2400" dirty="0" smtClean="0"/>
              <a:t/>
            </a:r>
            <a:br>
              <a:rPr lang="en-US" sz="2400" dirty="0" smtClean="0"/>
            </a:br>
            <a:r>
              <a:rPr lang="en-US" sz="2400" b="1" dirty="0" smtClean="0"/>
              <a:t>Precondition</a:t>
            </a:r>
            <a:r>
              <a:rPr lang="en-US" sz="2400" dirty="0" smtClean="0"/>
              <a:t>: </a:t>
            </a:r>
          </a:p>
          <a:p>
            <a:r>
              <a:rPr lang="en-US" sz="2400" dirty="0" smtClean="0"/>
              <a:t>Given two bank accounts and the source account has money in it</a:t>
            </a:r>
            <a:br>
              <a:rPr lang="en-US" sz="2400" dirty="0" smtClean="0"/>
            </a:br>
            <a:r>
              <a:rPr lang="en-US" sz="2400" b="1" dirty="0" smtClean="0"/>
              <a:t>Action</a:t>
            </a:r>
            <a:r>
              <a:rPr lang="en-US" sz="2400" dirty="0" smtClean="0"/>
              <a:t>: </a:t>
            </a:r>
          </a:p>
          <a:p>
            <a:r>
              <a:rPr lang="en-US" sz="2400" dirty="0" smtClean="0"/>
              <a:t>When transferring money from the source account to the destination account</a:t>
            </a:r>
            <a:br>
              <a:rPr lang="en-US" sz="2400" dirty="0" smtClean="0"/>
            </a:br>
            <a:r>
              <a:rPr lang="en-US" sz="2400" b="1" dirty="0" smtClean="0"/>
              <a:t>Postconditions</a:t>
            </a:r>
            <a:r>
              <a:rPr lang="en-US" sz="2400" dirty="0" smtClean="0"/>
              <a:t>: </a:t>
            </a:r>
          </a:p>
          <a:p>
            <a:r>
              <a:rPr lang="en-US" sz="2400" dirty="0" smtClean="0"/>
              <a:t>Then the money should be deducted from the source account</a:t>
            </a:r>
          </a:p>
          <a:p>
            <a:r>
              <a:rPr lang="en-US" sz="2400" dirty="0" smtClean="0"/>
              <a:t>Then the </a:t>
            </a:r>
            <a:r>
              <a:rPr lang="en-US" sz="2400" dirty="0" smtClean="0"/>
              <a:t>money should be added to the destination account </a:t>
            </a:r>
            <a:endParaRPr 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a TDD test</a:t>
            </a:r>
            <a:endParaRPr lang="en-US" dirty="0"/>
          </a:p>
        </p:txBody>
      </p:sp>
      <p:sp>
        <p:nvSpPr>
          <p:cNvPr id="3" name="Content Placeholder 2"/>
          <p:cNvSpPr>
            <a:spLocks noGrp="1"/>
          </p:cNvSpPr>
          <p:nvPr>
            <p:ph idx="1"/>
          </p:nvPr>
        </p:nvSpPr>
        <p:spPr>
          <a:xfrm>
            <a:off x="457200" y="1600200"/>
            <a:ext cx="8229600" cy="4953000"/>
          </a:xfrm>
        </p:spPr>
        <p:txBody>
          <a:bodyPr/>
          <a:lstStyle/>
          <a:p>
            <a:pPr>
              <a:buNone/>
            </a:pPr>
            <a:r>
              <a:rPr lang="en-US" dirty="0" smtClean="0"/>
              <a:t>Step 3: Write the acceptance criteria out as code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52400" y="152400"/>
            <a:ext cx="8763000" cy="4419600"/>
          </a:xfrm>
          <a:prstGeom prst="rect">
            <a:avLst/>
          </a:prstGeom>
          <a:solidFill>
            <a:schemeClr val="bg1">
              <a:lumMod val="85000"/>
            </a:schemeClr>
          </a:solidFill>
        </p:spPr>
        <p:txBody>
          <a:bodyPr lIns="45720" rIns="45720">
            <a:noAutofit/>
          </a:bodyPr>
          <a:lstStyle/>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rPr>
              <a:t>public class </a:t>
            </a:r>
            <a:r>
              <a:rPr kumimoji="0" lang="en-US" sz="1400" b="1" i="0" u="none" strike="noStrike" kern="0" cap="none" spc="0" normalizeH="0" baseline="0" noProof="0" dirty="0" err="1" smtClean="0">
                <a:ln>
                  <a:noFill/>
                </a:ln>
                <a:solidFill>
                  <a:srgbClr val="FF0000"/>
                </a:solidFill>
                <a:effectLst/>
                <a:uLnTx/>
                <a:uFillTx/>
                <a:latin typeface="Courier New" pitchFamily="49" charset="0"/>
                <a:ea typeface="+mn-lt"/>
                <a:cs typeface="Courier New" pitchFamily="49" charset="0"/>
              </a:rPr>
              <a:t>Given</a:t>
            </a:r>
            <a:r>
              <a:rPr kumimoji="0" lang="en-US" sz="1400" b="1" i="0" u="none" strike="noStrike" kern="0" cap="none" spc="0" normalizeH="0" baseline="0" noProof="0" dirty="0" err="1" smtClean="0">
                <a:ln>
                  <a:noFill/>
                </a:ln>
                <a:effectLst/>
                <a:uLnTx/>
                <a:uFillTx/>
                <a:latin typeface="Courier New" pitchFamily="49" charset="0"/>
                <a:ea typeface="+mn-lt"/>
                <a:cs typeface="Courier New" pitchFamily="49" charset="0"/>
              </a:rPr>
              <a:t>_two_BankAccounts_with_money_in_the_source_account</a:t>
            </a:r>
            <a:r>
              <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rPr>
              <a:t> : </a:t>
            </a:r>
            <a:r>
              <a:rPr kumimoji="0" lang="en-US" sz="1400" b="1" i="0" u="none" strike="noStrike" kern="0" cap="none" spc="0" normalizeH="0" baseline="0" noProof="0" dirty="0" err="1" smtClean="0">
                <a:ln>
                  <a:noFill/>
                </a:ln>
                <a:effectLst/>
                <a:uLnTx/>
                <a:uFillTx/>
                <a:latin typeface="Courier New" pitchFamily="49" charset="0"/>
                <a:ea typeface="+mn-lt"/>
                <a:cs typeface="Courier New" pitchFamily="49" charset="0"/>
              </a:rPr>
              <a:t>SpecBase</a:t>
            </a:r>
            <a:endPar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endParaRP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rPr>
              <a:t>{</a:t>
            </a:r>
          </a:p>
          <a:p>
            <a:pPr lvl="0" indent="-274320">
              <a:buClr>
                <a:schemeClr val="accent1"/>
              </a:buClr>
              <a:buSzPct val="80000"/>
              <a:defRPr/>
            </a:pPr>
            <a:endParaRPr lang="en-US" sz="1400" b="1" kern="0" baseline="0" dirty="0" smtClean="0">
              <a:latin typeface="Courier New" pitchFamily="49" charset="0"/>
              <a:ea typeface="+mn-lt"/>
              <a:cs typeface="Courier New" pitchFamily="49" charset="0"/>
            </a:endParaRPr>
          </a:p>
          <a:p>
            <a:pPr lvl="0" indent="-274320">
              <a:buClr>
                <a:schemeClr val="accent1"/>
              </a:buClr>
              <a:buSzPct val="80000"/>
              <a:defRPr/>
            </a:pPr>
            <a:r>
              <a:rPr lang="en-US" sz="1400" b="1" kern="0" baseline="0" dirty="0" smtClean="0">
                <a:latin typeface="Courier New" pitchFamily="49" charset="0"/>
                <a:ea typeface="+mn-lt"/>
                <a:cs typeface="Courier New" pitchFamily="49" charset="0"/>
              </a:rPr>
              <a:t>}</a:t>
            </a:r>
          </a:p>
          <a:p>
            <a:pPr lvl="0" indent="-274320">
              <a:buClr>
                <a:schemeClr val="accent1"/>
              </a:buClr>
              <a:buSzPct val="80000"/>
              <a:defRPr/>
            </a:pPr>
            <a:endParaRPr kumimoji="0" lang="en-US" sz="1400" b="1" i="0" u="none" strike="noStrike" kern="0" cap="none" spc="0" normalizeH="0" noProof="0" dirty="0" smtClean="0">
              <a:ln>
                <a:noFill/>
              </a:ln>
              <a:effectLst/>
              <a:uLnTx/>
              <a:uFillTx/>
              <a:latin typeface="Courier New" pitchFamily="49" charset="0"/>
              <a:ea typeface="+mn-lt"/>
              <a:cs typeface="Courier New" pitchFamily="49" charset="0"/>
            </a:endParaRPr>
          </a:p>
          <a:p>
            <a:pPr lvl="0" indent="-274320">
              <a:buClr>
                <a:schemeClr val="accent1"/>
              </a:buClr>
              <a:buSzPct val="80000"/>
              <a:defRPr/>
            </a:pPr>
            <a:r>
              <a:rPr lang="en-US" sz="1400" b="1" kern="0" baseline="0" dirty="0" smtClean="0">
                <a:latin typeface="Courier New" pitchFamily="49" charset="0"/>
                <a:ea typeface="+mn-lt"/>
                <a:cs typeface="Courier New" pitchFamily="49" charset="0"/>
              </a:rPr>
              <a:t>public class </a:t>
            </a:r>
            <a:r>
              <a:rPr lang="en-US" sz="1400" b="1" kern="0" baseline="0" dirty="0" smtClean="0">
                <a:solidFill>
                  <a:srgbClr val="FF0000"/>
                </a:solidFill>
                <a:latin typeface="Courier New" pitchFamily="49" charset="0"/>
                <a:ea typeface="+mn-lt"/>
                <a:cs typeface="Courier New" pitchFamily="49" charset="0"/>
              </a:rPr>
              <a:t>When</a:t>
            </a:r>
            <a:r>
              <a:rPr lang="en-US" sz="1400" b="1" kern="0" baseline="0" dirty="0" smtClean="0">
                <a:latin typeface="Courier New" pitchFamily="49" charset="0"/>
                <a:ea typeface="+mn-lt"/>
                <a:cs typeface="Courier New" pitchFamily="49" charset="0"/>
              </a:rPr>
              <a:t>_transferring_money_from_the_source_account_to_another_account </a:t>
            </a:r>
            <a:endParaRPr lang="en-US" sz="1400" b="1" kern="0" baseline="0" dirty="0" smtClean="0">
              <a:latin typeface="Courier New" pitchFamily="49" charset="0"/>
              <a:ea typeface="+mn-lt"/>
              <a:cs typeface="Courier New" pitchFamily="49" charset="0"/>
            </a:endParaRPr>
          </a:p>
          <a:p>
            <a:pPr lvl="0" indent="-274320">
              <a:buClr>
                <a:schemeClr val="accent1"/>
              </a:buClr>
              <a:buSzPct val="80000"/>
              <a:defRPr/>
            </a:pPr>
            <a:r>
              <a:rPr lang="en-US" sz="1400" b="1" kern="0" dirty="0" smtClean="0">
                <a:latin typeface="Courier New" pitchFamily="49" charset="0"/>
                <a:ea typeface="+mn-lt"/>
                <a:cs typeface="Courier New" pitchFamily="49" charset="0"/>
              </a:rPr>
              <a:t>    : </a:t>
            </a:r>
            <a:r>
              <a:rPr lang="en-US" sz="1400" b="1" kern="0" dirty="0" err="1" smtClean="0">
                <a:latin typeface="Courier New" pitchFamily="49" charset="0"/>
                <a:ea typeface="+mn-lt"/>
                <a:cs typeface="Courier New" pitchFamily="49" charset="0"/>
              </a:rPr>
              <a:t>Given_two_BankAccounts_with_money_in_the_source_account</a:t>
            </a:r>
            <a:endParaRPr lang="en-US" sz="1400" b="1" kern="0" dirty="0" smtClean="0">
              <a:latin typeface="Courier New" pitchFamily="49" charset="0"/>
              <a:ea typeface="+mn-lt"/>
              <a:cs typeface="Courier New" pitchFamily="49" charset="0"/>
            </a:endParaRPr>
          </a:p>
          <a:p>
            <a:pPr lvl="0" indent="-274320">
              <a:buClr>
                <a:schemeClr val="accent1"/>
              </a:buClr>
              <a:buSzPct val="80000"/>
              <a:defRPr/>
            </a:pPr>
            <a:r>
              <a:rPr lang="en-US" sz="1400" b="1" kern="0" dirty="0" smtClean="0">
                <a:latin typeface="Courier New" pitchFamily="49" charset="0"/>
                <a:ea typeface="+mn-lt"/>
                <a:cs typeface="Courier New" pitchFamily="49" charset="0"/>
              </a:rPr>
              <a:t>{</a:t>
            </a: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rPr>
              <a:t>    [Test]</a:t>
            </a: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rPr>
              <a:t>    public void </a:t>
            </a:r>
            <a:r>
              <a:rPr lang="en-US" sz="1400" b="1" kern="0" dirty="0" err="1" smtClean="0">
                <a:solidFill>
                  <a:srgbClr val="FF0000"/>
                </a:solidFill>
                <a:latin typeface="Courier New" pitchFamily="49" charset="0"/>
                <a:ea typeface="+mn-lt"/>
                <a:cs typeface="Courier New" pitchFamily="49" charset="0"/>
              </a:rPr>
              <a:t>Then</a:t>
            </a:r>
            <a:r>
              <a:rPr lang="en-US" sz="1400" b="1" kern="0" dirty="0" err="1" smtClean="0">
                <a:latin typeface="Courier New" pitchFamily="49" charset="0"/>
                <a:ea typeface="+mn-lt"/>
                <a:cs typeface="Courier New" pitchFamily="49" charset="0"/>
              </a:rPr>
              <a:t>_the_money_should_be_subtracted_from_the_source_account</a:t>
            </a:r>
            <a:r>
              <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rPr>
              <a:t>()</a:t>
            </a: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rPr>
              <a:t>    {</a:t>
            </a:r>
            <a:endParaRPr lang="en-US" sz="1400" b="1" kern="0" dirty="0" smtClean="0">
              <a:latin typeface="Courier New" pitchFamily="49" charset="0"/>
              <a:ea typeface="+mn-lt"/>
              <a:cs typeface="Courier New" pitchFamily="49" charset="0"/>
            </a:endParaRPr>
          </a:p>
          <a:p>
            <a:pPr lvl="0" indent="-274320">
              <a:buClr>
                <a:schemeClr val="accent1"/>
              </a:buClr>
              <a:buSzPct val="80000"/>
              <a:defRPr/>
            </a:pPr>
            <a:endParaRPr lang="en-US" sz="1400" b="1" kern="0" dirty="0" smtClean="0">
              <a:latin typeface="Courier New" pitchFamily="49" charset="0"/>
              <a:ea typeface="+mn-lt"/>
              <a:cs typeface="Courier New" pitchFamily="49" charset="0"/>
            </a:endParaRPr>
          </a:p>
          <a:p>
            <a:pPr lvl="0" indent="-274320">
              <a:buClr>
                <a:schemeClr val="accent1"/>
              </a:buClr>
              <a:buSzPct val="80000"/>
              <a:defRPr/>
            </a:pPr>
            <a:r>
              <a:rPr kumimoji="0" lang="en-US" sz="1400" b="1" i="0" u="none" strike="noStrike" kern="0" cap="none" spc="0" normalizeH="0" noProof="0" dirty="0" smtClean="0">
                <a:ln>
                  <a:noFill/>
                </a:ln>
                <a:effectLst/>
                <a:uLnTx/>
                <a:uFillTx/>
                <a:latin typeface="Courier New" pitchFamily="49" charset="0"/>
                <a:ea typeface="+mn-lt"/>
                <a:cs typeface="Courier New" pitchFamily="49" charset="0"/>
              </a:rPr>
              <a:t>   </a:t>
            </a:r>
            <a:r>
              <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rPr>
              <a:t> }</a:t>
            </a:r>
          </a:p>
          <a:p>
            <a:pPr lvl="0" indent="-274320">
              <a:buClr>
                <a:schemeClr val="accent1"/>
              </a:buClr>
              <a:buSzPct val="80000"/>
              <a:defRPr/>
            </a:pPr>
            <a:endParaRPr lang="en-US" sz="1400" b="1" kern="0" dirty="0" smtClean="0">
              <a:latin typeface="Courier New" pitchFamily="49" charset="0"/>
              <a:ea typeface="+mn-lt"/>
              <a:cs typeface="Courier New" pitchFamily="49" charset="0"/>
            </a:endParaRPr>
          </a:p>
          <a:p>
            <a:pPr lvl="0" indent="-274320">
              <a:buClr>
                <a:schemeClr val="accent1"/>
              </a:buClr>
              <a:buSzPct val="80000"/>
              <a:defRPr/>
            </a:pPr>
            <a:r>
              <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rPr>
              <a:t>    [Test]</a:t>
            </a:r>
          </a:p>
          <a:p>
            <a:pPr lvl="0" indent="-274320">
              <a:buClr>
                <a:schemeClr val="accent1"/>
              </a:buClr>
              <a:buSzPct val="80000"/>
              <a:defRPr/>
            </a:pPr>
            <a:r>
              <a:rPr lang="en-US" sz="1400" b="1" kern="0" dirty="0" smtClean="0">
                <a:latin typeface="Courier New" pitchFamily="49" charset="0"/>
                <a:ea typeface="+mn-lt"/>
                <a:cs typeface="Courier New" pitchFamily="49" charset="0"/>
              </a:rPr>
              <a:t>    public void </a:t>
            </a:r>
            <a:r>
              <a:rPr lang="en-US" sz="1400" b="1" kern="0" dirty="0" err="1" smtClean="0">
                <a:solidFill>
                  <a:srgbClr val="FF0000"/>
                </a:solidFill>
                <a:latin typeface="Courier New" pitchFamily="49" charset="0"/>
                <a:ea typeface="+mn-lt"/>
                <a:cs typeface="Courier New" pitchFamily="49" charset="0"/>
              </a:rPr>
              <a:t>Then</a:t>
            </a:r>
            <a:r>
              <a:rPr lang="en-US" sz="1400" b="1" kern="0" dirty="0" err="1" smtClean="0">
                <a:latin typeface="Courier New" pitchFamily="49" charset="0"/>
                <a:ea typeface="+mn-lt"/>
                <a:cs typeface="Courier New" pitchFamily="49" charset="0"/>
              </a:rPr>
              <a:t>_the_money_should_be_added_to_the_destination_account</a:t>
            </a:r>
            <a:r>
              <a:rPr lang="en-US" sz="1400" b="1" kern="0" dirty="0" smtClean="0">
                <a:latin typeface="Courier New" pitchFamily="49" charset="0"/>
                <a:ea typeface="+mn-lt"/>
                <a:cs typeface="Courier New" pitchFamily="49" charset="0"/>
              </a:rPr>
              <a:t>()</a:t>
            </a:r>
          </a:p>
          <a:p>
            <a:pPr lvl="0" indent="-274320">
              <a:buClr>
                <a:schemeClr val="accent1"/>
              </a:buClr>
              <a:buSzPct val="80000"/>
              <a:defRPr/>
            </a:pPr>
            <a:r>
              <a:rPr lang="en-US" sz="1400" b="1" kern="0" dirty="0" smtClean="0">
                <a:latin typeface="Courier New" pitchFamily="49" charset="0"/>
                <a:ea typeface="+mn-lt"/>
                <a:cs typeface="Courier New" pitchFamily="49" charset="0"/>
              </a:rPr>
              <a:t>    {</a:t>
            </a:r>
            <a:endPar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endParaRPr>
          </a:p>
          <a:p>
            <a:pPr lvl="0" indent="-274320">
              <a:buClr>
                <a:schemeClr val="accent1"/>
              </a:buClr>
              <a:buSzPct val="80000"/>
              <a:defRPr/>
            </a:pPr>
            <a:r>
              <a:rPr kumimoji="0" lang="en-US" sz="1400" b="1" i="0" u="none" strike="noStrike" kern="0" cap="none" spc="0" normalizeH="0" noProof="0" dirty="0" smtClean="0">
                <a:ln>
                  <a:noFill/>
                </a:ln>
                <a:effectLst/>
                <a:uLnTx/>
                <a:uFillTx/>
                <a:latin typeface="Courier New" pitchFamily="49" charset="0"/>
                <a:ea typeface="+mn-lt"/>
                <a:cs typeface="Courier New" pitchFamily="49" charset="0"/>
              </a:rPr>
              <a:t>    </a:t>
            </a:r>
          </a:p>
          <a:p>
            <a:pPr lvl="0" indent="-274320">
              <a:buClr>
                <a:schemeClr val="accent1"/>
              </a:buClr>
              <a:buSzPct val="80000"/>
              <a:defRPr/>
            </a:pPr>
            <a:r>
              <a:rPr lang="en-US" sz="1400" b="1" kern="0" dirty="0" smtClean="0">
                <a:latin typeface="Courier New" pitchFamily="49" charset="0"/>
                <a:ea typeface="+mn-lt"/>
                <a:cs typeface="Courier New" pitchFamily="49" charset="0"/>
              </a:rPr>
              <a:t>    </a:t>
            </a:r>
            <a:r>
              <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rPr>
              <a:t>}</a:t>
            </a: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rPr>
              <a:t>}</a:t>
            </a:r>
            <a:endParaRPr kumimoji="0" lang="en-US" sz="1400" b="1" i="0" u="none" strike="noStrike" kern="0" cap="none" spc="0" normalizeH="0" baseline="0" noProof="0" dirty="0">
              <a:ln>
                <a:noFill/>
              </a:ln>
              <a:effectLst/>
              <a:uLnTx/>
              <a:uFillTx/>
              <a:latin typeface="Courier New" pitchFamily="49" charset="0"/>
              <a:ea typeface="+mn-lt"/>
              <a:cs typeface="Courier New" pitchFamily="49" charset="0"/>
            </a:endParaRPr>
          </a:p>
        </p:txBody>
      </p:sp>
      <p:sp>
        <p:nvSpPr>
          <p:cNvPr id="5" name="TextBox 4"/>
          <p:cNvSpPr txBox="1"/>
          <p:nvPr/>
        </p:nvSpPr>
        <p:spPr>
          <a:xfrm>
            <a:off x="228600" y="4876800"/>
            <a:ext cx="8610600" cy="830997"/>
          </a:xfrm>
          <a:prstGeom prst="rect">
            <a:avLst/>
          </a:prstGeom>
          <a:noFill/>
        </p:spPr>
        <p:txBody>
          <a:bodyPr wrap="square" rtlCol="0">
            <a:spAutoFit/>
          </a:bodyPr>
          <a:lstStyle/>
          <a:p>
            <a:r>
              <a:rPr lang="en-US" sz="2400" dirty="0" smtClean="0"/>
              <a:t>We are </a:t>
            </a:r>
            <a:r>
              <a:rPr lang="en-US" sz="2400" b="1" dirty="0" smtClean="0"/>
              <a:t>translating</a:t>
            </a:r>
            <a:r>
              <a:rPr lang="en-US" sz="2400" dirty="0" smtClean="0"/>
              <a:t> actual business requirements into code that will verify that our code does what the </a:t>
            </a:r>
            <a:r>
              <a:rPr lang="en-US" sz="2400" b="1" dirty="0" smtClean="0"/>
              <a:t>business wants it to do</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52400" y="152400"/>
            <a:ext cx="8763000" cy="6019800"/>
          </a:xfrm>
          <a:prstGeom prst="rect">
            <a:avLst/>
          </a:prstGeom>
          <a:solidFill>
            <a:schemeClr val="bg1">
              <a:lumMod val="85000"/>
            </a:schemeClr>
          </a:solidFill>
        </p:spPr>
        <p:txBody>
          <a:bodyPr lIns="45720" rIns="45720">
            <a:noAutofit/>
          </a:bodyPr>
          <a:lstStyle/>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rPr>
              <a:t>public class </a:t>
            </a:r>
            <a:r>
              <a:rPr kumimoji="0" lang="en-US" sz="1400" b="1" i="0" u="none" strike="noStrike" kern="0" cap="none" spc="0" normalizeH="0" baseline="0" noProof="0" dirty="0" err="1" smtClean="0">
                <a:ln>
                  <a:noFill/>
                </a:ln>
                <a:solidFill>
                  <a:srgbClr val="FF0000"/>
                </a:solidFill>
                <a:effectLst/>
                <a:uLnTx/>
                <a:uFillTx/>
                <a:latin typeface="Courier New" pitchFamily="49" charset="0"/>
                <a:ea typeface="+mn-lt"/>
                <a:cs typeface="Courier New" pitchFamily="49" charset="0"/>
              </a:rPr>
              <a:t>Given</a:t>
            </a:r>
            <a:r>
              <a:rPr kumimoji="0" lang="en-US" sz="1400" b="1" i="0" u="none" strike="noStrike" kern="0" cap="none" spc="0" normalizeH="0" baseline="0" noProof="0" dirty="0" err="1" smtClean="0">
                <a:ln>
                  <a:noFill/>
                </a:ln>
                <a:effectLst/>
                <a:uLnTx/>
                <a:uFillTx/>
                <a:latin typeface="Courier New" pitchFamily="49" charset="0"/>
                <a:ea typeface="+mn-lt"/>
                <a:cs typeface="Courier New" pitchFamily="49" charset="0"/>
              </a:rPr>
              <a:t>_two_BankAccounts_with_money_in_the_source_account</a:t>
            </a:r>
            <a:r>
              <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rPr>
              <a:t> : </a:t>
            </a:r>
            <a:r>
              <a:rPr kumimoji="0" lang="en-US" sz="1400" b="1" i="0" u="none" strike="noStrike" kern="0" cap="none" spc="0" normalizeH="0" baseline="0" noProof="0" dirty="0" err="1" smtClean="0">
                <a:ln>
                  <a:noFill/>
                </a:ln>
                <a:effectLst/>
                <a:uLnTx/>
                <a:uFillTx/>
                <a:latin typeface="Courier New" pitchFamily="49" charset="0"/>
                <a:ea typeface="+mn-lt"/>
                <a:cs typeface="Courier New" pitchFamily="49" charset="0"/>
              </a:rPr>
              <a:t>SpecBase</a:t>
            </a:r>
            <a:endPar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endParaRP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rPr>
              <a:t>{</a:t>
            </a:r>
          </a:p>
          <a:p>
            <a:pPr lvl="0" indent="-274320">
              <a:buClr>
                <a:schemeClr val="accent1"/>
              </a:buClr>
              <a:buSzPct val="80000"/>
              <a:defRPr/>
            </a:pPr>
            <a:r>
              <a:rPr lang="en-US" sz="1400" b="1" kern="0" dirty="0" smtClean="0">
                <a:latin typeface="Courier New" pitchFamily="49" charset="0"/>
                <a:ea typeface="+mn-lt"/>
                <a:cs typeface="Courier New" pitchFamily="49" charset="0"/>
              </a:rPr>
              <a:t>    protected </a:t>
            </a:r>
            <a:r>
              <a:rPr lang="en-US" sz="1400" b="1" kern="0" dirty="0" err="1" smtClean="0">
                <a:latin typeface="Courier New" pitchFamily="49" charset="0"/>
                <a:ea typeface="+mn-lt"/>
                <a:cs typeface="Courier New" pitchFamily="49" charset="0"/>
              </a:rPr>
              <a:t>BankAccount</a:t>
            </a:r>
            <a:r>
              <a:rPr lang="en-US" sz="1400" b="1" kern="0" dirty="0" smtClean="0">
                <a:latin typeface="Courier New" pitchFamily="49" charset="0"/>
                <a:ea typeface="+mn-lt"/>
                <a:cs typeface="Courier New" pitchFamily="49" charset="0"/>
              </a:rPr>
              <a:t> _</a:t>
            </a:r>
            <a:r>
              <a:rPr lang="en-US" sz="1400" b="1" kern="0" dirty="0" err="1" smtClean="0">
                <a:latin typeface="Courier New" pitchFamily="49" charset="0"/>
                <a:ea typeface="+mn-lt"/>
                <a:cs typeface="Courier New" pitchFamily="49" charset="0"/>
              </a:rPr>
              <a:t>fromAccount</a:t>
            </a:r>
            <a:r>
              <a:rPr lang="en-US" sz="1400" b="1" kern="0" dirty="0" smtClean="0">
                <a:latin typeface="Courier New" pitchFamily="49" charset="0"/>
                <a:ea typeface="+mn-lt"/>
                <a:cs typeface="Courier New" pitchFamily="49" charset="0"/>
              </a:rPr>
              <a:t>;</a:t>
            </a:r>
          </a:p>
          <a:p>
            <a:pPr lvl="0" indent="-274320">
              <a:buClr>
                <a:schemeClr val="accent1"/>
              </a:buClr>
              <a:buSzPct val="80000"/>
              <a:defRPr/>
            </a:pPr>
            <a:r>
              <a:rPr lang="en-US" sz="1400" b="1" kern="0" dirty="0" smtClean="0">
                <a:latin typeface="Courier New" pitchFamily="49" charset="0"/>
                <a:ea typeface="+mn-lt"/>
                <a:cs typeface="Courier New" pitchFamily="49" charset="0"/>
              </a:rPr>
              <a:t>    protected </a:t>
            </a:r>
            <a:r>
              <a:rPr lang="en-US" sz="1400" b="1" kern="0" dirty="0" err="1" smtClean="0">
                <a:latin typeface="Courier New" pitchFamily="49" charset="0"/>
                <a:ea typeface="+mn-lt"/>
                <a:cs typeface="Courier New" pitchFamily="49" charset="0"/>
              </a:rPr>
              <a:t>BankAccount</a:t>
            </a:r>
            <a:r>
              <a:rPr lang="en-US" sz="1400" b="1" kern="0" dirty="0" smtClean="0">
                <a:latin typeface="Courier New" pitchFamily="49" charset="0"/>
                <a:ea typeface="+mn-lt"/>
                <a:cs typeface="Courier New" pitchFamily="49" charset="0"/>
              </a:rPr>
              <a:t> _</a:t>
            </a:r>
            <a:r>
              <a:rPr lang="en-US" sz="1400" b="1" kern="0" dirty="0" err="1" smtClean="0">
                <a:latin typeface="Courier New" pitchFamily="49" charset="0"/>
                <a:ea typeface="+mn-lt"/>
                <a:cs typeface="Courier New" pitchFamily="49" charset="0"/>
              </a:rPr>
              <a:t>toAccount</a:t>
            </a:r>
            <a:r>
              <a:rPr lang="en-US" sz="1400" b="1" kern="0" dirty="0" smtClean="0">
                <a:latin typeface="Courier New" pitchFamily="49" charset="0"/>
                <a:ea typeface="+mn-lt"/>
                <a:cs typeface="Courier New" pitchFamily="49" charset="0"/>
              </a:rPr>
              <a:t>;</a:t>
            </a:r>
          </a:p>
          <a:p>
            <a:pPr lvl="0" indent="-274320">
              <a:buClr>
                <a:schemeClr val="accent1"/>
              </a:buClr>
              <a:buSzPct val="80000"/>
              <a:defRPr/>
            </a:pPr>
            <a:endParaRPr lang="en-US" sz="1400" b="1" kern="0" dirty="0" smtClean="0">
              <a:latin typeface="Courier New" pitchFamily="49" charset="0"/>
              <a:ea typeface="+mn-lt"/>
              <a:cs typeface="Courier New" pitchFamily="49" charset="0"/>
            </a:endParaRPr>
          </a:p>
          <a:p>
            <a:pPr lvl="0" indent="-274320">
              <a:buClr>
                <a:schemeClr val="accent1"/>
              </a:buClr>
              <a:buSzPct val="80000"/>
              <a:defRPr/>
            </a:pPr>
            <a:r>
              <a:rPr lang="en-US" sz="1400" b="1" kern="0" dirty="0" smtClean="0">
                <a:latin typeface="Courier New" pitchFamily="49" charset="0"/>
                <a:ea typeface="+mn-lt"/>
                <a:cs typeface="Courier New" pitchFamily="49" charset="0"/>
              </a:rPr>
              <a:t>    protected override void </a:t>
            </a:r>
            <a:r>
              <a:rPr lang="en-US" sz="1400" b="1" kern="0" dirty="0" err="1" smtClean="0">
                <a:latin typeface="Courier New" pitchFamily="49" charset="0"/>
                <a:ea typeface="+mn-lt"/>
                <a:cs typeface="Courier New" pitchFamily="49" charset="0"/>
              </a:rPr>
              <a:t>Establish_context</a:t>
            </a:r>
            <a:r>
              <a:rPr lang="en-US" sz="1400" b="1" kern="0" dirty="0" smtClean="0">
                <a:latin typeface="Courier New" pitchFamily="49" charset="0"/>
                <a:ea typeface="+mn-lt"/>
                <a:cs typeface="Courier New" pitchFamily="49" charset="0"/>
              </a:rPr>
              <a:t>()</a:t>
            </a:r>
          </a:p>
          <a:p>
            <a:pPr lvl="0" indent="-274320">
              <a:buClr>
                <a:schemeClr val="accent1"/>
              </a:buClr>
              <a:buSzPct val="80000"/>
              <a:defRPr/>
            </a:pPr>
            <a:r>
              <a:rPr lang="en-US" sz="1400" b="1" kern="0" dirty="0" smtClean="0">
                <a:latin typeface="Courier New" pitchFamily="49" charset="0"/>
                <a:ea typeface="+mn-lt"/>
                <a:cs typeface="Courier New" pitchFamily="49" charset="0"/>
              </a:rPr>
              <a:t>    {</a:t>
            </a:r>
          </a:p>
          <a:p>
            <a:pPr lvl="0" indent="-274320">
              <a:buClr>
                <a:schemeClr val="accent1"/>
              </a:buClr>
              <a:buSzPct val="80000"/>
              <a:defRPr/>
            </a:pPr>
            <a:r>
              <a:rPr lang="en-US" sz="1400" b="1" kern="0" dirty="0" smtClean="0">
                <a:latin typeface="Courier New" pitchFamily="49" charset="0"/>
                <a:ea typeface="+mn-lt"/>
                <a:cs typeface="Courier New" pitchFamily="49" charset="0"/>
              </a:rPr>
              <a:t>        _</a:t>
            </a:r>
            <a:r>
              <a:rPr lang="en-US" sz="1400" b="1" kern="0" dirty="0" err="1" smtClean="0">
                <a:latin typeface="Courier New" pitchFamily="49" charset="0"/>
                <a:ea typeface="+mn-lt"/>
                <a:cs typeface="Courier New" pitchFamily="49" charset="0"/>
              </a:rPr>
              <a:t>fromAccount</a:t>
            </a:r>
            <a:r>
              <a:rPr lang="en-US" sz="1400" b="1" kern="0" dirty="0" smtClean="0">
                <a:latin typeface="Courier New" pitchFamily="49" charset="0"/>
                <a:ea typeface="+mn-lt"/>
                <a:cs typeface="Courier New" pitchFamily="49" charset="0"/>
              </a:rPr>
              <a:t> = new </a:t>
            </a:r>
            <a:r>
              <a:rPr lang="en-US" sz="1400" b="1" kern="0" dirty="0" err="1" smtClean="0">
                <a:latin typeface="Courier New" pitchFamily="49" charset="0"/>
                <a:ea typeface="+mn-lt"/>
                <a:cs typeface="Courier New" pitchFamily="49" charset="0"/>
              </a:rPr>
              <a:t>BankAccount</a:t>
            </a:r>
            <a:r>
              <a:rPr lang="en-US" sz="1400" b="1" kern="0" dirty="0" smtClean="0">
                <a:latin typeface="Courier New" pitchFamily="49" charset="0"/>
                <a:ea typeface="+mn-lt"/>
                <a:cs typeface="Courier New" pitchFamily="49" charset="0"/>
              </a:rPr>
              <a:t>();</a:t>
            </a:r>
          </a:p>
          <a:p>
            <a:pPr lvl="0" indent="-274320">
              <a:buClr>
                <a:schemeClr val="accent1"/>
              </a:buClr>
              <a:buSzPct val="80000"/>
              <a:defRPr/>
            </a:pPr>
            <a:r>
              <a:rPr lang="en-US" sz="1400" b="1" kern="0" dirty="0" smtClean="0">
                <a:latin typeface="Courier New" pitchFamily="49" charset="0"/>
                <a:ea typeface="+mn-lt"/>
                <a:cs typeface="Courier New" pitchFamily="49" charset="0"/>
              </a:rPr>
              <a:t>        _</a:t>
            </a:r>
            <a:r>
              <a:rPr lang="en-US" sz="1400" b="1" kern="0" dirty="0" err="1" smtClean="0">
                <a:latin typeface="Courier New" pitchFamily="49" charset="0"/>
                <a:ea typeface="+mn-lt"/>
                <a:cs typeface="Courier New" pitchFamily="49" charset="0"/>
              </a:rPr>
              <a:t>fromAccount.Deposit</a:t>
            </a:r>
            <a:r>
              <a:rPr lang="en-US" sz="1400" b="1" kern="0" dirty="0" smtClean="0">
                <a:latin typeface="Courier New" pitchFamily="49" charset="0"/>
                <a:ea typeface="+mn-lt"/>
                <a:cs typeface="Courier New" pitchFamily="49" charset="0"/>
              </a:rPr>
              <a:t>(5);</a:t>
            </a:r>
          </a:p>
          <a:p>
            <a:pPr lvl="0" indent="-274320">
              <a:buClr>
                <a:schemeClr val="accent1"/>
              </a:buClr>
              <a:buSzPct val="80000"/>
              <a:defRPr/>
            </a:pPr>
            <a:r>
              <a:rPr lang="en-US" sz="1400" b="1" kern="0" dirty="0" smtClean="0">
                <a:latin typeface="Courier New" pitchFamily="49" charset="0"/>
                <a:ea typeface="+mn-lt"/>
                <a:cs typeface="Courier New" pitchFamily="49" charset="0"/>
              </a:rPr>
              <a:t>        _</a:t>
            </a:r>
            <a:r>
              <a:rPr lang="en-US" sz="1400" b="1" kern="0" dirty="0" err="1" smtClean="0">
                <a:latin typeface="Courier New" pitchFamily="49" charset="0"/>
                <a:ea typeface="+mn-lt"/>
                <a:cs typeface="Courier New" pitchFamily="49" charset="0"/>
              </a:rPr>
              <a:t>toAccount</a:t>
            </a:r>
            <a:r>
              <a:rPr lang="en-US" sz="1400" b="1" kern="0" dirty="0" smtClean="0">
                <a:latin typeface="Courier New" pitchFamily="49" charset="0"/>
                <a:ea typeface="+mn-lt"/>
                <a:cs typeface="Courier New" pitchFamily="49" charset="0"/>
              </a:rPr>
              <a:t> = new </a:t>
            </a:r>
            <a:r>
              <a:rPr lang="en-US" sz="1400" b="1" kern="0" dirty="0" err="1" smtClean="0">
                <a:latin typeface="Courier New" pitchFamily="49" charset="0"/>
                <a:ea typeface="+mn-lt"/>
                <a:cs typeface="Courier New" pitchFamily="49" charset="0"/>
              </a:rPr>
              <a:t>BankAccount</a:t>
            </a:r>
            <a:r>
              <a:rPr lang="en-US" sz="1400" b="1" kern="0" dirty="0" smtClean="0">
                <a:latin typeface="Courier New" pitchFamily="49" charset="0"/>
                <a:ea typeface="+mn-lt"/>
                <a:cs typeface="Courier New" pitchFamily="49" charset="0"/>
              </a:rPr>
              <a:t>();    </a:t>
            </a:r>
          </a:p>
          <a:p>
            <a:pPr lvl="0" indent="-274320">
              <a:buClr>
                <a:schemeClr val="accent1"/>
              </a:buClr>
              <a:buSzPct val="80000"/>
              <a:defRPr/>
            </a:pPr>
            <a:r>
              <a:rPr lang="en-US" sz="1400" b="1" kern="0" dirty="0" smtClean="0">
                <a:latin typeface="Courier New" pitchFamily="49" charset="0"/>
                <a:ea typeface="+mn-lt"/>
                <a:cs typeface="Courier New" pitchFamily="49" charset="0"/>
              </a:rPr>
              <a:t>    }</a:t>
            </a:r>
            <a:endParaRPr lang="en-US" sz="1400" b="1" kern="0" baseline="0" dirty="0" smtClean="0">
              <a:latin typeface="Courier New" pitchFamily="49" charset="0"/>
              <a:ea typeface="+mn-lt"/>
              <a:cs typeface="Courier New" pitchFamily="49" charset="0"/>
            </a:endParaRPr>
          </a:p>
          <a:p>
            <a:pPr lvl="0" indent="-274320">
              <a:buClr>
                <a:schemeClr val="accent1"/>
              </a:buClr>
              <a:buSzPct val="80000"/>
              <a:defRPr/>
            </a:pPr>
            <a:r>
              <a:rPr lang="en-US" sz="1400" b="1" kern="0" baseline="0" dirty="0" smtClean="0">
                <a:latin typeface="Courier New" pitchFamily="49" charset="0"/>
                <a:ea typeface="+mn-lt"/>
                <a:cs typeface="Courier New" pitchFamily="49" charset="0"/>
              </a:rPr>
              <a:t>}</a:t>
            </a:r>
          </a:p>
          <a:p>
            <a:pPr lvl="0" indent="-274320">
              <a:buClr>
                <a:schemeClr val="accent1"/>
              </a:buClr>
              <a:buSzPct val="80000"/>
              <a:defRPr/>
            </a:pPr>
            <a:endParaRPr kumimoji="0" lang="en-US" sz="1400" b="1" i="0" u="none" strike="noStrike" kern="0" cap="none" spc="0" normalizeH="0" noProof="0" dirty="0" smtClean="0">
              <a:ln>
                <a:noFill/>
              </a:ln>
              <a:effectLst/>
              <a:uLnTx/>
              <a:uFillTx/>
              <a:latin typeface="Courier New" pitchFamily="49" charset="0"/>
              <a:ea typeface="+mn-lt"/>
              <a:cs typeface="Courier New" pitchFamily="49" charset="0"/>
            </a:endParaRPr>
          </a:p>
          <a:p>
            <a:pPr lvl="0" indent="-274320">
              <a:buClr>
                <a:schemeClr val="accent1"/>
              </a:buClr>
              <a:buSzPct val="80000"/>
              <a:defRPr/>
            </a:pPr>
            <a:r>
              <a:rPr lang="en-US" sz="1400" b="1" kern="0" baseline="0" dirty="0" smtClean="0">
                <a:latin typeface="Courier New" pitchFamily="49" charset="0"/>
                <a:ea typeface="+mn-lt"/>
                <a:cs typeface="Courier New" pitchFamily="49" charset="0"/>
              </a:rPr>
              <a:t>public class </a:t>
            </a:r>
            <a:r>
              <a:rPr lang="en-US" sz="1400" b="1" kern="0" baseline="0" dirty="0" err="1" smtClean="0">
                <a:solidFill>
                  <a:srgbClr val="FF0000"/>
                </a:solidFill>
                <a:latin typeface="Courier New" pitchFamily="49" charset="0"/>
                <a:ea typeface="+mn-lt"/>
                <a:cs typeface="Courier New" pitchFamily="49" charset="0"/>
              </a:rPr>
              <a:t>When</a:t>
            </a:r>
            <a:r>
              <a:rPr lang="en-US" sz="1400" b="1" kern="0" baseline="0" dirty="0" err="1" smtClean="0">
                <a:latin typeface="Courier New" pitchFamily="49" charset="0"/>
                <a:ea typeface="+mn-lt"/>
                <a:cs typeface="Courier New" pitchFamily="49" charset="0"/>
              </a:rPr>
              <a:t>_transferring_money_to_another_account</a:t>
            </a:r>
            <a:r>
              <a:rPr lang="en-US" sz="1400" b="1" kern="0" baseline="0" dirty="0" smtClean="0">
                <a:latin typeface="Courier New" pitchFamily="49" charset="0"/>
                <a:ea typeface="+mn-lt"/>
                <a:cs typeface="Courier New" pitchFamily="49" charset="0"/>
              </a:rPr>
              <a:t> </a:t>
            </a:r>
          </a:p>
          <a:p>
            <a:pPr lvl="0" indent="-274320">
              <a:buClr>
                <a:schemeClr val="accent1"/>
              </a:buClr>
              <a:buSzPct val="80000"/>
              <a:defRPr/>
            </a:pPr>
            <a:r>
              <a:rPr lang="en-US" sz="1400" b="1" kern="0" dirty="0" smtClean="0">
                <a:latin typeface="Courier New" pitchFamily="49" charset="0"/>
                <a:ea typeface="+mn-lt"/>
                <a:cs typeface="Courier New" pitchFamily="49" charset="0"/>
              </a:rPr>
              <a:t>    : </a:t>
            </a:r>
            <a:r>
              <a:rPr lang="en-US" sz="1400" b="1" kern="0" dirty="0" err="1" smtClean="0">
                <a:latin typeface="Courier New" pitchFamily="49" charset="0"/>
                <a:ea typeface="+mn-lt"/>
                <a:cs typeface="Courier New" pitchFamily="49" charset="0"/>
              </a:rPr>
              <a:t>Given_two_BankAccounts_with_money_in_the_source_account</a:t>
            </a:r>
            <a:endParaRPr lang="en-US" sz="1400" b="1" kern="0" dirty="0" smtClean="0">
              <a:latin typeface="Courier New" pitchFamily="49" charset="0"/>
              <a:ea typeface="+mn-lt"/>
              <a:cs typeface="Courier New" pitchFamily="49" charset="0"/>
            </a:endParaRPr>
          </a:p>
          <a:p>
            <a:pPr lvl="0" indent="-274320">
              <a:buClr>
                <a:schemeClr val="accent1"/>
              </a:buClr>
              <a:buSzPct val="80000"/>
              <a:defRPr/>
            </a:pPr>
            <a:r>
              <a:rPr lang="en-US" sz="1400" b="1" kern="0" dirty="0" smtClean="0">
                <a:latin typeface="Courier New" pitchFamily="49" charset="0"/>
                <a:ea typeface="+mn-lt"/>
                <a:cs typeface="Courier New" pitchFamily="49" charset="0"/>
              </a:rPr>
              <a:t>{</a:t>
            </a: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rPr>
              <a:t>    [Test]</a:t>
            </a: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rPr>
              <a:t>    public void </a:t>
            </a:r>
            <a:r>
              <a:rPr lang="en-US" sz="1400" b="1" kern="0" dirty="0" err="1" smtClean="0">
                <a:solidFill>
                  <a:srgbClr val="FF0000"/>
                </a:solidFill>
                <a:latin typeface="Courier New" pitchFamily="49" charset="0"/>
                <a:ea typeface="+mn-lt"/>
                <a:cs typeface="Courier New" pitchFamily="49" charset="0"/>
              </a:rPr>
              <a:t>Then</a:t>
            </a:r>
            <a:r>
              <a:rPr lang="en-US" sz="1400" b="1" kern="0" dirty="0" err="1" smtClean="0">
                <a:latin typeface="Courier New" pitchFamily="49" charset="0"/>
                <a:ea typeface="+mn-lt"/>
                <a:cs typeface="Courier New" pitchFamily="49" charset="0"/>
              </a:rPr>
              <a:t>_the_money_should_be_subtracted_from_the_source_account</a:t>
            </a:r>
            <a:r>
              <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rPr>
              <a:t>()</a:t>
            </a: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rPr>
              <a:t>    {</a:t>
            </a:r>
            <a:endParaRPr lang="en-US" sz="1400" b="1" kern="0" dirty="0" smtClean="0">
              <a:latin typeface="Courier New" pitchFamily="49" charset="0"/>
              <a:ea typeface="+mn-lt"/>
              <a:cs typeface="Courier New" pitchFamily="49" charset="0"/>
            </a:endParaRPr>
          </a:p>
          <a:p>
            <a:pPr lvl="0" indent="-274320">
              <a:buClr>
                <a:schemeClr val="accent1"/>
              </a:buClr>
              <a:buSzPct val="80000"/>
              <a:defRPr/>
            </a:pPr>
            <a:endParaRPr lang="en-US" sz="1400" b="1" kern="0" dirty="0" smtClean="0">
              <a:latin typeface="Courier New" pitchFamily="49" charset="0"/>
              <a:ea typeface="+mn-lt"/>
              <a:cs typeface="Courier New" pitchFamily="49" charset="0"/>
            </a:endParaRPr>
          </a:p>
          <a:p>
            <a:pPr lvl="0" indent="-274320">
              <a:buClr>
                <a:schemeClr val="accent1"/>
              </a:buClr>
              <a:buSzPct val="80000"/>
              <a:defRPr/>
            </a:pPr>
            <a:r>
              <a:rPr kumimoji="0" lang="en-US" sz="1400" b="1" i="0" u="none" strike="noStrike" kern="0" cap="none" spc="0" normalizeH="0" noProof="0" dirty="0" smtClean="0">
                <a:ln>
                  <a:noFill/>
                </a:ln>
                <a:effectLst/>
                <a:uLnTx/>
                <a:uFillTx/>
                <a:latin typeface="Courier New" pitchFamily="49" charset="0"/>
                <a:ea typeface="+mn-lt"/>
                <a:cs typeface="Courier New" pitchFamily="49" charset="0"/>
              </a:rPr>
              <a:t>   </a:t>
            </a:r>
            <a:r>
              <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rPr>
              <a:t> }</a:t>
            </a:r>
          </a:p>
          <a:p>
            <a:pPr lvl="0" indent="-274320">
              <a:buClr>
                <a:schemeClr val="accent1"/>
              </a:buClr>
              <a:buSzPct val="80000"/>
              <a:defRPr/>
            </a:pPr>
            <a:endParaRPr lang="en-US" sz="1400" b="1" kern="0" dirty="0" smtClean="0">
              <a:latin typeface="Courier New" pitchFamily="49" charset="0"/>
              <a:ea typeface="+mn-lt"/>
              <a:cs typeface="Courier New" pitchFamily="49" charset="0"/>
            </a:endParaRPr>
          </a:p>
          <a:p>
            <a:pPr lvl="0" indent="-274320">
              <a:buClr>
                <a:schemeClr val="accent1"/>
              </a:buClr>
              <a:buSzPct val="80000"/>
              <a:defRPr/>
            </a:pPr>
            <a:r>
              <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rPr>
              <a:t>    [Test]</a:t>
            </a:r>
          </a:p>
          <a:p>
            <a:pPr lvl="0" indent="-274320">
              <a:buClr>
                <a:schemeClr val="accent1"/>
              </a:buClr>
              <a:buSzPct val="80000"/>
              <a:defRPr/>
            </a:pPr>
            <a:r>
              <a:rPr lang="en-US" sz="1400" b="1" kern="0" dirty="0" smtClean="0">
                <a:latin typeface="Courier New" pitchFamily="49" charset="0"/>
                <a:ea typeface="+mn-lt"/>
                <a:cs typeface="Courier New" pitchFamily="49" charset="0"/>
              </a:rPr>
              <a:t>    public void </a:t>
            </a:r>
            <a:r>
              <a:rPr lang="en-US" sz="1400" b="1" kern="0" dirty="0" err="1" smtClean="0">
                <a:solidFill>
                  <a:srgbClr val="FF0000"/>
                </a:solidFill>
                <a:latin typeface="Courier New" pitchFamily="49" charset="0"/>
                <a:ea typeface="+mn-lt"/>
                <a:cs typeface="Courier New" pitchFamily="49" charset="0"/>
              </a:rPr>
              <a:t>Then</a:t>
            </a:r>
            <a:r>
              <a:rPr lang="en-US" sz="1400" b="1" kern="0" dirty="0" err="1" smtClean="0">
                <a:latin typeface="Courier New" pitchFamily="49" charset="0"/>
                <a:ea typeface="+mn-lt"/>
                <a:cs typeface="Courier New" pitchFamily="49" charset="0"/>
              </a:rPr>
              <a:t>_the_money_should_be_added_to_the_destination_account</a:t>
            </a:r>
            <a:r>
              <a:rPr lang="en-US" sz="1400" b="1" kern="0" dirty="0" smtClean="0">
                <a:latin typeface="Courier New" pitchFamily="49" charset="0"/>
                <a:ea typeface="+mn-lt"/>
                <a:cs typeface="Courier New" pitchFamily="49" charset="0"/>
              </a:rPr>
              <a:t>()</a:t>
            </a:r>
          </a:p>
          <a:p>
            <a:pPr lvl="0" indent="-274320">
              <a:buClr>
                <a:schemeClr val="accent1"/>
              </a:buClr>
              <a:buSzPct val="80000"/>
              <a:defRPr/>
            </a:pPr>
            <a:r>
              <a:rPr lang="en-US" sz="1400" b="1" kern="0" dirty="0" smtClean="0">
                <a:latin typeface="Courier New" pitchFamily="49" charset="0"/>
                <a:ea typeface="+mn-lt"/>
                <a:cs typeface="Courier New" pitchFamily="49" charset="0"/>
              </a:rPr>
              <a:t>    {</a:t>
            </a:r>
            <a:endPar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endParaRPr>
          </a:p>
          <a:p>
            <a:pPr lvl="0" indent="-274320">
              <a:buClr>
                <a:schemeClr val="accent1"/>
              </a:buClr>
              <a:buSzPct val="80000"/>
              <a:defRPr/>
            </a:pPr>
            <a:r>
              <a:rPr kumimoji="0" lang="en-US" sz="1400" b="1" i="0" u="none" strike="noStrike" kern="0" cap="none" spc="0" normalizeH="0" noProof="0" dirty="0" smtClean="0">
                <a:ln>
                  <a:noFill/>
                </a:ln>
                <a:effectLst/>
                <a:uLnTx/>
                <a:uFillTx/>
                <a:latin typeface="Courier New" pitchFamily="49" charset="0"/>
                <a:ea typeface="+mn-lt"/>
                <a:cs typeface="Courier New" pitchFamily="49" charset="0"/>
              </a:rPr>
              <a:t>    </a:t>
            </a:r>
          </a:p>
          <a:p>
            <a:pPr lvl="0" indent="-274320">
              <a:buClr>
                <a:schemeClr val="accent1"/>
              </a:buClr>
              <a:buSzPct val="80000"/>
              <a:defRPr/>
            </a:pPr>
            <a:r>
              <a:rPr lang="en-US" sz="1400" b="1" kern="0" dirty="0" smtClean="0">
                <a:latin typeface="Courier New" pitchFamily="49" charset="0"/>
                <a:ea typeface="+mn-lt"/>
                <a:cs typeface="Courier New" pitchFamily="49" charset="0"/>
              </a:rPr>
              <a:t>    </a:t>
            </a:r>
            <a:r>
              <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rPr>
              <a:t>}</a:t>
            </a: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rPr>
              <a:t>}</a:t>
            </a:r>
            <a:endParaRPr kumimoji="0" lang="en-US" sz="1400" b="1" i="0" u="none" strike="noStrike" kern="0" cap="none" spc="0" normalizeH="0" baseline="0" noProof="0" dirty="0">
              <a:ln>
                <a:noFill/>
              </a:ln>
              <a:effectLst/>
              <a:uLnTx/>
              <a:uFillTx/>
              <a:latin typeface="Courier New" pitchFamily="49" charset="0"/>
              <a:ea typeface="+mn-lt"/>
              <a:cs typeface="Courier New"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unit test</a:t>
            </a:r>
            <a:endParaRPr lang="en-US" dirty="0"/>
          </a:p>
        </p:txBody>
      </p:sp>
      <p:sp>
        <p:nvSpPr>
          <p:cNvPr id="3" name="Content Placeholder 2"/>
          <p:cNvSpPr>
            <a:spLocks noGrp="1"/>
          </p:cNvSpPr>
          <p:nvPr>
            <p:ph idx="1"/>
          </p:nvPr>
        </p:nvSpPr>
        <p:spPr>
          <a:xfrm>
            <a:off x="457200" y="1600200"/>
            <a:ext cx="8229600" cy="3505200"/>
          </a:xfrm>
          <a:solidFill>
            <a:schemeClr val="bg1">
              <a:lumMod val="85000"/>
            </a:schemeClr>
          </a:solidFill>
        </p:spPr>
        <p:txBody>
          <a:bodyPr>
            <a:noAutofit/>
          </a:bodyPr>
          <a:lstStyle/>
          <a:p>
            <a:pPr>
              <a:buNone/>
            </a:pPr>
            <a:r>
              <a:rPr lang="en-US" sz="2200" b="1" dirty="0" smtClean="0">
                <a:latin typeface="Courier New" pitchFamily="49" charset="0"/>
                <a:cs typeface="Courier New" pitchFamily="49" charset="0"/>
              </a:rPr>
              <a:t>[</a:t>
            </a:r>
            <a:r>
              <a:rPr lang="en-US" sz="2200" b="1" dirty="0" err="1" smtClean="0">
                <a:latin typeface="Courier New" pitchFamily="49" charset="0"/>
                <a:cs typeface="Courier New" pitchFamily="49" charset="0"/>
              </a:rPr>
              <a:t>TestFixture</a:t>
            </a: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public class </a:t>
            </a:r>
            <a:r>
              <a:rPr lang="en-US" sz="2200" b="1" dirty="0" err="1" smtClean="0">
                <a:latin typeface="Courier New" pitchFamily="49" charset="0"/>
                <a:cs typeface="Courier New" pitchFamily="49" charset="0"/>
              </a:rPr>
              <a:t>When_using_the_calculator</a:t>
            </a:r>
            <a:endParaRPr lang="en-US" sz="2200" b="1" dirty="0" smtClean="0">
              <a:latin typeface="Courier New" pitchFamily="49" charset="0"/>
              <a:cs typeface="Courier New" pitchFamily="49" charset="0"/>
            </a:endParaRPr>
          </a:p>
          <a:p>
            <a:pPr>
              <a:buNone/>
            </a:pP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    [Test]</a:t>
            </a:r>
          </a:p>
          <a:p>
            <a:pPr>
              <a:buNone/>
            </a:pPr>
            <a:r>
              <a:rPr lang="en-US" sz="2200" b="1" dirty="0" smtClean="0">
                <a:latin typeface="Courier New" pitchFamily="49" charset="0"/>
                <a:cs typeface="Courier New" pitchFamily="49" charset="0"/>
              </a:rPr>
              <a:t>    public void </a:t>
            </a:r>
            <a:r>
              <a:rPr lang="en-US" sz="2200" b="1" dirty="0" err="1" smtClean="0">
                <a:latin typeface="Courier New" pitchFamily="49" charset="0"/>
                <a:cs typeface="Courier New" pitchFamily="49" charset="0"/>
              </a:rPr>
              <a:t>Should_add_two_numbers</a:t>
            </a: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    {</a:t>
            </a:r>
          </a:p>
          <a:p>
            <a:pPr>
              <a:buNone/>
            </a:pP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int</a:t>
            </a:r>
            <a:r>
              <a:rPr lang="en-US" sz="2200" b="1" dirty="0" smtClean="0">
                <a:latin typeface="Courier New" pitchFamily="49" charset="0"/>
                <a:cs typeface="Courier New" pitchFamily="49" charset="0"/>
              </a:rPr>
              <a:t> result = new Calculator().Add(2, 3);</a:t>
            </a:r>
          </a:p>
          <a:p>
            <a:pPr>
              <a:buNone/>
            </a:pP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result.ShouldEqual</a:t>
            </a:r>
            <a:r>
              <a:rPr lang="en-US" sz="2200" b="1" dirty="0" smtClean="0">
                <a:latin typeface="Courier New" pitchFamily="49" charset="0"/>
                <a:cs typeface="Courier New" pitchFamily="49" charset="0"/>
              </a:rPr>
              <a:t>(5);</a:t>
            </a:r>
          </a:p>
          <a:p>
            <a:pPr>
              <a:buNone/>
            </a:pPr>
            <a:r>
              <a:rPr lang="en-US" sz="2200" b="1" dirty="0" smtClean="0">
                <a:latin typeface="Courier New" pitchFamily="49" charset="0"/>
                <a:cs typeface="Courier New" pitchFamily="49" charset="0"/>
              </a:rPr>
              <a:t>    }</a:t>
            </a:r>
          </a:p>
          <a:p>
            <a:pPr>
              <a:buNone/>
            </a:pPr>
            <a:r>
              <a:rPr lang="en-US" sz="2200" b="1" dirty="0" smtClean="0">
                <a:latin typeface="Courier New" pitchFamily="49" charset="0"/>
                <a:cs typeface="Courier New" pitchFamily="49" charset="0"/>
              </a:rPr>
              <a:t>}</a:t>
            </a:r>
            <a:endParaRPr lang="en-US" sz="22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52400" y="152400"/>
            <a:ext cx="8763000" cy="6553200"/>
          </a:xfrm>
          <a:prstGeom prst="rect">
            <a:avLst/>
          </a:prstGeom>
          <a:solidFill>
            <a:schemeClr val="bg1">
              <a:lumMod val="85000"/>
            </a:schemeClr>
          </a:solidFill>
        </p:spPr>
        <p:txBody>
          <a:bodyPr lIns="45720" rIns="45720">
            <a:noAutofit/>
          </a:bodyPr>
          <a:lstStyle/>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300" b="1" i="0" u="none" strike="noStrike" kern="0" cap="none" spc="0" normalizeH="0" baseline="0" noProof="0" dirty="0" smtClean="0">
                <a:ln>
                  <a:noFill/>
                </a:ln>
                <a:effectLst/>
                <a:uLnTx/>
                <a:uFillTx/>
                <a:latin typeface="Courier New" pitchFamily="49" charset="0"/>
                <a:ea typeface="+mn-lt"/>
                <a:cs typeface="Courier New" pitchFamily="49" charset="0"/>
              </a:rPr>
              <a:t>public class </a:t>
            </a:r>
            <a:r>
              <a:rPr kumimoji="0" lang="en-US" sz="1300" b="1" i="0" u="none" strike="noStrike" kern="0" cap="none" spc="0" normalizeH="0" baseline="0" noProof="0" dirty="0" err="1" smtClean="0">
                <a:ln>
                  <a:noFill/>
                </a:ln>
                <a:solidFill>
                  <a:srgbClr val="FF0000"/>
                </a:solidFill>
                <a:effectLst/>
                <a:uLnTx/>
                <a:uFillTx/>
                <a:latin typeface="Courier New" pitchFamily="49" charset="0"/>
                <a:ea typeface="+mn-lt"/>
                <a:cs typeface="Courier New" pitchFamily="49" charset="0"/>
              </a:rPr>
              <a:t>Given</a:t>
            </a:r>
            <a:r>
              <a:rPr kumimoji="0" lang="en-US" sz="1300" b="1" i="0" u="none" strike="noStrike" kern="0" cap="none" spc="0" normalizeH="0" baseline="0" noProof="0" dirty="0" err="1" smtClean="0">
                <a:ln>
                  <a:noFill/>
                </a:ln>
                <a:effectLst/>
                <a:uLnTx/>
                <a:uFillTx/>
                <a:latin typeface="Courier New" pitchFamily="49" charset="0"/>
                <a:ea typeface="+mn-lt"/>
                <a:cs typeface="Courier New" pitchFamily="49" charset="0"/>
              </a:rPr>
              <a:t>_two_BankAccounts_with_money_in_the_source_account</a:t>
            </a:r>
            <a:r>
              <a:rPr kumimoji="0" lang="en-US" sz="1300" b="1" i="0" u="none" strike="noStrike" kern="0" cap="none" spc="0" normalizeH="0" baseline="0" noProof="0" dirty="0" smtClean="0">
                <a:ln>
                  <a:noFill/>
                </a:ln>
                <a:effectLst/>
                <a:uLnTx/>
                <a:uFillTx/>
                <a:latin typeface="Courier New" pitchFamily="49" charset="0"/>
                <a:ea typeface="+mn-lt"/>
                <a:cs typeface="Courier New" pitchFamily="49" charset="0"/>
              </a:rPr>
              <a:t> : </a:t>
            </a:r>
            <a:r>
              <a:rPr kumimoji="0" lang="en-US" sz="1300" b="1" i="0" u="none" strike="noStrike" kern="0" cap="none" spc="0" normalizeH="0" baseline="0" noProof="0" dirty="0" err="1" smtClean="0">
                <a:ln>
                  <a:noFill/>
                </a:ln>
                <a:effectLst/>
                <a:uLnTx/>
                <a:uFillTx/>
                <a:latin typeface="Courier New" pitchFamily="49" charset="0"/>
                <a:ea typeface="+mn-lt"/>
                <a:cs typeface="Courier New" pitchFamily="49" charset="0"/>
              </a:rPr>
              <a:t>SpecBase</a:t>
            </a:r>
            <a:endParaRPr kumimoji="0" lang="en-US" sz="1300" b="1" i="0" u="none" strike="noStrike" kern="0" cap="none" spc="0" normalizeH="0" baseline="0" noProof="0" dirty="0" smtClean="0">
              <a:ln>
                <a:noFill/>
              </a:ln>
              <a:effectLst/>
              <a:uLnTx/>
              <a:uFillTx/>
              <a:latin typeface="Courier New" pitchFamily="49" charset="0"/>
              <a:ea typeface="+mn-lt"/>
              <a:cs typeface="Courier New" pitchFamily="49" charset="0"/>
            </a:endParaRP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300" b="1" i="0" u="none" strike="noStrike" kern="0" cap="none" spc="0" normalizeH="0" baseline="0" noProof="0" dirty="0" smtClean="0">
                <a:ln>
                  <a:noFill/>
                </a:ln>
                <a:effectLst/>
                <a:uLnTx/>
                <a:uFillTx/>
                <a:latin typeface="Courier New" pitchFamily="49" charset="0"/>
                <a:ea typeface="+mn-lt"/>
                <a:cs typeface="Courier New" pitchFamily="49" charset="0"/>
              </a:rPr>
              <a:t>{</a:t>
            </a: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lang="en-US" sz="1300" b="1" kern="0" dirty="0" smtClean="0">
                <a:latin typeface="Courier New" pitchFamily="49" charset="0"/>
                <a:ea typeface="+mn-lt"/>
                <a:cs typeface="Courier New" pitchFamily="49" charset="0"/>
              </a:rPr>
              <a:t>    protected </a:t>
            </a:r>
            <a:r>
              <a:rPr lang="en-US" sz="1300" b="1" kern="0" dirty="0" err="1" smtClean="0">
                <a:latin typeface="Courier New" pitchFamily="49" charset="0"/>
                <a:ea typeface="+mn-lt"/>
                <a:cs typeface="Courier New" pitchFamily="49" charset="0"/>
              </a:rPr>
              <a:t>BankAccount</a:t>
            </a:r>
            <a:r>
              <a:rPr lang="en-US" sz="1300" b="1" kern="0" dirty="0" smtClean="0">
                <a:latin typeface="Courier New" pitchFamily="49" charset="0"/>
                <a:ea typeface="+mn-lt"/>
                <a:cs typeface="Courier New" pitchFamily="49" charset="0"/>
              </a:rPr>
              <a:t> _</a:t>
            </a:r>
            <a:r>
              <a:rPr lang="en-US" sz="1300" b="1" kern="0" dirty="0" err="1" smtClean="0">
                <a:latin typeface="Courier New" pitchFamily="49" charset="0"/>
                <a:ea typeface="+mn-lt"/>
                <a:cs typeface="Courier New" pitchFamily="49" charset="0"/>
              </a:rPr>
              <a:t>fromAccount</a:t>
            </a:r>
            <a:r>
              <a:rPr lang="en-US" sz="1300" b="1" kern="0" dirty="0" smtClean="0">
                <a:latin typeface="Courier New" pitchFamily="49" charset="0"/>
                <a:ea typeface="+mn-lt"/>
                <a:cs typeface="Courier New" pitchFamily="49" charset="0"/>
              </a:rPr>
              <a:t>;</a:t>
            </a: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300" b="1" i="0" u="none" strike="noStrike" kern="0" cap="none" spc="0" normalizeH="0" baseline="0" noProof="0" dirty="0" smtClean="0">
                <a:ln>
                  <a:noFill/>
                </a:ln>
                <a:effectLst/>
                <a:uLnTx/>
                <a:uFillTx/>
                <a:latin typeface="Courier New" pitchFamily="49" charset="0"/>
                <a:ea typeface="+mn-lt"/>
                <a:cs typeface="Courier New" pitchFamily="49" charset="0"/>
              </a:rPr>
              <a:t>    protected </a:t>
            </a:r>
            <a:r>
              <a:rPr kumimoji="0" lang="en-US" sz="1300" b="1" i="0" u="none" strike="noStrike" kern="0" cap="none" spc="0" normalizeH="0" baseline="0" noProof="0" dirty="0" err="1" smtClean="0">
                <a:ln>
                  <a:noFill/>
                </a:ln>
                <a:effectLst/>
                <a:uLnTx/>
                <a:uFillTx/>
                <a:latin typeface="Courier New" pitchFamily="49" charset="0"/>
                <a:ea typeface="+mn-lt"/>
                <a:cs typeface="Courier New" pitchFamily="49" charset="0"/>
              </a:rPr>
              <a:t>BankAccount</a:t>
            </a:r>
            <a:r>
              <a:rPr kumimoji="0" lang="en-US" sz="1300" b="1" i="0" u="none" strike="noStrike" kern="0" cap="none" spc="0" normalizeH="0" baseline="0" noProof="0" dirty="0" smtClean="0">
                <a:ln>
                  <a:noFill/>
                </a:ln>
                <a:effectLst/>
                <a:uLnTx/>
                <a:uFillTx/>
                <a:latin typeface="Courier New" pitchFamily="49" charset="0"/>
                <a:ea typeface="+mn-lt"/>
                <a:cs typeface="Courier New" pitchFamily="49" charset="0"/>
              </a:rPr>
              <a:t> _</a:t>
            </a:r>
            <a:r>
              <a:rPr kumimoji="0" lang="en-US" sz="1300" b="1" i="0" u="none" strike="noStrike" kern="0" cap="none" spc="0" normalizeH="0" baseline="0" noProof="0" dirty="0" err="1" smtClean="0">
                <a:ln>
                  <a:noFill/>
                </a:ln>
                <a:effectLst/>
                <a:uLnTx/>
                <a:uFillTx/>
                <a:latin typeface="Courier New" pitchFamily="49" charset="0"/>
                <a:ea typeface="+mn-lt"/>
                <a:cs typeface="Courier New" pitchFamily="49" charset="0"/>
              </a:rPr>
              <a:t>toAccount</a:t>
            </a:r>
            <a:r>
              <a:rPr kumimoji="0" lang="en-US" sz="1300" b="1" i="0" u="none" strike="noStrike" kern="0" cap="none" spc="0" normalizeH="0" baseline="0" noProof="0" dirty="0" smtClean="0">
                <a:ln>
                  <a:noFill/>
                </a:ln>
                <a:effectLst/>
                <a:uLnTx/>
                <a:uFillTx/>
                <a:latin typeface="Courier New" pitchFamily="49" charset="0"/>
                <a:ea typeface="+mn-lt"/>
                <a:cs typeface="Courier New" pitchFamily="49" charset="0"/>
              </a:rPr>
              <a:t>;</a:t>
            </a: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endParaRPr lang="en-US" sz="1300" b="1" kern="0" dirty="0" smtClean="0">
              <a:latin typeface="Courier New" pitchFamily="49" charset="0"/>
              <a:ea typeface="+mn-lt"/>
              <a:cs typeface="Courier New" pitchFamily="49" charset="0"/>
            </a:endParaRP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300" b="1" i="0" u="none" strike="noStrike" kern="0" cap="none" spc="0" normalizeH="0" noProof="0" dirty="0" smtClean="0">
                <a:ln>
                  <a:noFill/>
                </a:ln>
                <a:effectLst/>
                <a:uLnTx/>
                <a:uFillTx/>
                <a:latin typeface="Courier New" pitchFamily="49" charset="0"/>
                <a:ea typeface="+mn-lt"/>
                <a:cs typeface="Courier New" pitchFamily="49" charset="0"/>
              </a:rPr>
              <a:t>    protected override void </a:t>
            </a:r>
            <a:r>
              <a:rPr kumimoji="0" lang="en-US" sz="1300" b="1" i="0" u="none" strike="noStrike" kern="0" cap="none" spc="0" normalizeH="0" noProof="0" dirty="0" err="1" smtClean="0">
                <a:ln>
                  <a:noFill/>
                </a:ln>
                <a:effectLst/>
                <a:uLnTx/>
                <a:uFillTx/>
                <a:latin typeface="Courier New" pitchFamily="49" charset="0"/>
                <a:ea typeface="+mn-lt"/>
                <a:cs typeface="Courier New" pitchFamily="49" charset="0"/>
              </a:rPr>
              <a:t>Establish_context</a:t>
            </a:r>
            <a:r>
              <a:rPr kumimoji="0" lang="en-US" sz="1300" b="1" i="0" u="none" strike="noStrike" kern="0" cap="none" spc="0" normalizeH="0" noProof="0" dirty="0" smtClean="0">
                <a:ln>
                  <a:noFill/>
                </a:ln>
                <a:effectLst/>
                <a:uLnTx/>
                <a:uFillTx/>
                <a:latin typeface="Courier New" pitchFamily="49" charset="0"/>
                <a:ea typeface="+mn-lt"/>
                <a:cs typeface="Courier New" pitchFamily="49" charset="0"/>
              </a:rPr>
              <a:t>()</a:t>
            </a: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lang="en-US" sz="1300" b="1" kern="0" dirty="0" smtClean="0">
                <a:latin typeface="Courier New" pitchFamily="49" charset="0"/>
                <a:ea typeface="+mn-lt"/>
                <a:cs typeface="Courier New" pitchFamily="49" charset="0"/>
              </a:rPr>
              <a:t>    {</a:t>
            </a:r>
          </a:p>
          <a:p>
            <a:pPr lvl="0" indent="-274320">
              <a:buClr>
                <a:schemeClr val="accent1"/>
              </a:buClr>
              <a:buSzPct val="80000"/>
              <a:defRPr/>
            </a:pPr>
            <a:r>
              <a:rPr lang="en-US" sz="1300" b="1" kern="0" dirty="0" smtClean="0">
                <a:latin typeface="Courier New" pitchFamily="49" charset="0"/>
                <a:ea typeface="+mn-lt"/>
                <a:cs typeface="Courier New" pitchFamily="49" charset="0"/>
              </a:rPr>
              <a:t>        _</a:t>
            </a:r>
            <a:r>
              <a:rPr lang="en-US" sz="1300" b="1" kern="0" dirty="0" err="1" smtClean="0">
                <a:latin typeface="Courier New" pitchFamily="49" charset="0"/>
                <a:ea typeface="+mn-lt"/>
                <a:cs typeface="Courier New" pitchFamily="49" charset="0"/>
              </a:rPr>
              <a:t>fromAccount</a:t>
            </a:r>
            <a:r>
              <a:rPr lang="en-US" sz="1300" b="1" kern="0" dirty="0" smtClean="0">
                <a:latin typeface="Courier New" pitchFamily="49" charset="0"/>
                <a:ea typeface="+mn-lt"/>
                <a:cs typeface="Courier New" pitchFamily="49" charset="0"/>
              </a:rPr>
              <a:t> = new </a:t>
            </a:r>
            <a:r>
              <a:rPr lang="en-US" sz="1300" b="1" kern="0" dirty="0" err="1" smtClean="0">
                <a:latin typeface="Courier New" pitchFamily="49" charset="0"/>
                <a:ea typeface="+mn-lt"/>
                <a:cs typeface="Courier New" pitchFamily="49" charset="0"/>
              </a:rPr>
              <a:t>BankAccount</a:t>
            </a:r>
            <a:r>
              <a:rPr lang="en-US" sz="1300" b="1" kern="0" dirty="0" smtClean="0">
                <a:latin typeface="Courier New" pitchFamily="49" charset="0"/>
                <a:ea typeface="+mn-lt"/>
                <a:cs typeface="Courier New" pitchFamily="49" charset="0"/>
              </a:rPr>
              <a:t>();</a:t>
            </a:r>
          </a:p>
          <a:p>
            <a:pPr lvl="0" indent="-274320">
              <a:buClr>
                <a:schemeClr val="accent1"/>
              </a:buClr>
              <a:buSzPct val="80000"/>
              <a:defRPr/>
            </a:pPr>
            <a:r>
              <a:rPr lang="en-US" sz="1300" b="1" kern="0" dirty="0" smtClean="0">
                <a:latin typeface="Courier New" pitchFamily="49" charset="0"/>
                <a:ea typeface="+mn-lt"/>
                <a:cs typeface="Courier New" pitchFamily="49" charset="0"/>
              </a:rPr>
              <a:t>        _</a:t>
            </a:r>
            <a:r>
              <a:rPr lang="en-US" sz="1300" b="1" kern="0" dirty="0" err="1" smtClean="0">
                <a:latin typeface="Courier New" pitchFamily="49" charset="0"/>
                <a:ea typeface="+mn-lt"/>
                <a:cs typeface="Courier New" pitchFamily="49" charset="0"/>
              </a:rPr>
              <a:t>fromAccount.Deposit</a:t>
            </a:r>
            <a:r>
              <a:rPr lang="en-US" sz="1300" b="1" kern="0" dirty="0" smtClean="0">
                <a:latin typeface="Courier New" pitchFamily="49" charset="0"/>
                <a:ea typeface="+mn-lt"/>
                <a:cs typeface="Courier New" pitchFamily="49" charset="0"/>
              </a:rPr>
              <a:t>(5);</a:t>
            </a:r>
          </a:p>
          <a:p>
            <a:pPr lvl="0" indent="-274320">
              <a:buClr>
                <a:schemeClr val="accent1"/>
              </a:buClr>
              <a:buSzPct val="80000"/>
              <a:defRPr/>
            </a:pPr>
            <a:r>
              <a:rPr lang="en-US" sz="1300" b="1" kern="0" dirty="0" smtClean="0">
                <a:latin typeface="Courier New" pitchFamily="49" charset="0"/>
                <a:ea typeface="+mn-lt"/>
                <a:cs typeface="Courier New" pitchFamily="49" charset="0"/>
              </a:rPr>
              <a:t>        _</a:t>
            </a:r>
            <a:r>
              <a:rPr lang="en-US" sz="1300" b="1" kern="0" dirty="0" err="1" smtClean="0">
                <a:latin typeface="Courier New" pitchFamily="49" charset="0"/>
                <a:ea typeface="+mn-lt"/>
                <a:cs typeface="Courier New" pitchFamily="49" charset="0"/>
              </a:rPr>
              <a:t>toAccount</a:t>
            </a:r>
            <a:r>
              <a:rPr lang="en-US" sz="1300" b="1" kern="0" dirty="0" smtClean="0">
                <a:latin typeface="Courier New" pitchFamily="49" charset="0"/>
                <a:ea typeface="+mn-lt"/>
                <a:cs typeface="Courier New" pitchFamily="49" charset="0"/>
              </a:rPr>
              <a:t> = new </a:t>
            </a:r>
            <a:r>
              <a:rPr lang="en-US" sz="1300" b="1" kern="0" dirty="0" err="1" smtClean="0">
                <a:latin typeface="Courier New" pitchFamily="49" charset="0"/>
                <a:ea typeface="+mn-lt"/>
                <a:cs typeface="Courier New" pitchFamily="49" charset="0"/>
              </a:rPr>
              <a:t>BankAccount</a:t>
            </a:r>
            <a:r>
              <a:rPr lang="en-US" sz="1300" b="1" kern="0" dirty="0" smtClean="0">
                <a:latin typeface="Courier New" pitchFamily="49" charset="0"/>
                <a:ea typeface="+mn-lt"/>
                <a:cs typeface="Courier New" pitchFamily="49" charset="0"/>
              </a:rPr>
              <a:t>();    </a:t>
            </a:r>
          </a:p>
          <a:p>
            <a:pPr lvl="0" indent="-274320">
              <a:buClr>
                <a:schemeClr val="accent1"/>
              </a:buClr>
              <a:buSzPct val="80000"/>
              <a:defRPr/>
            </a:pPr>
            <a:r>
              <a:rPr lang="en-US" sz="1300" b="1" kern="0" dirty="0" smtClean="0">
                <a:latin typeface="Courier New" pitchFamily="49" charset="0"/>
                <a:ea typeface="+mn-lt"/>
                <a:cs typeface="Courier New" pitchFamily="49" charset="0"/>
              </a:rPr>
              <a:t>    </a:t>
            </a:r>
            <a:r>
              <a:rPr kumimoji="0" lang="en-US" sz="1300" b="1" i="0" u="none" strike="noStrike" kern="0" cap="none" spc="0" normalizeH="0" noProof="0" dirty="0" smtClean="0">
                <a:ln>
                  <a:noFill/>
                </a:ln>
                <a:effectLst/>
                <a:uLnTx/>
                <a:uFillTx/>
                <a:latin typeface="Courier New" pitchFamily="49" charset="0"/>
                <a:ea typeface="+mn-lt"/>
                <a:cs typeface="Courier New" pitchFamily="49" charset="0"/>
              </a:rPr>
              <a:t>}</a:t>
            </a:r>
          </a:p>
          <a:p>
            <a:pPr lvl="0" indent="-274320">
              <a:buClr>
                <a:schemeClr val="accent1"/>
              </a:buClr>
              <a:buSzPct val="80000"/>
              <a:defRPr/>
            </a:pPr>
            <a:r>
              <a:rPr lang="en-US" sz="1300" b="1" kern="0" baseline="0" dirty="0" smtClean="0">
                <a:latin typeface="Courier New" pitchFamily="49" charset="0"/>
                <a:ea typeface="+mn-lt"/>
                <a:cs typeface="Courier New" pitchFamily="49" charset="0"/>
              </a:rPr>
              <a:t>}</a:t>
            </a:r>
          </a:p>
          <a:p>
            <a:pPr lvl="0" indent="-274320">
              <a:buClr>
                <a:schemeClr val="accent1"/>
              </a:buClr>
              <a:buSzPct val="80000"/>
              <a:defRPr/>
            </a:pPr>
            <a:endParaRPr kumimoji="0" lang="en-US" sz="1300" b="1" i="0" u="none" strike="noStrike" kern="0" cap="none" spc="0" normalizeH="0" noProof="0" dirty="0" smtClean="0">
              <a:ln>
                <a:noFill/>
              </a:ln>
              <a:effectLst/>
              <a:uLnTx/>
              <a:uFillTx/>
              <a:latin typeface="Courier New" pitchFamily="49" charset="0"/>
              <a:ea typeface="+mn-lt"/>
              <a:cs typeface="Courier New" pitchFamily="49" charset="0"/>
            </a:endParaRPr>
          </a:p>
          <a:p>
            <a:pPr lvl="0" indent="-274320">
              <a:buClr>
                <a:schemeClr val="accent1"/>
              </a:buClr>
              <a:buSzPct val="80000"/>
              <a:defRPr/>
            </a:pPr>
            <a:r>
              <a:rPr lang="en-US" sz="1300" b="1" kern="0" baseline="0" dirty="0" smtClean="0">
                <a:latin typeface="Courier New" pitchFamily="49" charset="0"/>
                <a:ea typeface="+mn-lt"/>
                <a:cs typeface="Courier New" pitchFamily="49" charset="0"/>
              </a:rPr>
              <a:t>public class </a:t>
            </a:r>
            <a:r>
              <a:rPr lang="en-US" sz="1300" b="1" kern="0" baseline="0" dirty="0" err="1" smtClean="0">
                <a:solidFill>
                  <a:srgbClr val="FF0000"/>
                </a:solidFill>
                <a:latin typeface="Courier New" pitchFamily="49" charset="0"/>
                <a:ea typeface="+mn-lt"/>
                <a:cs typeface="Courier New" pitchFamily="49" charset="0"/>
              </a:rPr>
              <a:t>When</a:t>
            </a:r>
            <a:r>
              <a:rPr lang="en-US" sz="1300" b="1" kern="0" baseline="0" dirty="0" err="1" smtClean="0">
                <a:latin typeface="Courier New" pitchFamily="49" charset="0"/>
                <a:ea typeface="+mn-lt"/>
                <a:cs typeface="Courier New" pitchFamily="49" charset="0"/>
              </a:rPr>
              <a:t>_transferring_money_to_another_account</a:t>
            </a:r>
            <a:r>
              <a:rPr lang="en-US" sz="1300" b="1" kern="0" baseline="0" dirty="0" smtClean="0">
                <a:latin typeface="Courier New" pitchFamily="49" charset="0"/>
                <a:ea typeface="+mn-lt"/>
                <a:cs typeface="Courier New" pitchFamily="49" charset="0"/>
              </a:rPr>
              <a:t> </a:t>
            </a:r>
          </a:p>
          <a:p>
            <a:pPr lvl="0" indent="-274320">
              <a:buClr>
                <a:schemeClr val="accent1"/>
              </a:buClr>
              <a:buSzPct val="80000"/>
              <a:defRPr/>
            </a:pPr>
            <a:r>
              <a:rPr lang="en-US" sz="1300" b="1" kern="0" dirty="0" smtClean="0">
                <a:latin typeface="Courier New" pitchFamily="49" charset="0"/>
                <a:ea typeface="+mn-lt"/>
                <a:cs typeface="Courier New" pitchFamily="49" charset="0"/>
              </a:rPr>
              <a:t>    : </a:t>
            </a:r>
            <a:r>
              <a:rPr lang="en-US" sz="1300" b="1" kern="0" dirty="0" err="1" smtClean="0">
                <a:latin typeface="Courier New" pitchFamily="49" charset="0"/>
                <a:ea typeface="+mn-lt"/>
                <a:cs typeface="Courier New" pitchFamily="49" charset="0"/>
              </a:rPr>
              <a:t>Given_two_BankAccounts_with_money_in_the_source_account</a:t>
            </a:r>
            <a:endParaRPr lang="en-US" sz="1300" b="1" kern="0" dirty="0" smtClean="0">
              <a:latin typeface="Courier New" pitchFamily="49" charset="0"/>
              <a:ea typeface="+mn-lt"/>
              <a:cs typeface="Courier New" pitchFamily="49" charset="0"/>
            </a:endParaRPr>
          </a:p>
          <a:p>
            <a:pPr lvl="0" indent="-274320">
              <a:buClr>
                <a:schemeClr val="accent1"/>
              </a:buClr>
              <a:buSzPct val="80000"/>
              <a:defRPr/>
            </a:pPr>
            <a:r>
              <a:rPr lang="en-US" sz="1300" b="1" kern="0" dirty="0" smtClean="0">
                <a:latin typeface="Courier New" pitchFamily="49" charset="0"/>
                <a:ea typeface="+mn-lt"/>
                <a:cs typeface="Courier New" pitchFamily="49" charset="0"/>
              </a:rPr>
              <a:t>{</a:t>
            </a:r>
          </a:p>
          <a:p>
            <a:pPr lvl="0" indent="-274320">
              <a:buClr>
                <a:schemeClr val="accent1"/>
              </a:buClr>
              <a:buSzPct val="80000"/>
              <a:defRPr/>
            </a:pPr>
            <a:r>
              <a:rPr kumimoji="0" lang="en-US" sz="1300" b="1" i="0" u="none" strike="noStrike" kern="0" cap="none" spc="0" normalizeH="0" baseline="0" noProof="0" dirty="0" smtClean="0">
                <a:ln>
                  <a:noFill/>
                </a:ln>
                <a:effectLst/>
                <a:uLnTx/>
                <a:uFillTx/>
                <a:latin typeface="Courier New" pitchFamily="49" charset="0"/>
                <a:ea typeface="+mn-lt"/>
                <a:cs typeface="Courier New" pitchFamily="49" charset="0"/>
              </a:rPr>
              <a:t>    protected override void </a:t>
            </a:r>
            <a:r>
              <a:rPr lang="en-US" sz="1300" b="1" kern="0" dirty="0" err="1" smtClean="0">
                <a:latin typeface="Courier New" pitchFamily="49" charset="0"/>
                <a:ea typeface="+mn-lt"/>
                <a:cs typeface="Courier New" pitchFamily="49" charset="0"/>
              </a:rPr>
              <a:t>Because_of</a:t>
            </a:r>
            <a:r>
              <a:rPr kumimoji="0" lang="en-US" sz="1300" b="1" i="0" u="none" strike="noStrike" kern="0" cap="none" spc="0" normalizeH="0" baseline="0" noProof="0" dirty="0" smtClean="0">
                <a:ln>
                  <a:noFill/>
                </a:ln>
                <a:effectLst/>
                <a:uLnTx/>
                <a:uFillTx/>
                <a:latin typeface="Courier New" pitchFamily="49" charset="0"/>
                <a:ea typeface="+mn-lt"/>
                <a:cs typeface="Courier New" pitchFamily="49" charset="0"/>
              </a:rPr>
              <a:t>()</a:t>
            </a:r>
          </a:p>
          <a:p>
            <a:pPr lvl="0" indent="-274320">
              <a:buClr>
                <a:schemeClr val="accent1"/>
              </a:buClr>
              <a:buSzPct val="80000"/>
              <a:defRPr/>
            </a:pPr>
            <a:r>
              <a:rPr lang="en-US" sz="1300" b="1" kern="0" dirty="0" smtClean="0">
                <a:latin typeface="Courier New" pitchFamily="49" charset="0"/>
                <a:ea typeface="+mn-lt"/>
                <a:cs typeface="Courier New" pitchFamily="49" charset="0"/>
              </a:rPr>
              <a:t>    {</a:t>
            </a:r>
          </a:p>
          <a:p>
            <a:pPr lvl="0" indent="-274320">
              <a:buClr>
                <a:schemeClr val="accent1"/>
              </a:buClr>
              <a:buSzPct val="80000"/>
              <a:defRPr/>
            </a:pPr>
            <a:r>
              <a:rPr lang="en-US" sz="1300" b="1" kern="0" dirty="0" smtClean="0">
                <a:latin typeface="Courier New" pitchFamily="49" charset="0"/>
                <a:ea typeface="+mn-lt"/>
                <a:cs typeface="Courier New" pitchFamily="49" charset="0"/>
              </a:rPr>
              <a:t>        _</a:t>
            </a:r>
            <a:r>
              <a:rPr lang="en-US" sz="1300" b="1" kern="0" dirty="0" err="1" smtClean="0">
                <a:latin typeface="Courier New" pitchFamily="49" charset="0"/>
                <a:ea typeface="+mn-lt"/>
                <a:cs typeface="Courier New" pitchFamily="49" charset="0"/>
              </a:rPr>
              <a:t>fromAccount.TransferMoneyTo</a:t>
            </a:r>
            <a:r>
              <a:rPr lang="en-US" sz="1300" b="1" kern="0" dirty="0" smtClean="0">
                <a:latin typeface="Courier New" pitchFamily="49" charset="0"/>
                <a:ea typeface="+mn-lt"/>
                <a:cs typeface="Courier New" pitchFamily="49" charset="0"/>
              </a:rPr>
              <a:t>(_</a:t>
            </a:r>
            <a:r>
              <a:rPr lang="en-US" sz="1300" b="1" kern="0" dirty="0" err="1" smtClean="0">
                <a:latin typeface="Courier New" pitchFamily="49" charset="0"/>
                <a:ea typeface="+mn-lt"/>
                <a:cs typeface="Courier New" pitchFamily="49" charset="0"/>
              </a:rPr>
              <a:t>toAccount</a:t>
            </a:r>
            <a:r>
              <a:rPr lang="en-US" sz="1300" b="1" kern="0" dirty="0" smtClean="0">
                <a:latin typeface="Courier New" pitchFamily="49" charset="0"/>
                <a:ea typeface="+mn-lt"/>
                <a:cs typeface="Courier New" pitchFamily="49" charset="0"/>
              </a:rPr>
              <a:t>, 3);</a:t>
            </a:r>
            <a:endParaRPr kumimoji="0" lang="en-US" sz="1300" b="1" i="0" u="none" strike="noStrike" kern="0" cap="none" spc="0" normalizeH="0" baseline="0" noProof="0" dirty="0" smtClean="0">
              <a:ln>
                <a:noFill/>
              </a:ln>
              <a:effectLst/>
              <a:uLnTx/>
              <a:uFillTx/>
              <a:latin typeface="Courier New" pitchFamily="49" charset="0"/>
              <a:ea typeface="+mn-lt"/>
              <a:cs typeface="Courier New" pitchFamily="49" charset="0"/>
            </a:endParaRPr>
          </a:p>
          <a:p>
            <a:pPr lvl="0" indent="-274320">
              <a:buClr>
                <a:schemeClr val="accent1"/>
              </a:buClr>
              <a:buSzPct val="80000"/>
              <a:defRPr/>
            </a:pPr>
            <a:r>
              <a:rPr lang="en-US" sz="1300" b="1" kern="0" dirty="0" smtClean="0">
                <a:latin typeface="Courier New" pitchFamily="49" charset="0"/>
                <a:ea typeface="+mn-lt"/>
                <a:cs typeface="Courier New" pitchFamily="49" charset="0"/>
              </a:rPr>
              <a:t>    }</a:t>
            </a:r>
          </a:p>
          <a:p>
            <a:pPr lvl="0" indent="-274320">
              <a:buClr>
                <a:schemeClr val="accent1"/>
              </a:buClr>
              <a:buSzPct val="80000"/>
              <a:defRPr/>
            </a:pPr>
            <a:endParaRPr kumimoji="0" lang="en-US" sz="1300" b="1" i="0" u="none" strike="noStrike" kern="0" cap="none" spc="0" normalizeH="0" baseline="0" noProof="0" dirty="0" smtClean="0">
              <a:ln>
                <a:noFill/>
              </a:ln>
              <a:effectLst/>
              <a:uLnTx/>
              <a:uFillTx/>
              <a:latin typeface="Courier New" pitchFamily="49" charset="0"/>
              <a:ea typeface="+mn-lt"/>
              <a:cs typeface="Courier New" pitchFamily="49" charset="0"/>
            </a:endParaRP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300" b="1" i="0" u="none" strike="noStrike" kern="0" cap="none" spc="0" normalizeH="0" baseline="0" noProof="0" dirty="0" smtClean="0">
                <a:ln>
                  <a:noFill/>
                </a:ln>
                <a:effectLst/>
                <a:uLnTx/>
                <a:uFillTx/>
                <a:latin typeface="Courier New" pitchFamily="49" charset="0"/>
                <a:ea typeface="+mn-lt"/>
                <a:cs typeface="Courier New" pitchFamily="49" charset="0"/>
              </a:rPr>
              <a:t>    [Test]</a:t>
            </a: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300" b="1" i="0" u="none" strike="noStrike" kern="0" cap="none" spc="0" normalizeH="0" baseline="0" noProof="0" dirty="0" smtClean="0">
                <a:ln>
                  <a:noFill/>
                </a:ln>
                <a:effectLst/>
                <a:uLnTx/>
                <a:uFillTx/>
                <a:latin typeface="Courier New" pitchFamily="49" charset="0"/>
                <a:ea typeface="+mn-lt"/>
                <a:cs typeface="Courier New" pitchFamily="49" charset="0"/>
              </a:rPr>
              <a:t>    public void </a:t>
            </a:r>
            <a:r>
              <a:rPr lang="en-US" sz="1300" b="1" kern="0" dirty="0" err="1" smtClean="0">
                <a:solidFill>
                  <a:srgbClr val="FF0000"/>
                </a:solidFill>
                <a:latin typeface="Courier New" pitchFamily="49" charset="0"/>
                <a:ea typeface="+mn-lt"/>
                <a:cs typeface="Courier New" pitchFamily="49" charset="0"/>
              </a:rPr>
              <a:t>Then</a:t>
            </a:r>
            <a:r>
              <a:rPr lang="en-US" sz="1300" b="1" kern="0" dirty="0" err="1" smtClean="0">
                <a:latin typeface="Courier New" pitchFamily="49" charset="0"/>
                <a:ea typeface="+mn-lt"/>
                <a:cs typeface="Courier New" pitchFamily="49" charset="0"/>
              </a:rPr>
              <a:t>_the_money_should_be_subtracted_from_the_source_account</a:t>
            </a:r>
            <a:r>
              <a:rPr kumimoji="0" lang="en-US" sz="1300" b="1" i="0" u="none" strike="noStrike" kern="0" cap="none" spc="0" normalizeH="0" baseline="0" noProof="0" dirty="0" smtClean="0">
                <a:ln>
                  <a:noFill/>
                </a:ln>
                <a:effectLst/>
                <a:uLnTx/>
                <a:uFillTx/>
                <a:latin typeface="Courier New" pitchFamily="49" charset="0"/>
                <a:ea typeface="+mn-lt"/>
                <a:cs typeface="Courier New" pitchFamily="49" charset="0"/>
              </a:rPr>
              <a:t>()</a:t>
            </a: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300" b="1" i="0" u="none" strike="noStrike" kern="0" cap="none" spc="0" normalizeH="0" baseline="0" noProof="0" dirty="0" smtClean="0">
                <a:ln>
                  <a:noFill/>
                </a:ln>
                <a:effectLst/>
                <a:uLnTx/>
                <a:uFillTx/>
                <a:latin typeface="Courier New" pitchFamily="49" charset="0"/>
                <a:ea typeface="+mn-lt"/>
                <a:cs typeface="Courier New" pitchFamily="49" charset="0"/>
              </a:rPr>
              <a:t>    {</a:t>
            </a:r>
            <a:endParaRPr lang="en-US" sz="1300" b="1" kern="0" dirty="0" smtClean="0">
              <a:latin typeface="Courier New" pitchFamily="49" charset="0"/>
              <a:ea typeface="+mn-lt"/>
              <a:cs typeface="Courier New" pitchFamily="49" charset="0"/>
            </a:endParaRPr>
          </a:p>
          <a:p>
            <a:pPr lvl="0" indent="-274320">
              <a:buClr>
                <a:schemeClr val="accent1"/>
              </a:buClr>
              <a:buSzPct val="80000"/>
              <a:defRPr/>
            </a:pPr>
            <a:r>
              <a:rPr lang="en-US" sz="1300" b="1" kern="0" dirty="0" smtClean="0">
                <a:latin typeface="Courier New" pitchFamily="49" charset="0"/>
                <a:ea typeface="+mn-lt"/>
                <a:cs typeface="Courier New" pitchFamily="49" charset="0"/>
              </a:rPr>
              <a:t>        _</a:t>
            </a:r>
            <a:r>
              <a:rPr lang="en-US" sz="1300" b="1" kern="0" dirty="0" err="1" smtClean="0">
                <a:latin typeface="Courier New" pitchFamily="49" charset="0"/>
                <a:ea typeface="+mn-lt"/>
                <a:cs typeface="Courier New" pitchFamily="49" charset="0"/>
              </a:rPr>
              <a:t>fromAccount.Balance.ShouldEqual</a:t>
            </a:r>
            <a:r>
              <a:rPr lang="en-US" sz="1300" b="1" kern="0" dirty="0" smtClean="0">
                <a:latin typeface="Courier New" pitchFamily="49" charset="0"/>
                <a:ea typeface="+mn-lt"/>
                <a:cs typeface="Courier New" pitchFamily="49" charset="0"/>
              </a:rPr>
              <a:t>(2);</a:t>
            </a:r>
          </a:p>
          <a:p>
            <a:pPr lvl="0" indent="-274320">
              <a:buClr>
                <a:schemeClr val="accent1"/>
              </a:buClr>
              <a:buSzPct val="80000"/>
              <a:defRPr/>
            </a:pPr>
            <a:r>
              <a:rPr kumimoji="0" lang="en-US" sz="1300" b="1" i="0" u="none" strike="noStrike" kern="0" cap="none" spc="0" normalizeH="0" noProof="0" dirty="0" smtClean="0">
                <a:ln>
                  <a:noFill/>
                </a:ln>
                <a:effectLst/>
                <a:uLnTx/>
                <a:uFillTx/>
                <a:latin typeface="Courier New" pitchFamily="49" charset="0"/>
                <a:ea typeface="+mn-lt"/>
                <a:cs typeface="Courier New" pitchFamily="49" charset="0"/>
              </a:rPr>
              <a:t>   </a:t>
            </a:r>
            <a:r>
              <a:rPr kumimoji="0" lang="en-US" sz="1300" b="1" i="0" u="none" strike="noStrike" kern="0" cap="none" spc="0" normalizeH="0" baseline="0" noProof="0" dirty="0" smtClean="0">
                <a:ln>
                  <a:noFill/>
                </a:ln>
                <a:effectLst/>
                <a:uLnTx/>
                <a:uFillTx/>
                <a:latin typeface="Courier New" pitchFamily="49" charset="0"/>
                <a:ea typeface="+mn-lt"/>
                <a:cs typeface="Courier New" pitchFamily="49" charset="0"/>
              </a:rPr>
              <a:t> }</a:t>
            </a:r>
          </a:p>
          <a:p>
            <a:pPr lvl="0" indent="-274320">
              <a:buClr>
                <a:schemeClr val="accent1"/>
              </a:buClr>
              <a:buSzPct val="80000"/>
              <a:defRPr/>
            </a:pPr>
            <a:endParaRPr lang="en-US" sz="1300" b="1" kern="0" dirty="0" smtClean="0">
              <a:latin typeface="Courier New" pitchFamily="49" charset="0"/>
              <a:ea typeface="+mn-lt"/>
              <a:cs typeface="Courier New" pitchFamily="49" charset="0"/>
            </a:endParaRPr>
          </a:p>
          <a:p>
            <a:pPr lvl="0" indent="-274320">
              <a:buClr>
                <a:schemeClr val="accent1"/>
              </a:buClr>
              <a:buSzPct val="80000"/>
              <a:defRPr/>
            </a:pPr>
            <a:r>
              <a:rPr kumimoji="0" lang="en-US" sz="1300" b="1" i="0" u="none" strike="noStrike" kern="0" cap="none" spc="0" normalizeH="0" baseline="0" noProof="0" dirty="0" smtClean="0">
                <a:ln>
                  <a:noFill/>
                </a:ln>
                <a:effectLst/>
                <a:uLnTx/>
                <a:uFillTx/>
                <a:latin typeface="Courier New" pitchFamily="49" charset="0"/>
                <a:ea typeface="+mn-lt"/>
                <a:cs typeface="Courier New" pitchFamily="49" charset="0"/>
              </a:rPr>
              <a:t>    [Test]</a:t>
            </a:r>
          </a:p>
          <a:p>
            <a:pPr lvl="0" indent="-274320">
              <a:buClr>
                <a:schemeClr val="accent1"/>
              </a:buClr>
              <a:buSzPct val="80000"/>
              <a:defRPr/>
            </a:pPr>
            <a:r>
              <a:rPr lang="en-US" sz="1300" b="1" kern="0" dirty="0" smtClean="0">
                <a:latin typeface="Courier New" pitchFamily="49" charset="0"/>
                <a:ea typeface="+mn-lt"/>
                <a:cs typeface="Courier New" pitchFamily="49" charset="0"/>
              </a:rPr>
              <a:t>    public void </a:t>
            </a:r>
            <a:r>
              <a:rPr lang="en-US" sz="1300" b="1" kern="0" dirty="0" err="1" smtClean="0">
                <a:solidFill>
                  <a:srgbClr val="FF0000"/>
                </a:solidFill>
                <a:latin typeface="Courier New" pitchFamily="49" charset="0"/>
                <a:ea typeface="+mn-lt"/>
                <a:cs typeface="Courier New" pitchFamily="49" charset="0"/>
              </a:rPr>
              <a:t>Then</a:t>
            </a:r>
            <a:r>
              <a:rPr lang="en-US" sz="1300" b="1" kern="0" dirty="0" err="1" smtClean="0">
                <a:latin typeface="Courier New" pitchFamily="49" charset="0"/>
                <a:ea typeface="+mn-lt"/>
                <a:cs typeface="Courier New" pitchFamily="49" charset="0"/>
              </a:rPr>
              <a:t>_the_money_should_be_added_to_the_destination_account</a:t>
            </a:r>
            <a:r>
              <a:rPr lang="en-US" sz="1300" b="1" kern="0" dirty="0" smtClean="0">
                <a:latin typeface="Courier New" pitchFamily="49" charset="0"/>
                <a:ea typeface="+mn-lt"/>
                <a:cs typeface="Courier New" pitchFamily="49" charset="0"/>
              </a:rPr>
              <a:t>()</a:t>
            </a:r>
          </a:p>
          <a:p>
            <a:pPr lvl="0" indent="-274320">
              <a:buClr>
                <a:schemeClr val="accent1"/>
              </a:buClr>
              <a:buSzPct val="80000"/>
              <a:defRPr/>
            </a:pPr>
            <a:r>
              <a:rPr lang="en-US" sz="1300" b="1" kern="0" dirty="0" smtClean="0">
                <a:latin typeface="Courier New" pitchFamily="49" charset="0"/>
                <a:ea typeface="+mn-lt"/>
                <a:cs typeface="Courier New" pitchFamily="49" charset="0"/>
              </a:rPr>
              <a:t>    {</a:t>
            </a:r>
            <a:endParaRPr kumimoji="0" lang="en-US" sz="1300" b="1" i="0" u="none" strike="noStrike" kern="0" cap="none" spc="0" normalizeH="0" baseline="0" noProof="0" dirty="0" smtClean="0">
              <a:ln>
                <a:noFill/>
              </a:ln>
              <a:effectLst/>
              <a:uLnTx/>
              <a:uFillTx/>
              <a:latin typeface="Courier New" pitchFamily="49" charset="0"/>
              <a:ea typeface="+mn-lt"/>
              <a:cs typeface="Courier New" pitchFamily="49" charset="0"/>
            </a:endParaRPr>
          </a:p>
          <a:p>
            <a:pPr lvl="0" indent="-274320">
              <a:buClr>
                <a:schemeClr val="accent1"/>
              </a:buClr>
              <a:buSzPct val="80000"/>
              <a:defRPr/>
            </a:pPr>
            <a:r>
              <a:rPr lang="en-US" sz="1300" b="1" kern="0" dirty="0" smtClean="0">
                <a:latin typeface="Courier New" pitchFamily="49" charset="0"/>
                <a:ea typeface="+mn-lt"/>
                <a:cs typeface="Courier New" pitchFamily="49" charset="0"/>
              </a:rPr>
              <a:t>        _</a:t>
            </a:r>
            <a:r>
              <a:rPr lang="en-US" sz="1300" b="1" kern="0" dirty="0" err="1" smtClean="0">
                <a:latin typeface="Courier New" pitchFamily="49" charset="0"/>
                <a:ea typeface="+mn-lt"/>
                <a:cs typeface="Courier New" pitchFamily="49" charset="0"/>
              </a:rPr>
              <a:t>toAccount.Balance.ShouldEqual</a:t>
            </a:r>
            <a:r>
              <a:rPr lang="en-US" sz="1300" b="1" kern="0" dirty="0" smtClean="0">
                <a:latin typeface="Courier New" pitchFamily="49" charset="0"/>
                <a:ea typeface="+mn-lt"/>
                <a:cs typeface="Courier New" pitchFamily="49" charset="0"/>
              </a:rPr>
              <a:t>(3);</a:t>
            </a:r>
          </a:p>
          <a:p>
            <a:pPr lvl="0" indent="-274320">
              <a:buClr>
                <a:schemeClr val="accent1"/>
              </a:buClr>
              <a:buSzPct val="80000"/>
              <a:defRPr/>
            </a:pPr>
            <a:r>
              <a:rPr kumimoji="0" lang="en-US" sz="1300" b="1" i="0" u="none" strike="noStrike" kern="0" cap="none" spc="0" normalizeH="0" baseline="0" noProof="0" dirty="0" smtClean="0">
                <a:ln>
                  <a:noFill/>
                </a:ln>
                <a:effectLst/>
                <a:uLnTx/>
                <a:uFillTx/>
                <a:latin typeface="Courier New" pitchFamily="49" charset="0"/>
                <a:ea typeface="+mn-lt"/>
                <a:cs typeface="Courier New" pitchFamily="49" charset="0"/>
              </a:rPr>
              <a:t>    }</a:t>
            </a: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300" b="1" i="0" u="none" strike="noStrike" kern="0" cap="none" spc="0" normalizeH="0" baseline="0" noProof="0" dirty="0" smtClean="0">
                <a:ln>
                  <a:noFill/>
                </a:ln>
                <a:effectLst/>
                <a:uLnTx/>
                <a:uFillTx/>
                <a:latin typeface="Courier New" pitchFamily="49" charset="0"/>
                <a:ea typeface="+mn-lt"/>
                <a:cs typeface="Courier New" pitchFamily="49" charset="0"/>
              </a:rPr>
              <a:t>}</a:t>
            </a:r>
            <a:endParaRPr kumimoji="0" lang="en-US" sz="1300" b="1" i="0" u="none" strike="noStrike" kern="0" cap="none" spc="0" normalizeH="0" baseline="0" noProof="0" dirty="0">
              <a:ln>
                <a:noFill/>
              </a:ln>
              <a:effectLst/>
              <a:uLnTx/>
              <a:uFillTx/>
              <a:latin typeface="Courier New" pitchFamily="49" charset="0"/>
              <a:ea typeface="+mn-lt"/>
              <a:cs typeface="Courier New" pitchFamily="49" charset="0"/>
            </a:endParaRPr>
          </a:p>
        </p:txBody>
      </p:sp>
      <p:cxnSp>
        <p:nvCxnSpPr>
          <p:cNvPr id="5" name="Straight Arrow Connector 4"/>
          <p:cNvCxnSpPr/>
          <p:nvPr/>
        </p:nvCxnSpPr>
        <p:spPr>
          <a:xfrm rot="10800000">
            <a:off x="5029200" y="1295400"/>
            <a:ext cx="1524000"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629400" y="1111044"/>
            <a:ext cx="1172116" cy="369332"/>
          </a:xfrm>
          <a:prstGeom prst="rect">
            <a:avLst/>
          </a:prstGeom>
          <a:noFill/>
        </p:spPr>
        <p:txBody>
          <a:bodyPr wrap="none" rtlCol="0">
            <a:spAutoFit/>
          </a:bodyPr>
          <a:lstStyle/>
          <a:p>
            <a:r>
              <a:rPr lang="en-US" b="1" dirty="0" smtClean="0">
                <a:solidFill>
                  <a:schemeClr val="accent1"/>
                </a:solidFill>
              </a:rPr>
              <a:t>ARRANGE</a:t>
            </a:r>
            <a:endParaRPr lang="en-US" b="1" dirty="0">
              <a:solidFill>
                <a:schemeClr val="accent1"/>
              </a:solidFill>
            </a:endParaRPr>
          </a:p>
        </p:txBody>
      </p:sp>
      <p:cxnSp>
        <p:nvCxnSpPr>
          <p:cNvPr id="9" name="Straight Arrow Connector 8"/>
          <p:cNvCxnSpPr/>
          <p:nvPr/>
        </p:nvCxnSpPr>
        <p:spPr>
          <a:xfrm rot="10800000">
            <a:off x="4953000" y="3429000"/>
            <a:ext cx="1524000"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553200" y="3244644"/>
            <a:ext cx="580608" cy="369332"/>
          </a:xfrm>
          <a:prstGeom prst="rect">
            <a:avLst/>
          </a:prstGeom>
          <a:noFill/>
        </p:spPr>
        <p:txBody>
          <a:bodyPr wrap="none" rtlCol="0">
            <a:spAutoFit/>
          </a:bodyPr>
          <a:lstStyle/>
          <a:p>
            <a:r>
              <a:rPr lang="en-US" b="1" dirty="0" smtClean="0">
                <a:solidFill>
                  <a:schemeClr val="accent1"/>
                </a:solidFill>
              </a:rPr>
              <a:t>ACT</a:t>
            </a:r>
            <a:endParaRPr lang="en-US" b="1" dirty="0">
              <a:solidFill>
                <a:schemeClr val="accent1"/>
              </a:solidFill>
            </a:endParaRPr>
          </a:p>
        </p:txBody>
      </p:sp>
      <p:cxnSp>
        <p:nvCxnSpPr>
          <p:cNvPr id="11" name="Straight Arrow Connector 10"/>
          <p:cNvCxnSpPr/>
          <p:nvPr/>
        </p:nvCxnSpPr>
        <p:spPr>
          <a:xfrm rot="10800000" flipV="1">
            <a:off x="6553201" y="3887788"/>
            <a:ext cx="1295401" cy="608012"/>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7924801" y="3701844"/>
            <a:ext cx="952505" cy="369332"/>
          </a:xfrm>
          <a:prstGeom prst="rect">
            <a:avLst/>
          </a:prstGeom>
          <a:noFill/>
        </p:spPr>
        <p:txBody>
          <a:bodyPr wrap="square" rtlCol="0">
            <a:spAutoFit/>
          </a:bodyPr>
          <a:lstStyle/>
          <a:p>
            <a:r>
              <a:rPr lang="en-US" b="1" dirty="0" smtClean="0">
                <a:solidFill>
                  <a:schemeClr val="accent1"/>
                </a:solidFill>
              </a:rPr>
              <a:t>ASSERT</a:t>
            </a:r>
            <a:endParaRPr lang="en-US" b="1" dirty="0">
              <a:solidFill>
                <a:schemeClr val="accent1"/>
              </a:solidFill>
            </a:endParaRPr>
          </a:p>
        </p:txBody>
      </p:sp>
      <p:cxnSp>
        <p:nvCxnSpPr>
          <p:cNvPr id="16" name="Straight Arrow Connector 15"/>
          <p:cNvCxnSpPr/>
          <p:nvPr/>
        </p:nvCxnSpPr>
        <p:spPr>
          <a:xfrm rot="5400000">
            <a:off x="6781800" y="4648200"/>
            <a:ext cx="1828800" cy="30480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a TDD test</a:t>
            </a:r>
            <a:endParaRPr lang="en-US" dirty="0"/>
          </a:p>
        </p:txBody>
      </p:sp>
      <p:sp>
        <p:nvSpPr>
          <p:cNvPr id="3" name="Content Placeholder 2"/>
          <p:cNvSpPr>
            <a:spLocks noGrp="1"/>
          </p:cNvSpPr>
          <p:nvPr>
            <p:ph idx="1"/>
          </p:nvPr>
        </p:nvSpPr>
        <p:spPr>
          <a:xfrm>
            <a:off x="457200" y="1600200"/>
            <a:ext cx="8229600" cy="4953000"/>
          </a:xfrm>
        </p:spPr>
        <p:txBody>
          <a:bodyPr/>
          <a:lstStyle/>
          <a:p>
            <a:pPr>
              <a:buNone/>
            </a:pPr>
            <a:r>
              <a:rPr lang="en-US" dirty="0" smtClean="0"/>
              <a:t>Step 4: Run the tests and watch them fail</a:t>
            </a:r>
          </a:p>
          <a:p>
            <a:pPr>
              <a:buNone/>
            </a:pPr>
            <a:endParaRPr lang="en-US" dirty="0" smtClean="0"/>
          </a:p>
          <a:p>
            <a:pPr>
              <a:buNone/>
            </a:pPr>
            <a:r>
              <a:rPr lang="en-US" dirty="0" smtClean="0"/>
              <a:t>If your tests pass, then make sure that they’re written correctly.   We’re checking for false positives.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a TDD test</a:t>
            </a:r>
            <a:endParaRPr lang="en-US" dirty="0"/>
          </a:p>
        </p:txBody>
      </p:sp>
      <p:sp>
        <p:nvSpPr>
          <p:cNvPr id="3" name="Content Placeholder 2"/>
          <p:cNvSpPr>
            <a:spLocks noGrp="1"/>
          </p:cNvSpPr>
          <p:nvPr>
            <p:ph idx="1"/>
          </p:nvPr>
        </p:nvSpPr>
        <p:spPr>
          <a:xfrm>
            <a:off x="457200" y="1600200"/>
            <a:ext cx="8229600" cy="4953000"/>
          </a:xfrm>
        </p:spPr>
        <p:txBody>
          <a:bodyPr/>
          <a:lstStyle/>
          <a:p>
            <a:pPr>
              <a:buNone/>
            </a:pPr>
            <a:r>
              <a:rPr lang="en-US" dirty="0" smtClean="0"/>
              <a:t>Step 5: Write just enough code to make the tests pass</a:t>
            </a:r>
          </a:p>
          <a:p>
            <a:pPr>
              <a:buNone/>
            </a:pPr>
            <a:endParaRPr lang="en-US" dirty="0" smtClean="0"/>
          </a:p>
        </p:txBody>
      </p:sp>
      <p:sp>
        <p:nvSpPr>
          <p:cNvPr id="4" name="TextBox 3"/>
          <p:cNvSpPr txBox="1"/>
          <p:nvPr/>
        </p:nvSpPr>
        <p:spPr>
          <a:xfrm>
            <a:off x="457200" y="2514600"/>
            <a:ext cx="8229600" cy="3139321"/>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BankAccount</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double Balance { get; private set;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void </a:t>
            </a:r>
            <a:r>
              <a:rPr lang="en-US" b="1" dirty="0" err="1" smtClean="0">
                <a:latin typeface="Courier New" pitchFamily="49" charset="0"/>
                <a:cs typeface="Courier New" pitchFamily="49" charset="0"/>
              </a:rPr>
              <a:t>TransferMoneyTo</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BankAccount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destinationAccount</a:t>
            </a:r>
            <a:r>
              <a:rPr lang="en-US" b="1" dirty="0" smtClean="0">
                <a:latin typeface="Courier New" pitchFamily="49" charset="0"/>
                <a:cs typeface="Courier New" pitchFamily="49" charset="0"/>
              </a:rPr>
              <a:t>, double amount)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Balance -= amount;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destinationAccount.Deposit</a:t>
            </a:r>
            <a:r>
              <a:rPr lang="en-US" b="1" dirty="0" smtClean="0">
                <a:latin typeface="Courier New" pitchFamily="49" charset="0"/>
                <a:cs typeface="Courier New" pitchFamily="49" charset="0"/>
              </a:rPr>
              <a:t>(amount);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a TDD test</a:t>
            </a:r>
            <a:endParaRPr lang="en-US" dirty="0"/>
          </a:p>
        </p:txBody>
      </p:sp>
      <p:sp>
        <p:nvSpPr>
          <p:cNvPr id="3" name="Content Placeholder 2"/>
          <p:cNvSpPr>
            <a:spLocks noGrp="1"/>
          </p:cNvSpPr>
          <p:nvPr>
            <p:ph idx="1"/>
          </p:nvPr>
        </p:nvSpPr>
        <p:spPr>
          <a:xfrm>
            <a:off x="457200" y="1600200"/>
            <a:ext cx="8229600" cy="4953000"/>
          </a:xfrm>
        </p:spPr>
        <p:txBody>
          <a:bodyPr/>
          <a:lstStyle/>
          <a:p>
            <a:pPr>
              <a:buNone/>
            </a:pPr>
            <a:r>
              <a:rPr lang="en-US" dirty="0" smtClean="0"/>
              <a:t>Step 6: Run tests and watch them pass</a:t>
            </a:r>
          </a:p>
          <a:p>
            <a:pPr>
              <a:buNone/>
            </a:pPr>
            <a:endParaRPr 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a TDD test</a:t>
            </a:r>
            <a:endParaRPr lang="en-US" dirty="0"/>
          </a:p>
        </p:txBody>
      </p:sp>
      <p:sp>
        <p:nvSpPr>
          <p:cNvPr id="3" name="Content Placeholder 2"/>
          <p:cNvSpPr>
            <a:spLocks noGrp="1"/>
          </p:cNvSpPr>
          <p:nvPr>
            <p:ph idx="1"/>
          </p:nvPr>
        </p:nvSpPr>
        <p:spPr>
          <a:xfrm>
            <a:off x="457200" y="1600200"/>
            <a:ext cx="8229600" cy="4953000"/>
          </a:xfrm>
        </p:spPr>
        <p:txBody>
          <a:bodyPr/>
          <a:lstStyle/>
          <a:p>
            <a:pPr>
              <a:buNone/>
            </a:pPr>
            <a:r>
              <a:rPr lang="en-US" dirty="0" smtClean="0"/>
              <a:t>Step 7: Refactor (</a:t>
            </a:r>
            <a:r>
              <a:rPr lang="en-US" smtClean="0"/>
              <a:t>if necessary) or move </a:t>
            </a:r>
            <a:r>
              <a:rPr lang="en-US" dirty="0" smtClean="0"/>
              <a:t>on to the next thing!</a:t>
            </a:r>
          </a:p>
          <a:p>
            <a:pPr>
              <a:buNone/>
            </a:pPr>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dirty="0" smtClean="0"/>
              <a:t>Example of a “Test after” test</a:t>
            </a:r>
            <a:endParaRPr lang="en-US" dirty="0"/>
          </a:p>
        </p:txBody>
      </p:sp>
      <p:sp>
        <p:nvSpPr>
          <p:cNvPr id="4" name="Content Placeholder 2"/>
          <p:cNvSpPr txBox="1">
            <a:spLocks/>
          </p:cNvSpPr>
          <p:nvPr/>
        </p:nvSpPr>
        <p:spPr>
          <a:xfrm>
            <a:off x="457200" y="1143000"/>
            <a:ext cx="8229600" cy="4038600"/>
          </a:xfrm>
          <a:prstGeom prst="rect">
            <a:avLst/>
          </a:prstGeom>
          <a:solidFill>
            <a:schemeClr val="bg1">
              <a:lumMod val="85000"/>
            </a:schemeClr>
          </a:solidFill>
        </p:spPr>
        <p:txBody>
          <a:bodyPr lIns="45720" rIns="45720">
            <a:noAutofit/>
          </a:bodyPr>
          <a:lstStyle/>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600" b="1" i="0" u="none" strike="noStrike" kern="0" cap="none" spc="0" normalizeH="0" baseline="0" noProof="0" dirty="0" smtClean="0">
                <a:ln>
                  <a:noFill/>
                </a:ln>
                <a:solidFill>
                  <a:schemeClr val="tx1"/>
                </a:solidFill>
                <a:effectLst/>
                <a:uLnTx/>
                <a:uFillTx/>
                <a:latin typeface="Courier New" pitchFamily="49" charset="0"/>
                <a:ea typeface="+mn-lt"/>
                <a:cs typeface="Courier New" pitchFamily="49" charset="0"/>
              </a:rPr>
              <a:t>[</a:t>
            </a:r>
            <a:r>
              <a:rPr kumimoji="0" lang="en-US" sz="1600" b="1" i="0" u="none" strike="noStrike" kern="0" cap="none" spc="0" normalizeH="0" baseline="0" noProof="0" dirty="0" err="1" smtClean="0">
                <a:ln>
                  <a:noFill/>
                </a:ln>
                <a:solidFill>
                  <a:schemeClr val="tx1"/>
                </a:solidFill>
                <a:effectLst/>
                <a:uLnTx/>
                <a:uFillTx/>
                <a:latin typeface="Courier New" pitchFamily="49" charset="0"/>
                <a:ea typeface="+mn-lt"/>
                <a:cs typeface="Courier New" pitchFamily="49" charset="0"/>
              </a:rPr>
              <a:t>TestFixture</a:t>
            </a:r>
            <a:r>
              <a:rPr kumimoji="0" lang="en-US" sz="1600" b="1" i="0" u="none" strike="noStrike" kern="0" cap="none" spc="0" normalizeH="0" baseline="0" noProof="0" dirty="0" smtClean="0">
                <a:ln>
                  <a:noFill/>
                </a:ln>
                <a:solidFill>
                  <a:schemeClr val="tx1"/>
                </a:solidFill>
                <a:effectLst/>
                <a:uLnTx/>
                <a:uFillTx/>
                <a:latin typeface="Courier New" pitchFamily="49" charset="0"/>
                <a:ea typeface="+mn-lt"/>
                <a:cs typeface="Courier New" pitchFamily="49" charset="0"/>
              </a:rPr>
              <a:t>]</a:t>
            </a: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600" b="1" i="0" u="none" strike="noStrike" kern="0" cap="none" spc="0" normalizeH="0" baseline="0" noProof="0" dirty="0" smtClean="0">
                <a:ln>
                  <a:noFill/>
                </a:ln>
                <a:solidFill>
                  <a:schemeClr val="tx1"/>
                </a:solidFill>
                <a:effectLst/>
                <a:uLnTx/>
                <a:uFillTx/>
                <a:latin typeface="Courier New" pitchFamily="49" charset="0"/>
                <a:ea typeface="+mn-lt"/>
                <a:cs typeface="Courier New" pitchFamily="49" charset="0"/>
              </a:rPr>
              <a:t>public </a:t>
            </a:r>
            <a:r>
              <a:rPr kumimoji="0" lang="en-US" sz="1600" b="1" i="0" u="none" strike="noStrike" kern="0" cap="none" spc="0" normalizeH="0" baseline="0" noProof="0" dirty="0" smtClean="0">
                <a:ln>
                  <a:noFill/>
                </a:ln>
                <a:effectLst/>
                <a:uLnTx/>
                <a:uFillTx/>
                <a:latin typeface="Courier New" pitchFamily="49" charset="0"/>
                <a:ea typeface="+mn-lt"/>
                <a:cs typeface="Courier New" pitchFamily="49" charset="0"/>
              </a:rPr>
              <a:t>class </a:t>
            </a:r>
            <a:r>
              <a:rPr kumimoji="0" lang="en-US" sz="1600" b="1" i="0" u="none" strike="noStrike" kern="0" cap="none" spc="0" normalizeH="0" baseline="0" noProof="0" dirty="0" err="1" smtClean="0">
                <a:ln>
                  <a:noFill/>
                </a:ln>
                <a:effectLst/>
                <a:uLnTx/>
                <a:uFillTx/>
                <a:latin typeface="Courier New" pitchFamily="49" charset="0"/>
                <a:ea typeface="+mn-lt"/>
                <a:cs typeface="Courier New" pitchFamily="49" charset="0"/>
              </a:rPr>
              <a:t>BankAccountTests</a:t>
            </a:r>
            <a:endParaRPr kumimoji="0" lang="en-US" sz="1600" b="1" i="0" u="none" strike="noStrike" kern="0" cap="none" spc="0" normalizeH="0" baseline="0" noProof="0" dirty="0" smtClean="0">
              <a:ln>
                <a:noFill/>
              </a:ln>
              <a:effectLst/>
              <a:uLnTx/>
              <a:uFillTx/>
              <a:latin typeface="Courier New" pitchFamily="49" charset="0"/>
              <a:ea typeface="+mn-lt"/>
              <a:cs typeface="Courier New" pitchFamily="49" charset="0"/>
            </a:endParaRP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600" b="1" i="0" u="none" strike="noStrike" kern="0" cap="none" spc="0" normalizeH="0" baseline="0" noProof="0" dirty="0" smtClean="0">
                <a:ln>
                  <a:noFill/>
                </a:ln>
                <a:effectLst/>
                <a:uLnTx/>
                <a:uFillTx/>
                <a:latin typeface="Courier New" pitchFamily="49" charset="0"/>
                <a:ea typeface="+mn-lt"/>
                <a:cs typeface="Courier New" pitchFamily="49" charset="0"/>
              </a:rPr>
              <a:t>{</a:t>
            </a: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600" b="1" i="0" u="none" strike="noStrike" kern="0" cap="none" spc="0" normalizeH="0" baseline="0" noProof="0" dirty="0" smtClean="0">
                <a:ln>
                  <a:noFill/>
                </a:ln>
                <a:effectLst/>
                <a:uLnTx/>
                <a:uFillTx/>
                <a:latin typeface="Courier New" pitchFamily="49" charset="0"/>
                <a:ea typeface="+mn-lt"/>
                <a:cs typeface="Courier New" pitchFamily="49" charset="0"/>
              </a:rPr>
              <a:t>    [Test]</a:t>
            </a: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600" b="1" i="0" u="none" strike="noStrike" kern="0" cap="none" spc="0" normalizeH="0" baseline="0" noProof="0" dirty="0" smtClean="0">
                <a:ln>
                  <a:noFill/>
                </a:ln>
                <a:effectLst/>
                <a:uLnTx/>
                <a:uFillTx/>
                <a:latin typeface="Courier New" pitchFamily="49" charset="0"/>
                <a:ea typeface="+mn-lt"/>
                <a:cs typeface="Courier New" pitchFamily="49" charset="0"/>
              </a:rPr>
              <a:t>    public void </a:t>
            </a:r>
            <a:r>
              <a:rPr kumimoji="0" lang="en-US" sz="1600" b="1" i="0" u="none" strike="noStrike" kern="0" cap="none" spc="0" normalizeH="0" baseline="0" noProof="0" dirty="0" err="1" smtClean="0">
                <a:ln>
                  <a:noFill/>
                </a:ln>
                <a:effectLst/>
                <a:uLnTx/>
                <a:uFillTx/>
                <a:latin typeface="Courier New" pitchFamily="49" charset="0"/>
                <a:ea typeface="+mn-lt"/>
                <a:cs typeface="Courier New" pitchFamily="49" charset="0"/>
              </a:rPr>
              <a:t>TransferMoneyToTest</a:t>
            </a:r>
            <a:r>
              <a:rPr kumimoji="0" lang="en-US" sz="1600" b="1" i="0" u="none" strike="noStrike" kern="0" cap="none" spc="0" normalizeH="0" baseline="0" noProof="0" dirty="0" smtClean="0">
                <a:ln>
                  <a:noFill/>
                </a:ln>
                <a:effectLst/>
                <a:uLnTx/>
                <a:uFillTx/>
                <a:latin typeface="Courier New" pitchFamily="49" charset="0"/>
                <a:ea typeface="+mn-lt"/>
                <a:cs typeface="Courier New" pitchFamily="49" charset="0"/>
              </a:rPr>
              <a:t>()</a:t>
            </a: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600" b="1" i="0" u="none" strike="noStrike" kern="0" cap="none" spc="0" normalizeH="0" baseline="0" noProof="0" dirty="0" smtClean="0">
                <a:ln>
                  <a:noFill/>
                </a:ln>
                <a:effectLst/>
                <a:uLnTx/>
                <a:uFillTx/>
                <a:latin typeface="Courier New" pitchFamily="49" charset="0"/>
                <a:ea typeface="+mn-lt"/>
                <a:cs typeface="Courier New" pitchFamily="49" charset="0"/>
              </a:rPr>
              <a:t>    {</a:t>
            </a:r>
            <a:endParaRPr lang="en-US" sz="1600" b="1" kern="0" dirty="0" smtClean="0">
              <a:latin typeface="Courier New" pitchFamily="49" charset="0"/>
              <a:ea typeface="+mn-lt"/>
              <a:cs typeface="Courier New" pitchFamily="49" charset="0"/>
            </a:endParaRPr>
          </a:p>
          <a:p>
            <a:pPr lvl="0" indent="-274320">
              <a:buClr>
                <a:schemeClr val="accent1"/>
              </a:buClr>
              <a:buSzPct val="80000"/>
              <a:defRPr/>
            </a:pPr>
            <a:r>
              <a:rPr lang="en-US" sz="1600" b="1" kern="0" dirty="0" smtClean="0">
                <a:latin typeface="Courier New" pitchFamily="49" charset="0"/>
                <a:ea typeface="+mn-lt"/>
                <a:cs typeface="Courier New" pitchFamily="49" charset="0"/>
              </a:rPr>
              <a:t>        </a:t>
            </a:r>
            <a:r>
              <a:rPr lang="en-US" sz="1600" b="1" kern="0" dirty="0" err="1" smtClean="0">
                <a:latin typeface="Courier New" pitchFamily="49" charset="0"/>
                <a:ea typeface="+mn-lt"/>
                <a:cs typeface="Courier New" pitchFamily="49" charset="0"/>
              </a:rPr>
              <a:t>var</a:t>
            </a:r>
            <a:r>
              <a:rPr lang="en-US" sz="1600" b="1" kern="0" dirty="0" smtClean="0">
                <a:latin typeface="Courier New" pitchFamily="49" charset="0"/>
                <a:ea typeface="+mn-lt"/>
                <a:cs typeface="Courier New" pitchFamily="49" charset="0"/>
              </a:rPr>
              <a:t> </a:t>
            </a:r>
            <a:r>
              <a:rPr lang="en-US" sz="1600" b="1" kern="0" dirty="0" err="1" smtClean="0">
                <a:latin typeface="Courier New" pitchFamily="49" charset="0"/>
                <a:ea typeface="+mn-lt"/>
                <a:cs typeface="Courier New" pitchFamily="49" charset="0"/>
              </a:rPr>
              <a:t>fromAccount</a:t>
            </a:r>
            <a:r>
              <a:rPr lang="en-US" sz="1600" b="1" kern="0" dirty="0" smtClean="0">
                <a:latin typeface="Courier New" pitchFamily="49" charset="0"/>
                <a:ea typeface="+mn-lt"/>
                <a:cs typeface="Courier New" pitchFamily="49" charset="0"/>
              </a:rPr>
              <a:t> = new </a:t>
            </a:r>
            <a:r>
              <a:rPr lang="en-US" sz="1600" b="1" kern="0" dirty="0" err="1" smtClean="0">
                <a:latin typeface="Courier New" pitchFamily="49" charset="0"/>
                <a:ea typeface="+mn-lt"/>
                <a:cs typeface="Courier New" pitchFamily="49" charset="0"/>
              </a:rPr>
              <a:t>BankAccount</a:t>
            </a:r>
            <a:r>
              <a:rPr lang="en-US" sz="1600" b="1" kern="0" dirty="0" smtClean="0">
                <a:latin typeface="Courier New" pitchFamily="49" charset="0"/>
                <a:ea typeface="+mn-lt"/>
                <a:cs typeface="Courier New" pitchFamily="49" charset="0"/>
              </a:rPr>
              <a:t>();</a:t>
            </a:r>
          </a:p>
          <a:p>
            <a:pPr lvl="0" indent="-274320">
              <a:buClr>
                <a:schemeClr val="accent1"/>
              </a:buClr>
              <a:buSzPct val="80000"/>
              <a:defRPr/>
            </a:pPr>
            <a:r>
              <a:rPr lang="en-US" sz="1600" b="1" kern="0" dirty="0" smtClean="0">
                <a:latin typeface="Courier New" pitchFamily="49" charset="0"/>
                <a:ea typeface="+mn-lt"/>
                <a:cs typeface="Courier New" pitchFamily="49" charset="0"/>
              </a:rPr>
              <a:t>        </a:t>
            </a:r>
            <a:r>
              <a:rPr lang="en-US" sz="1600" b="1" kern="0" dirty="0" err="1" smtClean="0">
                <a:latin typeface="Courier New" pitchFamily="49" charset="0"/>
                <a:ea typeface="+mn-lt"/>
                <a:cs typeface="Courier New" pitchFamily="49" charset="0"/>
              </a:rPr>
              <a:t>fromAccount.Deposit</a:t>
            </a:r>
            <a:r>
              <a:rPr lang="en-US" sz="1600" b="1" kern="0" dirty="0" smtClean="0">
                <a:latin typeface="Courier New" pitchFamily="49" charset="0"/>
                <a:ea typeface="+mn-lt"/>
                <a:cs typeface="Courier New" pitchFamily="49" charset="0"/>
              </a:rPr>
              <a:t>(5);</a:t>
            </a:r>
          </a:p>
          <a:p>
            <a:pPr lvl="0" indent="-274320">
              <a:buClr>
                <a:schemeClr val="accent1"/>
              </a:buClr>
              <a:buSzPct val="80000"/>
              <a:defRPr/>
            </a:pPr>
            <a:r>
              <a:rPr kumimoji="0" lang="en-US" sz="1600" b="1" i="0" u="none" strike="noStrike" kern="0" cap="none" spc="0" normalizeH="0" baseline="0" noProof="0" dirty="0" smtClean="0">
                <a:ln>
                  <a:noFill/>
                </a:ln>
                <a:solidFill>
                  <a:schemeClr val="tx1"/>
                </a:solidFill>
                <a:effectLst/>
                <a:uLnTx/>
                <a:uFillTx/>
                <a:latin typeface="Courier New" pitchFamily="49" charset="0"/>
                <a:ea typeface="+mn-lt"/>
                <a:cs typeface="Courier New" pitchFamily="49" charset="0"/>
              </a:rPr>
              <a:t>        </a:t>
            </a:r>
            <a:r>
              <a:rPr kumimoji="0" lang="en-US" sz="1600" b="1" i="0" u="none" strike="noStrike" kern="0" cap="none" spc="0" normalizeH="0" baseline="0" noProof="0" dirty="0" err="1" smtClean="0">
                <a:ln>
                  <a:noFill/>
                </a:ln>
                <a:solidFill>
                  <a:schemeClr val="tx1"/>
                </a:solidFill>
                <a:effectLst/>
                <a:uLnTx/>
                <a:uFillTx/>
                <a:latin typeface="Courier New" pitchFamily="49" charset="0"/>
                <a:ea typeface="+mn-lt"/>
                <a:cs typeface="Courier New" pitchFamily="49" charset="0"/>
              </a:rPr>
              <a:t>var</a:t>
            </a:r>
            <a:r>
              <a:rPr kumimoji="0" lang="en-US" sz="1600" b="1" i="0" u="none" strike="noStrike" kern="0" cap="none" spc="0" normalizeH="0" noProof="0" dirty="0" smtClean="0">
                <a:ln>
                  <a:noFill/>
                </a:ln>
                <a:solidFill>
                  <a:schemeClr val="tx1"/>
                </a:solidFill>
                <a:effectLst/>
                <a:uLnTx/>
                <a:uFillTx/>
                <a:latin typeface="Courier New" pitchFamily="49" charset="0"/>
                <a:ea typeface="+mn-lt"/>
                <a:cs typeface="Courier New" pitchFamily="49" charset="0"/>
              </a:rPr>
              <a:t> </a:t>
            </a:r>
            <a:r>
              <a:rPr kumimoji="0" lang="en-US" sz="1600" b="1" i="0" u="none" strike="noStrike" kern="0" cap="none" spc="0" normalizeH="0" noProof="0" dirty="0" err="1" smtClean="0">
                <a:ln>
                  <a:noFill/>
                </a:ln>
                <a:solidFill>
                  <a:schemeClr val="tx1"/>
                </a:solidFill>
                <a:effectLst/>
                <a:uLnTx/>
                <a:uFillTx/>
                <a:latin typeface="Courier New" pitchFamily="49" charset="0"/>
                <a:ea typeface="+mn-lt"/>
                <a:cs typeface="Courier New" pitchFamily="49" charset="0"/>
              </a:rPr>
              <a:t>toAccount</a:t>
            </a:r>
            <a:r>
              <a:rPr kumimoji="0" lang="en-US" sz="1600" b="1" i="0" u="none" strike="noStrike" kern="0" cap="none" spc="0" normalizeH="0" noProof="0" dirty="0" smtClean="0">
                <a:ln>
                  <a:noFill/>
                </a:ln>
                <a:solidFill>
                  <a:schemeClr val="tx1"/>
                </a:solidFill>
                <a:effectLst/>
                <a:uLnTx/>
                <a:uFillTx/>
                <a:latin typeface="Courier New" pitchFamily="49" charset="0"/>
                <a:ea typeface="+mn-lt"/>
                <a:cs typeface="Courier New" pitchFamily="49" charset="0"/>
              </a:rPr>
              <a:t> = new </a:t>
            </a:r>
            <a:r>
              <a:rPr kumimoji="0" lang="en-US" sz="1600" b="1" i="0" u="none" strike="noStrike" kern="0" cap="none" spc="0" normalizeH="0" noProof="0" dirty="0" err="1" smtClean="0">
                <a:ln>
                  <a:noFill/>
                </a:ln>
                <a:solidFill>
                  <a:schemeClr val="tx1"/>
                </a:solidFill>
                <a:effectLst/>
                <a:uLnTx/>
                <a:uFillTx/>
                <a:latin typeface="Courier New" pitchFamily="49" charset="0"/>
                <a:ea typeface="+mn-lt"/>
                <a:cs typeface="Courier New" pitchFamily="49" charset="0"/>
              </a:rPr>
              <a:t>BankAccount</a:t>
            </a:r>
            <a:r>
              <a:rPr kumimoji="0" lang="en-US" sz="1600" b="1" i="0" u="none" strike="noStrike" kern="0" cap="none" spc="0" normalizeH="0" noProof="0" dirty="0" smtClean="0">
                <a:ln>
                  <a:noFill/>
                </a:ln>
                <a:solidFill>
                  <a:schemeClr val="tx1"/>
                </a:solidFill>
                <a:effectLst/>
                <a:uLnTx/>
                <a:uFillTx/>
                <a:latin typeface="Courier New" pitchFamily="49" charset="0"/>
                <a:ea typeface="+mn-lt"/>
                <a:cs typeface="Courier New" pitchFamily="49" charset="0"/>
              </a:rPr>
              <a:t>();</a:t>
            </a:r>
          </a:p>
          <a:p>
            <a:pPr lvl="0" indent="-274320">
              <a:buClr>
                <a:schemeClr val="accent1"/>
              </a:buClr>
              <a:buSzPct val="80000"/>
              <a:defRPr/>
            </a:pPr>
            <a:endParaRPr lang="en-US" sz="1600" b="1" kern="0" baseline="0" dirty="0" smtClean="0">
              <a:latin typeface="Courier New" pitchFamily="49" charset="0"/>
              <a:ea typeface="+mn-lt"/>
              <a:cs typeface="Courier New" pitchFamily="49" charset="0"/>
            </a:endParaRPr>
          </a:p>
          <a:p>
            <a:pPr lvl="0" indent="-274320">
              <a:buClr>
                <a:schemeClr val="accent1"/>
              </a:buClr>
              <a:buSzPct val="80000"/>
              <a:defRPr/>
            </a:pPr>
            <a:r>
              <a:rPr lang="en-US" sz="1600" b="1" kern="0" dirty="0" smtClean="0">
                <a:latin typeface="Courier New" pitchFamily="49" charset="0"/>
                <a:ea typeface="+mn-lt"/>
                <a:cs typeface="Courier New" pitchFamily="49" charset="0"/>
              </a:rPr>
              <a:t>        </a:t>
            </a:r>
            <a:r>
              <a:rPr lang="en-US" sz="1600" b="1" kern="0" dirty="0" err="1" smtClean="0">
                <a:latin typeface="Courier New" pitchFamily="49" charset="0"/>
                <a:ea typeface="+mn-lt"/>
                <a:cs typeface="Courier New" pitchFamily="49" charset="0"/>
              </a:rPr>
              <a:t>fromAccount.TransferMoneyTo</a:t>
            </a:r>
            <a:r>
              <a:rPr lang="en-US" sz="1600" b="1" kern="0" dirty="0" smtClean="0">
                <a:latin typeface="Courier New" pitchFamily="49" charset="0"/>
                <a:ea typeface="+mn-lt"/>
                <a:cs typeface="Courier New" pitchFamily="49" charset="0"/>
              </a:rPr>
              <a:t>(</a:t>
            </a:r>
            <a:r>
              <a:rPr lang="en-US" sz="1600" b="1" kern="0" dirty="0" err="1" smtClean="0">
                <a:latin typeface="Courier New" pitchFamily="49" charset="0"/>
                <a:ea typeface="+mn-lt"/>
                <a:cs typeface="Courier New" pitchFamily="49" charset="0"/>
              </a:rPr>
              <a:t>toAccount</a:t>
            </a:r>
            <a:r>
              <a:rPr lang="en-US" sz="1600" b="1" kern="0" dirty="0" smtClean="0">
                <a:latin typeface="Courier New" pitchFamily="49" charset="0"/>
                <a:ea typeface="+mn-lt"/>
                <a:cs typeface="Courier New" pitchFamily="49" charset="0"/>
              </a:rPr>
              <a:t>, 3);</a:t>
            </a:r>
          </a:p>
          <a:p>
            <a:pPr lvl="0" indent="-274320">
              <a:buClr>
                <a:schemeClr val="accent1"/>
              </a:buClr>
              <a:buSzPct val="80000"/>
              <a:defRPr/>
            </a:pPr>
            <a:endParaRPr kumimoji="0" lang="en-US" sz="1600" b="1" i="0" u="none" strike="noStrike" kern="0" cap="none" spc="0" normalizeH="0" baseline="0" noProof="0" dirty="0" smtClean="0">
              <a:ln>
                <a:noFill/>
              </a:ln>
              <a:solidFill>
                <a:schemeClr val="tx1"/>
              </a:solidFill>
              <a:effectLst/>
              <a:uLnTx/>
              <a:uFillTx/>
              <a:latin typeface="Courier New" pitchFamily="49" charset="0"/>
              <a:ea typeface="+mn-lt"/>
              <a:cs typeface="Courier New" pitchFamily="49" charset="0"/>
            </a:endParaRPr>
          </a:p>
          <a:p>
            <a:pPr lvl="0" indent="-274320">
              <a:buClr>
                <a:schemeClr val="accent1"/>
              </a:buClr>
              <a:buSzPct val="80000"/>
              <a:defRPr/>
            </a:pPr>
            <a:r>
              <a:rPr lang="en-US" sz="1600" b="1" kern="0" dirty="0" smtClean="0">
                <a:latin typeface="Courier New" pitchFamily="49" charset="0"/>
                <a:ea typeface="+mn-lt"/>
                <a:cs typeface="Courier New" pitchFamily="49" charset="0"/>
              </a:rPr>
              <a:t>        </a:t>
            </a:r>
            <a:r>
              <a:rPr lang="en-US" sz="1600" b="1" kern="0" dirty="0" err="1" smtClean="0">
                <a:latin typeface="Courier New" pitchFamily="49" charset="0"/>
                <a:ea typeface="+mn-lt"/>
                <a:cs typeface="Courier New" pitchFamily="49" charset="0"/>
              </a:rPr>
              <a:t>Assert.That</a:t>
            </a:r>
            <a:r>
              <a:rPr lang="en-US" sz="1600" b="1" kern="0" dirty="0" smtClean="0">
                <a:latin typeface="Courier New" pitchFamily="49" charset="0"/>
                <a:ea typeface="+mn-lt"/>
                <a:cs typeface="Courier New" pitchFamily="49" charset="0"/>
              </a:rPr>
              <a:t>(</a:t>
            </a:r>
            <a:r>
              <a:rPr lang="en-US" sz="1600" b="1" kern="0" dirty="0" err="1" smtClean="0">
                <a:latin typeface="Courier New" pitchFamily="49" charset="0"/>
                <a:ea typeface="+mn-lt"/>
                <a:cs typeface="Courier New" pitchFamily="49" charset="0"/>
              </a:rPr>
              <a:t>fromAccount.Balance</a:t>
            </a:r>
            <a:r>
              <a:rPr lang="en-US" sz="1600" b="1" kern="0" dirty="0" smtClean="0">
                <a:latin typeface="Courier New" pitchFamily="49" charset="0"/>
                <a:ea typeface="+mn-lt"/>
                <a:cs typeface="Courier New" pitchFamily="49" charset="0"/>
              </a:rPr>
              <a:t>, </a:t>
            </a:r>
            <a:r>
              <a:rPr lang="en-US" sz="1600" b="1" kern="0" dirty="0" err="1" smtClean="0">
                <a:latin typeface="Courier New" pitchFamily="49" charset="0"/>
                <a:ea typeface="+mn-lt"/>
                <a:cs typeface="Courier New" pitchFamily="49" charset="0"/>
              </a:rPr>
              <a:t>Is.EqualTo</a:t>
            </a:r>
            <a:r>
              <a:rPr lang="en-US" sz="1600" b="1" kern="0" dirty="0" smtClean="0">
                <a:latin typeface="Courier New" pitchFamily="49" charset="0"/>
                <a:ea typeface="+mn-lt"/>
                <a:cs typeface="Courier New" pitchFamily="49" charset="0"/>
              </a:rPr>
              <a:t>(2));</a:t>
            </a:r>
            <a:endParaRPr kumimoji="0" lang="en-US" sz="1600" b="1" i="0" u="none" strike="noStrike" kern="0" cap="none" spc="0" normalizeH="0" baseline="0" noProof="0" dirty="0" smtClean="0">
              <a:ln>
                <a:noFill/>
              </a:ln>
              <a:solidFill>
                <a:schemeClr val="tx1"/>
              </a:solidFill>
              <a:effectLst/>
              <a:uLnTx/>
              <a:uFillTx/>
              <a:latin typeface="Courier New" pitchFamily="49" charset="0"/>
              <a:ea typeface="+mn-lt"/>
              <a:cs typeface="Courier New" pitchFamily="49" charset="0"/>
            </a:endParaRPr>
          </a:p>
          <a:p>
            <a:pPr lvl="0" indent="-274320">
              <a:buClr>
                <a:schemeClr val="accent1"/>
              </a:buClr>
              <a:buSzPct val="80000"/>
              <a:defRPr/>
            </a:pPr>
            <a:r>
              <a:rPr lang="en-US" sz="1600" b="1" kern="0" dirty="0" smtClean="0">
                <a:latin typeface="Courier New" pitchFamily="49" charset="0"/>
                <a:ea typeface="+mn-lt"/>
                <a:cs typeface="Courier New" pitchFamily="49" charset="0"/>
              </a:rPr>
              <a:t>        </a:t>
            </a:r>
            <a:r>
              <a:rPr lang="en-US" sz="1600" b="1" kern="0" dirty="0" err="1" smtClean="0">
                <a:latin typeface="Courier New" pitchFamily="49" charset="0"/>
                <a:ea typeface="+mn-lt"/>
                <a:cs typeface="Courier New" pitchFamily="49" charset="0"/>
              </a:rPr>
              <a:t>Assert.That</a:t>
            </a:r>
            <a:r>
              <a:rPr lang="en-US" sz="1600" b="1" kern="0" dirty="0" smtClean="0">
                <a:latin typeface="Courier New" pitchFamily="49" charset="0"/>
                <a:ea typeface="+mn-lt"/>
                <a:cs typeface="Courier New" pitchFamily="49" charset="0"/>
              </a:rPr>
              <a:t>(</a:t>
            </a:r>
            <a:r>
              <a:rPr lang="en-US" sz="1600" b="1" kern="0" dirty="0" err="1" smtClean="0">
                <a:latin typeface="Courier New" pitchFamily="49" charset="0"/>
                <a:ea typeface="+mn-lt"/>
                <a:cs typeface="Courier New" pitchFamily="49" charset="0"/>
              </a:rPr>
              <a:t>toAccount.Balance</a:t>
            </a:r>
            <a:r>
              <a:rPr lang="en-US" sz="1600" b="1" kern="0" dirty="0" smtClean="0">
                <a:latin typeface="Courier New" pitchFamily="49" charset="0"/>
                <a:ea typeface="+mn-lt"/>
                <a:cs typeface="Courier New" pitchFamily="49" charset="0"/>
              </a:rPr>
              <a:t>, </a:t>
            </a:r>
            <a:r>
              <a:rPr lang="en-US" sz="1600" b="1" kern="0" dirty="0" err="1" smtClean="0">
                <a:latin typeface="Courier New" pitchFamily="49" charset="0"/>
                <a:ea typeface="+mn-lt"/>
                <a:cs typeface="Courier New" pitchFamily="49" charset="0"/>
              </a:rPr>
              <a:t>Is.EqualTo</a:t>
            </a:r>
            <a:r>
              <a:rPr lang="en-US" sz="1600" b="1" kern="0" dirty="0" smtClean="0">
                <a:latin typeface="Courier New" pitchFamily="49" charset="0"/>
                <a:ea typeface="+mn-lt"/>
                <a:cs typeface="Courier New" pitchFamily="49" charset="0"/>
              </a:rPr>
              <a:t>(3));</a:t>
            </a:r>
          </a:p>
          <a:p>
            <a:pPr lvl="0" indent="-274320">
              <a:buClr>
                <a:schemeClr val="accent1"/>
              </a:buClr>
              <a:buSzPct val="80000"/>
              <a:defRPr/>
            </a:pPr>
            <a:r>
              <a:rPr kumimoji="0" lang="en-US" sz="1600" b="1" i="0" u="none" strike="noStrike" kern="0" cap="none" spc="0" normalizeH="0" baseline="0" noProof="0" dirty="0" smtClean="0">
                <a:ln>
                  <a:noFill/>
                </a:ln>
                <a:solidFill>
                  <a:schemeClr val="tx1"/>
                </a:solidFill>
                <a:effectLst/>
                <a:uLnTx/>
                <a:uFillTx/>
                <a:latin typeface="Courier New" pitchFamily="49" charset="0"/>
                <a:ea typeface="+mn-lt"/>
                <a:cs typeface="Courier New" pitchFamily="49" charset="0"/>
              </a:rPr>
              <a:t>    }</a:t>
            </a: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600" b="1" i="0" u="none" strike="noStrike" kern="0" cap="none" spc="0" normalizeH="0" baseline="0" noProof="0" dirty="0" smtClean="0">
                <a:ln>
                  <a:noFill/>
                </a:ln>
                <a:solidFill>
                  <a:schemeClr val="tx1"/>
                </a:solidFill>
                <a:effectLst/>
                <a:uLnTx/>
                <a:uFillTx/>
                <a:latin typeface="Courier New" pitchFamily="49" charset="0"/>
                <a:ea typeface="+mn-lt"/>
                <a:cs typeface="Courier New" pitchFamily="49" charset="0"/>
              </a:rPr>
              <a:t>}</a:t>
            </a:r>
            <a:endParaRPr kumimoji="0" lang="en-US" sz="1600" b="1" i="0" u="none" strike="noStrike" kern="0" cap="none" spc="0" normalizeH="0" baseline="0" noProof="0" dirty="0">
              <a:ln>
                <a:noFill/>
              </a:ln>
              <a:solidFill>
                <a:schemeClr val="tx1"/>
              </a:solidFill>
              <a:effectLst/>
              <a:uLnTx/>
              <a:uFillTx/>
              <a:latin typeface="Courier New" pitchFamily="49" charset="0"/>
              <a:ea typeface="+mn-lt"/>
              <a:cs typeface="Courier New" pitchFamily="49" charset="0"/>
            </a:endParaRPr>
          </a:p>
        </p:txBody>
      </p:sp>
      <p:sp>
        <p:nvSpPr>
          <p:cNvPr id="6" name="TextBox 5"/>
          <p:cNvSpPr txBox="1"/>
          <p:nvPr/>
        </p:nvSpPr>
        <p:spPr>
          <a:xfrm>
            <a:off x="457200" y="5181600"/>
            <a:ext cx="8229600" cy="1631216"/>
          </a:xfrm>
          <a:prstGeom prst="rect">
            <a:avLst/>
          </a:prstGeom>
          <a:noFill/>
        </p:spPr>
        <p:txBody>
          <a:bodyPr wrap="square" rtlCol="0">
            <a:spAutoFit/>
          </a:bodyPr>
          <a:lstStyle/>
          <a:p>
            <a:pPr>
              <a:buFont typeface="Arial" pitchFamily="34" charset="0"/>
              <a:buChar char="•"/>
            </a:pPr>
            <a:r>
              <a:rPr lang="en-US" sz="2000" dirty="0" smtClean="0"/>
              <a:t> Class and method names don’t really tell us anything about the </a:t>
            </a:r>
            <a:r>
              <a:rPr lang="en-US" sz="2000" i="1" dirty="0" smtClean="0"/>
              <a:t>behavior of the system</a:t>
            </a:r>
            <a:endParaRPr lang="en-US" sz="2000" dirty="0" smtClean="0"/>
          </a:p>
          <a:p>
            <a:pPr>
              <a:buFont typeface="Arial" pitchFamily="34" charset="0"/>
              <a:buChar char="•"/>
            </a:pPr>
            <a:r>
              <a:rPr lang="en-US" sz="2000" dirty="0" smtClean="0"/>
              <a:t> Longer test methods are harder to read (and write)</a:t>
            </a:r>
          </a:p>
          <a:p>
            <a:pPr>
              <a:buFont typeface="Arial" pitchFamily="34" charset="0"/>
              <a:buChar char="•"/>
            </a:pPr>
            <a:r>
              <a:rPr lang="en-US" sz="2000" dirty="0" smtClean="0"/>
              <a:t> Our tests didn’t drive the design of our code</a:t>
            </a:r>
          </a:p>
          <a:p>
            <a:pPr>
              <a:buFont typeface="Arial" pitchFamily="34" charset="0"/>
              <a:buChar char="•"/>
            </a:pPr>
            <a:r>
              <a:rPr lang="en-US" sz="2000" dirty="0" smtClean="0"/>
              <a:t> We don’t have descriptive documentation of what our code does</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testing first better?</a:t>
            </a:r>
            <a:endParaRPr lang="en-US" dirty="0"/>
          </a:p>
        </p:txBody>
      </p:sp>
      <p:sp>
        <p:nvSpPr>
          <p:cNvPr id="3" name="Content Placeholder 2"/>
          <p:cNvSpPr>
            <a:spLocks noGrp="1"/>
          </p:cNvSpPr>
          <p:nvPr>
            <p:ph idx="1"/>
          </p:nvPr>
        </p:nvSpPr>
        <p:spPr/>
        <p:txBody>
          <a:bodyPr>
            <a:normAutofit lnSpcReduction="10000"/>
          </a:bodyPr>
          <a:lstStyle/>
          <a:p>
            <a:r>
              <a:rPr lang="en-US" dirty="0" smtClean="0"/>
              <a:t>Concentrate on what the code is supposed to do (without worrying about implementation)</a:t>
            </a:r>
          </a:p>
          <a:p>
            <a:r>
              <a:rPr lang="en-US" dirty="0" smtClean="0"/>
              <a:t>We don’t write more code than we need to write</a:t>
            </a:r>
          </a:p>
          <a:p>
            <a:r>
              <a:rPr lang="en-US" dirty="0" smtClean="0"/>
              <a:t>We have a goal to shoot for</a:t>
            </a:r>
          </a:p>
          <a:p>
            <a:r>
              <a:rPr lang="en-US" dirty="0" smtClean="0"/>
              <a:t>We know when we are done</a:t>
            </a:r>
          </a:p>
          <a:p>
            <a:r>
              <a:rPr lang="en-US" dirty="0" smtClean="0"/>
              <a:t>We will write fewer bugs</a:t>
            </a:r>
          </a:p>
          <a:p>
            <a:r>
              <a:rPr lang="en-US" dirty="0" smtClean="0"/>
              <a:t>You can’t cheat and blow off the tests</a:t>
            </a:r>
          </a:p>
          <a:p>
            <a:r>
              <a:rPr lang="en-US" dirty="0" smtClean="0"/>
              <a:t>TDD helps design our code</a:t>
            </a:r>
          </a:p>
          <a:p>
            <a:r>
              <a:rPr lang="en-US" dirty="0" smtClean="0"/>
              <a:t>We will write testable code</a:t>
            </a:r>
          </a:p>
          <a:p>
            <a:r>
              <a:rPr lang="en-US" dirty="0" smtClean="0"/>
              <a:t>If you’re going to write tests, why not write them first?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 Tips and Guidelines</a:t>
            </a:r>
            <a:endParaRPr lang="en-US" dirty="0"/>
          </a:p>
        </p:txBody>
      </p:sp>
      <p:sp>
        <p:nvSpPr>
          <p:cNvPr id="3" name="Content Placeholder 2"/>
          <p:cNvSpPr>
            <a:spLocks noGrp="1"/>
          </p:cNvSpPr>
          <p:nvPr>
            <p:ph idx="1"/>
          </p:nvPr>
        </p:nvSpPr>
        <p:spPr/>
        <p:txBody>
          <a:bodyPr>
            <a:normAutofit/>
          </a:bodyPr>
          <a:lstStyle/>
          <a:p>
            <a:r>
              <a:rPr lang="en-US" dirty="0" smtClean="0"/>
              <a:t>One test per idea</a:t>
            </a:r>
            <a:endParaRPr lang="en-US" dirty="0"/>
          </a:p>
        </p:txBody>
      </p:sp>
      <p:sp>
        <p:nvSpPr>
          <p:cNvPr id="4" name="TextBox 3"/>
          <p:cNvSpPr txBox="1"/>
          <p:nvPr/>
        </p:nvSpPr>
        <p:spPr>
          <a:xfrm>
            <a:off x="457200" y="2133600"/>
            <a:ext cx="8458200" cy="4401205"/>
          </a:xfrm>
          <a:prstGeom prst="rect">
            <a:avLst/>
          </a:prstGeom>
          <a:solidFill>
            <a:schemeClr val="bg1">
              <a:lumMod val="85000"/>
            </a:schemeClr>
          </a:solidFill>
        </p:spPr>
        <p:txBody>
          <a:bodyPr wrap="square" rtlCol="0">
            <a:spAutoFit/>
          </a:bodyPr>
          <a:lstStyle/>
          <a:p>
            <a:pPr lvl="0" indent="-274320">
              <a:buClr>
                <a:schemeClr val="accent1"/>
              </a:buClr>
              <a:buSzPct val="80000"/>
              <a:defRPr/>
            </a:pPr>
            <a:r>
              <a:rPr lang="en-US" sz="1400" b="1" kern="0" dirty="0" smtClean="0">
                <a:latin typeface="Courier New" pitchFamily="49" charset="0"/>
                <a:ea typeface="+mn-lt"/>
                <a:cs typeface="Courier New" pitchFamily="49" charset="0"/>
              </a:rPr>
              <a:t>public class </a:t>
            </a:r>
            <a:r>
              <a:rPr lang="en-US" sz="1400" b="1" kern="0" dirty="0" err="1" smtClean="0">
                <a:latin typeface="Courier New" pitchFamily="49" charset="0"/>
                <a:ea typeface="+mn-lt"/>
                <a:cs typeface="Courier New" pitchFamily="49" charset="0"/>
              </a:rPr>
              <a:t>When_transferring_money_to_another_account</a:t>
            </a:r>
            <a:r>
              <a:rPr lang="en-US" sz="1400" b="1" kern="0" dirty="0" smtClean="0">
                <a:latin typeface="Courier New" pitchFamily="49" charset="0"/>
                <a:ea typeface="+mn-lt"/>
                <a:cs typeface="Courier New" pitchFamily="49" charset="0"/>
              </a:rPr>
              <a:t> </a:t>
            </a:r>
          </a:p>
          <a:p>
            <a:pPr lvl="0" indent="-274320">
              <a:buClr>
                <a:schemeClr val="accent1"/>
              </a:buClr>
              <a:buSzPct val="80000"/>
              <a:defRPr/>
            </a:pPr>
            <a:r>
              <a:rPr lang="en-US" sz="1400" b="1" kern="0" dirty="0" smtClean="0">
                <a:latin typeface="Courier New" pitchFamily="49" charset="0"/>
                <a:ea typeface="+mn-lt"/>
                <a:cs typeface="Courier New" pitchFamily="49" charset="0"/>
              </a:rPr>
              <a:t>    : </a:t>
            </a:r>
            <a:r>
              <a:rPr lang="en-US" sz="1400" b="1" kern="0" dirty="0" err="1" smtClean="0">
                <a:latin typeface="Courier New" pitchFamily="49" charset="0"/>
                <a:ea typeface="+mn-lt"/>
                <a:cs typeface="Courier New" pitchFamily="49" charset="0"/>
              </a:rPr>
              <a:t>Given_two_BankAccounts_with_money_in_the_source_account</a:t>
            </a:r>
            <a:endParaRPr lang="en-US" sz="1400" b="1" kern="0" dirty="0" smtClean="0">
              <a:latin typeface="Courier New" pitchFamily="49" charset="0"/>
              <a:ea typeface="+mn-lt"/>
              <a:cs typeface="Courier New" pitchFamily="49" charset="0"/>
            </a:endParaRPr>
          </a:p>
          <a:p>
            <a:pPr lvl="0" indent="-274320">
              <a:buClr>
                <a:schemeClr val="accent1"/>
              </a:buClr>
              <a:buSzPct val="80000"/>
              <a:defRPr/>
            </a:pPr>
            <a:r>
              <a:rPr lang="en-US" sz="1400" b="1" kern="0" dirty="0" smtClean="0">
                <a:latin typeface="Courier New" pitchFamily="49" charset="0"/>
                <a:ea typeface="+mn-lt"/>
                <a:cs typeface="Courier New" pitchFamily="49" charset="0"/>
              </a:rPr>
              <a:t>{</a:t>
            </a:r>
          </a:p>
          <a:p>
            <a:pPr lvl="0" indent="-274320">
              <a:buClr>
                <a:schemeClr val="accent1"/>
              </a:buClr>
              <a:buSzPct val="80000"/>
              <a:defRPr/>
            </a:pPr>
            <a:r>
              <a:rPr lang="en-US" sz="1400" b="1" kern="0" dirty="0" smtClean="0">
                <a:latin typeface="Courier New" pitchFamily="49" charset="0"/>
                <a:ea typeface="+mn-lt"/>
                <a:cs typeface="Courier New" pitchFamily="49" charset="0"/>
              </a:rPr>
              <a:t>    public override void </a:t>
            </a:r>
            <a:r>
              <a:rPr lang="en-US" sz="1400" b="1" kern="0" dirty="0" err="1" smtClean="0">
                <a:latin typeface="Courier New" pitchFamily="49" charset="0"/>
                <a:ea typeface="+mn-lt"/>
                <a:cs typeface="Courier New" pitchFamily="49" charset="0"/>
              </a:rPr>
              <a:t>Because_of</a:t>
            </a:r>
            <a:r>
              <a:rPr lang="en-US" sz="1400" b="1" kern="0" dirty="0" smtClean="0">
                <a:latin typeface="Courier New" pitchFamily="49" charset="0"/>
                <a:ea typeface="+mn-lt"/>
                <a:cs typeface="Courier New" pitchFamily="49" charset="0"/>
              </a:rPr>
              <a:t>()</a:t>
            </a:r>
          </a:p>
          <a:p>
            <a:pPr lvl="0" indent="-274320">
              <a:buClr>
                <a:schemeClr val="accent1"/>
              </a:buClr>
              <a:buSzPct val="80000"/>
              <a:defRPr/>
            </a:pPr>
            <a:r>
              <a:rPr lang="en-US" sz="1400" b="1" kern="0" dirty="0" smtClean="0">
                <a:latin typeface="Courier New" pitchFamily="49" charset="0"/>
                <a:ea typeface="+mn-lt"/>
                <a:cs typeface="Courier New" pitchFamily="49" charset="0"/>
              </a:rPr>
              <a:t>    {</a:t>
            </a:r>
          </a:p>
          <a:p>
            <a:pPr lvl="0" indent="-274320">
              <a:buClr>
                <a:schemeClr val="accent1"/>
              </a:buClr>
              <a:buSzPct val="80000"/>
              <a:defRPr/>
            </a:pPr>
            <a:r>
              <a:rPr lang="en-US" sz="1400" b="1" kern="0" dirty="0" smtClean="0">
                <a:latin typeface="Courier New" pitchFamily="49" charset="0"/>
                <a:ea typeface="+mn-lt"/>
                <a:cs typeface="Courier New" pitchFamily="49" charset="0"/>
              </a:rPr>
              <a:t>        _</a:t>
            </a:r>
            <a:r>
              <a:rPr lang="en-US" sz="1400" b="1" kern="0" dirty="0" err="1" smtClean="0">
                <a:latin typeface="Courier New" pitchFamily="49" charset="0"/>
                <a:ea typeface="+mn-lt"/>
                <a:cs typeface="Courier New" pitchFamily="49" charset="0"/>
              </a:rPr>
              <a:t>fromAccount.TransferMoneyTo</a:t>
            </a:r>
            <a:r>
              <a:rPr lang="en-US" sz="1400" b="1" kern="0" dirty="0" smtClean="0">
                <a:latin typeface="Courier New" pitchFamily="49" charset="0"/>
                <a:ea typeface="+mn-lt"/>
                <a:cs typeface="Courier New" pitchFamily="49" charset="0"/>
              </a:rPr>
              <a:t>(_</a:t>
            </a:r>
            <a:r>
              <a:rPr lang="en-US" sz="1400" b="1" kern="0" dirty="0" err="1" smtClean="0">
                <a:latin typeface="Courier New" pitchFamily="49" charset="0"/>
                <a:ea typeface="+mn-lt"/>
                <a:cs typeface="Courier New" pitchFamily="49" charset="0"/>
              </a:rPr>
              <a:t>toAccount</a:t>
            </a:r>
            <a:r>
              <a:rPr lang="en-US" sz="1400" b="1" kern="0" dirty="0" smtClean="0">
                <a:latin typeface="Courier New" pitchFamily="49" charset="0"/>
                <a:ea typeface="+mn-lt"/>
                <a:cs typeface="Courier New" pitchFamily="49" charset="0"/>
              </a:rPr>
              <a:t>, 3);</a:t>
            </a:r>
          </a:p>
          <a:p>
            <a:pPr lvl="0" indent="-274320">
              <a:buClr>
                <a:schemeClr val="accent1"/>
              </a:buClr>
              <a:buSzPct val="80000"/>
              <a:defRPr/>
            </a:pPr>
            <a:r>
              <a:rPr lang="en-US" sz="1400" b="1" kern="0" dirty="0" smtClean="0">
                <a:latin typeface="Courier New" pitchFamily="49" charset="0"/>
                <a:ea typeface="+mn-lt"/>
                <a:cs typeface="Courier New" pitchFamily="49" charset="0"/>
              </a:rPr>
              <a:t>    }</a:t>
            </a:r>
          </a:p>
          <a:p>
            <a:pPr lvl="0" indent="-274320">
              <a:buClr>
                <a:schemeClr val="accent1"/>
              </a:buClr>
              <a:buSzPct val="80000"/>
              <a:defRPr/>
            </a:pPr>
            <a:endParaRPr lang="en-US" sz="1400" b="1" kern="0" dirty="0" smtClean="0">
              <a:latin typeface="Courier New" pitchFamily="49" charset="0"/>
              <a:ea typeface="+mn-lt"/>
              <a:cs typeface="Courier New" pitchFamily="49" charset="0"/>
            </a:endParaRPr>
          </a:p>
          <a:p>
            <a:pPr lvl="0" indent="-274320">
              <a:buClr>
                <a:schemeClr val="accent1"/>
              </a:buClr>
              <a:buSzPct val="80000"/>
              <a:defRPr/>
            </a:pPr>
            <a:r>
              <a:rPr lang="en-US" sz="1400" b="1" kern="0" dirty="0" smtClean="0">
                <a:latin typeface="Courier New" pitchFamily="49" charset="0"/>
                <a:ea typeface="+mn-lt"/>
                <a:cs typeface="Courier New" pitchFamily="49" charset="0"/>
              </a:rPr>
              <a:t>    [Test]</a:t>
            </a:r>
          </a:p>
          <a:p>
            <a:pPr lvl="0" indent="-274320">
              <a:buClr>
                <a:schemeClr val="accent1"/>
              </a:buClr>
              <a:buSzPct val="80000"/>
              <a:defRPr/>
            </a:pPr>
            <a:r>
              <a:rPr lang="en-US" sz="1400" b="1" kern="0" dirty="0" smtClean="0">
                <a:latin typeface="Courier New" pitchFamily="49" charset="0"/>
                <a:ea typeface="+mn-lt"/>
                <a:cs typeface="Courier New" pitchFamily="49" charset="0"/>
              </a:rPr>
              <a:t>    public void </a:t>
            </a:r>
            <a:r>
              <a:rPr lang="en-US" sz="1400" b="1" kern="0" dirty="0" err="1" smtClean="0">
                <a:solidFill>
                  <a:srgbClr val="FF0000"/>
                </a:solidFill>
                <a:latin typeface="Courier New" pitchFamily="49" charset="0"/>
                <a:ea typeface="+mn-lt"/>
                <a:cs typeface="Courier New" pitchFamily="49" charset="0"/>
              </a:rPr>
              <a:t>Then_the_money_should_be_subtracted_from_the_source_account</a:t>
            </a:r>
            <a:r>
              <a:rPr lang="en-US" sz="1400" b="1" kern="0" dirty="0" smtClean="0">
                <a:latin typeface="Courier New" pitchFamily="49" charset="0"/>
                <a:ea typeface="+mn-lt"/>
                <a:cs typeface="Courier New" pitchFamily="49" charset="0"/>
              </a:rPr>
              <a:t>()</a:t>
            </a:r>
          </a:p>
          <a:p>
            <a:pPr lvl="0" indent="-274320">
              <a:buClr>
                <a:schemeClr val="accent1"/>
              </a:buClr>
              <a:buSzPct val="80000"/>
              <a:defRPr/>
            </a:pPr>
            <a:r>
              <a:rPr lang="en-US" sz="1400" b="1" kern="0" dirty="0" smtClean="0">
                <a:latin typeface="Courier New" pitchFamily="49" charset="0"/>
                <a:ea typeface="+mn-lt"/>
                <a:cs typeface="Courier New" pitchFamily="49" charset="0"/>
              </a:rPr>
              <a:t>    {</a:t>
            </a:r>
          </a:p>
          <a:p>
            <a:pPr lvl="0" indent="-274320">
              <a:buClr>
                <a:schemeClr val="accent1"/>
              </a:buClr>
              <a:buSzPct val="80000"/>
              <a:defRPr/>
            </a:pPr>
            <a:r>
              <a:rPr lang="en-US" sz="1400" b="1" kern="0" dirty="0" smtClean="0">
                <a:latin typeface="Courier New" pitchFamily="49" charset="0"/>
                <a:ea typeface="+mn-lt"/>
                <a:cs typeface="Courier New" pitchFamily="49" charset="0"/>
              </a:rPr>
              <a:t>        _</a:t>
            </a:r>
            <a:r>
              <a:rPr lang="en-US" sz="1400" b="1" kern="0" dirty="0" err="1" smtClean="0">
                <a:latin typeface="Courier New" pitchFamily="49" charset="0"/>
                <a:ea typeface="+mn-lt"/>
                <a:cs typeface="Courier New" pitchFamily="49" charset="0"/>
              </a:rPr>
              <a:t>fromAccount.Balance.ShouldEqual</a:t>
            </a:r>
            <a:r>
              <a:rPr lang="en-US" sz="1400" b="1" kern="0" dirty="0" smtClean="0">
                <a:latin typeface="Courier New" pitchFamily="49" charset="0"/>
                <a:ea typeface="+mn-lt"/>
                <a:cs typeface="Courier New" pitchFamily="49" charset="0"/>
              </a:rPr>
              <a:t>(2);</a:t>
            </a:r>
          </a:p>
          <a:p>
            <a:pPr lvl="0" indent="-274320">
              <a:buClr>
                <a:schemeClr val="accent1"/>
              </a:buClr>
              <a:buSzPct val="80000"/>
              <a:defRPr/>
            </a:pPr>
            <a:r>
              <a:rPr lang="en-US" sz="1400" b="1" kern="0" dirty="0" smtClean="0">
                <a:latin typeface="Courier New" pitchFamily="49" charset="0"/>
                <a:ea typeface="+mn-lt"/>
                <a:cs typeface="Courier New" pitchFamily="49" charset="0"/>
              </a:rPr>
              <a:t>    }</a:t>
            </a:r>
          </a:p>
          <a:p>
            <a:pPr lvl="0" indent="-274320">
              <a:buClr>
                <a:schemeClr val="accent1"/>
              </a:buClr>
              <a:buSzPct val="80000"/>
              <a:defRPr/>
            </a:pPr>
            <a:endParaRPr lang="en-US" sz="1400" b="1" kern="0" dirty="0" smtClean="0">
              <a:latin typeface="Courier New" pitchFamily="49" charset="0"/>
              <a:ea typeface="+mn-lt"/>
              <a:cs typeface="Courier New" pitchFamily="49" charset="0"/>
            </a:endParaRPr>
          </a:p>
          <a:p>
            <a:pPr lvl="0" indent="-274320">
              <a:buClr>
                <a:schemeClr val="accent1"/>
              </a:buClr>
              <a:buSzPct val="80000"/>
              <a:defRPr/>
            </a:pPr>
            <a:r>
              <a:rPr lang="en-US" sz="1400" b="1" kern="0" dirty="0" smtClean="0">
                <a:latin typeface="Courier New" pitchFamily="49" charset="0"/>
                <a:ea typeface="+mn-lt"/>
                <a:cs typeface="Courier New" pitchFamily="49" charset="0"/>
              </a:rPr>
              <a:t>    [Test]</a:t>
            </a:r>
          </a:p>
          <a:p>
            <a:pPr lvl="0" indent="-274320">
              <a:buClr>
                <a:schemeClr val="accent1"/>
              </a:buClr>
              <a:buSzPct val="80000"/>
              <a:defRPr/>
            </a:pPr>
            <a:r>
              <a:rPr lang="en-US" sz="1400" b="1" kern="0" dirty="0" smtClean="0">
                <a:latin typeface="Courier New" pitchFamily="49" charset="0"/>
                <a:ea typeface="+mn-lt"/>
                <a:cs typeface="Courier New" pitchFamily="49" charset="0"/>
              </a:rPr>
              <a:t>    public void </a:t>
            </a:r>
            <a:r>
              <a:rPr lang="en-US" sz="1400" b="1" kern="0" dirty="0" err="1" smtClean="0">
                <a:solidFill>
                  <a:srgbClr val="FF0000"/>
                </a:solidFill>
                <a:latin typeface="Courier New" pitchFamily="49" charset="0"/>
                <a:ea typeface="+mn-lt"/>
                <a:cs typeface="Courier New" pitchFamily="49" charset="0"/>
              </a:rPr>
              <a:t>Then_the_money_should_be_added_to_the_destination_account</a:t>
            </a:r>
            <a:r>
              <a:rPr lang="en-US" sz="1400" b="1" kern="0" dirty="0" smtClean="0">
                <a:latin typeface="Courier New" pitchFamily="49" charset="0"/>
                <a:ea typeface="+mn-lt"/>
                <a:cs typeface="Courier New" pitchFamily="49" charset="0"/>
              </a:rPr>
              <a:t>()</a:t>
            </a:r>
          </a:p>
          <a:p>
            <a:pPr lvl="0" indent="-274320">
              <a:buClr>
                <a:schemeClr val="accent1"/>
              </a:buClr>
              <a:buSzPct val="80000"/>
              <a:defRPr/>
            </a:pPr>
            <a:r>
              <a:rPr lang="en-US" sz="1400" b="1" kern="0" dirty="0" smtClean="0">
                <a:latin typeface="Courier New" pitchFamily="49" charset="0"/>
                <a:ea typeface="+mn-lt"/>
                <a:cs typeface="Courier New" pitchFamily="49" charset="0"/>
              </a:rPr>
              <a:t>    {</a:t>
            </a:r>
          </a:p>
          <a:p>
            <a:pPr lvl="0" indent="-274320">
              <a:buClr>
                <a:schemeClr val="accent1"/>
              </a:buClr>
              <a:buSzPct val="80000"/>
              <a:defRPr/>
            </a:pPr>
            <a:r>
              <a:rPr lang="en-US" sz="1400" b="1" kern="0" dirty="0" smtClean="0">
                <a:latin typeface="Courier New" pitchFamily="49" charset="0"/>
                <a:ea typeface="+mn-lt"/>
                <a:cs typeface="Courier New" pitchFamily="49" charset="0"/>
              </a:rPr>
              <a:t>        _</a:t>
            </a:r>
            <a:r>
              <a:rPr lang="en-US" sz="1400" b="1" kern="0" dirty="0" err="1" smtClean="0">
                <a:latin typeface="Courier New" pitchFamily="49" charset="0"/>
                <a:ea typeface="+mn-lt"/>
                <a:cs typeface="Courier New" pitchFamily="49" charset="0"/>
              </a:rPr>
              <a:t>toAccount.Balance.ShouldEqual</a:t>
            </a:r>
            <a:r>
              <a:rPr lang="en-US" sz="1400" b="1" kern="0" dirty="0" smtClean="0">
                <a:latin typeface="Courier New" pitchFamily="49" charset="0"/>
                <a:ea typeface="+mn-lt"/>
                <a:cs typeface="Courier New" pitchFamily="49" charset="0"/>
              </a:rPr>
              <a:t>(3);</a:t>
            </a:r>
          </a:p>
          <a:p>
            <a:pPr lvl="0" indent="-274320">
              <a:buClr>
                <a:schemeClr val="accent1"/>
              </a:buClr>
              <a:buSzPct val="80000"/>
              <a:defRPr/>
            </a:pPr>
            <a:r>
              <a:rPr lang="en-US" sz="1400" b="1" kern="0" dirty="0" smtClean="0">
                <a:latin typeface="Courier New" pitchFamily="49" charset="0"/>
                <a:ea typeface="+mn-lt"/>
                <a:cs typeface="Courier New" pitchFamily="49" charset="0"/>
              </a:rPr>
              <a:t>    }</a:t>
            </a:r>
          </a:p>
          <a:p>
            <a:pPr lvl="0" indent="-274320">
              <a:buClr>
                <a:schemeClr val="accent1"/>
              </a:buClr>
              <a:buSzPct val="80000"/>
              <a:defRPr/>
            </a:pPr>
            <a:r>
              <a:rPr lang="en-US" sz="1400" b="1" kern="0" dirty="0" smtClean="0">
                <a:latin typeface="Courier New" pitchFamily="49" charset="0"/>
                <a:ea typeface="+mn-lt"/>
                <a:cs typeface="Courier New" pitchFamily="49" charset="0"/>
              </a:rPr>
              <a:t>}</a:t>
            </a:r>
            <a:endParaRPr lang="en-US" sz="1400" b="1" kern="0" dirty="0">
              <a:latin typeface="Courier New" pitchFamily="49" charset="0"/>
              <a:ea typeface="+mn-lt"/>
              <a:cs typeface="Courier New"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 Tips and Guidelines</a:t>
            </a:r>
            <a:endParaRPr lang="en-US" dirty="0"/>
          </a:p>
        </p:txBody>
      </p:sp>
      <p:sp>
        <p:nvSpPr>
          <p:cNvPr id="3" name="Content Placeholder 2"/>
          <p:cNvSpPr>
            <a:spLocks noGrp="1"/>
          </p:cNvSpPr>
          <p:nvPr>
            <p:ph idx="1"/>
          </p:nvPr>
        </p:nvSpPr>
        <p:spPr/>
        <p:txBody>
          <a:bodyPr>
            <a:normAutofit/>
          </a:bodyPr>
          <a:lstStyle/>
          <a:p>
            <a:r>
              <a:rPr lang="en-US" dirty="0" smtClean="0"/>
              <a:t>One test per idea</a:t>
            </a:r>
            <a:endParaRPr lang="en-US" dirty="0"/>
          </a:p>
        </p:txBody>
      </p:sp>
      <p:sp>
        <p:nvSpPr>
          <p:cNvPr id="4" name="TextBox 3"/>
          <p:cNvSpPr txBox="1"/>
          <p:nvPr/>
        </p:nvSpPr>
        <p:spPr>
          <a:xfrm>
            <a:off x="457200" y="2199144"/>
            <a:ext cx="8458200" cy="3046988"/>
          </a:xfrm>
          <a:prstGeom prst="rect">
            <a:avLst/>
          </a:prstGeom>
          <a:solidFill>
            <a:schemeClr val="bg1">
              <a:lumMod val="85000"/>
            </a:schemeClr>
          </a:solidFill>
        </p:spPr>
        <p:txBody>
          <a:bodyPr wrap="square" rtlCol="0">
            <a:spAutoFit/>
          </a:bodyPr>
          <a:lstStyle/>
          <a:p>
            <a:pPr lvl="0" indent="-274320">
              <a:buClr>
                <a:schemeClr val="accent1"/>
              </a:buClr>
              <a:buSzPct val="80000"/>
              <a:defRPr/>
            </a:pPr>
            <a:r>
              <a:rPr lang="en-US" sz="1600" b="1" kern="0" dirty="0" smtClean="0">
                <a:latin typeface="Courier New" pitchFamily="49" charset="0"/>
                <a:ea typeface="+mn-lt"/>
                <a:cs typeface="Courier New" pitchFamily="49" charset="0"/>
              </a:rPr>
              <a:t>public class </a:t>
            </a:r>
            <a:r>
              <a:rPr lang="en-US" sz="1600" b="1" kern="0" dirty="0" err="1" smtClean="0">
                <a:latin typeface="Courier New" pitchFamily="49" charset="0"/>
                <a:ea typeface="+mn-lt"/>
                <a:cs typeface="Courier New" pitchFamily="49" charset="0"/>
              </a:rPr>
              <a:t>When_displaying_bank_account_information</a:t>
            </a:r>
            <a:r>
              <a:rPr lang="en-US" sz="1600" b="1" kern="0" dirty="0" smtClean="0">
                <a:latin typeface="Courier New" pitchFamily="49" charset="0"/>
                <a:ea typeface="+mn-lt"/>
                <a:cs typeface="Courier New" pitchFamily="49" charset="0"/>
              </a:rPr>
              <a:t> </a:t>
            </a:r>
          </a:p>
          <a:p>
            <a:pPr lvl="0" indent="-274320">
              <a:buClr>
                <a:schemeClr val="accent1"/>
              </a:buClr>
              <a:buSzPct val="80000"/>
              <a:defRPr/>
            </a:pPr>
            <a:r>
              <a:rPr lang="en-US" sz="1600" b="1" kern="0" dirty="0" smtClean="0">
                <a:latin typeface="Courier New" pitchFamily="49" charset="0"/>
                <a:ea typeface="+mn-lt"/>
                <a:cs typeface="Courier New" pitchFamily="49" charset="0"/>
              </a:rPr>
              <a:t>    : </a:t>
            </a:r>
            <a:r>
              <a:rPr lang="en-US" sz="1600" b="1" kern="0" dirty="0" err="1" smtClean="0">
                <a:latin typeface="Courier New" pitchFamily="49" charset="0"/>
                <a:ea typeface="+mn-lt"/>
                <a:cs typeface="Courier New" pitchFamily="49" charset="0"/>
              </a:rPr>
              <a:t>SpecBase</a:t>
            </a:r>
            <a:r>
              <a:rPr lang="en-US" sz="1600" b="1" kern="0" dirty="0" smtClean="0">
                <a:latin typeface="Courier New" pitchFamily="49" charset="0"/>
                <a:ea typeface="+mn-lt"/>
                <a:cs typeface="Courier New" pitchFamily="49" charset="0"/>
              </a:rPr>
              <a:t>&lt;</a:t>
            </a:r>
            <a:r>
              <a:rPr lang="en-US" sz="1600" b="1" kern="0" dirty="0" err="1" smtClean="0">
                <a:latin typeface="Courier New" pitchFamily="49" charset="0"/>
                <a:ea typeface="+mn-lt"/>
                <a:cs typeface="Courier New" pitchFamily="49" charset="0"/>
              </a:rPr>
              <a:t>BankAccountController</a:t>
            </a:r>
            <a:r>
              <a:rPr lang="en-US" sz="1600" b="1" kern="0" dirty="0" smtClean="0">
                <a:latin typeface="Courier New" pitchFamily="49" charset="0"/>
                <a:ea typeface="+mn-lt"/>
                <a:cs typeface="Courier New" pitchFamily="49" charset="0"/>
              </a:rPr>
              <a:t>&gt;</a:t>
            </a:r>
          </a:p>
          <a:p>
            <a:pPr lvl="0" indent="-274320">
              <a:buClr>
                <a:schemeClr val="accent1"/>
              </a:buClr>
              <a:buSzPct val="80000"/>
              <a:defRPr/>
            </a:pPr>
            <a:r>
              <a:rPr lang="en-US" sz="1600" b="1" kern="0" dirty="0" smtClean="0">
                <a:latin typeface="Courier New" pitchFamily="49" charset="0"/>
                <a:ea typeface="+mn-lt"/>
                <a:cs typeface="Courier New" pitchFamily="49" charset="0"/>
              </a:rPr>
              <a:t>{</a:t>
            </a:r>
          </a:p>
          <a:p>
            <a:pPr lvl="0" indent="-274320">
              <a:buClr>
                <a:schemeClr val="accent1"/>
              </a:buClr>
              <a:buSzPct val="80000"/>
              <a:defRPr/>
            </a:pPr>
            <a:r>
              <a:rPr lang="en-US" sz="1600" b="1" kern="0" dirty="0" smtClean="0">
                <a:latin typeface="Courier New" pitchFamily="49" charset="0"/>
                <a:ea typeface="+mn-lt"/>
                <a:cs typeface="Courier New" pitchFamily="49" charset="0"/>
              </a:rPr>
              <a:t>    [Test]</a:t>
            </a:r>
          </a:p>
          <a:p>
            <a:pPr lvl="0" indent="-274320">
              <a:buClr>
                <a:schemeClr val="accent1"/>
              </a:buClr>
              <a:buSzPct val="80000"/>
              <a:defRPr/>
            </a:pPr>
            <a:r>
              <a:rPr lang="en-US" sz="1600" b="1" kern="0" dirty="0" smtClean="0">
                <a:latin typeface="Courier New" pitchFamily="49" charset="0"/>
                <a:ea typeface="+mn-lt"/>
                <a:cs typeface="Courier New" pitchFamily="49" charset="0"/>
              </a:rPr>
              <a:t>    public void </a:t>
            </a:r>
            <a:r>
              <a:rPr lang="en-US" sz="1600" b="1" kern="0" dirty="0" err="1" smtClean="0">
                <a:solidFill>
                  <a:srgbClr val="FF0000"/>
                </a:solidFill>
                <a:latin typeface="Courier New" pitchFamily="49" charset="0"/>
                <a:ea typeface="+mn-lt"/>
                <a:cs typeface="Courier New" pitchFamily="49" charset="0"/>
              </a:rPr>
              <a:t>Then_the_bank_account_details_should_be_displayed</a:t>
            </a:r>
            <a:r>
              <a:rPr lang="en-US" sz="1600" b="1" kern="0" dirty="0" smtClean="0">
                <a:latin typeface="Courier New" pitchFamily="49" charset="0"/>
                <a:ea typeface="+mn-lt"/>
                <a:cs typeface="Courier New" pitchFamily="49" charset="0"/>
              </a:rPr>
              <a:t>()</a:t>
            </a:r>
          </a:p>
          <a:p>
            <a:pPr lvl="0" indent="-274320">
              <a:buClr>
                <a:schemeClr val="accent1"/>
              </a:buClr>
              <a:buSzPct val="80000"/>
              <a:defRPr/>
            </a:pPr>
            <a:r>
              <a:rPr lang="en-US" sz="1600" b="1" kern="0" dirty="0" smtClean="0">
                <a:latin typeface="Courier New" pitchFamily="49" charset="0"/>
                <a:ea typeface="+mn-lt"/>
                <a:cs typeface="Courier New" pitchFamily="49" charset="0"/>
              </a:rPr>
              <a:t>    {</a:t>
            </a:r>
          </a:p>
          <a:p>
            <a:pPr lvl="0" indent="-274320">
              <a:buClr>
                <a:schemeClr val="accent1"/>
              </a:buClr>
              <a:buSzPct val="80000"/>
              <a:defRPr/>
            </a:pPr>
            <a:r>
              <a:rPr lang="en-US" sz="1600" b="1" kern="0" dirty="0" smtClean="0">
                <a:latin typeface="Courier New" pitchFamily="49" charset="0"/>
                <a:ea typeface="+mn-lt"/>
                <a:cs typeface="Courier New" pitchFamily="49" charset="0"/>
              </a:rPr>
              <a:t>        _</a:t>
            </a:r>
            <a:r>
              <a:rPr lang="en-US" sz="1600" b="1" kern="0" dirty="0" err="1" smtClean="0">
                <a:latin typeface="Courier New" pitchFamily="49" charset="0"/>
                <a:ea typeface="+mn-lt"/>
                <a:cs typeface="Courier New" pitchFamily="49" charset="0"/>
              </a:rPr>
              <a:t>viewModel.AccountNumber.ShouldEqual</a:t>
            </a:r>
            <a:r>
              <a:rPr lang="en-US" sz="1600" b="1" kern="0" dirty="0" smtClean="0">
                <a:latin typeface="Courier New" pitchFamily="49" charset="0"/>
                <a:ea typeface="+mn-lt"/>
                <a:cs typeface="Courier New" pitchFamily="49" charset="0"/>
              </a:rPr>
              <a:t>(“9723742893”);</a:t>
            </a:r>
          </a:p>
          <a:p>
            <a:pPr lvl="0" indent="-274320">
              <a:buClr>
                <a:schemeClr val="accent1"/>
              </a:buClr>
              <a:buSzPct val="80000"/>
              <a:defRPr/>
            </a:pPr>
            <a:r>
              <a:rPr lang="en-US" sz="1600" b="1" kern="0" dirty="0" smtClean="0">
                <a:latin typeface="Courier New" pitchFamily="49" charset="0"/>
                <a:ea typeface="+mn-lt"/>
                <a:cs typeface="Courier New" pitchFamily="49" charset="0"/>
              </a:rPr>
              <a:t>        _</a:t>
            </a:r>
            <a:r>
              <a:rPr lang="en-US" sz="1600" b="1" kern="0" dirty="0" err="1" smtClean="0">
                <a:latin typeface="Courier New" pitchFamily="49" charset="0"/>
                <a:ea typeface="+mn-lt"/>
                <a:cs typeface="Courier New" pitchFamily="49" charset="0"/>
              </a:rPr>
              <a:t>viewModel.AccountHolder.ShouldEqual</a:t>
            </a:r>
            <a:r>
              <a:rPr lang="en-US" sz="1600" b="1" kern="0" dirty="0" smtClean="0">
                <a:latin typeface="Courier New" pitchFamily="49" charset="0"/>
                <a:ea typeface="+mn-lt"/>
                <a:cs typeface="Courier New" pitchFamily="49" charset="0"/>
              </a:rPr>
              <a:t>(“Joe Smith”);</a:t>
            </a:r>
          </a:p>
          <a:p>
            <a:pPr lvl="0" indent="-274320">
              <a:buClr>
                <a:schemeClr val="accent1"/>
              </a:buClr>
              <a:buSzPct val="80000"/>
              <a:defRPr/>
            </a:pPr>
            <a:r>
              <a:rPr lang="en-US" sz="1600" b="1" kern="0" dirty="0" smtClean="0">
                <a:latin typeface="Courier New" pitchFamily="49" charset="0"/>
                <a:ea typeface="+mn-lt"/>
                <a:cs typeface="Courier New" pitchFamily="49" charset="0"/>
              </a:rPr>
              <a:t>        _</a:t>
            </a:r>
            <a:r>
              <a:rPr lang="en-US" sz="1600" b="1" kern="0" dirty="0" err="1" smtClean="0">
                <a:latin typeface="Courier New" pitchFamily="49" charset="0"/>
                <a:ea typeface="+mn-lt"/>
                <a:cs typeface="Courier New" pitchFamily="49" charset="0"/>
              </a:rPr>
              <a:t>viewModel.AccountStatus.ShouldEqual</a:t>
            </a:r>
            <a:r>
              <a:rPr lang="en-US" sz="1600" b="1" kern="0" dirty="0" smtClean="0">
                <a:latin typeface="Courier New" pitchFamily="49" charset="0"/>
                <a:ea typeface="+mn-lt"/>
                <a:cs typeface="Courier New" pitchFamily="49" charset="0"/>
              </a:rPr>
              <a:t>(“Active”);</a:t>
            </a:r>
          </a:p>
          <a:p>
            <a:pPr lvl="0" indent="-274320">
              <a:buClr>
                <a:schemeClr val="accent1"/>
              </a:buClr>
              <a:buSzPct val="80000"/>
              <a:defRPr/>
            </a:pPr>
            <a:r>
              <a:rPr lang="en-US" sz="1600" b="1" kern="0" dirty="0" smtClean="0">
                <a:latin typeface="Courier New" pitchFamily="49" charset="0"/>
                <a:ea typeface="+mn-lt"/>
                <a:cs typeface="Courier New" pitchFamily="49" charset="0"/>
              </a:rPr>
              <a:t>        _</a:t>
            </a:r>
            <a:r>
              <a:rPr lang="en-US" sz="1600" b="1" kern="0" dirty="0" err="1" smtClean="0">
                <a:latin typeface="Courier New" pitchFamily="49" charset="0"/>
                <a:ea typeface="+mn-lt"/>
                <a:cs typeface="Courier New" pitchFamily="49" charset="0"/>
              </a:rPr>
              <a:t>viewModel.Balance.ShouldEqual</a:t>
            </a:r>
            <a:r>
              <a:rPr lang="en-US" sz="1600" b="1" kern="0" dirty="0" smtClean="0">
                <a:latin typeface="Courier New" pitchFamily="49" charset="0"/>
                <a:ea typeface="+mn-lt"/>
                <a:cs typeface="Courier New" pitchFamily="49" charset="0"/>
              </a:rPr>
              <a:t>(2);</a:t>
            </a:r>
          </a:p>
          <a:p>
            <a:pPr lvl="0" indent="-274320">
              <a:buClr>
                <a:schemeClr val="accent1"/>
              </a:buClr>
              <a:buSzPct val="80000"/>
              <a:defRPr/>
            </a:pPr>
            <a:r>
              <a:rPr lang="en-US" sz="1600" b="1" kern="0" dirty="0" smtClean="0">
                <a:latin typeface="Courier New" pitchFamily="49" charset="0"/>
                <a:ea typeface="+mn-lt"/>
                <a:cs typeface="Courier New" pitchFamily="49" charset="0"/>
              </a:rPr>
              <a:t>    }</a:t>
            </a:r>
          </a:p>
          <a:p>
            <a:pPr lvl="0" indent="-274320">
              <a:buClr>
                <a:schemeClr val="accent1"/>
              </a:buClr>
              <a:buSzPct val="80000"/>
              <a:defRPr/>
            </a:pPr>
            <a:r>
              <a:rPr lang="en-US" sz="1600" b="1" kern="0" dirty="0" smtClean="0">
                <a:latin typeface="Courier New" pitchFamily="49" charset="0"/>
                <a:ea typeface="+mn-lt"/>
                <a:cs typeface="Courier New" pitchFamily="49" charset="0"/>
              </a:rPr>
              <a:t>}</a:t>
            </a:r>
            <a:endParaRPr lang="en-US" sz="1600" b="1" kern="0" dirty="0">
              <a:latin typeface="Courier New" pitchFamily="49" charset="0"/>
              <a:ea typeface="+mn-lt"/>
              <a:cs typeface="Courier New"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 Tips and Guidelines</a:t>
            </a:r>
            <a:endParaRPr lang="en-US" dirty="0"/>
          </a:p>
        </p:txBody>
      </p:sp>
      <p:sp>
        <p:nvSpPr>
          <p:cNvPr id="3" name="Content Placeholder 2"/>
          <p:cNvSpPr>
            <a:spLocks noGrp="1"/>
          </p:cNvSpPr>
          <p:nvPr>
            <p:ph idx="1"/>
          </p:nvPr>
        </p:nvSpPr>
        <p:spPr/>
        <p:txBody>
          <a:bodyPr>
            <a:normAutofit lnSpcReduction="10000"/>
          </a:bodyPr>
          <a:lstStyle/>
          <a:p>
            <a:r>
              <a:rPr lang="en-US" dirty="0" smtClean="0"/>
              <a:t>Use Should____() extension methods, for example:</a:t>
            </a:r>
          </a:p>
          <a:p>
            <a:pPr lvl="1"/>
            <a:r>
              <a:rPr lang="en-US" dirty="0" err="1" smtClean="0"/>
              <a:t>ShouldEqual</a:t>
            </a:r>
            <a:r>
              <a:rPr lang="en-US" dirty="0" smtClean="0"/>
              <a:t>()</a:t>
            </a:r>
          </a:p>
          <a:p>
            <a:pPr lvl="1"/>
            <a:r>
              <a:rPr lang="en-US" dirty="0" err="1" smtClean="0"/>
              <a:t>ShouldNotEqual</a:t>
            </a:r>
            <a:r>
              <a:rPr lang="en-US" dirty="0" smtClean="0"/>
              <a:t>()</a:t>
            </a:r>
          </a:p>
          <a:p>
            <a:pPr lvl="1"/>
            <a:r>
              <a:rPr lang="en-US" dirty="0" err="1" smtClean="0"/>
              <a:t>ShouldBeTheSameAs</a:t>
            </a:r>
            <a:r>
              <a:rPr lang="en-US" dirty="0" smtClean="0"/>
              <a:t>() (reference comparison)</a:t>
            </a:r>
          </a:p>
          <a:p>
            <a:pPr lvl="1"/>
            <a:r>
              <a:rPr lang="en-US" dirty="0" err="1" smtClean="0"/>
              <a:t>ShouldContain</a:t>
            </a:r>
            <a:r>
              <a:rPr lang="en-US" dirty="0" smtClean="0"/>
              <a:t>()</a:t>
            </a:r>
          </a:p>
          <a:p>
            <a:pPr lvl="1"/>
            <a:r>
              <a:rPr lang="en-US" dirty="0" err="1" smtClean="0"/>
              <a:t>ShouldNotContain</a:t>
            </a:r>
            <a:r>
              <a:rPr lang="en-US" dirty="0" smtClean="0"/>
              <a:t>()</a:t>
            </a:r>
          </a:p>
          <a:p>
            <a:pPr lvl="1"/>
            <a:r>
              <a:rPr lang="en-US" dirty="0" err="1" smtClean="0"/>
              <a:t>ShouldBeNull</a:t>
            </a:r>
            <a:r>
              <a:rPr lang="en-US" dirty="0" smtClean="0"/>
              <a:t>()</a:t>
            </a:r>
          </a:p>
          <a:p>
            <a:pPr lvl="1"/>
            <a:r>
              <a:rPr lang="en-US" dirty="0" err="1" smtClean="0"/>
              <a:t>ShouldNotBeNull</a:t>
            </a:r>
            <a:r>
              <a:rPr lang="en-US" dirty="0" smtClean="0"/>
              <a:t>()</a:t>
            </a:r>
          </a:p>
          <a:p>
            <a:pPr lvl="1"/>
            <a:r>
              <a:rPr lang="en-US" dirty="0" err="1" smtClean="0"/>
              <a:t>ShouldBeTrue</a:t>
            </a:r>
            <a:r>
              <a:rPr lang="en-US" dirty="0" smtClean="0"/>
              <a:t>()</a:t>
            </a:r>
          </a:p>
          <a:p>
            <a:pPr lvl="1"/>
            <a:r>
              <a:rPr lang="en-US" dirty="0" err="1" smtClean="0"/>
              <a:t>ShouldBeFalse</a:t>
            </a:r>
            <a:r>
              <a:rPr lang="en-US" dirty="0" smtClean="0"/>
              <a:t>()</a:t>
            </a:r>
          </a:p>
          <a:p>
            <a:pPr lvl="1"/>
            <a:r>
              <a:rPr lang="en-US" dirty="0" err="1" smtClean="0"/>
              <a:t>ShouldBeGreaterThan</a:t>
            </a:r>
            <a:r>
              <a:rPr lang="en-US" dirty="0" smtClean="0"/>
              <a:t>()</a:t>
            </a:r>
          </a:p>
          <a:p>
            <a:pPr lvl="1"/>
            <a:r>
              <a:rPr lang="en-US" dirty="0" err="1" smtClean="0"/>
              <a:t>ShouldBeThrownBy</a:t>
            </a:r>
            <a:r>
              <a:rPr lang="en-US" smtClean="0"/>
              <a:t>()</a:t>
            </a:r>
            <a:endParaRPr lang="en-US" dirty="0" smtClean="0"/>
          </a:p>
          <a:p>
            <a:pPr lvl="1"/>
            <a:r>
              <a:rPr lang="en-US" dirty="0" smtClean="0"/>
              <a:t>Write your own!</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 vs. Integration Tests</a:t>
            </a:r>
            <a:endParaRPr lang="en-US" dirty="0"/>
          </a:p>
        </p:txBody>
      </p:sp>
      <p:sp>
        <p:nvSpPr>
          <p:cNvPr id="3" name="Content Placeholder 2"/>
          <p:cNvSpPr>
            <a:spLocks noGrp="1"/>
          </p:cNvSpPr>
          <p:nvPr>
            <p:ph idx="1"/>
          </p:nvPr>
        </p:nvSpPr>
        <p:spPr/>
        <p:txBody>
          <a:bodyPr/>
          <a:lstStyle/>
          <a:p>
            <a:r>
              <a:rPr lang="en-US" dirty="0" smtClean="0"/>
              <a:t>Unit tests:</a:t>
            </a:r>
          </a:p>
          <a:p>
            <a:pPr lvl="1"/>
            <a:r>
              <a:rPr lang="en-US" dirty="0" smtClean="0"/>
              <a:t>Tests a small unit of functionality</a:t>
            </a:r>
          </a:p>
          <a:p>
            <a:pPr lvl="1"/>
            <a:r>
              <a:rPr lang="en-US" smtClean="0"/>
              <a:t>Mock or “fake </a:t>
            </a:r>
            <a:r>
              <a:rPr lang="en-US" dirty="0" smtClean="0"/>
              <a:t>out” external dependencies (e.g. databases)</a:t>
            </a:r>
          </a:p>
          <a:p>
            <a:pPr lvl="1"/>
            <a:r>
              <a:rPr lang="en-US" dirty="0" smtClean="0"/>
              <a:t>Run fast</a:t>
            </a:r>
          </a:p>
          <a:p>
            <a:pPr lvl="1"/>
            <a:endParaRPr lang="en-US" dirty="0" smtClean="0"/>
          </a:p>
          <a:p>
            <a:r>
              <a:rPr lang="en-US" dirty="0" smtClean="0"/>
              <a:t>Integration tests:</a:t>
            </a:r>
          </a:p>
          <a:p>
            <a:pPr lvl="1"/>
            <a:r>
              <a:rPr lang="en-US" dirty="0" smtClean="0"/>
              <a:t>Test the whole system working together</a:t>
            </a:r>
          </a:p>
          <a:p>
            <a:pPr lvl="1"/>
            <a:r>
              <a:rPr lang="en-US" dirty="0" smtClean="0"/>
              <a:t>Can run slow</a:t>
            </a:r>
          </a:p>
          <a:p>
            <a:pPr lvl="1"/>
            <a:r>
              <a:rPr lang="en-US" dirty="0" smtClean="0"/>
              <a:t>Can be brittle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for learning TDD</a:t>
            </a:r>
            <a:endParaRPr lang="en-US" dirty="0"/>
          </a:p>
        </p:txBody>
      </p:sp>
      <p:sp>
        <p:nvSpPr>
          <p:cNvPr id="3" name="Content Placeholder 2"/>
          <p:cNvSpPr>
            <a:spLocks noGrp="1"/>
          </p:cNvSpPr>
          <p:nvPr>
            <p:ph idx="1"/>
          </p:nvPr>
        </p:nvSpPr>
        <p:spPr/>
        <p:txBody>
          <a:bodyPr>
            <a:normAutofit/>
          </a:bodyPr>
          <a:lstStyle/>
          <a:p>
            <a:r>
              <a:rPr lang="en-US" dirty="0" smtClean="0"/>
              <a:t>Be patient.  You will get better/faster at this.</a:t>
            </a:r>
          </a:p>
          <a:p>
            <a:r>
              <a:rPr lang="en-US" dirty="0" smtClean="0"/>
              <a:t>Resist the urge to cheat</a:t>
            </a:r>
          </a:p>
          <a:p>
            <a:r>
              <a:rPr lang="en-US" dirty="0" smtClean="0"/>
              <a:t>Clean code, not clever code</a:t>
            </a:r>
            <a:br>
              <a:rPr lang="en-US" dirty="0" smtClean="0"/>
            </a:br>
            <a:r>
              <a:rPr lang="en-US" dirty="0" smtClean="0"/>
              <a:t/>
            </a:r>
            <a:br>
              <a:rPr lang="en-US" dirty="0" smtClean="0"/>
            </a:br>
            <a:r>
              <a:rPr lang="en-US" b="1" i="1" dirty="0" smtClean="0">
                <a:ea typeface="Optima" charset="0"/>
                <a:cs typeface="Optima" charset="0"/>
                <a:sym typeface="Optima" charset="0"/>
              </a:rPr>
              <a:t>“Clean code that works is the goal of Test Driven Development.”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228600"/>
            <a:ext cx="8229600" cy="6172200"/>
          </a:xfrm>
        </p:spPr>
        <p:txBody>
          <a:bodyPr>
            <a:noAutofit/>
          </a:bodyPr>
          <a:lstStyle/>
          <a:p>
            <a:pPr>
              <a:buNone/>
            </a:pPr>
            <a:r>
              <a:rPr lang="en-US" sz="2000" dirty="0" smtClean="0">
                <a:ea typeface="Gill Sans" charset="0"/>
                <a:cs typeface="Gill Sans" charset="0"/>
                <a:sym typeface="Gill Sans" charset="0"/>
              </a:rPr>
              <a:t>Greed is a dice game where you roll </a:t>
            </a:r>
            <a:r>
              <a:rPr lang="en-US" sz="2000" b="1" dirty="0" smtClean="0">
                <a:ea typeface="Gill Sans" charset="0"/>
                <a:cs typeface="Gill Sans" charset="0"/>
                <a:sym typeface="Gill Sans" charset="0"/>
              </a:rPr>
              <a:t>five</a:t>
            </a:r>
            <a:r>
              <a:rPr lang="en-US" sz="2000" dirty="0" smtClean="0">
                <a:ea typeface="Gill Sans" charset="0"/>
                <a:cs typeface="Gill Sans" charset="0"/>
                <a:sym typeface="Gill Sans" charset="0"/>
              </a:rPr>
              <a:t> six-sided dice to accumulate</a:t>
            </a:r>
          </a:p>
          <a:p>
            <a:pPr>
              <a:buNone/>
            </a:pPr>
            <a:r>
              <a:rPr lang="en-US" sz="2000" dirty="0" smtClean="0">
                <a:ea typeface="Gill Sans" charset="0"/>
                <a:cs typeface="Gill Sans" charset="0"/>
                <a:sym typeface="Gill Sans" charset="0"/>
              </a:rPr>
              <a:t>points.  The following "score" function will be used calculate the</a:t>
            </a:r>
          </a:p>
          <a:p>
            <a:pPr>
              <a:buNone/>
            </a:pPr>
            <a:r>
              <a:rPr lang="en-US" sz="2000" dirty="0" smtClean="0">
                <a:ea typeface="Gill Sans" charset="0"/>
                <a:cs typeface="Gill Sans" charset="0"/>
                <a:sym typeface="Gill Sans" charset="0"/>
              </a:rPr>
              <a:t>score of a single roll of the dice.</a:t>
            </a:r>
          </a:p>
          <a:p>
            <a:pPr>
              <a:buNone/>
            </a:pPr>
            <a:r>
              <a:rPr lang="en-US" sz="2000" dirty="0" smtClean="0">
                <a:ea typeface="Gill Sans" charset="0"/>
                <a:cs typeface="Gill Sans" charset="0"/>
                <a:sym typeface="Gill Sans" charset="0"/>
              </a:rPr>
              <a:t> </a:t>
            </a:r>
          </a:p>
          <a:p>
            <a:pPr>
              <a:buNone/>
            </a:pPr>
            <a:r>
              <a:rPr lang="en-US" sz="2000" dirty="0" smtClean="0">
                <a:ea typeface="Gill Sans" charset="0"/>
                <a:cs typeface="Gill Sans" charset="0"/>
                <a:sym typeface="Gill Sans" charset="0"/>
              </a:rPr>
              <a:t>A greed roll is scored as follows:</a:t>
            </a:r>
          </a:p>
          <a:p>
            <a:pPr>
              <a:buNone/>
            </a:pPr>
            <a:r>
              <a:rPr lang="en-US" sz="2000" dirty="0" smtClean="0">
                <a:ea typeface="Gill Sans" charset="0"/>
                <a:cs typeface="Gill Sans" charset="0"/>
                <a:sym typeface="Gill Sans" charset="0"/>
              </a:rPr>
              <a:t> * A set of three ones is 1000 points</a:t>
            </a:r>
          </a:p>
          <a:p>
            <a:pPr>
              <a:buNone/>
            </a:pPr>
            <a:r>
              <a:rPr lang="en-US" sz="2000" dirty="0" smtClean="0">
                <a:ea typeface="Gill Sans" charset="0"/>
                <a:cs typeface="Gill Sans" charset="0"/>
                <a:sym typeface="Gill Sans" charset="0"/>
              </a:rPr>
              <a:t> * A set of three numbers (other than ones) is worth 100 times the</a:t>
            </a:r>
          </a:p>
          <a:p>
            <a:pPr>
              <a:buNone/>
            </a:pPr>
            <a:r>
              <a:rPr lang="en-US" sz="2000" dirty="0" smtClean="0">
                <a:ea typeface="Gill Sans" charset="0"/>
                <a:cs typeface="Gill Sans" charset="0"/>
                <a:sym typeface="Gill Sans" charset="0"/>
              </a:rPr>
              <a:t>   number. (e.g. three fives is 500 points).</a:t>
            </a:r>
          </a:p>
          <a:p>
            <a:pPr>
              <a:buNone/>
            </a:pPr>
            <a:r>
              <a:rPr lang="en-US" sz="2000" dirty="0" smtClean="0">
                <a:ea typeface="Gill Sans" charset="0"/>
                <a:cs typeface="Gill Sans" charset="0"/>
                <a:sym typeface="Gill Sans" charset="0"/>
              </a:rPr>
              <a:t> * A one (that is not part of a set of three) is worth 100 points.</a:t>
            </a:r>
          </a:p>
          <a:p>
            <a:pPr>
              <a:buNone/>
            </a:pPr>
            <a:r>
              <a:rPr lang="en-US" sz="2000" dirty="0" smtClean="0">
                <a:ea typeface="Gill Sans" charset="0"/>
                <a:cs typeface="Gill Sans" charset="0"/>
                <a:sym typeface="Gill Sans" charset="0"/>
              </a:rPr>
              <a:t> * A five (that is not part of a set of three) is worth 50 points.</a:t>
            </a:r>
          </a:p>
          <a:p>
            <a:pPr>
              <a:buNone/>
            </a:pPr>
            <a:r>
              <a:rPr lang="en-US" sz="2000" dirty="0" smtClean="0">
                <a:ea typeface="Gill Sans" charset="0"/>
                <a:cs typeface="Gill Sans" charset="0"/>
                <a:sym typeface="Gill Sans" charset="0"/>
              </a:rPr>
              <a:t> * Everything else is worth 0 points.  </a:t>
            </a:r>
          </a:p>
          <a:p>
            <a:pPr>
              <a:buNone/>
            </a:pPr>
            <a:endParaRPr lang="en-US" sz="2000" dirty="0" smtClean="0">
              <a:ea typeface="Gill Sans" charset="0"/>
              <a:cs typeface="Gill Sans" charset="0"/>
              <a:sym typeface="Gill Sans" charset="0"/>
            </a:endParaRPr>
          </a:p>
          <a:p>
            <a:pPr>
              <a:buNone/>
            </a:pPr>
            <a:r>
              <a:rPr lang="en-US" sz="2000" dirty="0" smtClean="0">
                <a:ea typeface="Gill Sans" charset="0"/>
                <a:cs typeface="Gill Sans" charset="0"/>
                <a:sym typeface="Gill Sans" charset="0"/>
              </a:rPr>
              <a:t> Examples:</a:t>
            </a:r>
          </a:p>
          <a:p>
            <a:pPr>
              <a:buNone/>
            </a:pPr>
            <a:endParaRPr lang="en-US" sz="2000" dirty="0" smtClean="0">
              <a:ea typeface="Gill Sans" charset="0"/>
              <a:cs typeface="Gill Sans" charset="0"/>
              <a:sym typeface="Gill Sans" charset="0"/>
            </a:endParaRPr>
          </a:p>
          <a:p>
            <a:pPr>
              <a:buNone/>
            </a:pPr>
            <a:r>
              <a:rPr lang="en-US" sz="2000" dirty="0" smtClean="0">
                <a:ea typeface="Gill Sans" charset="0"/>
                <a:cs typeface="Gill Sans" charset="0"/>
                <a:sym typeface="Gill Sans" charset="0"/>
              </a:rPr>
              <a:t> score([1,1,1,5,1]) =&gt; 1150 points</a:t>
            </a:r>
          </a:p>
          <a:p>
            <a:pPr>
              <a:buNone/>
            </a:pPr>
            <a:r>
              <a:rPr lang="en-US" sz="2000" dirty="0" smtClean="0">
                <a:ea typeface="Gill Sans" charset="0"/>
                <a:cs typeface="Gill Sans" charset="0"/>
                <a:sym typeface="Gill Sans" charset="0"/>
              </a:rPr>
              <a:t> score([2,3,4,6,2]) =&gt; 0 points</a:t>
            </a:r>
          </a:p>
          <a:p>
            <a:pPr>
              <a:buNone/>
            </a:pPr>
            <a:r>
              <a:rPr lang="en-US" sz="2000" dirty="0" smtClean="0">
                <a:ea typeface="Gill Sans" charset="0"/>
                <a:cs typeface="Gill Sans" charset="0"/>
                <a:sym typeface="Gill Sans" charset="0"/>
              </a:rPr>
              <a:t> score([3,4,5,3,3]) =&gt; 350 points</a:t>
            </a:r>
          </a:p>
          <a:p>
            <a:pPr>
              <a:buNone/>
            </a:pPr>
            <a:r>
              <a:rPr lang="en-US" sz="2000" dirty="0" smtClean="0">
                <a:ea typeface="Gill Sans" charset="0"/>
                <a:cs typeface="Gill Sans" charset="0"/>
                <a:sym typeface="Gill Sans" charset="0"/>
              </a:rPr>
              <a:t> score([1,5,1,2,4]) =&gt; 250 points</a:t>
            </a:r>
          </a:p>
          <a:p>
            <a:pPr>
              <a:buNone/>
            </a:pPr>
            <a:endParaRPr lang="en-US" sz="2000" dirty="0" smtClean="0">
              <a:ea typeface="Gill Sans" charset="0"/>
              <a:cs typeface="Gill Sans" charset="0"/>
              <a:sym typeface="Gill Sans" charset="0"/>
            </a:endParaRPr>
          </a:p>
          <a:p>
            <a:pPr>
              <a:buNone/>
            </a:pPr>
            <a:r>
              <a:rPr lang="en-US" sz="2000" dirty="0" smtClean="0">
                <a:ea typeface="Gill Sans" charset="0"/>
                <a:cs typeface="Gill Sans" charset="0"/>
                <a:sym typeface="Gill Sans" charset="0"/>
              </a:rPr>
              <a:t> Your goal is to write the score method.</a:t>
            </a:r>
          </a:p>
          <a:p>
            <a:pPr>
              <a:buNone/>
            </a:pP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Frameworks</a:t>
            </a:r>
            <a:endParaRPr lang="en-US" dirty="0"/>
          </a:p>
        </p:txBody>
      </p:sp>
      <p:sp>
        <p:nvSpPr>
          <p:cNvPr id="3" name="Content Placeholder 2"/>
          <p:cNvSpPr>
            <a:spLocks noGrp="1"/>
          </p:cNvSpPr>
          <p:nvPr>
            <p:ph idx="1"/>
          </p:nvPr>
        </p:nvSpPr>
        <p:spPr/>
        <p:txBody>
          <a:bodyPr>
            <a:normAutofit/>
          </a:bodyPr>
          <a:lstStyle/>
          <a:p>
            <a:r>
              <a:rPr lang="en-US" dirty="0" smtClean="0"/>
              <a:t>.NET</a:t>
            </a:r>
          </a:p>
          <a:p>
            <a:pPr lvl="1"/>
            <a:r>
              <a:rPr lang="en-US" sz="2800" dirty="0" smtClean="0"/>
              <a:t>NUnit, MSTest, </a:t>
            </a:r>
            <a:r>
              <a:rPr lang="en-US" sz="2800" dirty="0" err="1" smtClean="0"/>
              <a:t>MBUnit</a:t>
            </a:r>
            <a:r>
              <a:rPr lang="en-US" sz="2800" dirty="0" smtClean="0"/>
              <a:t>, </a:t>
            </a:r>
            <a:r>
              <a:rPr lang="en-US" sz="2800" dirty="0" err="1" smtClean="0"/>
              <a:t>xUnit</a:t>
            </a:r>
            <a:r>
              <a:rPr lang="en-US" sz="2800" dirty="0" smtClean="0"/>
              <a:t>, </a:t>
            </a:r>
            <a:r>
              <a:rPr lang="en-US" sz="2800" dirty="0" err="1" smtClean="0"/>
              <a:t>MSpec</a:t>
            </a:r>
            <a:endParaRPr lang="en-US" sz="2800" dirty="0" smtClean="0"/>
          </a:p>
          <a:p>
            <a:r>
              <a:rPr lang="en-US" dirty="0" smtClean="0"/>
              <a:t>Java</a:t>
            </a:r>
          </a:p>
          <a:p>
            <a:pPr lvl="1"/>
            <a:r>
              <a:rPr lang="en-US" sz="2800" dirty="0" err="1" smtClean="0"/>
              <a:t>JUnit</a:t>
            </a:r>
            <a:r>
              <a:rPr lang="en-US" sz="2800" dirty="0" smtClean="0"/>
              <a:t>……</a:t>
            </a:r>
          </a:p>
          <a:p>
            <a:r>
              <a:rPr lang="en-US" dirty="0" smtClean="0"/>
              <a:t>Ruby</a:t>
            </a:r>
          </a:p>
          <a:p>
            <a:pPr lvl="1"/>
            <a:r>
              <a:rPr lang="en-US" sz="2800" dirty="0" smtClean="0"/>
              <a:t>RSpec, Test::Unit, </a:t>
            </a:r>
            <a:r>
              <a:rPr lang="en-US" sz="2800" dirty="0" err="1" smtClean="0"/>
              <a:t>Shoulda</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TDD Process</a:t>
            </a:r>
            <a:endParaRPr lang="en-US" dirty="0"/>
          </a:p>
        </p:txBody>
      </p:sp>
      <p:sp>
        <p:nvSpPr>
          <p:cNvPr id="3" name="Content Placeholder 2"/>
          <p:cNvSpPr>
            <a:spLocks noGrp="1"/>
          </p:cNvSpPr>
          <p:nvPr>
            <p:ph idx="1"/>
          </p:nvPr>
        </p:nvSpPr>
        <p:spPr/>
        <p:txBody>
          <a:bodyPr>
            <a:normAutofit fontScale="92500" lnSpcReduction="10000"/>
          </a:bodyPr>
          <a:lstStyle/>
          <a:p>
            <a:pPr marL="512064" indent="-514350">
              <a:buFont typeface="+mj-lt"/>
              <a:buAutoNum type="arabicPeriod"/>
            </a:pPr>
            <a:r>
              <a:rPr lang="en-US" sz="3800" dirty="0" smtClean="0"/>
              <a:t>Write a test (or tests) for something.  Since you haven’t written the implementation code yet, the tests should fail.</a:t>
            </a:r>
          </a:p>
          <a:p>
            <a:pPr marL="512064" indent="-514350">
              <a:buFont typeface="+mj-lt"/>
              <a:buAutoNum type="arabicPeriod"/>
            </a:pPr>
            <a:r>
              <a:rPr lang="en-US" sz="3800" dirty="0" smtClean="0"/>
              <a:t>Write just enough code to get the test to pass.</a:t>
            </a:r>
          </a:p>
          <a:p>
            <a:pPr marL="512064" indent="-514350">
              <a:buFont typeface="+mj-lt"/>
              <a:buAutoNum type="arabicPeriod"/>
            </a:pPr>
            <a:r>
              <a:rPr lang="en-US" sz="3800" dirty="0" smtClean="0"/>
              <a:t>Move on or refactor</a:t>
            </a:r>
          </a:p>
          <a:p>
            <a:pPr marL="512064" indent="-514350">
              <a:buFont typeface="+mj-lt"/>
              <a:buAutoNum type="arabicPeriod"/>
            </a:pPr>
            <a:endParaRPr lang="en-US" sz="3800" dirty="0" smtClean="0"/>
          </a:p>
          <a:p>
            <a:pPr marL="512064" indent="-514350" algn="ctr">
              <a:buNone/>
            </a:pPr>
            <a:r>
              <a:rPr lang="en-US" sz="3800" b="1" dirty="0" smtClean="0"/>
              <a:t>“Red – Green – Refactor”</a:t>
            </a:r>
            <a:endParaRPr lang="en-US" sz="3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Series of Translations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acobsen.no/anders/blog/archives/images/project.jpg"/>
          <p:cNvPicPr>
            <a:picLocks noChangeAspect="1" noChangeArrowheads="1"/>
          </p:cNvPicPr>
          <p:nvPr/>
        </p:nvPicPr>
        <p:blipFill>
          <a:blip r:embed="rId2" cstate="print"/>
          <a:srcRect/>
          <a:stretch>
            <a:fillRect/>
          </a:stretch>
        </p:blipFill>
        <p:spPr bwMode="auto">
          <a:xfrm>
            <a:off x="0" y="-8604"/>
            <a:ext cx="9155472" cy="6866604"/>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Series of Translations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sld>
</file>

<file path=ppt/theme/theme1.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Human</Template>
  <TotalTime>1290</TotalTime>
  <Words>1730</Words>
  <Application>Microsoft Office PowerPoint</Application>
  <PresentationFormat>On-screen Show (4:3)</PresentationFormat>
  <Paragraphs>341</Paragraphs>
  <Slides>41</Slides>
  <Notes>9</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Human</vt:lpstr>
      <vt:lpstr>Test Driven Development In Action!</vt:lpstr>
      <vt:lpstr>What is Test Driven Development?</vt:lpstr>
      <vt:lpstr>Example of a unit test</vt:lpstr>
      <vt:lpstr>Unit Tests vs. Integration Tests</vt:lpstr>
      <vt:lpstr>Unit Testing Frameworks</vt:lpstr>
      <vt:lpstr>The TDD Process</vt:lpstr>
      <vt:lpstr>A Series of Translations</vt:lpstr>
      <vt:lpstr>Slide 8</vt:lpstr>
      <vt:lpstr>A Series of Translations</vt:lpstr>
      <vt:lpstr>Code!</vt:lpstr>
      <vt:lpstr>Slide 11</vt:lpstr>
      <vt:lpstr>Case Studies</vt:lpstr>
      <vt:lpstr>Case Studies</vt:lpstr>
      <vt:lpstr>Case Studies</vt:lpstr>
      <vt:lpstr>Case Studies</vt:lpstr>
      <vt:lpstr>Case Studies</vt:lpstr>
      <vt:lpstr>Case Studies</vt:lpstr>
      <vt:lpstr>How can we solve these problems?</vt:lpstr>
      <vt:lpstr>What’s in it for me?</vt:lpstr>
      <vt:lpstr>Slide 20</vt:lpstr>
      <vt:lpstr>The Cost of Unit Testing</vt:lpstr>
      <vt:lpstr>The Cost of Not Unit Testing</vt:lpstr>
      <vt:lpstr>Slide 23</vt:lpstr>
      <vt:lpstr>Behavior Driven Development</vt:lpstr>
      <vt:lpstr>Evolution of a TDD test</vt:lpstr>
      <vt:lpstr>Evolution of a TDD test</vt:lpstr>
      <vt:lpstr>Evolution of a TDD test</vt:lpstr>
      <vt:lpstr>Slide 28</vt:lpstr>
      <vt:lpstr>Slide 29</vt:lpstr>
      <vt:lpstr>Slide 30</vt:lpstr>
      <vt:lpstr>Evolution of a TDD test</vt:lpstr>
      <vt:lpstr>Evolution of a TDD test</vt:lpstr>
      <vt:lpstr>Evolution of a TDD test</vt:lpstr>
      <vt:lpstr>Evolution of a TDD test</vt:lpstr>
      <vt:lpstr>Example of a “Test after” test</vt:lpstr>
      <vt:lpstr>Why is testing first better?</vt:lpstr>
      <vt:lpstr>BDD Tips and Guidelines</vt:lpstr>
      <vt:lpstr>BDD Tips and Guidelines</vt:lpstr>
      <vt:lpstr>BDD Tips and Guidelines</vt:lpstr>
      <vt:lpstr>Tips for learning TDD</vt:lpstr>
      <vt:lpstr>Slide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Software Design Principles</dc:title>
  <dc:creator>The Krugers</dc:creator>
  <cp:lastModifiedBy>Jon</cp:lastModifiedBy>
  <cp:revision>153</cp:revision>
  <dcterms:created xsi:type="dcterms:W3CDTF">2009-08-30T02:22:17Z</dcterms:created>
  <dcterms:modified xsi:type="dcterms:W3CDTF">2010-05-12T11:27:43Z</dcterms:modified>
</cp:coreProperties>
</file>