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37"/>
  </p:notesMasterIdLst>
  <p:sldIdLst>
    <p:sldId id="320" r:id="rId2"/>
    <p:sldId id="369" r:id="rId3"/>
    <p:sldId id="372" r:id="rId4"/>
    <p:sldId id="374" r:id="rId5"/>
    <p:sldId id="375" r:id="rId6"/>
    <p:sldId id="373" r:id="rId7"/>
    <p:sldId id="376" r:id="rId8"/>
    <p:sldId id="371" r:id="rId9"/>
    <p:sldId id="379" r:id="rId10"/>
    <p:sldId id="390" r:id="rId11"/>
    <p:sldId id="370" r:id="rId12"/>
    <p:sldId id="389" r:id="rId13"/>
    <p:sldId id="380" r:id="rId14"/>
    <p:sldId id="381" r:id="rId15"/>
    <p:sldId id="378" r:id="rId16"/>
    <p:sldId id="384" r:id="rId17"/>
    <p:sldId id="377" r:id="rId18"/>
    <p:sldId id="394" r:id="rId19"/>
    <p:sldId id="386" r:id="rId20"/>
    <p:sldId id="382" r:id="rId21"/>
    <p:sldId id="383" r:id="rId22"/>
    <p:sldId id="385" r:id="rId23"/>
    <p:sldId id="387" r:id="rId24"/>
    <p:sldId id="388" r:id="rId25"/>
    <p:sldId id="391" r:id="rId26"/>
    <p:sldId id="393" r:id="rId27"/>
    <p:sldId id="360" r:id="rId28"/>
    <p:sldId id="358" r:id="rId29"/>
    <p:sldId id="359" r:id="rId30"/>
    <p:sldId id="396" r:id="rId31"/>
    <p:sldId id="397" r:id="rId32"/>
    <p:sldId id="401" r:id="rId33"/>
    <p:sldId id="398" r:id="rId34"/>
    <p:sldId id="400" r:id="rId35"/>
    <p:sldId id="39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3" autoAdjust="0"/>
  </p:normalViewPr>
  <p:slideViewPr>
    <p:cSldViewPr>
      <p:cViewPr varScale="1">
        <p:scale>
          <a:sx n="65" d="100"/>
          <a:sy n="65" d="100"/>
        </p:scale>
        <p:origin x="-1314"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5/13/2010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you write your tests after your implementation code, you might end up with a situation where it’s difficult to test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can’t explain this one,</a:t>
            </a:r>
            <a:r>
              <a:rPr lang="en-US" baseline="0" dirty="0" smtClean="0"/>
              <a:t> you have to experience it for yourself!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Software development is a series</a:t>
            </a:r>
            <a:r>
              <a:rPr lang="en-US" baseline="0" dirty="0" smtClean="0"/>
              <a:t> of translations – we need to get from an idea in someone’s head to working software.  The best way to not lose sight of that goal is to do small “translations” that will ensure that we stay focused on the original goal.</a:t>
            </a: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-Lower stress</a:t>
            </a:r>
            <a:r>
              <a:rPr lang="en-US" baseline="0" dirty="0" smtClean="0"/>
              <a:t> level!</a:t>
            </a:r>
          </a:p>
          <a:p>
            <a:r>
              <a:rPr lang="en-US" baseline="0" dirty="0" smtClean="0"/>
              <a:t>-Not wasting time setting breakpoints and testing the debugger</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test with</a:t>
            </a:r>
            <a:r>
              <a:rPr lang="en-US" baseline="0" dirty="0" smtClean="0"/>
              <a:t> the debugger, how do you know the next day if your code is  still working?</a:t>
            </a:r>
            <a:endParaRPr lang="en-US" dirty="0" smtClean="0"/>
          </a:p>
          <a:p>
            <a:r>
              <a:rPr lang="en-US" dirty="0" smtClean="0"/>
              <a:t>-Someone</a:t>
            </a:r>
            <a:r>
              <a:rPr lang="en-US" baseline="0" dirty="0" smtClean="0"/>
              <a:t> else is going to change your code someday, so now you don’t have to worry about them breaking your stuff.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Bugs cost money to find, money to write up, money to fix</a:t>
            </a:r>
          </a:p>
          <a:p>
            <a:pPr>
              <a:buFontTx/>
              <a:buChar char="-"/>
            </a:pPr>
            <a:r>
              <a:rPr lang="en-US" dirty="0" smtClean="0"/>
              <a:t>The</a:t>
            </a:r>
            <a:r>
              <a:rPr lang="en-US" baseline="0" dirty="0" smtClean="0"/>
              <a:t> negative impact caused by bugs can be really expensive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We won’t waste time on code</a:t>
            </a:r>
            <a:r>
              <a:rPr lang="en-US" baseline="0" dirty="0" smtClean="0"/>
              <a:t> that we don’t need to write</a:t>
            </a:r>
          </a:p>
          <a:p>
            <a:pPr>
              <a:buFontTx/>
              <a:buChar char="-"/>
            </a:pPr>
            <a:r>
              <a:rPr lang="en-US" baseline="0" dirty="0" smtClean="0"/>
              <a:t>Helps prevent gold plating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-Think about one thing at</a:t>
            </a:r>
            <a:r>
              <a:rPr lang="en-US" baseline="0" dirty="0" smtClean="0"/>
              <a:t> a time… much easier, less stressful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you write testable code, you are less likely to have tight coupling </a:t>
            </a:r>
          </a:p>
          <a:p>
            <a:r>
              <a:rPr lang="en-US" baseline="0" dirty="0" smtClean="0"/>
              <a:t>-Our tests help us name our methods well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5/13/2010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5/13/2010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5/13/2010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5/13/2010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5/13/2010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5/13/2010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5/13/2010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5/13/2010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5/13/2010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5/13/2010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5/13/2010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5/13/2010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misko.hevery.com/2009/10/01/cost-of-testing/" TargetMode="External"/><Relationship Id="rId2" Type="http://schemas.openxmlformats.org/officeDocument/2006/relationships/hyperlink" Target="http://research.microsoft.com/en-us/projects/esm/nagappan_tdd.pdf" TargetMode="External"/><Relationship Id="rId1" Type="http://schemas.openxmlformats.org/officeDocument/2006/relationships/slideLayout" Target="../slideLayouts/slideLayout2.xml"/><Relationship Id="rId4" Type="http://schemas.openxmlformats.org/officeDocument/2006/relationships/hyperlink" Target="http://blog.objectmentor.com/articles/2009/10/07/tdd-derangement-syndrome"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codebetter.com/blogs/jeremy.miller/archive/2006/06/27/146899.aspx" TargetMode="External"/><Relationship Id="rId2" Type="http://schemas.openxmlformats.org/officeDocument/2006/relationships/hyperlink" Target="http://www.code-magazine.com/article.aspx?quickid=0805061&amp;page=1" TargetMode="External"/><Relationship Id="rId1" Type="http://schemas.openxmlformats.org/officeDocument/2006/relationships/slideLayout" Target="../slideLayouts/slideLayout2.xml"/><Relationship Id="rId6" Type="http://schemas.openxmlformats.org/officeDocument/2006/relationships/hyperlink" Target="http://pairprogrammingbot.com/" TargetMode="External"/><Relationship Id="rId5" Type="http://schemas.openxmlformats.org/officeDocument/2006/relationships/hyperlink" Target="http://jonkruger.com/blog/2009/07/23/tdd-starter-kit-sample-projects-and-links/" TargetMode="External"/><Relationship Id="rId4" Type="http://schemas.openxmlformats.org/officeDocument/2006/relationships/hyperlink" Target="http://misko.hevery.com/2009/11/17/how-to-get-started-with-tdd/"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butunclebob.com/ArticleS.UncleBob.TheBowlingGameKata" TargetMode="External"/><Relationship Id="rId2" Type="http://schemas.openxmlformats.org/officeDocument/2006/relationships/hyperlink" Target="http://osherove.com/tdd-kata-1/" TargetMode="External"/><Relationship Id="rId1" Type="http://schemas.openxmlformats.org/officeDocument/2006/relationships/slideLayout" Target="../slideLayouts/slideLayout2.xml"/><Relationship Id="rId6" Type="http://schemas.openxmlformats.org/officeDocument/2006/relationships/hyperlink" Target="http://www.katacasts.com/" TargetMode="External"/><Relationship Id="rId5" Type="http://schemas.openxmlformats.org/officeDocument/2006/relationships/hyperlink" Target="http://github.com/edgecase/ruby_koans" TargetMode="External"/><Relationship Id="rId4" Type="http://schemas.openxmlformats.org/officeDocument/2006/relationships/hyperlink" Target="http://www.butunclebob.com/ArticleS.UncleBob.ThePrimeFactorsKata"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pillartechnology.com/" TargetMode="External"/><Relationship Id="rId2" Type="http://schemas.openxmlformats.org/officeDocument/2006/relationships/hyperlink" Target="http://tddbootcamp.com/" TargetMode="External"/><Relationship Id="rId1" Type="http://schemas.openxmlformats.org/officeDocument/2006/relationships/slideLayout" Target="../slideLayouts/slideLayout2.xml"/><Relationship Id="rId4" Type="http://schemas.openxmlformats.org/officeDocument/2006/relationships/hyperlink" Target="http://edgecase.com/"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jonkruger.com/blog" TargetMode="External"/><Relationship Id="rId2" Type="http://schemas.openxmlformats.org/officeDocument/2006/relationships/hyperlink" Target="mailto:jon@jonkruger.com" TargetMode="External"/><Relationship Id="rId1" Type="http://schemas.openxmlformats.org/officeDocument/2006/relationships/slideLayout" Target="../slideLayouts/slideLayout2.xml"/><Relationship Id="rId4" Type="http://schemas.openxmlformats.org/officeDocument/2006/relationships/hyperlink" Target="http://tinyurl.com/tdd-in-ac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Driven Development</a:t>
            </a:r>
            <a:br>
              <a:rPr lang="en-US" dirty="0" smtClean="0"/>
            </a:br>
            <a:r>
              <a:rPr lang="en-US" dirty="0" smtClean="0"/>
              <a:t>In Action!</a:t>
            </a:r>
            <a:endParaRPr lang="en-US" dirty="0"/>
          </a:p>
        </p:txBody>
      </p:sp>
      <p:sp>
        <p:nvSpPr>
          <p:cNvPr id="3" name="Content Placeholder 2"/>
          <p:cNvSpPr>
            <a:spLocks noGrp="1"/>
          </p:cNvSpPr>
          <p:nvPr>
            <p:ph type="subTitle" idx="1"/>
          </p:nvPr>
        </p:nvSpPr>
        <p:spPr/>
        <p:txBody>
          <a:bodyPr>
            <a:normAutofit/>
          </a:bodyPr>
          <a:lstStyle/>
          <a:p>
            <a:r>
              <a:rPr lang="en-US" dirty="0" smtClean="0"/>
              <a:t>by Jon Kruger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Driven Development</a:t>
            </a:r>
            <a:endParaRPr lang="en-US" dirty="0"/>
          </a:p>
        </p:txBody>
      </p:sp>
      <p:sp>
        <p:nvSpPr>
          <p:cNvPr id="3" name="Content Placeholder 2"/>
          <p:cNvSpPr>
            <a:spLocks noGrp="1"/>
          </p:cNvSpPr>
          <p:nvPr>
            <p:ph idx="1"/>
          </p:nvPr>
        </p:nvSpPr>
        <p:spPr/>
        <p:txBody>
          <a:bodyPr/>
          <a:lstStyle/>
          <a:p>
            <a:r>
              <a:rPr lang="en-US" dirty="0" smtClean="0"/>
              <a:t>Testing the </a:t>
            </a:r>
            <a:r>
              <a:rPr lang="en-US" i="1" dirty="0" smtClean="0"/>
              <a:t>behavior</a:t>
            </a:r>
            <a:r>
              <a:rPr lang="en-US" dirty="0" smtClean="0"/>
              <a:t> of the system (not just data returned by a method)</a:t>
            </a:r>
          </a:p>
          <a:p>
            <a:r>
              <a:rPr lang="en-US" dirty="0" smtClean="0"/>
              <a:t>Defining what it means for your system to work correctly (not just verifying that code works)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is working!</a:t>
            </a:r>
            <a:endParaRPr lang="en-US" sz="4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will continue to work</a:t>
            </a:r>
            <a:endParaRPr lang="en-US" sz="4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when we are done</a:t>
            </a:r>
            <a:endParaRPr lang="en-US" sz="44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didn’t write bugs</a:t>
            </a:r>
            <a:endParaRPr lang="en-US" sz="4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only wrote as much code as we needed to make the tests pass</a:t>
            </a:r>
            <a:endParaRPr lang="en-US" sz="44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Concentrate on the requirements/tests, then concentrate on implementation</a:t>
            </a:r>
            <a:endParaRPr lang="en-US" sz="44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helped us design our code</a:t>
            </a:r>
            <a:endParaRPr lang="en-US" sz="4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981200"/>
            <a:ext cx="8229600" cy="3785652"/>
          </a:xfrm>
          <a:prstGeom prst="rect">
            <a:avLst/>
          </a:prstGeom>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5400" dirty="0" smtClean="0">
                <a:latin typeface="+mj-lt"/>
                <a:ea typeface="Optima" charset="0"/>
                <a:cs typeface="Optima" charset="0"/>
                <a:sym typeface="Optima" charset="0"/>
              </a:rPr>
              <a:t>“Clean code that works is the goal of Test Driven Development.”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000" dirty="0" smtClean="0">
                <a:latin typeface="+mj-lt"/>
                <a:ea typeface="Optima" charset="0"/>
                <a:cs typeface="Optima" charset="0"/>
                <a:sym typeface="Optima" charset="0"/>
              </a:rPr>
              <a:t>-- Ron Jeffries</a:t>
            </a:r>
            <a:endParaRPr lang="en-US" sz="3000" dirty="0">
              <a:latin typeface="+mj-lt"/>
              <a:ea typeface="Optima" charset="0"/>
              <a:cs typeface="Optima" charset="0"/>
              <a:sym typeface="Optima"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had to write testable code</a:t>
            </a:r>
            <a:endParaRPr lang="en-US" sz="44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Test Driven Development?</a:t>
            </a:r>
            <a:endParaRPr lang="en-US" dirty="0"/>
          </a:p>
        </p:txBody>
      </p:sp>
      <p:sp>
        <p:nvSpPr>
          <p:cNvPr id="3" name="Content Placeholder 2"/>
          <p:cNvSpPr>
            <a:spLocks noGrp="1"/>
          </p:cNvSpPr>
          <p:nvPr>
            <p:ph idx="1"/>
          </p:nvPr>
        </p:nvSpPr>
        <p:spPr/>
        <p:txBody>
          <a:bodyPr/>
          <a:lstStyle/>
          <a:p>
            <a:r>
              <a:rPr lang="en-US" dirty="0" smtClean="0"/>
              <a:t>A software development technique where you write automated unit tests </a:t>
            </a:r>
            <a:r>
              <a:rPr lang="en-US" b="1" i="1" dirty="0" smtClean="0"/>
              <a:t>before</a:t>
            </a:r>
            <a:r>
              <a:rPr lang="en-US" dirty="0" smtClean="0"/>
              <a:t> you write your implementation code</a:t>
            </a:r>
          </a:p>
          <a:p>
            <a:r>
              <a:rPr lang="en-US" dirty="0" smtClean="0"/>
              <a:t>A technique for ensuring good quality and good design</a:t>
            </a:r>
          </a:p>
          <a:p>
            <a:r>
              <a:rPr lang="en-US" dirty="0" smtClean="0"/>
              <a:t>Awesome!</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are documentation of what our code does</a:t>
            </a:r>
            <a:endParaRPr lang="en-US" sz="44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Our tests are documentation of what our code does</a:t>
            </a:r>
          </a:p>
          <a:p>
            <a:pPr algn="ctr">
              <a:buNone/>
            </a:pPr>
            <a:endParaRPr lang="en-US" sz="4400" b="1" dirty="0" smtClean="0"/>
          </a:p>
          <a:p>
            <a:r>
              <a:rPr lang="en-US" b="1" dirty="0" smtClean="0"/>
              <a:t>Someday someone other than you will have to understand your code</a:t>
            </a:r>
          </a:p>
          <a:p>
            <a:r>
              <a:rPr lang="en-US" b="1" dirty="0" smtClean="0"/>
              <a:t>Someday you will wonder what your code was supposed to do</a:t>
            </a:r>
          </a:p>
          <a:p>
            <a:r>
              <a:rPr lang="en-US" b="1" dirty="0" smtClean="0"/>
              <a:t>Living, breathing documentation!</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can make changes without fear of breaking things</a:t>
            </a:r>
            <a:endParaRPr lang="en-US" sz="4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can quickly regression test our code</a:t>
            </a:r>
            <a:endParaRPr lang="en-US" sz="44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We can quickly regression test our code</a:t>
            </a:r>
          </a:p>
          <a:p>
            <a:pPr algn="ctr">
              <a:buNone/>
            </a:pPr>
            <a:endParaRPr lang="en-US" sz="4400" b="1" dirty="0" smtClean="0"/>
          </a:p>
          <a:p>
            <a:r>
              <a:rPr lang="en-US" b="1" dirty="0" smtClean="0"/>
              <a:t>Fewer bugs</a:t>
            </a:r>
          </a:p>
          <a:p>
            <a:r>
              <a:rPr lang="en-US" b="1" dirty="0" smtClean="0"/>
              <a:t>Able to release more often</a:t>
            </a:r>
          </a:p>
          <a:p>
            <a:r>
              <a:rPr lang="en-US" b="1" dirty="0" smtClean="0"/>
              <a:t>Less time spent doing manual testing</a:t>
            </a:r>
          </a:p>
          <a:p>
            <a:r>
              <a:rPr lang="en-US" b="1" dirty="0" smtClean="0"/>
              <a:t>Prevent our app from becoming “legacy code”</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Peace of mind!</a:t>
            </a:r>
            <a:endParaRPr lang="en-US" sz="44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I don’t have time to do TDD!</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I don’t have time to fix bugs</a:t>
            </a:r>
          </a:p>
          <a:p>
            <a:r>
              <a:rPr lang="en-US" dirty="0" smtClean="0"/>
              <a:t>I don’t have time to constantly step through code to see if it’s all working</a:t>
            </a:r>
          </a:p>
          <a:p>
            <a:r>
              <a:rPr lang="en-US" dirty="0" smtClean="0"/>
              <a:t>I don’t have time to figure out what your code is supposed to do</a:t>
            </a:r>
          </a:p>
          <a:p>
            <a:r>
              <a:rPr lang="en-US" dirty="0" smtClean="0"/>
              <a:t>I don’t have time to figure out if my changes will break something in your code</a:t>
            </a:r>
          </a:p>
          <a:p>
            <a:r>
              <a:rPr lang="en-US" dirty="0" smtClean="0"/>
              <a:t>I don’t have time to rewrite code</a:t>
            </a:r>
            <a:endParaRPr lang="en-US" dirty="0"/>
          </a:p>
          <a:p>
            <a:pPr>
              <a:buNone/>
            </a:pPr>
            <a:endParaRPr lang="en-US" dirty="0" smtClean="0"/>
          </a:p>
          <a:p>
            <a:pPr algn="ctr">
              <a:buNone/>
            </a:pPr>
            <a:r>
              <a:rPr lang="en-US" sz="4000" b="1" i="1" dirty="0" smtClean="0"/>
              <a:t>Think long-term, not short-term!!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3916363"/>
          </a:xfrm>
        </p:spPr>
        <p:txBody>
          <a:bodyPr>
            <a:normAutofit/>
          </a:bodyPr>
          <a:lstStyle/>
          <a:p>
            <a:pPr>
              <a:buNone/>
            </a:pPr>
            <a:r>
              <a:rPr lang="en-US" sz="5400" dirty="0" smtClean="0"/>
              <a:t>“If I don't need to make it work, I can go a lot faster.”</a:t>
            </a:r>
          </a:p>
          <a:p>
            <a:pPr>
              <a:buNone/>
            </a:pPr>
            <a:endParaRPr lang="en-US" sz="3000" dirty="0" smtClean="0"/>
          </a:p>
          <a:p>
            <a:pPr algn="r">
              <a:buNone/>
            </a:pPr>
            <a:r>
              <a:rPr lang="en-US" sz="3000" dirty="0" smtClean="0"/>
              <a:t>-- Kent Beck</a:t>
            </a:r>
            <a:endParaRPr lang="en-US" sz="3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Unit Testing</a:t>
            </a:r>
            <a:endParaRPr lang="en-US" dirty="0"/>
          </a:p>
        </p:txBody>
      </p:sp>
      <p:sp>
        <p:nvSpPr>
          <p:cNvPr id="4" name="Content Placeholder 3"/>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9600" y="1676400"/>
            <a:ext cx="8077200" cy="4354116"/>
          </a:xfrm>
          <a:prstGeom prst="rect">
            <a:avLst/>
          </a:prstGeom>
          <a:noFill/>
          <a:ln w="9525">
            <a:noFill/>
            <a:miter lim="800000"/>
            <a:headEnd/>
            <a:tailEnd/>
          </a:ln>
        </p:spPr>
      </p:pic>
      <p:sp>
        <p:nvSpPr>
          <p:cNvPr id="6" name="TextBox 5"/>
          <p:cNvSpPr txBox="1"/>
          <p:nvPr/>
        </p:nvSpPr>
        <p:spPr>
          <a:xfrm>
            <a:off x="533400" y="6096000"/>
            <a:ext cx="8153400" cy="338554"/>
          </a:xfrm>
          <a:prstGeom prst="rect">
            <a:avLst/>
          </a:prstGeom>
          <a:noFill/>
        </p:spPr>
        <p:txBody>
          <a:bodyPr wrap="square" rtlCol="0">
            <a:spAutoFit/>
          </a:bodyPr>
          <a:lstStyle/>
          <a:p>
            <a:r>
              <a:rPr lang="en-US" sz="1600" dirty="0" smtClean="0"/>
              <a:t>Source: http://blog.typemock.com/2009/03/cost-of-test-driven-development.html</a:t>
            </a:r>
            <a:endParaRPr lang="en-US" sz="1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Not Unit Testing</a:t>
            </a:r>
            <a:endParaRPr lang="en-US" dirty="0"/>
          </a:p>
        </p:txBody>
      </p:sp>
      <p:sp>
        <p:nvSpPr>
          <p:cNvPr id="6" name="TextBox 5"/>
          <p:cNvSpPr txBox="1"/>
          <p:nvPr/>
        </p:nvSpPr>
        <p:spPr>
          <a:xfrm>
            <a:off x="1600200" y="6096000"/>
            <a:ext cx="5943600" cy="338554"/>
          </a:xfrm>
          <a:prstGeom prst="rect">
            <a:avLst/>
          </a:prstGeom>
          <a:noFill/>
        </p:spPr>
        <p:txBody>
          <a:bodyPr wrap="square" rtlCol="0">
            <a:spAutoFit/>
          </a:bodyPr>
          <a:lstStyle/>
          <a:p>
            <a:r>
              <a:rPr lang="en-US" sz="1600" dirty="0" smtClean="0"/>
              <a:t>Source: http://www.riceconsulting.com/public_pdf/STBC-WM.pdf</a:t>
            </a:r>
            <a:endParaRPr lang="en-US" sz="1600" dirty="0"/>
          </a:p>
        </p:txBody>
      </p:sp>
      <p:pic>
        <p:nvPicPr>
          <p:cNvPr id="7" name="Picture 2"/>
          <p:cNvPicPr>
            <a:picLocks noGrp="1" noChangeAspect="1" noChangeArrowheads="1"/>
          </p:cNvPicPr>
          <p:nvPr>
            <p:ph idx="1"/>
          </p:nvPr>
        </p:nvPicPr>
        <p:blipFill>
          <a:blip r:embed="rId2" cstate="print"/>
          <a:srcRect/>
          <a:stretch>
            <a:fillRect/>
          </a:stretch>
        </p:blipFill>
        <p:spPr bwMode="auto">
          <a:xfrm>
            <a:off x="1579835" y="1600200"/>
            <a:ext cx="598432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unit test</a:t>
            </a:r>
            <a:endParaRPr lang="en-US" dirty="0"/>
          </a:p>
        </p:txBody>
      </p:sp>
      <p:sp>
        <p:nvSpPr>
          <p:cNvPr id="3" name="Content Placeholder 2"/>
          <p:cNvSpPr>
            <a:spLocks noGrp="1"/>
          </p:cNvSpPr>
          <p:nvPr>
            <p:ph idx="1"/>
          </p:nvPr>
        </p:nvSpPr>
        <p:spPr>
          <a:xfrm>
            <a:off x="457200" y="1600200"/>
            <a:ext cx="8229600" cy="3505200"/>
          </a:xfrm>
          <a:solidFill>
            <a:schemeClr val="bg1">
              <a:lumMod val="85000"/>
            </a:schemeClr>
          </a:solidFill>
        </p:spPr>
        <p:txBody>
          <a:bodyPr>
            <a:noAutofit/>
          </a:bodyPr>
          <a:lstStyle/>
          <a:p>
            <a:pPr>
              <a:buNone/>
            </a:pPr>
            <a:r>
              <a:rPr lang="en-US" sz="2200" b="1" dirty="0" smtClean="0">
                <a:latin typeface="Courier New" pitchFamily="49" charset="0"/>
                <a:cs typeface="Courier New" pitchFamily="49" charset="0"/>
              </a:rPr>
              <a:t>[</a:t>
            </a:r>
            <a:r>
              <a:rPr lang="en-US" sz="2200" b="1" dirty="0" err="1" smtClean="0">
                <a:latin typeface="Courier New" pitchFamily="49" charset="0"/>
                <a:cs typeface="Courier New" pitchFamily="49" charset="0"/>
              </a:rPr>
              <a:t>TestFixture</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public class </a:t>
            </a:r>
            <a:r>
              <a:rPr lang="en-US" sz="2200" b="1" dirty="0" err="1" smtClean="0">
                <a:latin typeface="Courier New" pitchFamily="49" charset="0"/>
                <a:cs typeface="Courier New" pitchFamily="49" charset="0"/>
              </a:rPr>
              <a:t>When_using_the_calculator</a:t>
            </a:r>
            <a:endParaRPr lang="en-US" sz="2200" b="1" dirty="0" smtClean="0">
              <a:latin typeface="Courier New" pitchFamily="49" charset="0"/>
              <a:cs typeface="Courier New" pitchFamily="49" charset="0"/>
            </a:endParaRPr>
          </a:p>
          <a:p>
            <a:pPr>
              <a:buNone/>
            </a:pP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[Test]</a:t>
            </a:r>
          </a:p>
          <a:p>
            <a:pPr>
              <a:buNone/>
            </a:pPr>
            <a:r>
              <a:rPr lang="en-US" sz="2200" b="1" dirty="0" smtClean="0">
                <a:latin typeface="Courier New" pitchFamily="49" charset="0"/>
                <a:cs typeface="Courier New" pitchFamily="49" charset="0"/>
              </a:rPr>
              <a:t>    public void </a:t>
            </a:r>
            <a:r>
              <a:rPr lang="en-US" sz="2200" b="1" dirty="0" err="1" smtClean="0">
                <a:latin typeface="Courier New" pitchFamily="49" charset="0"/>
                <a:cs typeface="Courier New" pitchFamily="49" charset="0"/>
              </a:rPr>
              <a:t>Should_add_two_numbers</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int</a:t>
            </a:r>
            <a:r>
              <a:rPr lang="en-US" sz="2200" b="1" dirty="0" smtClean="0">
                <a:latin typeface="Courier New" pitchFamily="49" charset="0"/>
                <a:cs typeface="Courier New" pitchFamily="49" charset="0"/>
              </a:rPr>
              <a:t> result = new Calculator().Add(2, 3);</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result.ShouldEqual</a:t>
            </a:r>
            <a:r>
              <a:rPr lang="en-US" sz="2200" b="1" dirty="0" smtClean="0">
                <a:latin typeface="Courier New" pitchFamily="49" charset="0"/>
                <a:cs typeface="Courier New" pitchFamily="49" charset="0"/>
              </a:rPr>
              <a:t>(5);</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a:t>
            </a:r>
            <a:endParaRPr lang="en-US" sz="22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Resources - Cost of unit testing</a:t>
            </a:r>
            <a:endParaRPr lang="en-US" dirty="0"/>
          </a:p>
        </p:txBody>
      </p:sp>
      <p:sp>
        <p:nvSpPr>
          <p:cNvPr id="3" name="Content Placeholder 2"/>
          <p:cNvSpPr>
            <a:spLocks noGrp="1"/>
          </p:cNvSpPr>
          <p:nvPr>
            <p:ph idx="1"/>
          </p:nvPr>
        </p:nvSpPr>
        <p:spPr/>
        <p:txBody>
          <a:bodyPr/>
          <a:lstStyle/>
          <a:p>
            <a:r>
              <a:rPr lang="en-US" sz="2400" dirty="0" smtClean="0"/>
              <a:t>Microsoft Research – “Realizing quality improvement through test driven development: results and experiences of four industrial teams”</a:t>
            </a:r>
          </a:p>
          <a:p>
            <a:pPr lvl="1"/>
            <a:r>
              <a:rPr lang="en-US" sz="1800" b="1" dirty="0" smtClean="0">
                <a:hlinkClick r:id="rId2"/>
              </a:rPr>
              <a:t>http://research.microsoft.com/en-us/projects/esm/nagappan_tdd.pdf</a:t>
            </a:r>
            <a:endParaRPr lang="en-US" sz="1800" b="1" dirty="0" smtClean="0"/>
          </a:p>
          <a:p>
            <a:endParaRPr lang="en-US" sz="2400" b="1" dirty="0" smtClean="0"/>
          </a:p>
          <a:p>
            <a:r>
              <a:rPr lang="en-US" sz="2400" dirty="0" smtClean="0"/>
              <a:t>Cost of Testing, by </a:t>
            </a:r>
            <a:r>
              <a:rPr lang="en-US" sz="2400" dirty="0" err="1" smtClean="0"/>
              <a:t>Misko</a:t>
            </a:r>
            <a:r>
              <a:rPr lang="en-US" sz="2400" dirty="0" smtClean="0"/>
              <a:t> </a:t>
            </a:r>
            <a:r>
              <a:rPr lang="en-US" sz="2400" dirty="0" err="1" smtClean="0"/>
              <a:t>Hevery</a:t>
            </a:r>
            <a:r>
              <a:rPr lang="en-US" sz="2400" dirty="0" smtClean="0"/>
              <a:t> (Agile Coach/Java developer at Google)</a:t>
            </a:r>
          </a:p>
          <a:p>
            <a:pPr lvl="1"/>
            <a:r>
              <a:rPr lang="en-US" sz="1800" b="1" dirty="0" smtClean="0">
                <a:hlinkClick r:id="rId3"/>
              </a:rPr>
              <a:t>http://misko.hevery.com/2009/10/01/cost-of-testing/</a:t>
            </a:r>
            <a:endParaRPr lang="en-US" sz="1800" b="1" dirty="0" smtClean="0"/>
          </a:p>
          <a:p>
            <a:pPr lvl="1"/>
            <a:endParaRPr lang="en-US" sz="1800" b="1" dirty="0" smtClean="0"/>
          </a:p>
          <a:p>
            <a:r>
              <a:rPr lang="en-US" sz="2400" dirty="0" smtClean="0"/>
              <a:t>TDD Derangement Syndrome, by Uncle Bob Martin</a:t>
            </a:r>
          </a:p>
          <a:p>
            <a:pPr lvl="1"/>
            <a:r>
              <a:rPr lang="en-US" sz="1800" b="1" dirty="0" smtClean="0">
                <a:hlinkClick r:id="rId4"/>
              </a:rPr>
              <a:t>http://blog.objectmentor.com/articles/2009/10/07/tdd-derangement-syndrome</a:t>
            </a:r>
            <a:endParaRPr lang="en-US" sz="1800" b="1" dirty="0" smtClean="0"/>
          </a:p>
          <a:p>
            <a:endParaRPr lang="en-US" sz="2400" b="1"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Learning TDD</a:t>
            </a:r>
            <a:endParaRPr lang="en-US" dirty="0"/>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sz="2400" dirty="0" smtClean="0"/>
              <a:t>Behavior Driven Development</a:t>
            </a:r>
          </a:p>
          <a:p>
            <a:pPr lvl="1"/>
            <a:r>
              <a:rPr lang="en-US" sz="1800" b="1" dirty="0" smtClean="0">
                <a:hlinkClick r:id="rId2"/>
              </a:rPr>
              <a:t>http://www.code-magazine.com/article.aspx?quickid=0805061&amp;page=1</a:t>
            </a:r>
            <a:endParaRPr lang="en-US" sz="1800" b="1" dirty="0" smtClean="0"/>
          </a:p>
          <a:p>
            <a:pPr lvl="1"/>
            <a:endParaRPr lang="en-US" sz="1800" b="1" dirty="0" smtClean="0"/>
          </a:p>
          <a:p>
            <a:r>
              <a:rPr lang="en-US" sz="2400" dirty="0" smtClean="0"/>
              <a:t>So How do You Introduce TDD into an Organization or Team?, by Jeremy Miller</a:t>
            </a:r>
          </a:p>
          <a:p>
            <a:pPr lvl="1"/>
            <a:r>
              <a:rPr lang="en-US" sz="1800" b="1" dirty="0" smtClean="0">
                <a:hlinkClick r:id="rId3"/>
              </a:rPr>
              <a:t>http://codebetter.com/blogs/jeremy.miller/archive/2006/06/27/146899.aspx</a:t>
            </a:r>
            <a:endParaRPr lang="en-US" sz="1800" b="1" dirty="0" smtClean="0"/>
          </a:p>
          <a:p>
            <a:pPr lvl="1"/>
            <a:endParaRPr lang="en-US" sz="1800" b="1" dirty="0" smtClean="0"/>
          </a:p>
          <a:p>
            <a:r>
              <a:rPr lang="en-US" sz="2400" dirty="0" smtClean="0"/>
              <a:t>How to get started with TDD, by </a:t>
            </a:r>
            <a:r>
              <a:rPr lang="en-US" sz="2400" dirty="0" err="1" smtClean="0"/>
              <a:t>Misko</a:t>
            </a:r>
            <a:r>
              <a:rPr lang="en-US" sz="2400" dirty="0" smtClean="0"/>
              <a:t> </a:t>
            </a:r>
            <a:r>
              <a:rPr lang="en-US" sz="2400" dirty="0" err="1" smtClean="0"/>
              <a:t>Hevery</a:t>
            </a:r>
            <a:r>
              <a:rPr lang="en-US" sz="2400" dirty="0" smtClean="0"/>
              <a:t> (Java examples)</a:t>
            </a:r>
          </a:p>
          <a:p>
            <a:pPr lvl="1"/>
            <a:r>
              <a:rPr lang="en-US" sz="1800" b="1" dirty="0" smtClean="0">
                <a:hlinkClick r:id="rId4"/>
              </a:rPr>
              <a:t>http://misko.hevery.com/2009/11/17/how-to-get-started-with-tdd/</a:t>
            </a:r>
            <a:endParaRPr lang="en-US" sz="2400" dirty="0" smtClean="0"/>
          </a:p>
          <a:p>
            <a:pPr lvl="1"/>
            <a:endParaRPr lang="en-US" sz="2400" dirty="0" smtClean="0"/>
          </a:p>
          <a:p>
            <a:r>
              <a:rPr lang="en-US" sz="2400" dirty="0" smtClean="0"/>
              <a:t>TDD Starter Kit – Sample Projects and Links (C# examples)</a:t>
            </a:r>
          </a:p>
          <a:p>
            <a:pPr lvl="1"/>
            <a:r>
              <a:rPr lang="en-US" sz="1800" dirty="0" smtClean="0">
                <a:hlinkClick r:id="rId5"/>
              </a:rPr>
              <a:t>http://jonkruger.com/blog/2009/07/23/tdd-starter-kit-sample-projects-and-links/</a:t>
            </a:r>
            <a:endParaRPr lang="en-US" sz="1800" dirty="0" smtClean="0"/>
          </a:p>
          <a:p>
            <a:pPr lvl="1"/>
            <a:endParaRPr lang="en-US" sz="1800" dirty="0" smtClean="0"/>
          </a:p>
          <a:p>
            <a:r>
              <a:rPr lang="en-US" sz="2400" dirty="0" smtClean="0"/>
              <a:t>Pair Programming </a:t>
            </a:r>
            <a:r>
              <a:rPr lang="en-US" sz="2400" dirty="0" err="1" smtClean="0"/>
              <a:t>Bot</a:t>
            </a:r>
            <a:endParaRPr lang="en-US" sz="2400" dirty="0" smtClean="0"/>
          </a:p>
          <a:p>
            <a:pPr lvl="1"/>
            <a:r>
              <a:rPr lang="en-US" sz="1800" dirty="0" smtClean="0">
                <a:hlinkClick r:id="rId6"/>
              </a:rPr>
              <a:t>http://pairprogrammingbot.com/</a:t>
            </a:r>
            <a:endParaRPr lang="en-US" sz="1800"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a:t>
            </a:r>
            <a:r>
              <a:rPr lang="en-US" dirty="0" smtClean="0"/>
              <a:t>Books</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The Art of Unit Testing</a:t>
            </a:r>
          </a:p>
          <a:p>
            <a:pPr lvl="1"/>
            <a:r>
              <a:rPr lang="en-US" dirty="0" smtClean="0"/>
              <a:t>by Roy </a:t>
            </a:r>
            <a:r>
              <a:rPr lang="en-US" dirty="0" err="1" smtClean="0"/>
              <a:t>Osherove</a:t>
            </a:r>
            <a:endParaRPr lang="en-US" dirty="0" smtClean="0"/>
          </a:p>
          <a:p>
            <a:r>
              <a:rPr lang="en-US" dirty="0" smtClean="0"/>
              <a:t>Test Driven Development: By Example</a:t>
            </a:r>
          </a:p>
          <a:p>
            <a:pPr lvl="1"/>
            <a:r>
              <a:rPr lang="en-US" dirty="0" smtClean="0"/>
              <a:t>by Kent Beck</a:t>
            </a:r>
          </a:p>
          <a:p>
            <a:r>
              <a:rPr lang="en-US" dirty="0" smtClean="0"/>
              <a:t>Test Driven Development: A Practical Guide</a:t>
            </a:r>
          </a:p>
          <a:p>
            <a:pPr lvl="1"/>
            <a:r>
              <a:rPr lang="en-US" dirty="0" smtClean="0"/>
              <a:t>by David </a:t>
            </a:r>
            <a:r>
              <a:rPr lang="en-US" dirty="0" err="1" smtClean="0"/>
              <a:t>Astels</a:t>
            </a:r>
            <a:endParaRPr lang="en-US" dirty="0" smtClean="0"/>
          </a:p>
          <a:p>
            <a:r>
              <a:rPr lang="en-US" dirty="0" smtClean="0"/>
              <a:t>The RSpec Book: </a:t>
            </a:r>
            <a:r>
              <a:rPr lang="en-US" dirty="0" err="1" smtClean="0"/>
              <a:t>Behaviour</a:t>
            </a:r>
            <a:r>
              <a:rPr lang="en-US" dirty="0" smtClean="0"/>
              <a:t> Driven Development with RSpec, Cucumber, and Friends</a:t>
            </a:r>
          </a:p>
          <a:p>
            <a:pPr lvl="1"/>
            <a:r>
              <a:rPr lang="en-US" dirty="0" smtClean="0"/>
              <a:t>by </a:t>
            </a:r>
            <a:r>
              <a:rPr lang="en-US" dirty="0" smtClean="0"/>
              <a:t>David </a:t>
            </a:r>
            <a:r>
              <a:rPr lang="en-US" dirty="0" err="1" smtClean="0"/>
              <a:t>Chelimsky</a:t>
            </a:r>
            <a:r>
              <a:rPr lang="en-US" dirty="0" smtClean="0"/>
              <a:t>, Dave </a:t>
            </a:r>
            <a:r>
              <a:rPr lang="en-US" dirty="0" err="1" smtClean="0"/>
              <a:t>Astels</a:t>
            </a:r>
            <a:r>
              <a:rPr lang="en-US" dirty="0" smtClean="0"/>
              <a:t>, et. al.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Practice!</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smtClean="0"/>
              <a:t>String Calculator </a:t>
            </a:r>
            <a:r>
              <a:rPr lang="en-US" dirty="0" err="1" smtClean="0"/>
              <a:t>kata</a:t>
            </a:r>
            <a:endParaRPr lang="en-US" dirty="0" smtClean="0"/>
          </a:p>
          <a:p>
            <a:pPr lvl="1"/>
            <a:r>
              <a:rPr lang="en-US" dirty="0" smtClean="0">
                <a:hlinkClick r:id="rId2"/>
              </a:rPr>
              <a:t>http://osherove.com/tdd-kata-1/</a:t>
            </a:r>
            <a:endParaRPr lang="en-US" dirty="0" smtClean="0"/>
          </a:p>
          <a:p>
            <a:pPr lvl="1"/>
            <a:endParaRPr lang="en-US" dirty="0" smtClean="0"/>
          </a:p>
          <a:p>
            <a:r>
              <a:rPr lang="en-US" dirty="0" smtClean="0"/>
              <a:t>Bowling Game </a:t>
            </a:r>
            <a:r>
              <a:rPr lang="en-US" dirty="0" err="1" smtClean="0"/>
              <a:t>kata</a:t>
            </a:r>
            <a:endParaRPr lang="en-US" dirty="0" smtClean="0"/>
          </a:p>
          <a:p>
            <a:pPr lvl="1"/>
            <a:r>
              <a:rPr lang="en-US" sz="2100" dirty="0" smtClean="0">
                <a:hlinkClick r:id="rId3"/>
              </a:rPr>
              <a:t>http://butunclebob.com/ArticleS.UncleBob.TheBowlingGameKata</a:t>
            </a:r>
            <a:endParaRPr lang="en-US" sz="2100" dirty="0" smtClean="0"/>
          </a:p>
          <a:p>
            <a:pPr lvl="1"/>
            <a:endParaRPr lang="en-US" sz="2100" dirty="0" smtClean="0"/>
          </a:p>
          <a:p>
            <a:r>
              <a:rPr lang="en-US" sz="2700" dirty="0" smtClean="0"/>
              <a:t>Prime Factors </a:t>
            </a:r>
            <a:r>
              <a:rPr lang="en-US" sz="2700" dirty="0" err="1" smtClean="0"/>
              <a:t>kata</a:t>
            </a:r>
            <a:endParaRPr lang="en-US" sz="2700" dirty="0" smtClean="0"/>
          </a:p>
          <a:p>
            <a:pPr lvl="1"/>
            <a:r>
              <a:rPr lang="en-US" sz="1900" dirty="0" smtClean="0">
                <a:hlinkClick r:id="rId4"/>
              </a:rPr>
              <a:t>http://</a:t>
            </a:r>
            <a:r>
              <a:rPr lang="en-US" sz="1900" dirty="0" smtClean="0">
                <a:hlinkClick r:id="rId4"/>
              </a:rPr>
              <a:t>www.butunclebob.com/ArticleS.UncleBob.ThePrimeFactorsKata</a:t>
            </a:r>
            <a:endParaRPr lang="en-US" sz="1900" dirty="0" smtClean="0"/>
          </a:p>
          <a:p>
            <a:pPr lvl="1"/>
            <a:endParaRPr lang="en-US" sz="1900" dirty="0" smtClean="0"/>
          </a:p>
          <a:p>
            <a:r>
              <a:rPr lang="en-US" sz="2500" dirty="0" smtClean="0"/>
              <a:t>Greed game (part of the Ruby </a:t>
            </a:r>
            <a:r>
              <a:rPr lang="en-US" sz="2500" dirty="0" err="1" smtClean="0"/>
              <a:t>koans</a:t>
            </a:r>
            <a:r>
              <a:rPr lang="en-US" sz="2500" dirty="0" smtClean="0"/>
              <a:t>)</a:t>
            </a:r>
          </a:p>
          <a:p>
            <a:pPr lvl="1"/>
            <a:r>
              <a:rPr lang="en-US" dirty="0" smtClean="0">
                <a:hlinkClick r:id="rId5"/>
              </a:rPr>
              <a:t>http://github.com/edgecase/ruby_koans</a:t>
            </a:r>
            <a:endParaRPr lang="en-US" dirty="0" smtClean="0"/>
          </a:p>
          <a:p>
            <a:pPr lvl="1"/>
            <a:endParaRPr lang="en-US" sz="1900" dirty="0" smtClean="0"/>
          </a:p>
          <a:p>
            <a:r>
              <a:rPr lang="en-US" sz="2500" dirty="0" err="1" smtClean="0"/>
              <a:t>Katacasts</a:t>
            </a:r>
            <a:r>
              <a:rPr lang="en-US" sz="2500" dirty="0"/>
              <a:t> </a:t>
            </a:r>
            <a:r>
              <a:rPr lang="en-US" sz="2500" dirty="0" smtClean="0"/>
              <a:t>(watch </a:t>
            </a:r>
            <a:r>
              <a:rPr lang="en-US" sz="2500" dirty="0" err="1" smtClean="0"/>
              <a:t>screencasts</a:t>
            </a:r>
            <a:r>
              <a:rPr lang="en-US" sz="2500" dirty="0" smtClean="0"/>
              <a:t> of people doing various </a:t>
            </a:r>
            <a:r>
              <a:rPr lang="en-US" sz="2500" dirty="0" err="1" smtClean="0"/>
              <a:t>katas</a:t>
            </a:r>
            <a:r>
              <a:rPr lang="en-US" sz="2500" dirty="0" smtClean="0"/>
              <a:t>)</a:t>
            </a:r>
          </a:p>
          <a:p>
            <a:pPr lvl="1"/>
            <a:r>
              <a:rPr lang="en-US" dirty="0" smtClean="0">
                <a:hlinkClick r:id="rId6"/>
              </a:rPr>
              <a:t>http://www.katacasts.com/</a:t>
            </a:r>
            <a:endParaRPr lang="en-US" dirty="0" smtClean="0"/>
          </a:p>
          <a:p>
            <a:pPr lvl="1">
              <a:buNone/>
            </a:pPr>
            <a:endParaRPr lang="en-US" sz="19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a:t>
            </a:r>
            <a:r>
              <a:rPr lang="en-US" dirty="0" smtClean="0"/>
              <a:t>Training</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TDD Boot Camp (.NET)</a:t>
            </a:r>
          </a:p>
          <a:p>
            <a:pPr lvl="1"/>
            <a:r>
              <a:rPr lang="en-US" sz="2800" dirty="0" smtClean="0">
                <a:hlinkClick r:id="rId2"/>
              </a:rPr>
              <a:t>http://tddbootcamp.com</a:t>
            </a:r>
            <a:endParaRPr lang="en-US" sz="2800" dirty="0" smtClean="0"/>
          </a:p>
          <a:p>
            <a:pPr lvl="1"/>
            <a:r>
              <a:rPr lang="en-US" sz="2800" dirty="0" smtClean="0"/>
              <a:t>Cincinnati – June 22-24</a:t>
            </a:r>
          </a:p>
          <a:p>
            <a:pPr lvl="1"/>
            <a:r>
              <a:rPr lang="en-US" sz="2800" dirty="0" smtClean="0"/>
              <a:t>Columbus – July 13-15</a:t>
            </a:r>
          </a:p>
          <a:p>
            <a:pPr lvl="1"/>
            <a:r>
              <a:rPr lang="en-US" sz="2800" dirty="0" smtClean="0"/>
              <a:t>Detroit – Aug. 18-20</a:t>
            </a:r>
            <a:br>
              <a:rPr lang="en-US" sz="2800" dirty="0" smtClean="0"/>
            </a:br>
            <a:endParaRPr lang="en-US" sz="2800" dirty="0" smtClean="0"/>
          </a:p>
          <a:p>
            <a:r>
              <a:rPr lang="en-US" dirty="0" smtClean="0"/>
              <a:t>Pillar Technology (Java)</a:t>
            </a:r>
          </a:p>
          <a:p>
            <a:pPr lvl="1"/>
            <a:r>
              <a:rPr lang="en-US" sz="2800" dirty="0" smtClean="0">
                <a:hlinkClick r:id="rId3"/>
              </a:rPr>
              <a:t>http://pillartechnology.com</a:t>
            </a:r>
            <a:r>
              <a:rPr lang="en-US" sz="2800" dirty="0" smtClean="0"/>
              <a:t/>
            </a:r>
            <a:br>
              <a:rPr lang="en-US" sz="2800" dirty="0" smtClean="0"/>
            </a:br>
            <a:endParaRPr lang="en-US" sz="2800" dirty="0" smtClean="0"/>
          </a:p>
          <a:p>
            <a:r>
              <a:rPr lang="en-US" dirty="0" err="1" smtClean="0"/>
              <a:t>EdgeCase</a:t>
            </a:r>
            <a:r>
              <a:rPr lang="en-US" dirty="0" smtClean="0"/>
              <a:t> (Ruby on Rails)</a:t>
            </a:r>
          </a:p>
          <a:p>
            <a:pPr lvl="1"/>
            <a:r>
              <a:rPr lang="en-US" sz="2800" dirty="0" smtClean="0">
                <a:hlinkClick r:id="rId4"/>
              </a:rPr>
              <a:t>http://edgecase.com</a:t>
            </a:r>
            <a:endParaRPr lang="en-US" sz="2800" dirty="0" smtClean="0"/>
          </a:p>
          <a:p>
            <a:pPr lvl="1">
              <a:buNone/>
            </a:pPr>
            <a:endParaRPr lang="en-US" sz="2800" dirty="0" smtClean="0"/>
          </a:p>
          <a:p>
            <a:pPr lvl="1">
              <a:buNone/>
            </a:pPr>
            <a:endParaRPr lang="en-US" sz="2800" dirty="0" smtClean="0"/>
          </a:p>
          <a:p>
            <a:pPr lvl="1">
              <a:buNone/>
            </a:pPr>
            <a:endParaRPr lang="en-US" sz="28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My Info</a:t>
            </a:r>
            <a:endParaRPr lang="en-US" dirty="0"/>
          </a:p>
        </p:txBody>
      </p:sp>
      <p:sp>
        <p:nvSpPr>
          <p:cNvPr id="3" name="Content Placeholder 2"/>
          <p:cNvSpPr>
            <a:spLocks noGrp="1"/>
          </p:cNvSpPr>
          <p:nvPr>
            <p:ph idx="1"/>
          </p:nvPr>
        </p:nvSpPr>
        <p:spPr/>
        <p:txBody>
          <a:bodyPr>
            <a:normAutofit/>
          </a:bodyPr>
          <a:lstStyle/>
          <a:p>
            <a:r>
              <a:rPr lang="en-US" dirty="0" smtClean="0"/>
              <a:t>Email: </a:t>
            </a:r>
            <a:r>
              <a:rPr lang="en-US" b="1" dirty="0" smtClean="0">
                <a:hlinkClick r:id="rId2"/>
              </a:rPr>
              <a:t>jon@jonkruger.com</a:t>
            </a:r>
            <a:endParaRPr lang="en-US" b="1" dirty="0" smtClean="0"/>
          </a:p>
          <a:p>
            <a:r>
              <a:rPr lang="en-US" dirty="0" smtClean="0"/>
              <a:t>Twitter: </a:t>
            </a:r>
            <a:r>
              <a:rPr lang="en-US" b="1" dirty="0" smtClean="0"/>
              <a:t>@</a:t>
            </a:r>
            <a:r>
              <a:rPr lang="en-US" b="1" dirty="0" err="1" smtClean="0"/>
              <a:t>JonKruger</a:t>
            </a:r>
            <a:endParaRPr lang="en-US" b="1" dirty="0" smtClean="0"/>
          </a:p>
          <a:p>
            <a:r>
              <a:rPr lang="en-US" dirty="0" smtClean="0"/>
              <a:t>Blog: </a:t>
            </a:r>
            <a:r>
              <a:rPr lang="en-US" b="1" dirty="0" smtClean="0">
                <a:hlinkClick r:id="rId3"/>
              </a:rPr>
              <a:t>http://</a:t>
            </a:r>
            <a:r>
              <a:rPr lang="en-US" b="1" dirty="0" smtClean="0">
                <a:hlinkClick r:id="rId3"/>
              </a:rPr>
              <a:t>jonkruger.com/blog</a:t>
            </a:r>
            <a:endParaRPr lang="en-US" b="1" dirty="0" smtClean="0"/>
          </a:p>
          <a:p>
            <a:endParaRPr lang="en-US" b="1" dirty="0" smtClean="0"/>
          </a:p>
          <a:p>
            <a:r>
              <a:rPr lang="en-US" dirty="0" smtClean="0"/>
              <a:t>These slides:</a:t>
            </a:r>
            <a:r>
              <a:rPr lang="en-US" b="1" dirty="0" smtClean="0"/>
              <a:t> </a:t>
            </a:r>
            <a:r>
              <a:rPr lang="en-US" b="1" dirty="0" smtClean="0">
                <a:hlinkClick r:id="rId4"/>
              </a:rPr>
              <a:t>http://tinyurl.com/tdd-in-action</a:t>
            </a:r>
            <a:endParaRPr lang="en-US" b="1" dirty="0" smtClean="0"/>
          </a:p>
          <a:p>
            <a:endParaRPr lang="en-US" b="1" dirty="0" smtClean="0"/>
          </a:p>
          <a:p>
            <a:pPr>
              <a:buNone/>
            </a:pPr>
            <a:endParaRPr lang="en-US" b="1" dirty="0" smtClean="0"/>
          </a:p>
          <a:p>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Frameworks</a:t>
            </a:r>
            <a:endParaRPr lang="en-US" dirty="0"/>
          </a:p>
        </p:txBody>
      </p:sp>
      <p:sp>
        <p:nvSpPr>
          <p:cNvPr id="3" name="Content Placeholder 2"/>
          <p:cNvSpPr>
            <a:spLocks noGrp="1"/>
          </p:cNvSpPr>
          <p:nvPr>
            <p:ph idx="1"/>
          </p:nvPr>
        </p:nvSpPr>
        <p:spPr/>
        <p:txBody>
          <a:bodyPr>
            <a:normAutofit/>
          </a:bodyPr>
          <a:lstStyle/>
          <a:p>
            <a:r>
              <a:rPr lang="en-US" dirty="0" smtClean="0"/>
              <a:t>.NET</a:t>
            </a:r>
          </a:p>
          <a:p>
            <a:pPr lvl="1"/>
            <a:r>
              <a:rPr lang="en-US" sz="2800" dirty="0" smtClean="0"/>
              <a:t>NUnit, MSTest, </a:t>
            </a:r>
            <a:r>
              <a:rPr lang="en-US" sz="2800" dirty="0" err="1" smtClean="0"/>
              <a:t>MBUnit</a:t>
            </a:r>
            <a:r>
              <a:rPr lang="en-US" sz="2800" dirty="0" smtClean="0"/>
              <a:t>, </a:t>
            </a:r>
            <a:r>
              <a:rPr lang="en-US" sz="2800" dirty="0" err="1" smtClean="0"/>
              <a:t>xUnit</a:t>
            </a:r>
            <a:r>
              <a:rPr lang="en-US" sz="2800" dirty="0" smtClean="0"/>
              <a:t>, </a:t>
            </a:r>
            <a:r>
              <a:rPr lang="en-US" sz="2800" dirty="0" err="1" smtClean="0"/>
              <a:t>MSpec</a:t>
            </a:r>
            <a:endParaRPr lang="en-US" sz="2800" dirty="0" smtClean="0"/>
          </a:p>
          <a:p>
            <a:r>
              <a:rPr lang="en-US" dirty="0" smtClean="0"/>
              <a:t>Java</a:t>
            </a:r>
          </a:p>
          <a:p>
            <a:pPr lvl="1"/>
            <a:r>
              <a:rPr lang="en-US" sz="2800" dirty="0" err="1" smtClean="0"/>
              <a:t>JUnit</a:t>
            </a:r>
            <a:r>
              <a:rPr lang="en-US" sz="2800" dirty="0" smtClean="0"/>
              <a:t>……</a:t>
            </a:r>
          </a:p>
          <a:p>
            <a:r>
              <a:rPr lang="en-US" dirty="0" smtClean="0"/>
              <a:t>Ruby</a:t>
            </a:r>
          </a:p>
          <a:p>
            <a:pPr lvl="1"/>
            <a:r>
              <a:rPr lang="en-US" sz="2800" dirty="0" smtClean="0"/>
              <a:t>RSpec, Test::Unit, </a:t>
            </a:r>
            <a:r>
              <a:rPr lang="en-US" sz="2800" dirty="0" err="1" smtClean="0"/>
              <a:t>Shoulda</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TDD Process</a:t>
            </a:r>
            <a:endParaRPr lang="en-US" dirty="0"/>
          </a:p>
        </p:txBody>
      </p:sp>
      <p:sp>
        <p:nvSpPr>
          <p:cNvPr id="3" name="Content Placeholder 2"/>
          <p:cNvSpPr>
            <a:spLocks noGrp="1"/>
          </p:cNvSpPr>
          <p:nvPr>
            <p:ph idx="1"/>
          </p:nvPr>
        </p:nvSpPr>
        <p:spPr/>
        <p:txBody>
          <a:bodyPr>
            <a:normAutofit fontScale="92500" lnSpcReduction="10000"/>
          </a:bodyPr>
          <a:lstStyle/>
          <a:p>
            <a:pPr marL="512064" indent="-514350">
              <a:buFont typeface="+mj-lt"/>
              <a:buAutoNum type="arabicPeriod"/>
            </a:pPr>
            <a:r>
              <a:rPr lang="en-US" sz="3800" dirty="0" smtClean="0"/>
              <a:t>Write a test (or tests) for something.  Since you haven’t written the implementation code yet, the tests should fail.</a:t>
            </a:r>
          </a:p>
          <a:p>
            <a:pPr marL="512064" indent="-514350">
              <a:buFont typeface="+mj-lt"/>
              <a:buAutoNum type="arabicPeriod"/>
            </a:pPr>
            <a:r>
              <a:rPr lang="en-US" sz="3800" dirty="0" smtClean="0"/>
              <a:t>Write just enough code to get the test to pass.</a:t>
            </a:r>
          </a:p>
          <a:p>
            <a:pPr marL="512064" indent="-514350">
              <a:buFont typeface="+mj-lt"/>
              <a:buAutoNum type="arabicPeriod"/>
            </a:pPr>
            <a:r>
              <a:rPr lang="en-US" sz="3800" dirty="0" smtClean="0"/>
              <a:t>Move on or refactor</a:t>
            </a:r>
          </a:p>
          <a:p>
            <a:pPr marL="512064" indent="-514350">
              <a:buFont typeface="+mj-lt"/>
              <a:buAutoNum type="arabicPeriod"/>
            </a:pPr>
            <a:endParaRPr lang="en-US" sz="3800" dirty="0" smtClean="0"/>
          </a:p>
          <a:p>
            <a:pPr marL="512064" indent="-514350" algn="ctr">
              <a:buNone/>
            </a:pPr>
            <a:r>
              <a:rPr lang="en-US" sz="3800" b="1" dirty="0" smtClean="0"/>
              <a:t>“Red – Green – Refactor”</a:t>
            </a:r>
            <a:endParaRPr lang="en-US" sz="3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Series of Translations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70806" y="1302327"/>
            <a:ext cx="1676400" cy="266007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3442606" y="1828800"/>
            <a:ext cx="2424794" cy="2057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7093782" y="4419600"/>
            <a:ext cx="2050218" cy="2175509"/>
          </a:xfrm>
          <a:prstGeom prst="rect">
            <a:avLst/>
          </a:prstGeom>
          <a:noFill/>
          <a:ln w="9525">
            <a:noFill/>
            <a:miter lim="800000"/>
            <a:headEnd/>
            <a:tailEnd/>
          </a:ln>
          <a:effectLst/>
        </p:spPr>
      </p:pic>
      <p:pic>
        <p:nvPicPr>
          <p:cNvPr id="1031" name="Picture 7"/>
          <p:cNvPicPr>
            <a:picLocks noChangeAspect="1" noChangeArrowheads="1"/>
          </p:cNvPicPr>
          <p:nvPr/>
        </p:nvPicPr>
        <p:blipFill>
          <a:blip r:embed="rId5" cstate="print"/>
          <a:srcRect/>
          <a:stretch>
            <a:fillRect/>
          </a:stretch>
        </p:blipFill>
        <p:spPr bwMode="auto">
          <a:xfrm>
            <a:off x="3276600" y="4648200"/>
            <a:ext cx="2438400" cy="2107562"/>
          </a:xfrm>
          <a:prstGeom prst="rect">
            <a:avLst/>
          </a:prstGeom>
          <a:noFill/>
          <a:ln w="9525">
            <a:noFill/>
            <a:miter lim="800000"/>
            <a:headEnd/>
            <a:tailEnd/>
          </a:ln>
          <a:effectLst/>
        </p:spPr>
      </p:pic>
      <p:sp>
        <p:nvSpPr>
          <p:cNvPr id="16" name="Down Arrow 15"/>
          <p:cNvSpPr/>
          <p:nvPr/>
        </p:nvSpPr>
        <p:spPr>
          <a:xfrm>
            <a:off x="7848600" y="3962400"/>
            <a:ext cx="533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0800000">
            <a:off x="6019800" y="51054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2528206" y="2590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10800000">
            <a:off x="1295400" y="4114800"/>
            <a:ext cx="5334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5" name="Picture 11"/>
          <p:cNvPicPr>
            <a:picLocks noChangeAspect="1" noChangeArrowheads="1"/>
          </p:cNvPicPr>
          <p:nvPr/>
        </p:nvPicPr>
        <p:blipFill>
          <a:blip r:embed="rId6" cstate="print"/>
          <a:srcRect/>
          <a:stretch>
            <a:fillRect/>
          </a:stretch>
        </p:blipFill>
        <p:spPr bwMode="auto">
          <a:xfrm>
            <a:off x="7239000" y="1752600"/>
            <a:ext cx="1676400" cy="2123440"/>
          </a:xfrm>
          <a:prstGeom prst="rect">
            <a:avLst/>
          </a:prstGeom>
          <a:noFill/>
          <a:ln w="9525">
            <a:noFill/>
            <a:miter lim="800000"/>
            <a:headEnd/>
            <a:tailEnd/>
          </a:ln>
          <a:effectLst/>
        </p:spPr>
      </p:pic>
      <p:sp>
        <p:nvSpPr>
          <p:cNvPr id="22" name="Right Arrow 21"/>
          <p:cNvSpPr/>
          <p:nvPr/>
        </p:nvSpPr>
        <p:spPr>
          <a:xfrm>
            <a:off x="6096000" y="25146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p:cNvPicPr>
            <a:picLocks noChangeAspect="1" noChangeArrowheads="1"/>
          </p:cNvPicPr>
          <p:nvPr/>
        </p:nvPicPr>
        <p:blipFill>
          <a:blip r:embed="rId7" cstate="print"/>
          <a:srcRect/>
          <a:stretch>
            <a:fillRect/>
          </a:stretch>
        </p:blipFill>
        <p:spPr bwMode="auto">
          <a:xfrm>
            <a:off x="457200" y="5029200"/>
            <a:ext cx="1809750" cy="1238250"/>
          </a:xfrm>
          <a:prstGeom prst="rect">
            <a:avLst/>
          </a:prstGeom>
          <a:noFill/>
          <a:ln w="9525">
            <a:noFill/>
            <a:miter lim="800000"/>
            <a:headEnd/>
            <a:tailEnd/>
          </a:ln>
          <a:effectLst/>
        </p:spPr>
      </p:pic>
      <p:sp>
        <p:nvSpPr>
          <p:cNvPr id="24" name="Right Arrow 23"/>
          <p:cNvSpPr/>
          <p:nvPr/>
        </p:nvSpPr>
        <p:spPr>
          <a:xfrm rot="10800000">
            <a:off x="2362201" y="5257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blinds(horizontal)">
                                      <p:cBhvr>
                                        <p:cTn id="10" dur="500"/>
                                        <p:tgtEl>
                                          <p:spTgt spid="102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nodeType="withEffect">
                                  <p:stCondLst>
                                    <p:cond delay="0"/>
                                  </p:stCondLst>
                                  <p:childTnLst>
                                    <p:set>
                                      <p:cBhvr>
                                        <p:cTn id="17" dur="1" fill="hold">
                                          <p:stCondLst>
                                            <p:cond delay="0"/>
                                          </p:stCondLst>
                                        </p:cTn>
                                        <p:tgtEl>
                                          <p:spTgt spid="1035"/>
                                        </p:tgtEl>
                                        <p:attrNameLst>
                                          <p:attrName>style.visibility</p:attrName>
                                        </p:attrNameLst>
                                      </p:cBhvr>
                                      <p:to>
                                        <p:strVal val="visible"/>
                                      </p:to>
                                    </p:set>
                                    <p:animEffect transition="in" filter="blinds(horizontal)">
                                      <p:cBhvr>
                                        <p:cTn id="18" dur="500"/>
                                        <p:tgtEl>
                                          <p:spTgt spid="103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par>
                                <p:cTn id="24" presetID="3" presetClass="entr" presetSubtype="10" fill="hold" nodeType="withEffect">
                                  <p:stCondLst>
                                    <p:cond delay="0"/>
                                  </p:stCondLst>
                                  <p:childTnLst>
                                    <p:set>
                                      <p:cBhvr>
                                        <p:cTn id="25" dur="1" fill="hold">
                                          <p:stCondLst>
                                            <p:cond delay="0"/>
                                          </p:stCondLst>
                                        </p:cTn>
                                        <p:tgtEl>
                                          <p:spTgt spid="1028"/>
                                        </p:tgtEl>
                                        <p:attrNameLst>
                                          <p:attrName>style.visibility</p:attrName>
                                        </p:attrNameLst>
                                      </p:cBhvr>
                                      <p:to>
                                        <p:strVal val="visible"/>
                                      </p:to>
                                    </p:set>
                                    <p:animEffect transition="in" filter="blinds(horizontal)">
                                      <p:cBhvr>
                                        <p:cTn id="26" dur="500"/>
                                        <p:tgtEl>
                                          <p:spTgt spid="102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par>
                                <p:cTn id="32" presetID="3" presetClass="entr" presetSubtype="10" fill="hold" nodeType="withEffect">
                                  <p:stCondLst>
                                    <p:cond delay="0"/>
                                  </p:stCondLst>
                                  <p:childTnLst>
                                    <p:set>
                                      <p:cBhvr>
                                        <p:cTn id="33" dur="1" fill="hold">
                                          <p:stCondLst>
                                            <p:cond delay="0"/>
                                          </p:stCondLst>
                                        </p:cTn>
                                        <p:tgtEl>
                                          <p:spTgt spid="1031"/>
                                        </p:tgtEl>
                                        <p:attrNameLst>
                                          <p:attrName>style.visibility</p:attrName>
                                        </p:attrNameLst>
                                      </p:cBhvr>
                                      <p:to>
                                        <p:strVal val="visible"/>
                                      </p:to>
                                    </p:set>
                                    <p:animEffect transition="in" filter="blinds(horizontal)">
                                      <p:cBhvr>
                                        <p:cTn id="34" dur="500"/>
                                        <p:tgtEl>
                                          <p:spTgt spid="103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linds(horizontal)">
                                      <p:cBhvr>
                                        <p:cTn id="39" dur="500"/>
                                        <p:tgtEl>
                                          <p:spTgt spid="24"/>
                                        </p:tgtEl>
                                      </p:cBhvr>
                                    </p:animEffect>
                                  </p:childTnLst>
                                </p:cTn>
                              </p:par>
                              <p:par>
                                <p:cTn id="40" presetID="3" presetClass="entr" presetSubtype="10" fill="hold" nodeType="withEffect">
                                  <p:stCondLst>
                                    <p:cond delay="0"/>
                                  </p:stCondLst>
                                  <p:childTnLst>
                                    <p:set>
                                      <p:cBhvr>
                                        <p:cTn id="41" dur="1" fill="hold">
                                          <p:stCondLst>
                                            <p:cond delay="0"/>
                                          </p:stCondLst>
                                        </p:cTn>
                                        <p:tgtEl>
                                          <p:spTgt spid="1036"/>
                                        </p:tgtEl>
                                        <p:attrNameLst>
                                          <p:attrName>style.visibility</p:attrName>
                                        </p:attrNameLst>
                                      </p:cBhvr>
                                      <p:to>
                                        <p:strVal val="visible"/>
                                      </p:to>
                                    </p:set>
                                    <p:animEffect transition="in" filter="blinds(horizontal)">
                                      <p:cBhvr>
                                        <p:cTn id="42" dur="500"/>
                                        <p:tgtEl>
                                          <p:spTgt spid="103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2"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incrementally translated the requirements </a:t>
            </a:r>
            <a:endParaRPr lang="en-US" sz="44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1413</TotalTime>
  <Words>1094</Words>
  <Application>Microsoft Office PowerPoint</Application>
  <PresentationFormat>On-screen Show (4:3)</PresentationFormat>
  <Paragraphs>195</Paragraphs>
  <Slides>35</Slides>
  <Notes>11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Human</vt:lpstr>
      <vt:lpstr>Test Driven Development In Action!</vt:lpstr>
      <vt:lpstr>What is Test Driven Development?</vt:lpstr>
      <vt:lpstr>Example of a unit test</vt:lpstr>
      <vt:lpstr>Unit Tests vs. Integration Tests</vt:lpstr>
      <vt:lpstr>Unit Testing Frameworks</vt:lpstr>
      <vt:lpstr>The TDD Process</vt:lpstr>
      <vt:lpstr>A Series of Translations</vt:lpstr>
      <vt:lpstr>Code!</vt:lpstr>
      <vt:lpstr>Benefits of TDD</vt:lpstr>
      <vt:lpstr>Behavior Driven Development</vt:lpstr>
      <vt:lpstr>Benefits of TDD</vt:lpstr>
      <vt:lpstr>Benefits of TDD</vt:lpstr>
      <vt:lpstr>Benefits of TDD</vt:lpstr>
      <vt:lpstr>Benefits of TDD</vt:lpstr>
      <vt:lpstr>Benefits of TDD</vt:lpstr>
      <vt:lpstr>Benefits of TDD</vt:lpstr>
      <vt:lpstr>Benefits of TDD</vt:lpstr>
      <vt:lpstr>Slide 18</vt:lpstr>
      <vt:lpstr>Benefits of TDD</vt:lpstr>
      <vt:lpstr>Benefits of TDD</vt:lpstr>
      <vt:lpstr>Benefits of TDD</vt:lpstr>
      <vt:lpstr>Benefits of TDD</vt:lpstr>
      <vt:lpstr>Benefits of TDD</vt:lpstr>
      <vt:lpstr>Benefits of TDD</vt:lpstr>
      <vt:lpstr>Benefits of TDD</vt:lpstr>
      <vt:lpstr>But I don’t have time to do TDD!</vt:lpstr>
      <vt:lpstr>Slide 27</vt:lpstr>
      <vt:lpstr>The Cost of Unit Testing</vt:lpstr>
      <vt:lpstr>The Cost of Not Unit Testing</vt:lpstr>
      <vt:lpstr>Resources - Cost of unit testing</vt:lpstr>
      <vt:lpstr>Resources – Learning TDD</vt:lpstr>
      <vt:lpstr>Resources – Books</vt:lpstr>
      <vt:lpstr>Resources – Practice!</vt:lpstr>
      <vt:lpstr>Resources – Training</vt:lpstr>
      <vt:lpstr>My Info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174</cp:revision>
  <dcterms:created xsi:type="dcterms:W3CDTF">2009-08-30T02:22:17Z</dcterms:created>
  <dcterms:modified xsi:type="dcterms:W3CDTF">2010-05-13T11:12:44Z</dcterms:modified>
</cp:coreProperties>
</file>