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92" r:id="rId5"/>
    <p:sldId id="293" r:id="rId6"/>
    <p:sldId id="294" r:id="rId7"/>
    <p:sldId id="259" r:id="rId8"/>
    <p:sldId id="261" r:id="rId9"/>
    <p:sldId id="260" r:id="rId10"/>
    <p:sldId id="262" r:id="rId11"/>
    <p:sldId id="264" r:id="rId12"/>
    <p:sldId id="268" r:id="rId13"/>
    <p:sldId id="265" r:id="rId14"/>
    <p:sldId id="266" r:id="rId15"/>
    <p:sldId id="269" r:id="rId16"/>
    <p:sldId id="270" r:id="rId17"/>
    <p:sldId id="271" r:id="rId18"/>
    <p:sldId id="272" r:id="rId19"/>
    <p:sldId id="274" r:id="rId20"/>
    <p:sldId id="273" r:id="rId21"/>
    <p:sldId id="275" r:id="rId22"/>
    <p:sldId id="276" r:id="rId23"/>
    <p:sldId id="277" r:id="rId24"/>
    <p:sldId id="279" r:id="rId25"/>
    <p:sldId id="280" r:id="rId26"/>
    <p:sldId id="281" r:id="rId27"/>
    <p:sldId id="282" r:id="rId28"/>
    <p:sldId id="283" r:id="rId29"/>
    <p:sldId id="278" r:id="rId30"/>
    <p:sldId id="284" r:id="rId31"/>
    <p:sldId id="289" r:id="rId32"/>
    <p:sldId id="290" r:id="rId33"/>
    <p:sldId id="288" r:id="rId34"/>
    <p:sldId id="286" r:id="rId35"/>
    <p:sldId id="287"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6074" autoAdjust="0"/>
  </p:normalViewPr>
  <p:slideViewPr>
    <p:cSldViewPr snapToGrid="0">
      <p:cViewPr varScale="1">
        <p:scale>
          <a:sx n="67" d="100"/>
          <a:sy n="67" d="100"/>
        </p:scale>
        <p:origin x="12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A68C85-1B6E-4C6F-8D42-92737C95F328}" type="datetimeFigureOut">
              <a:rPr lang="en-US" smtClean="0"/>
              <a:t>10/17/2017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730C5-82C1-4027-AF96-AE02B7E1C9EA}" type="slidenum">
              <a:rPr lang="en-US" smtClean="0"/>
              <a:t>‹#›</a:t>
            </a:fld>
            <a:endParaRPr lang="en-US"/>
          </a:p>
        </p:txBody>
      </p:sp>
    </p:spTree>
    <p:extLst>
      <p:ext uri="{BB962C8B-B14F-4D97-AF65-F5344CB8AC3E}">
        <p14:creationId xmlns:p14="http://schemas.microsoft.com/office/powerpoint/2010/main" val="1555665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730C5-82C1-4027-AF96-AE02B7E1C9EA}" type="slidenum">
              <a:rPr lang="en-US" smtClean="0"/>
              <a:t>1</a:t>
            </a:fld>
            <a:endParaRPr lang="en-US"/>
          </a:p>
        </p:txBody>
      </p:sp>
    </p:spTree>
    <p:extLst>
      <p:ext uri="{BB962C8B-B14F-4D97-AF65-F5344CB8AC3E}">
        <p14:creationId xmlns:p14="http://schemas.microsoft.com/office/powerpoint/2010/main" val="1306471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now a "connected component" – it will receive state updates from the store and can call actions on the store.</a:t>
            </a:r>
          </a:p>
        </p:txBody>
      </p:sp>
      <p:sp>
        <p:nvSpPr>
          <p:cNvPr id="4" name="Slide Number Placeholder 3"/>
          <p:cNvSpPr>
            <a:spLocks noGrp="1"/>
          </p:cNvSpPr>
          <p:nvPr>
            <p:ph type="sldNum" sz="quarter" idx="10"/>
          </p:nvPr>
        </p:nvSpPr>
        <p:spPr/>
        <p:txBody>
          <a:bodyPr/>
          <a:lstStyle/>
          <a:p>
            <a:fld id="{1DD730C5-82C1-4027-AF96-AE02B7E1C9EA}" type="slidenum">
              <a:rPr lang="en-US" smtClean="0"/>
              <a:t>14</a:t>
            </a:fld>
            <a:endParaRPr lang="en-US"/>
          </a:p>
        </p:txBody>
      </p:sp>
    </p:spTree>
    <p:extLst>
      <p:ext uri="{BB962C8B-B14F-4D97-AF65-F5344CB8AC3E}">
        <p14:creationId xmlns:p14="http://schemas.microsoft.com/office/powerpoint/2010/main" val="647512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reducer handles all changes to the state when actions happen.</a:t>
            </a:r>
          </a:p>
        </p:txBody>
      </p:sp>
      <p:sp>
        <p:nvSpPr>
          <p:cNvPr id="4" name="Slide Number Placeholder 3"/>
          <p:cNvSpPr>
            <a:spLocks noGrp="1"/>
          </p:cNvSpPr>
          <p:nvPr>
            <p:ph type="sldNum" sz="quarter" idx="10"/>
          </p:nvPr>
        </p:nvSpPr>
        <p:spPr/>
        <p:txBody>
          <a:bodyPr/>
          <a:lstStyle/>
          <a:p>
            <a:fld id="{1DD730C5-82C1-4027-AF96-AE02B7E1C9EA}" type="slidenum">
              <a:rPr lang="en-US" smtClean="0"/>
              <a:t>15</a:t>
            </a:fld>
            <a:endParaRPr lang="en-US"/>
          </a:p>
        </p:txBody>
      </p:sp>
    </p:spTree>
    <p:extLst>
      <p:ext uri="{BB962C8B-B14F-4D97-AF65-F5344CB8AC3E}">
        <p14:creationId xmlns:p14="http://schemas.microsoft.com/office/powerpoint/2010/main" val="524442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of writing HTML in your JavaScript (as opposed to the other way around)</a:t>
            </a:r>
          </a:p>
        </p:txBody>
      </p:sp>
      <p:sp>
        <p:nvSpPr>
          <p:cNvPr id="4" name="Slide Number Placeholder 3"/>
          <p:cNvSpPr>
            <a:spLocks noGrp="1"/>
          </p:cNvSpPr>
          <p:nvPr>
            <p:ph type="sldNum" sz="quarter" idx="10"/>
          </p:nvPr>
        </p:nvSpPr>
        <p:spPr/>
        <p:txBody>
          <a:bodyPr/>
          <a:lstStyle/>
          <a:p>
            <a:fld id="{1DD730C5-82C1-4027-AF96-AE02B7E1C9EA}" type="slidenum">
              <a:rPr lang="en-US" smtClean="0"/>
              <a:t>17</a:t>
            </a:fld>
            <a:endParaRPr lang="en-US"/>
          </a:p>
        </p:txBody>
      </p:sp>
    </p:spTree>
    <p:extLst>
      <p:ext uri="{BB962C8B-B14F-4D97-AF65-F5344CB8AC3E}">
        <p14:creationId xmlns:p14="http://schemas.microsoft.com/office/powerpoint/2010/main" val="3019795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Redux dev tools</a:t>
            </a:r>
          </a:p>
          <a:p>
            <a:pPr marL="171450" indent="-171450">
              <a:buFont typeface="Arial" panose="020B0604020202020204" pitchFamily="34" charset="0"/>
              <a:buChar char="•"/>
            </a:pPr>
            <a:r>
              <a:rPr lang="en-US" dirty="0"/>
              <a:t>Hot reloading</a:t>
            </a:r>
          </a:p>
          <a:p>
            <a:pPr marL="171450" indent="-171450">
              <a:buFont typeface="Arial" panose="020B0604020202020204" pitchFamily="34" charset="0"/>
              <a:buChar char="•"/>
            </a:pPr>
            <a:r>
              <a:rPr lang="en-US" dirty="0"/>
              <a:t>Time travel debugging</a:t>
            </a:r>
          </a:p>
        </p:txBody>
      </p:sp>
      <p:sp>
        <p:nvSpPr>
          <p:cNvPr id="4" name="Slide Number Placeholder 3"/>
          <p:cNvSpPr>
            <a:spLocks noGrp="1"/>
          </p:cNvSpPr>
          <p:nvPr>
            <p:ph type="sldNum" sz="quarter" idx="10"/>
          </p:nvPr>
        </p:nvSpPr>
        <p:spPr/>
        <p:txBody>
          <a:bodyPr/>
          <a:lstStyle/>
          <a:p>
            <a:fld id="{1DD730C5-82C1-4027-AF96-AE02B7E1C9EA}" type="slidenum">
              <a:rPr lang="en-US" smtClean="0"/>
              <a:t>21</a:t>
            </a:fld>
            <a:endParaRPr lang="en-US"/>
          </a:p>
        </p:txBody>
      </p:sp>
    </p:spTree>
    <p:extLst>
      <p:ext uri="{BB962C8B-B14F-4D97-AF65-F5344CB8AC3E}">
        <p14:creationId xmlns:p14="http://schemas.microsoft.com/office/powerpoint/2010/main" val="1437790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a:t>
            </a:r>
          </a:p>
          <a:p>
            <a:pPr marL="171450" indent="-171450">
              <a:buFont typeface="Arial" panose="020B0604020202020204" pitchFamily="34" charset="0"/>
              <a:buChar char="•"/>
            </a:pPr>
            <a:r>
              <a:rPr lang="en-US" dirty="0"/>
              <a:t>All of your data is stored in one place</a:t>
            </a:r>
          </a:p>
          <a:p>
            <a:pPr marL="171450" indent="-171450">
              <a:buFont typeface="Arial" panose="020B0604020202020204" pitchFamily="34" charset="0"/>
              <a:buChar char="•"/>
            </a:pPr>
            <a:r>
              <a:rPr lang="en-US" dirty="0"/>
              <a:t>Views and all sub-components don’t need to worry about logic – their sole job is to show things and report actions</a:t>
            </a:r>
          </a:p>
          <a:p>
            <a:pPr marL="171450" indent="-171450">
              <a:buFont typeface="Arial" panose="020B0604020202020204" pitchFamily="34" charset="0"/>
              <a:buChar char="•"/>
            </a:pPr>
            <a:r>
              <a:rPr lang="en-US" dirty="0"/>
              <a:t>All of the logic for state manipulation lies in the reducer</a:t>
            </a:r>
          </a:p>
          <a:p>
            <a:pPr marL="171450" indent="-171450">
              <a:buFont typeface="Arial" panose="020B0604020202020204" pitchFamily="34" charset="0"/>
              <a:buChar char="•"/>
            </a:pPr>
            <a:r>
              <a:rPr lang="en-US" b="1" dirty="0"/>
              <a:t>Immutable</a:t>
            </a:r>
            <a:r>
              <a:rPr lang="en-US" dirty="0"/>
              <a:t> data in the store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Disadvantages:</a:t>
            </a:r>
          </a:p>
          <a:p>
            <a:pPr marL="171450" indent="-171450">
              <a:buFont typeface="Arial" panose="020B0604020202020204" pitchFamily="34" charset="0"/>
              <a:buChar char="•"/>
            </a:pPr>
            <a:r>
              <a:rPr lang="en-US" dirty="0"/>
              <a:t>No two way data binding for simple forms over data apps out of the box (but there are libraries like redux-form to make this easy)</a:t>
            </a:r>
          </a:p>
        </p:txBody>
      </p:sp>
      <p:sp>
        <p:nvSpPr>
          <p:cNvPr id="4" name="Slide Number Placeholder 3"/>
          <p:cNvSpPr>
            <a:spLocks noGrp="1"/>
          </p:cNvSpPr>
          <p:nvPr>
            <p:ph type="sldNum" sz="quarter" idx="10"/>
          </p:nvPr>
        </p:nvSpPr>
        <p:spPr/>
        <p:txBody>
          <a:bodyPr/>
          <a:lstStyle/>
          <a:p>
            <a:fld id="{1DD730C5-82C1-4027-AF96-AE02B7E1C9EA}" type="slidenum">
              <a:rPr lang="en-US" smtClean="0"/>
              <a:t>22</a:t>
            </a:fld>
            <a:endParaRPr lang="en-US"/>
          </a:p>
        </p:txBody>
      </p:sp>
    </p:spTree>
    <p:extLst>
      <p:ext uri="{BB962C8B-B14F-4D97-AF65-F5344CB8AC3E}">
        <p14:creationId xmlns:p14="http://schemas.microsoft.com/office/powerpoint/2010/main" val="2480906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Angular 1 you had controllers, in Angular 2 you have components</a:t>
            </a:r>
          </a:p>
        </p:txBody>
      </p:sp>
      <p:sp>
        <p:nvSpPr>
          <p:cNvPr id="4" name="Slide Number Placeholder 3"/>
          <p:cNvSpPr>
            <a:spLocks noGrp="1"/>
          </p:cNvSpPr>
          <p:nvPr>
            <p:ph type="sldNum" sz="quarter" idx="10"/>
          </p:nvPr>
        </p:nvSpPr>
        <p:spPr/>
        <p:txBody>
          <a:bodyPr/>
          <a:lstStyle/>
          <a:p>
            <a:fld id="{1DD730C5-82C1-4027-AF96-AE02B7E1C9EA}" type="slidenum">
              <a:rPr lang="en-US" smtClean="0"/>
              <a:t>24</a:t>
            </a:fld>
            <a:endParaRPr lang="en-US"/>
          </a:p>
        </p:txBody>
      </p:sp>
    </p:spTree>
    <p:extLst>
      <p:ext uri="{BB962C8B-B14F-4D97-AF65-F5344CB8AC3E}">
        <p14:creationId xmlns:p14="http://schemas.microsoft.com/office/powerpoint/2010/main" val="127864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Angular 1 you had controllers, in Angular 2 you have components</a:t>
            </a:r>
          </a:p>
        </p:txBody>
      </p:sp>
      <p:sp>
        <p:nvSpPr>
          <p:cNvPr id="4" name="Slide Number Placeholder 3"/>
          <p:cNvSpPr>
            <a:spLocks noGrp="1"/>
          </p:cNvSpPr>
          <p:nvPr>
            <p:ph type="sldNum" sz="quarter" idx="10"/>
          </p:nvPr>
        </p:nvSpPr>
        <p:spPr/>
        <p:txBody>
          <a:bodyPr/>
          <a:lstStyle/>
          <a:p>
            <a:fld id="{1DD730C5-82C1-4027-AF96-AE02B7E1C9EA}" type="slidenum">
              <a:rPr lang="en-US" smtClean="0"/>
              <a:t>25</a:t>
            </a:fld>
            <a:endParaRPr lang="en-US"/>
          </a:p>
        </p:txBody>
      </p:sp>
    </p:spTree>
    <p:extLst>
      <p:ext uri="{BB962C8B-B14F-4D97-AF65-F5344CB8AC3E}">
        <p14:creationId xmlns:p14="http://schemas.microsoft.com/office/powerpoint/2010/main" val="4278448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Angular 1 you had controllers, in Angular 2 you have components</a:t>
            </a:r>
          </a:p>
        </p:txBody>
      </p:sp>
      <p:sp>
        <p:nvSpPr>
          <p:cNvPr id="4" name="Slide Number Placeholder 3"/>
          <p:cNvSpPr>
            <a:spLocks noGrp="1"/>
          </p:cNvSpPr>
          <p:nvPr>
            <p:ph type="sldNum" sz="quarter" idx="10"/>
          </p:nvPr>
        </p:nvSpPr>
        <p:spPr/>
        <p:txBody>
          <a:bodyPr/>
          <a:lstStyle/>
          <a:p>
            <a:fld id="{1DD730C5-82C1-4027-AF96-AE02B7E1C9EA}" type="slidenum">
              <a:rPr lang="en-US" smtClean="0"/>
              <a:t>26</a:t>
            </a:fld>
            <a:endParaRPr lang="en-US"/>
          </a:p>
        </p:txBody>
      </p:sp>
    </p:spTree>
    <p:extLst>
      <p:ext uri="{BB962C8B-B14F-4D97-AF65-F5344CB8AC3E}">
        <p14:creationId xmlns:p14="http://schemas.microsoft.com/office/powerpoint/2010/main" val="722422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730C5-82C1-4027-AF96-AE02B7E1C9EA}" type="slidenum">
              <a:rPr lang="en-US" smtClean="0"/>
              <a:t>27</a:t>
            </a:fld>
            <a:endParaRPr lang="en-US"/>
          </a:p>
        </p:txBody>
      </p:sp>
    </p:spTree>
    <p:extLst>
      <p:ext uri="{BB962C8B-B14F-4D97-AF65-F5344CB8AC3E}">
        <p14:creationId xmlns:p14="http://schemas.microsoft.com/office/powerpoint/2010/main" val="499617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730C5-82C1-4027-AF96-AE02B7E1C9EA}" type="slidenum">
              <a:rPr lang="en-US" smtClean="0"/>
              <a:t>28</a:t>
            </a:fld>
            <a:endParaRPr lang="en-US"/>
          </a:p>
        </p:txBody>
      </p:sp>
    </p:spTree>
    <p:extLst>
      <p:ext uri="{BB962C8B-B14F-4D97-AF65-F5344CB8AC3E}">
        <p14:creationId xmlns:p14="http://schemas.microsoft.com/office/powerpoint/2010/main" val="102575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surface area of the business layer is large, and since you don’t know how it will be used, it’s harder to change and you may feel compelled to test more than you need.</a:t>
            </a:r>
          </a:p>
        </p:txBody>
      </p:sp>
      <p:sp>
        <p:nvSpPr>
          <p:cNvPr id="4" name="Slide Number Placeholder 3"/>
          <p:cNvSpPr>
            <a:spLocks noGrp="1"/>
          </p:cNvSpPr>
          <p:nvPr>
            <p:ph type="sldNum" sz="quarter" idx="10"/>
          </p:nvPr>
        </p:nvSpPr>
        <p:spPr/>
        <p:txBody>
          <a:bodyPr/>
          <a:lstStyle/>
          <a:p>
            <a:fld id="{1DD730C5-82C1-4027-AF96-AE02B7E1C9EA}" type="slidenum">
              <a:rPr lang="en-US" smtClean="0"/>
              <a:t>2</a:t>
            </a:fld>
            <a:endParaRPr lang="en-US"/>
          </a:p>
        </p:txBody>
      </p:sp>
    </p:spTree>
    <p:extLst>
      <p:ext uri="{BB962C8B-B14F-4D97-AF65-F5344CB8AC3E}">
        <p14:creationId xmlns:p14="http://schemas.microsoft.com/office/powerpoint/2010/main" val="813308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Problems: </a:t>
            </a:r>
          </a:p>
          <a:p>
            <a:pPr marL="171450" indent="-171450">
              <a:buFont typeface="Arial" panose="020B0604020202020204" pitchFamily="34" charset="0"/>
              <a:buChar char="•"/>
            </a:pPr>
            <a:r>
              <a:rPr lang="en-US" dirty="0"/>
              <a:t>Mutable data in $scope – what happens if someone changes something at the same time that a call from the server returns data?</a:t>
            </a:r>
          </a:p>
          <a:p>
            <a:pPr marL="171450" indent="-171450">
              <a:buFont typeface="Arial" panose="020B0604020202020204" pitchFamily="34" charset="0"/>
              <a:buChar char="•"/>
            </a:pPr>
            <a:r>
              <a:rPr lang="en-US" dirty="0" err="1"/>
              <a:t>Huuuuuuge</a:t>
            </a:r>
            <a:r>
              <a:rPr lang="en-US" dirty="0"/>
              <a:t> controllers</a:t>
            </a:r>
          </a:p>
          <a:p>
            <a:pPr marL="171450" indent="-171450">
              <a:buFont typeface="Arial" panose="020B0604020202020204" pitchFamily="34" charset="0"/>
              <a:buChar char="•"/>
            </a:pPr>
            <a:r>
              <a:rPr lang="en-US" dirty="0"/>
              <a:t>If you make a lot of sub-components, your logic for handling data will be spread out all over the place</a:t>
            </a:r>
          </a:p>
        </p:txBody>
      </p:sp>
      <p:sp>
        <p:nvSpPr>
          <p:cNvPr id="4" name="Slide Number Placeholder 3"/>
          <p:cNvSpPr>
            <a:spLocks noGrp="1"/>
          </p:cNvSpPr>
          <p:nvPr>
            <p:ph type="sldNum" sz="quarter" idx="10"/>
          </p:nvPr>
        </p:nvSpPr>
        <p:spPr/>
        <p:txBody>
          <a:bodyPr/>
          <a:lstStyle/>
          <a:p>
            <a:fld id="{1DD730C5-82C1-4027-AF96-AE02B7E1C9EA}" type="slidenum">
              <a:rPr lang="en-US" smtClean="0"/>
              <a:t>30</a:t>
            </a:fld>
            <a:endParaRPr lang="en-US"/>
          </a:p>
        </p:txBody>
      </p:sp>
    </p:spTree>
    <p:extLst>
      <p:ext uri="{BB962C8B-B14F-4D97-AF65-F5344CB8AC3E}">
        <p14:creationId xmlns:p14="http://schemas.microsoft.com/office/powerpoint/2010/main" val="862085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Redux dev tools</a:t>
            </a:r>
          </a:p>
          <a:p>
            <a:pPr marL="171450" indent="-171450">
              <a:buFont typeface="Arial" panose="020B0604020202020204" pitchFamily="34" charset="0"/>
              <a:buChar char="•"/>
            </a:pPr>
            <a:r>
              <a:rPr lang="en-US" dirty="0"/>
              <a:t>Hot reloading</a:t>
            </a:r>
          </a:p>
          <a:p>
            <a:pPr marL="171450" indent="-171450">
              <a:buFont typeface="Arial" panose="020B0604020202020204" pitchFamily="34" charset="0"/>
              <a:buChar char="•"/>
            </a:pPr>
            <a:r>
              <a:rPr lang="en-US" dirty="0"/>
              <a:t>Time travel debugging</a:t>
            </a:r>
          </a:p>
        </p:txBody>
      </p:sp>
      <p:sp>
        <p:nvSpPr>
          <p:cNvPr id="4" name="Slide Number Placeholder 3"/>
          <p:cNvSpPr>
            <a:spLocks noGrp="1"/>
          </p:cNvSpPr>
          <p:nvPr>
            <p:ph type="sldNum" sz="quarter" idx="10"/>
          </p:nvPr>
        </p:nvSpPr>
        <p:spPr/>
        <p:txBody>
          <a:bodyPr/>
          <a:lstStyle/>
          <a:p>
            <a:fld id="{1DD730C5-82C1-4027-AF96-AE02B7E1C9EA}" type="slidenum">
              <a:rPr lang="en-US" smtClean="0"/>
              <a:t>31</a:t>
            </a:fld>
            <a:endParaRPr lang="en-US"/>
          </a:p>
        </p:txBody>
      </p:sp>
    </p:spTree>
    <p:extLst>
      <p:ext uri="{BB962C8B-B14F-4D97-AF65-F5344CB8AC3E}">
        <p14:creationId xmlns:p14="http://schemas.microsoft.com/office/powerpoint/2010/main" val="1094811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Hot reloading in Angular only works if you use the redux pattern and keep your state in a store</a:t>
            </a:r>
          </a:p>
        </p:txBody>
      </p:sp>
      <p:sp>
        <p:nvSpPr>
          <p:cNvPr id="4" name="Slide Number Placeholder 3"/>
          <p:cNvSpPr>
            <a:spLocks noGrp="1"/>
          </p:cNvSpPr>
          <p:nvPr>
            <p:ph type="sldNum" sz="quarter" idx="10"/>
          </p:nvPr>
        </p:nvSpPr>
        <p:spPr/>
        <p:txBody>
          <a:bodyPr/>
          <a:lstStyle/>
          <a:p>
            <a:fld id="{1DD730C5-82C1-4027-AF96-AE02B7E1C9EA}" type="slidenum">
              <a:rPr lang="en-US" smtClean="0"/>
              <a:t>32</a:t>
            </a:fld>
            <a:endParaRPr lang="en-US"/>
          </a:p>
        </p:txBody>
      </p:sp>
    </p:spTree>
    <p:extLst>
      <p:ext uri="{BB962C8B-B14F-4D97-AF65-F5344CB8AC3E}">
        <p14:creationId xmlns:p14="http://schemas.microsoft.com/office/powerpoint/2010/main" val="317176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being very explicit about how data is changed, so we know how it can be changed and we know explicit scenarios that we need to test.</a:t>
            </a:r>
          </a:p>
        </p:txBody>
      </p:sp>
      <p:sp>
        <p:nvSpPr>
          <p:cNvPr id="4" name="Slide Number Placeholder 3"/>
          <p:cNvSpPr>
            <a:spLocks noGrp="1"/>
          </p:cNvSpPr>
          <p:nvPr>
            <p:ph type="sldNum" sz="quarter" idx="10"/>
          </p:nvPr>
        </p:nvSpPr>
        <p:spPr/>
        <p:txBody>
          <a:bodyPr/>
          <a:lstStyle/>
          <a:p>
            <a:fld id="{1DD730C5-82C1-4027-AF96-AE02B7E1C9EA}" type="slidenum">
              <a:rPr lang="en-US" smtClean="0"/>
              <a:t>3</a:t>
            </a:fld>
            <a:endParaRPr lang="en-US"/>
          </a:p>
        </p:txBody>
      </p:sp>
    </p:spTree>
    <p:extLst>
      <p:ext uri="{BB962C8B-B14F-4D97-AF65-F5344CB8AC3E}">
        <p14:creationId xmlns:p14="http://schemas.microsoft.com/office/powerpoint/2010/main" val="1324400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being very explicit about how data is changed, so we know how it can be changed and we know explicit scenarios that we need to test.</a:t>
            </a:r>
          </a:p>
        </p:txBody>
      </p:sp>
      <p:sp>
        <p:nvSpPr>
          <p:cNvPr id="4" name="Slide Number Placeholder 3"/>
          <p:cNvSpPr>
            <a:spLocks noGrp="1"/>
          </p:cNvSpPr>
          <p:nvPr>
            <p:ph type="sldNum" sz="quarter" idx="10"/>
          </p:nvPr>
        </p:nvSpPr>
        <p:spPr/>
        <p:txBody>
          <a:bodyPr/>
          <a:lstStyle/>
          <a:p>
            <a:fld id="{1DD730C5-82C1-4027-AF96-AE02B7E1C9EA}" type="slidenum">
              <a:rPr lang="en-US" smtClean="0"/>
              <a:t>4</a:t>
            </a:fld>
            <a:endParaRPr lang="en-US"/>
          </a:p>
        </p:txBody>
      </p:sp>
    </p:spTree>
    <p:extLst>
      <p:ext uri="{BB962C8B-B14F-4D97-AF65-F5344CB8AC3E}">
        <p14:creationId xmlns:p14="http://schemas.microsoft.com/office/powerpoint/2010/main" val="2965629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you building a single-page application (e.g. Gmail) or an app of single pages (navigating to a page does a complete post back or loads a new set of data)?</a:t>
            </a:r>
          </a:p>
        </p:txBody>
      </p:sp>
      <p:sp>
        <p:nvSpPr>
          <p:cNvPr id="4" name="Slide Number Placeholder 3"/>
          <p:cNvSpPr>
            <a:spLocks noGrp="1"/>
          </p:cNvSpPr>
          <p:nvPr>
            <p:ph type="sldNum" sz="quarter" idx="10"/>
          </p:nvPr>
        </p:nvSpPr>
        <p:spPr/>
        <p:txBody>
          <a:bodyPr/>
          <a:lstStyle/>
          <a:p>
            <a:fld id="{1DD730C5-82C1-4027-AF96-AE02B7E1C9EA}" type="slidenum">
              <a:rPr lang="en-US" smtClean="0"/>
              <a:t>6</a:t>
            </a:fld>
            <a:endParaRPr lang="en-US"/>
          </a:p>
        </p:txBody>
      </p:sp>
    </p:spTree>
    <p:extLst>
      <p:ext uri="{BB962C8B-B14F-4D97-AF65-F5344CB8AC3E}">
        <p14:creationId xmlns:p14="http://schemas.microsoft.com/office/powerpoint/2010/main" val="2469323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Problems: </a:t>
            </a:r>
          </a:p>
          <a:p>
            <a:pPr marL="171450" indent="-171450">
              <a:buFont typeface="Arial" panose="020B0604020202020204" pitchFamily="34" charset="0"/>
              <a:buChar char="•"/>
            </a:pPr>
            <a:r>
              <a:rPr lang="en-US" dirty="0"/>
              <a:t>Mutable data in $scope – what happens if someone changes something at the same time that a call from the server returns data?</a:t>
            </a:r>
          </a:p>
          <a:p>
            <a:pPr marL="171450" indent="-171450">
              <a:buFont typeface="Arial" panose="020B0604020202020204" pitchFamily="34" charset="0"/>
              <a:buChar char="•"/>
            </a:pPr>
            <a:r>
              <a:rPr lang="en-US" dirty="0" err="1"/>
              <a:t>Huuuuuuge</a:t>
            </a:r>
            <a:r>
              <a:rPr lang="en-US" dirty="0"/>
              <a:t> controllers</a:t>
            </a:r>
          </a:p>
          <a:p>
            <a:pPr marL="171450" indent="-171450">
              <a:buFont typeface="Arial" panose="020B0604020202020204" pitchFamily="34" charset="0"/>
              <a:buChar char="•"/>
            </a:pPr>
            <a:r>
              <a:rPr lang="en-US" dirty="0"/>
              <a:t>If you make a lot of sub-components, your logic for handling data will be spread out all over the place</a:t>
            </a:r>
          </a:p>
        </p:txBody>
      </p:sp>
      <p:sp>
        <p:nvSpPr>
          <p:cNvPr id="4" name="Slide Number Placeholder 3"/>
          <p:cNvSpPr>
            <a:spLocks noGrp="1"/>
          </p:cNvSpPr>
          <p:nvPr>
            <p:ph type="sldNum" sz="quarter" idx="10"/>
          </p:nvPr>
        </p:nvSpPr>
        <p:spPr/>
        <p:txBody>
          <a:bodyPr/>
          <a:lstStyle/>
          <a:p>
            <a:fld id="{1DD730C5-82C1-4027-AF96-AE02B7E1C9EA}" type="slidenum">
              <a:rPr lang="en-US" smtClean="0"/>
              <a:t>7</a:t>
            </a:fld>
            <a:endParaRPr lang="en-US"/>
          </a:p>
        </p:txBody>
      </p:sp>
    </p:spTree>
    <p:extLst>
      <p:ext uri="{BB962C8B-B14F-4D97-AF65-F5344CB8AC3E}">
        <p14:creationId xmlns:p14="http://schemas.microsoft.com/office/powerpoint/2010/main" val="295354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a:t>
            </a:r>
          </a:p>
          <a:p>
            <a:pPr marL="171450" indent="-171450">
              <a:buFont typeface="Arial" panose="020B0604020202020204" pitchFamily="34" charset="0"/>
              <a:buChar char="•"/>
            </a:pPr>
            <a:r>
              <a:rPr lang="en-US" dirty="0"/>
              <a:t>All of your data is stored in one place</a:t>
            </a:r>
          </a:p>
          <a:p>
            <a:pPr marL="171450" indent="-171450">
              <a:buFont typeface="Arial" panose="020B0604020202020204" pitchFamily="34" charset="0"/>
              <a:buChar char="•"/>
            </a:pPr>
            <a:r>
              <a:rPr lang="en-US" dirty="0"/>
              <a:t>Views and all sub-components don’t need to worry about logic – their sole job is to show things and report actions</a:t>
            </a:r>
          </a:p>
          <a:p>
            <a:pPr marL="171450" indent="-171450">
              <a:buFont typeface="Arial" panose="020B0604020202020204" pitchFamily="34" charset="0"/>
              <a:buChar char="•"/>
            </a:pPr>
            <a:r>
              <a:rPr lang="en-US" dirty="0"/>
              <a:t>All of the logic for state manipulation lies in the reducer</a:t>
            </a:r>
          </a:p>
          <a:p>
            <a:pPr marL="171450" indent="-171450">
              <a:buFont typeface="Arial" panose="020B0604020202020204" pitchFamily="34" charset="0"/>
              <a:buChar char="•"/>
            </a:pPr>
            <a:r>
              <a:rPr lang="en-US" b="1" dirty="0"/>
              <a:t>Immutable</a:t>
            </a:r>
            <a:r>
              <a:rPr lang="en-US" dirty="0"/>
              <a:t> data in the store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Disadvantages:</a:t>
            </a:r>
          </a:p>
          <a:p>
            <a:pPr marL="171450" indent="-171450">
              <a:buFont typeface="Arial" panose="020B0604020202020204" pitchFamily="34" charset="0"/>
              <a:buChar char="•"/>
            </a:pPr>
            <a:r>
              <a:rPr lang="en-US" dirty="0"/>
              <a:t>No two way data binding for simple forms over data apps out of the box (but there are libraries like redux-form to make this easy)</a:t>
            </a:r>
          </a:p>
        </p:txBody>
      </p:sp>
      <p:sp>
        <p:nvSpPr>
          <p:cNvPr id="4" name="Slide Number Placeholder 3"/>
          <p:cNvSpPr>
            <a:spLocks noGrp="1"/>
          </p:cNvSpPr>
          <p:nvPr>
            <p:ph type="sldNum" sz="quarter" idx="10"/>
          </p:nvPr>
        </p:nvSpPr>
        <p:spPr/>
        <p:txBody>
          <a:bodyPr/>
          <a:lstStyle/>
          <a:p>
            <a:fld id="{1DD730C5-82C1-4027-AF96-AE02B7E1C9EA}" type="slidenum">
              <a:rPr lang="en-US" smtClean="0"/>
              <a:t>9</a:t>
            </a:fld>
            <a:endParaRPr lang="en-US"/>
          </a:p>
        </p:txBody>
      </p:sp>
    </p:spTree>
    <p:extLst>
      <p:ext uri="{BB962C8B-B14F-4D97-AF65-F5344CB8AC3E}">
        <p14:creationId xmlns:p14="http://schemas.microsoft.com/office/powerpoint/2010/main" val="4028370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it’s weird to have HTML in your JavaScript, remember that at one point someone put JavaScript in their HTML and thought it was weird too!</a:t>
            </a:r>
          </a:p>
        </p:txBody>
      </p:sp>
      <p:sp>
        <p:nvSpPr>
          <p:cNvPr id="4" name="Slide Number Placeholder 3"/>
          <p:cNvSpPr>
            <a:spLocks noGrp="1"/>
          </p:cNvSpPr>
          <p:nvPr>
            <p:ph type="sldNum" sz="quarter" idx="10"/>
          </p:nvPr>
        </p:nvSpPr>
        <p:spPr/>
        <p:txBody>
          <a:bodyPr/>
          <a:lstStyle/>
          <a:p>
            <a:fld id="{1DD730C5-82C1-4027-AF96-AE02B7E1C9EA}" type="slidenum">
              <a:rPr lang="en-US" smtClean="0"/>
              <a:t>10</a:t>
            </a:fld>
            <a:endParaRPr lang="en-US"/>
          </a:p>
        </p:txBody>
      </p:sp>
    </p:spTree>
    <p:extLst>
      <p:ext uri="{BB962C8B-B14F-4D97-AF65-F5344CB8AC3E}">
        <p14:creationId xmlns:p14="http://schemas.microsoft.com/office/powerpoint/2010/main" val="1092970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React without Redux, you see calls to a method call </a:t>
            </a:r>
            <a:r>
              <a:rPr lang="en-US" dirty="0" err="1"/>
              <a:t>setState</a:t>
            </a:r>
            <a:r>
              <a:rPr lang="en-US" dirty="0"/>
              <a:t>(), you should not use this in redux</a:t>
            </a:r>
          </a:p>
        </p:txBody>
      </p:sp>
      <p:sp>
        <p:nvSpPr>
          <p:cNvPr id="4" name="Slide Number Placeholder 3"/>
          <p:cNvSpPr>
            <a:spLocks noGrp="1"/>
          </p:cNvSpPr>
          <p:nvPr>
            <p:ph type="sldNum" sz="quarter" idx="10"/>
          </p:nvPr>
        </p:nvSpPr>
        <p:spPr/>
        <p:txBody>
          <a:bodyPr/>
          <a:lstStyle/>
          <a:p>
            <a:fld id="{1DD730C5-82C1-4027-AF96-AE02B7E1C9EA}" type="slidenum">
              <a:rPr lang="en-US" smtClean="0"/>
              <a:t>13</a:t>
            </a:fld>
            <a:endParaRPr lang="en-US"/>
          </a:p>
        </p:txBody>
      </p:sp>
    </p:spTree>
    <p:extLst>
      <p:ext uri="{BB962C8B-B14F-4D97-AF65-F5344CB8AC3E}">
        <p14:creationId xmlns:p14="http://schemas.microsoft.com/office/powerpoint/2010/main" val="1696641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D61CFD-D182-4621-8E40-743A8DBB6884}" type="datetimeFigureOut">
              <a:rPr lang="en-US"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888300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61CFD-D182-4621-8E40-743A8DBB6884}" type="datetimeFigureOut">
              <a:rPr lang="en-US"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329515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61CFD-D182-4621-8E40-743A8DBB6884}" type="datetimeFigureOut">
              <a:rPr lang="en-US"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114378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61CFD-D182-4621-8E40-743A8DBB6884}" type="datetimeFigureOut">
              <a:rPr lang="en-US"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292979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D61CFD-D182-4621-8E40-743A8DBB6884}" type="datetimeFigureOut">
              <a:rPr lang="en-US"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2252067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D61CFD-D182-4621-8E40-743A8DBB6884}" type="datetimeFigureOut">
              <a:rPr lang="en-US" smtClean="0"/>
              <a:t>10/17/2017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1228564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D61CFD-D182-4621-8E40-743A8DBB6884}" type="datetimeFigureOut">
              <a:rPr lang="en-US" smtClean="0"/>
              <a:t>10/17/2017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3224133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D61CFD-D182-4621-8E40-743A8DBB6884}" type="datetimeFigureOut">
              <a:rPr lang="en-US" smtClean="0"/>
              <a:t>10/17/2017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3672249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61CFD-D182-4621-8E40-743A8DBB6884}" type="datetimeFigureOut">
              <a:rPr lang="en-US" smtClean="0"/>
              <a:t>10/17/2017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3528931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D61CFD-D182-4621-8E40-743A8DBB6884}" type="datetimeFigureOut">
              <a:rPr lang="en-US" smtClean="0"/>
              <a:t>10/17/2017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4074404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D61CFD-D182-4621-8E40-743A8DBB6884}" type="datetimeFigureOut">
              <a:rPr lang="en-US" smtClean="0"/>
              <a:t>10/17/2017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3114580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61CFD-D182-4621-8E40-743A8DBB6884}" type="datetimeFigureOut">
              <a:rPr lang="en-US" smtClean="0"/>
              <a:t>10/17/2017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C950C-9985-4947-A82D-17BDB63BBBBF}" type="slidenum">
              <a:rPr lang="en-US" smtClean="0"/>
              <a:t>‹#›</a:t>
            </a:fld>
            <a:endParaRPr lang="en-US"/>
          </a:p>
        </p:txBody>
      </p:sp>
    </p:spTree>
    <p:extLst>
      <p:ext uri="{BB962C8B-B14F-4D97-AF65-F5344CB8AC3E}">
        <p14:creationId xmlns:p14="http://schemas.microsoft.com/office/powerpoint/2010/main" val="381457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gghead.io/courses/building-react-applications-with-idiomatic-redux" TargetMode="External"/><Relationship Id="rId2" Type="http://schemas.openxmlformats.org/officeDocument/2006/relationships/hyperlink" Target="https://egghead.io/courses/getting-started-with-redux" TargetMode="External"/><Relationship Id="rId1" Type="http://schemas.openxmlformats.org/officeDocument/2006/relationships/slideLayout" Target="../slideLayouts/slideLayout2.xml"/><Relationship Id="rId5" Type="http://schemas.openxmlformats.org/officeDocument/2006/relationships/hyperlink" Target="http://andrewhfarmer.com/starter-project/" TargetMode="External"/><Relationship Id="rId4" Type="http://schemas.openxmlformats.org/officeDocument/2006/relationships/hyperlink" Target="https://github.com/markerikson/react-redux-links"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angular.io/" TargetMode="External"/><Relationship Id="rId2" Type="http://schemas.openxmlformats.org/officeDocument/2006/relationships/hyperlink" Target="https://app.pluralsight.com/library/courses/angular-2-getting-started-update/table-of-contents" TargetMode="External"/><Relationship Id="rId1" Type="http://schemas.openxmlformats.org/officeDocument/2006/relationships/slideLayout" Target="../slideLayouts/slideLayout2.xml"/><Relationship Id="rId4" Type="http://schemas.openxmlformats.org/officeDocument/2006/relationships/hyperlink" Target="http://learnangular2.com/"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typescriptlang.org/" TargetMode="External"/><Relationship Id="rId2" Type="http://schemas.openxmlformats.org/officeDocument/2006/relationships/hyperlink" Target="https://babeljs.io/learn-es2015/" TargetMode="External"/><Relationship Id="rId1" Type="http://schemas.openxmlformats.org/officeDocument/2006/relationships/slideLayout" Target="../slideLayouts/slideLayout2.xml"/><Relationship Id="rId4" Type="http://schemas.openxmlformats.org/officeDocument/2006/relationships/hyperlink" Target="http://jsfiddle.net/"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openspaces.stirtrek.org/" TargetMode="External"/><Relationship Id="rId2" Type="http://schemas.openxmlformats.org/officeDocument/2006/relationships/hyperlink" Target="http://github.com/jonkruger/openspaces" TargetMode="External"/><Relationship Id="rId1" Type="http://schemas.openxmlformats.org/officeDocument/2006/relationships/slideLayout" Target="../slideLayouts/slideLayout2.xml"/><Relationship Id="rId5" Type="http://schemas.openxmlformats.org/officeDocument/2006/relationships/hyperlink" Target="http://github.com/jonkruger/openspaces-angular" TargetMode="External"/><Relationship Id="rId4" Type="http://schemas.openxmlformats.org/officeDocument/2006/relationships/hyperlink" Target="http://github.com/jonkruger/openspaces-reac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213" y="4239635"/>
            <a:ext cx="10668000" cy="2387600"/>
          </a:xfrm>
        </p:spPr>
        <p:txBody>
          <a:bodyPr/>
          <a:lstStyle/>
          <a:p>
            <a:r>
              <a:rPr lang="en-US" b="1" dirty="0">
                <a:solidFill>
                  <a:schemeClr val="bg1"/>
                </a:solidFill>
              </a:rPr>
              <a:t>A Lap Around React and Angular 2</a:t>
            </a:r>
          </a:p>
        </p:txBody>
      </p:sp>
      <p:pic>
        <p:nvPicPr>
          <p:cNvPr id="2056" name="Picture 8" descr="Image result for braveheart battle ch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81507" y="6033139"/>
            <a:ext cx="9753600" cy="769441"/>
          </a:xfrm>
          <a:prstGeom prst="rect">
            <a:avLst/>
          </a:prstGeom>
          <a:noFill/>
        </p:spPr>
        <p:txBody>
          <a:bodyPr wrap="square" rtlCol="0">
            <a:spAutoFit/>
          </a:bodyPr>
          <a:lstStyle/>
          <a:p>
            <a:r>
              <a:rPr lang="en-US" sz="4400" b="1" dirty="0">
                <a:solidFill>
                  <a:schemeClr val="bg1"/>
                </a:solidFill>
              </a:rPr>
              <a:t>A Lap Around React and Angular 2</a:t>
            </a:r>
          </a:p>
        </p:txBody>
      </p:sp>
    </p:spTree>
    <p:extLst>
      <p:ext uri="{BB962C8B-B14F-4D97-AF65-F5344CB8AC3E}">
        <p14:creationId xmlns:p14="http://schemas.microsoft.com/office/powerpoint/2010/main" val="3063426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JSX – HTML in your JavaScript</a:t>
            </a:r>
          </a:p>
        </p:txBody>
      </p:sp>
      <p:sp>
        <p:nvSpPr>
          <p:cNvPr id="3" name="Content Placeholder 2"/>
          <p:cNvSpPr>
            <a:spLocks noGrp="1"/>
          </p:cNvSpPr>
          <p:nvPr>
            <p:ph idx="1"/>
          </p:nvPr>
        </p:nvSpPr>
        <p:spPr>
          <a:xfrm>
            <a:off x="838200" y="726510"/>
            <a:ext cx="10515600" cy="5450453"/>
          </a:xfrm>
        </p:spPr>
        <p:txBody>
          <a:bodyPr/>
          <a:lstStyle/>
          <a:p>
            <a:pPr marL="0" indent="0">
              <a:buNone/>
            </a:pPr>
            <a:r>
              <a:rPr lang="en-US" dirty="0">
                <a:latin typeface="Consolas" panose="020B0609020204030204" pitchFamily="49" charset="0"/>
                <a:cs typeface="Consolas" panose="020B0609020204030204" pitchFamily="49" charset="0"/>
              </a:rPr>
              <a:t>class </a:t>
            </a:r>
            <a:r>
              <a:rPr lang="en-US" dirty="0" err="1">
                <a:latin typeface="Consolas" panose="020B0609020204030204" pitchFamily="49" charset="0"/>
                <a:cs typeface="Consolas" panose="020B0609020204030204" pitchFamily="49" charset="0"/>
              </a:rPr>
              <a:t>MyPage</a:t>
            </a:r>
            <a:r>
              <a:rPr lang="en-US" dirty="0">
                <a:latin typeface="Consolas" panose="020B0609020204030204" pitchFamily="49" charset="0"/>
                <a:cs typeface="Consolas" panose="020B0609020204030204" pitchFamily="49" charset="0"/>
              </a:rPr>
              <a:t> extends </a:t>
            </a:r>
            <a:r>
              <a:rPr lang="en-US" dirty="0" err="1">
                <a:latin typeface="Consolas" panose="020B0609020204030204" pitchFamily="49" charset="0"/>
                <a:cs typeface="Consolas" panose="020B0609020204030204" pitchFamily="49" charset="0"/>
              </a:rPr>
              <a:t>React.Component</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render() {</a:t>
            </a:r>
          </a:p>
          <a:p>
            <a:pPr marL="0" indent="0">
              <a:buNone/>
            </a:pPr>
            <a:r>
              <a:rPr lang="en-US" dirty="0">
                <a:latin typeface="Consolas" panose="020B0609020204030204" pitchFamily="49" charset="0"/>
                <a:cs typeface="Consolas" panose="020B0609020204030204" pitchFamily="49" charset="0"/>
              </a:rPr>
              <a:t>        return &lt;div&gt;Hello World!&lt;/div&gt;;</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104449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Working with props</a:t>
            </a:r>
          </a:p>
        </p:txBody>
      </p:sp>
      <p:sp>
        <p:nvSpPr>
          <p:cNvPr id="3" name="Content Placeholder 2"/>
          <p:cNvSpPr>
            <a:spLocks noGrp="1"/>
          </p:cNvSpPr>
          <p:nvPr>
            <p:ph idx="1"/>
          </p:nvPr>
        </p:nvSpPr>
        <p:spPr>
          <a:xfrm>
            <a:off x="838200" y="726510"/>
            <a:ext cx="10515600" cy="5450453"/>
          </a:xfrm>
        </p:spPr>
        <p:txBody>
          <a:bodyPr>
            <a:normAutofit fontScale="70000" lnSpcReduction="20000"/>
          </a:bodyPr>
          <a:lstStyle/>
          <a:p>
            <a:pPr marL="0" indent="0">
              <a:buNone/>
            </a:pPr>
            <a:r>
              <a:rPr lang="en-US" dirty="0">
                <a:latin typeface="Consolas" panose="020B0609020204030204" pitchFamily="49" charset="0"/>
                <a:cs typeface="Consolas" panose="020B0609020204030204" pitchFamily="49" charset="0"/>
              </a:rPr>
              <a:t>class </a:t>
            </a:r>
            <a:r>
              <a:rPr lang="en-US" dirty="0" err="1">
                <a:latin typeface="Consolas" panose="020B0609020204030204" pitchFamily="49" charset="0"/>
                <a:cs typeface="Consolas" panose="020B0609020204030204" pitchFamily="49" charset="0"/>
              </a:rPr>
              <a:t>MyPage</a:t>
            </a:r>
            <a:r>
              <a:rPr lang="en-US" dirty="0">
                <a:latin typeface="Consolas" panose="020B0609020204030204" pitchFamily="49" charset="0"/>
                <a:cs typeface="Consolas" panose="020B0609020204030204" pitchFamily="49" charset="0"/>
              </a:rPr>
              <a:t> extends </a:t>
            </a:r>
            <a:r>
              <a:rPr lang="en-US" dirty="0" err="1">
                <a:latin typeface="Consolas" panose="020B0609020204030204" pitchFamily="49" charset="0"/>
                <a:cs typeface="Consolas" panose="020B0609020204030204" pitchFamily="49" charset="0"/>
              </a:rPr>
              <a:t>React.Component</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render() {</a:t>
            </a:r>
          </a:p>
          <a:p>
            <a:pPr marL="0" indent="0">
              <a:buNone/>
            </a:pPr>
            <a:r>
              <a:rPr lang="en-US" dirty="0">
                <a:latin typeface="Consolas" panose="020B0609020204030204" pitchFamily="49" charset="0"/>
                <a:cs typeface="Consolas" panose="020B0609020204030204" pitchFamily="49" charset="0"/>
              </a:rPr>
              <a:t>        return </a:t>
            </a:r>
          </a:p>
          <a:p>
            <a:pPr marL="0" indent="0">
              <a:buNone/>
            </a:pPr>
            <a:r>
              <a:rPr lang="en-US" dirty="0">
                <a:latin typeface="Consolas" panose="020B0609020204030204" pitchFamily="49" charset="0"/>
                <a:cs typeface="Consolas" panose="020B0609020204030204" pitchFamily="49" charset="0"/>
              </a:rPr>
              <a:t>            &lt;div&gt;</a:t>
            </a:r>
          </a:p>
          <a:p>
            <a:pPr marL="0" indent="0">
              <a:buNone/>
            </a:pPr>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this.props.greeting</a:t>
            </a:r>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this.props.user</a:t>
            </a:r>
            <a:r>
              <a:rPr lang="en-US" dirty="0">
                <a:solidFill>
                  <a:srgbClr val="FF00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&lt;/div&gt;;</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const</a:t>
            </a:r>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mapStateToProps</a:t>
            </a:r>
            <a:r>
              <a:rPr lang="en-US" dirty="0">
                <a:solidFill>
                  <a:srgbClr val="FF0000"/>
                </a:solidFill>
                <a:latin typeface="Consolas" panose="020B0609020204030204" pitchFamily="49" charset="0"/>
                <a:cs typeface="Consolas" panose="020B0609020204030204" pitchFamily="49" charset="0"/>
              </a:rPr>
              <a:t> = </a:t>
            </a:r>
            <a:r>
              <a:rPr lang="en-US" dirty="0">
                <a:latin typeface="Consolas" panose="020B0609020204030204" pitchFamily="49" charset="0"/>
                <a:cs typeface="Consolas" panose="020B0609020204030204" pitchFamily="49" charset="0"/>
              </a:rPr>
              <a:t>(state) =&gt; {</a:t>
            </a:r>
          </a:p>
          <a:p>
            <a:pPr marL="0" indent="0">
              <a:buNone/>
            </a:pPr>
            <a:r>
              <a:rPr lang="en-US" dirty="0">
                <a:latin typeface="Consolas" panose="020B0609020204030204" pitchFamily="49" charset="0"/>
                <a:cs typeface="Consolas" panose="020B0609020204030204" pitchFamily="49" charset="0"/>
              </a:rPr>
              <a:t>    return { </a:t>
            </a:r>
          </a:p>
          <a:p>
            <a:pPr marL="0" indent="0">
              <a:buNone/>
            </a:pPr>
            <a:r>
              <a:rPr lang="en-US" dirty="0">
                <a:latin typeface="Consolas" panose="020B0609020204030204" pitchFamily="49" charset="0"/>
                <a:cs typeface="Consolas" panose="020B0609020204030204" pitchFamily="49" charset="0"/>
              </a:rPr>
              <a:t>        user: </a:t>
            </a:r>
            <a:r>
              <a:rPr lang="en-US" dirty="0" err="1">
                <a:latin typeface="Consolas" panose="020B0609020204030204" pitchFamily="49" charset="0"/>
                <a:cs typeface="Consolas" panose="020B0609020204030204" pitchFamily="49" charset="0"/>
              </a:rPr>
              <a:t>state.currentUser</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greeting: </a:t>
            </a:r>
            <a:r>
              <a:rPr lang="en-US" dirty="0" err="1">
                <a:latin typeface="Consolas" panose="020B0609020204030204" pitchFamily="49" charset="0"/>
                <a:cs typeface="Consolas" panose="020B0609020204030204" pitchFamily="49" charset="0"/>
              </a:rPr>
              <a:t>state.greeting</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63514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Action creators</a:t>
            </a:r>
          </a:p>
        </p:txBody>
      </p:sp>
      <p:sp>
        <p:nvSpPr>
          <p:cNvPr id="3" name="Content Placeholder 2"/>
          <p:cNvSpPr>
            <a:spLocks noGrp="1"/>
          </p:cNvSpPr>
          <p:nvPr>
            <p:ph idx="1"/>
          </p:nvPr>
        </p:nvSpPr>
        <p:spPr>
          <a:xfrm>
            <a:off x="838200" y="726510"/>
            <a:ext cx="10515600" cy="5450453"/>
          </a:xfrm>
        </p:spPr>
        <p:txBody>
          <a:bodyPr/>
          <a:lstStyle/>
          <a:p>
            <a:pPr marL="0" indent="0">
              <a:buNone/>
            </a:pPr>
            <a:r>
              <a:rPr lang="en-US" dirty="0" err="1">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SAY_THANKS = "SAY_THANKS";</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export function </a:t>
            </a:r>
            <a:r>
              <a:rPr lang="en-US" dirty="0" err="1">
                <a:latin typeface="Consolas" panose="020B0609020204030204" pitchFamily="49" charset="0"/>
                <a:cs typeface="Consolas" panose="020B0609020204030204" pitchFamily="49" charset="0"/>
              </a:rPr>
              <a:t>sayThanks</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return (dispatch) =&gt; {</a:t>
            </a:r>
          </a:p>
          <a:p>
            <a:pPr marL="0" indent="0">
              <a:buNone/>
            </a:pPr>
            <a:r>
              <a:rPr lang="en-US" dirty="0">
                <a:latin typeface="Consolas" panose="020B0609020204030204" pitchFamily="49" charset="0"/>
                <a:cs typeface="Consolas" panose="020B0609020204030204" pitchFamily="49" charset="0"/>
              </a:rPr>
              <a:t>    dispatch({ type: SAY_THANKS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03067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37995" y="964504"/>
            <a:ext cx="5781805" cy="5624185"/>
          </a:xfrm>
        </p:spPr>
        <p:txBody>
          <a:bodyPr>
            <a:noAutofit/>
          </a:bodyPr>
          <a:lstStyle/>
          <a:p>
            <a:pPr marL="0" indent="0">
              <a:buNone/>
            </a:pPr>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MyPage</a:t>
            </a:r>
            <a:r>
              <a:rPr lang="en-US" sz="1600" dirty="0">
                <a:latin typeface="Consolas" panose="020B0609020204030204" pitchFamily="49" charset="0"/>
                <a:cs typeface="Consolas" panose="020B0609020204030204" pitchFamily="49" charset="0"/>
              </a:rPr>
              <a:t> extends </a:t>
            </a:r>
            <a:r>
              <a:rPr lang="en-US" sz="1600" dirty="0" err="1">
                <a:latin typeface="Consolas" panose="020B0609020204030204" pitchFamily="49" charset="0"/>
                <a:cs typeface="Consolas" panose="020B0609020204030204" pitchFamily="49" charset="0"/>
              </a:rPr>
              <a:t>React.Component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sayThanks</a:t>
            </a:r>
            <a:r>
              <a:rPr lang="en-US" sz="1600" dirty="0">
                <a:solidFill>
                  <a:srgbClr val="FF0000"/>
                </a:solidFill>
                <a:latin typeface="Consolas" panose="020B0609020204030204" pitchFamily="49" charset="0"/>
                <a:cs typeface="Consolas" panose="020B0609020204030204" pitchFamily="49" charset="0"/>
              </a:rPr>
              <a:t> = (e) =&gt; {</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this.props.actions.sayThanks</a:t>
            </a:r>
            <a:r>
              <a:rPr lang="en-US" sz="1600" dirty="0">
                <a:solidFill>
                  <a:srgbClr val="FF0000"/>
                </a:solidFill>
                <a:latin typeface="Consolas" panose="020B0609020204030204" pitchFamily="49" charset="0"/>
                <a:cs typeface="Consolas" panose="020B0609020204030204" pitchFamily="49" charset="0"/>
              </a:rPr>
              <a:t>();</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br>
              <a:rPr lang="en-US" sz="1600" dirty="0">
                <a:solidFill>
                  <a:srgbClr val="FF0000"/>
                </a:solidFill>
                <a:latin typeface="Consolas" panose="020B0609020204030204" pitchFamily="49" charset="0"/>
                <a:cs typeface="Consolas" panose="020B0609020204030204" pitchFamily="49" charset="0"/>
              </a:rPr>
            </a:br>
            <a:br>
              <a:rPr lang="en-US" sz="1600" dirty="0">
                <a:solidFill>
                  <a:srgbClr val="FF0000"/>
                </a:solidFill>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render()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return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&lt;div&gt;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this.props.greeting</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this.props.user</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br</a:t>
            </a:r>
            <a:r>
              <a:rPr lang="en-US" sz="1600" dirty="0">
                <a:latin typeface="Consolas" panose="020B0609020204030204" pitchFamily="49" charset="0"/>
                <a:cs typeface="Consolas" panose="020B0609020204030204" pitchFamily="49" charset="0"/>
              </a:rPr>
              <a:t>/&gt;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&lt;input </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type="button"</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onclick</a:t>
            </a:r>
            <a:r>
              <a:rPr lang="en-US" sz="1600" dirty="0">
                <a:solidFill>
                  <a:srgbClr val="FF0000"/>
                </a:solidFill>
                <a:latin typeface="Consolas" panose="020B0609020204030204" pitchFamily="49" charset="0"/>
                <a:cs typeface="Consolas" panose="020B0609020204030204" pitchFamily="49" charset="0"/>
              </a:rPr>
              <a:t>={</a:t>
            </a:r>
            <a:r>
              <a:rPr lang="en-US" sz="1600" dirty="0" err="1">
                <a:solidFill>
                  <a:srgbClr val="FF0000"/>
                </a:solidFill>
                <a:latin typeface="Consolas" panose="020B0609020204030204" pitchFamily="49" charset="0"/>
                <a:cs typeface="Consolas" panose="020B0609020204030204" pitchFamily="49" charset="0"/>
              </a:rPr>
              <a:t>this.sayThanks</a:t>
            </a:r>
            <a:r>
              <a:rPr lang="en-US" sz="1600" dirty="0">
                <a:solidFill>
                  <a:srgbClr val="FF0000"/>
                </a:solidFill>
                <a:latin typeface="Consolas" panose="020B0609020204030204" pitchFamily="49" charset="0"/>
                <a:cs typeface="Consolas" panose="020B0609020204030204" pitchFamily="49" charset="0"/>
              </a:rPr>
              <a:t>} </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value="Say Thanks!" /&gt;</a:t>
            </a:r>
            <a:br>
              <a:rPr lang="en-US" sz="1600" dirty="0">
                <a:solidFill>
                  <a:srgbClr val="FF0000"/>
                </a:solidFill>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&lt;/div&gt;;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p:txBody>
      </p:sp>
      <p:sp>
        <p:nvSpPr>
          <p:cNvPr id="4" name="Content Placeholder 3"/>
          <p:cNvSpPr>
            <a:spLocks noGrp="1"/>
          </p:cNvSpPr>
          <p:nvPr>
            <p:ph sz="half" idx="2"/>
          </p:nvPr>
        </p:nvSpPr>
        <p:spPr>
          <a:xfrm>
            <a:off x="6172200" y="964504"/>
            <a:ext cx="5664896" cy="5624185"/>
          </a:xfrm>
        </p:spPr>
        <p:txBody>
          <a:bodyPr>
            <a:normAutofit/>
          </a:bodyPr>
          <a:lstStyle/>
          <a:p>
            <a:pPr marL="0" indent="0">
              <a:buNone/>
            </a:pPr>
            <a:r>
              <a:rPr lang="en-US" sz="1600" dirty="0">
                <a:solidFill>
                  <a:srgbClr val="FF0000"/>
                </a:solidFill>
                <a:latin typeface="Consolas" panose="020B0609020204030204" pitchFamily="49" charset="0"/>
                <a:cs typeface="Consolas" panose="020B0609020204030204" pitchFamily="49" charset="0"/>
              </a:rPr>
              <a:t>import </a:t>
            </a:r>
            <a:r>
              <a:rPr lang="en-US" sz="1600" dirty="0" err="1">
                <a:solidFill>
                  <a:srgbClr val="FF0000"/>
                </a:solidFill>
                <a:latin typeface="Consolas" panose="020B0609020204030204" pitchFamily="49" charset="0"/>
                <a:cs typeface="Consolas" panose="020B0609020204030204" pitchFamily="49" charset="0"/>
              </a:rPr>
              <a:t>myActions</a:t>
            </a:r>
            <a:r>
              <a:rPr lang="en-US" sz="1600" dirty="0">
                <a:solidFill>
                  <a:srgbClr val="FF0000"/>
                </a:solidFill>
                <a:latin typeface="Consolas" panose="020B0609020204030204" pitchFamily="49" charset="0"/>
                <a:cs typeface="Consolas" panose="020B0609020204030204" pitchFamily="49" charset="0"/>
              </a:rPr>
              <a:t> from '.\actions';</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import {</a:t>
            </a:r>
            <a:r>
              <a:rPr lang="en-US" sz="1600" dirty="0" err="1">
                <a:solidFill>
                  <a:srgbClr val="FF0000"/>
                </a:solidFill>
                <a:latin typeface="Consolas" panose="020B0609020204030204" pitchFamily="49" charset="0"/>
                <a:cs typeface="Consolas" panose="020B0609020204030204" pitchFamily="49" charset="0"/>
              </a:rPr>
              <a:t>bindActionCreators</a:t>
            </a:r>
            <a:r>
              <a:rPr lang="en-US" sz="1600" dirty="0">
                <a:solidFill>
                  <a:srgbClr val="FF0000"/>
                </a:solidFill>
                <a:latin typeface="Consolas" panose="020B0609020204030204" pitchFamily="49" charset="0"/>
                <a:cs typeface="Consolas" panose="020B0609020204030204" pitchFamily="49" charset="0"/>
              </a:rPr>
              <a:t>} from 'redux';</a:t>
            </a:r>
          </a:p>
          <a:p>
            <a:pPr marL="0" indent="0">
              <a:buNone/>
            </a:pPr>
            <a:r>
              <a:rPr lang="en-US" sz="1600" dirty="0" err="1">
                <a:latin typeface="Consolas" panose="020B0609020204030204" pitchFamily="49" charset="0"/>
                <a:cs typeface="Consolas" panose="020B0609020204030204" pitchFamily="49" charset="0"/>
              </a:rPr>
              <a:t>const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mapStateToProps</a:t>
            </a:r>
            <a:r>
              <a:rPr lang="en-US" sz="1600" dirty="0">
                <a:latin typeface="Consolas" panose="020B0609020204030204" pitchFamily="49" charset="0"/>
                <a:cs typeface="Consolas" panose="020B0609020204030204" pitchFamily="49" charset="0"/>
              </a:rPr>
              <a:t> = (state) =&gt;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return {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user: </a:t>
            </a:r>
            <a:r>
              <a:rPr lang="en-US" sz="1600" dirty="0" err="1">
                <a:latin typeface="Consolas" panose="020B0609020204030204" pitchFamily="49" charset="0"/>
                <a:cs typeface="Consolas" panose="020B0609020204030204" pitchFamily="49" charset="0"/>
              </a:rPr>
              <a:t>state.currentUser</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greeting: </a:t>
            </a:r>
            <a:r>
              <a:rPr lang="en-US" sz="1600" dirty="0" err="1">
                <a:latin typeface="Consolas" panose="020B0609020204030204" pitchFamily="49" charset="0"/>
                <a:cs typeface="Consolas" panose="020B0609020204030204" pitchFamily="49" charset="0"/>
              </a:rPr>
              <a:t>state.greeting</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r>
              <a:rPr lang="en-US" sz="1600" dirty="0" err="1">
                <a:solidFill>
                  <a:srgbClr val="FF0000"/>
                </a:solidFill>
                <a:latin typeface="Consolas" panose="020B0609020204030204" pitchFamily="49" charset="0"/>
                <a:cs typeface="Consolas" panose="020B0609020204030204" pitchFamily="49" charset="0"/>
              </a:rPr>
              <a:t>const</a:t>
            </a:r>
            <a:r>
              <a:rPr lang="en-US" sz="1600" dirty="0">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mapDispatchToProps</a:t>
            </a:r>
            <a:r>
              <a:rPr lang="en-US" sz="1600" dirty="0">
                <a:solidFill>
                  <a:srgbClr val="FF0000"/>
                </a:solidFill>
                <a:latin typeface="Consolas" panose="020B0609020204030204" pitchFamily="49" charset="0"/>
                <a:cs typeface="Consolas" panose="020B0609020204030204" pitchFamily="49" charset="0"/>
              </a:rPr>
              <a:t> = (dispatch) =&gt; {</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return {</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actions: </a:t>
            </a:r>
            <a:r>
              <a:rPr lang="en-US" sz="1600" dirty="0" err="1">
                <a:solidFill>
                  <a:srgbClr val="FF0000"/>
                </a:solidFill>
                <a:latin typeface="Consolas" panose="020B0609020204030204" pitchFamily="49" charset="0"/>
                <a:cs typeface="Consolas" panose="020B0609020204030204" pitchFamily="49" charset="0"/>
              </a:rPr>
              <a:t>bindActionCreators</a:t>
            </a:r>
            <a:r>
              <a:rPr lang="en-US" sz="1600" dirty="0">
                <a:solidFill>
                  <a:srgbClr val="FF0000"/>
                </a:solidFill>
                <a:latin typeface="Consolas" panose="020B0609020204030204" pitchFamily="49" charset="0"/>
                <a:cs typeface="Consolas" panose="020B0609020204030204" pitchFamily="49" charset="0"/>
              </a:rPr>
              <a:t>(</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myActions</a:t>
            </a:r>
            <a:r>
              <a:rPr lang="en-US" sz="1600" dirty="0">
                <a:solidFill>
                  <a:srgbClr val="FF0000"/>
                </a:solidFill>
                <a:latin typeface="Consolas" panose="020B0609020204030204" pitchFamily="49" charset="0"/>
                <a:cs typeface="Consolas" panose="020B0609020204030204" pitchFamily="49" charset="0"/>
              </a:rPr>
              <a:t>, dispatch)</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a:t>
            </a:r>
            <a:br>
              <a:rPr lang="en-US" sz="1600" dirty="0">
                <a:solidFill>
                  <a:srgbClr val="FF0000"/>
                </a:solidFill>
                <a:latin typeface="Consolas" panose="020B0609020204030204" pitchFamily="49" charset="0"/>
                <a:cs typeface="Consolas" panose="020B0609020204030204" pitchFamily="49" charset="0"/>
              </a:rPr>
            </a:br>
            <a:br>
              <a:rPr lang="en-US" sz="1600" dirty="0">
                <a:solidFill>
                  <a:srgbClr val="FF0000"/>
                </a:solidFill>
                <a:latin typeface="Consolas" panose="020B0609020204030204" pitchFamily="49" charset="0"/>
                <a:cs typeface="Consolas" panose="020B0609020204030204" pitchFamily="49" charset="0"/>
              </a:rPr>
            </a:br>
            <a:endParaRPr lang="en-US" sz="1600" dirty="0">
              <a:solidFill>
                <a:srgbClr val="FF0000"/>
              </a:solidFill>
              <a:latin typeface="Consolas" panose="020B0609020204030204" pitchFamily="49" charset="0"/>
              <a:cs typeface="Consolas" panose="020B0609020204030204" pitchFamily="49" charset="0"/>
            </a:endParaRPr>
          </a:p>
          <a:p>
            <a:pPr marL="0" indent="0">
              <a:buNone/>
            </a:pPr>
            <a:endParaRPr lang="en-US" sz="1600" dirty="0"/>
          </a:p>
        </p:txBody>
      </p:sp>
      <p:sp>
        <p:nvSpPr>
          <p:cNvPr id="5" name="Title 1"/>
          <p:cNvSpPr txBox="1">
            <a:spLocks/>
          </p:cNvSpPr>
          <p:nvPr/>
        </p:nvSpPr>
        <p:spPr>
          <a:xfrm>
            <a:off x="1577235" y="89554"/>
            <a:ext cx="10515600" cy="474118"/>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Working with actions</a:t>
            </a:r>
          </a:p>
        </p:txBody>
      </p:sp>
    </p:spTree>
    <p:extLst>
      <p:ext uri="{BB962C8B-B14F-4D97-AF65-F5344CB8AC3E}">
        <p14:creationId xmlns:p14="http://schemas.microsoft.com/office/powerpoint/2010/main" val="992182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37995" y="964504"/>
            <a:ext cx="5781805" cy="5624185"/>
          </a:xfrm>
        </p:spPr>
        <p:txBody>
          <a:bodyPr>
            <a:noAutofit/>
          </a:bodyPr>
          <a:lstStyle/>
          <a:p>
            <a:pPr marL="0" indent="0">
              <a:buNone/>
            </a:pPr>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MyPage</a:t>
            </a:r>
            <a:r>
              <a:rPr lang="en-US" sz="1600" dirty="0">
                <a:latin typeface="Consolas" panose="020B0609020204030204" pitchFamily="49" charset="0"/>
                <a:cs typeface="Consolas" panose="020B0609020204030204" pitchFamily="49" charset="0"/>
              </a:rPr>
              <a:t> extends </a:t>
            </a:r>
            <a:r>
              <a:rPr lang="en-US" sz="1600" dirty="0" err="1">
                <a:latin typeface="Consolas" panose="020B0609020204030204" pitchFamily="49" charset="0"/>
                <a:cs typeface="Consolas" panose="020B0609020204030204" pitchFamily="49" charset="0"/>
              </a:rPr>
              <a:t>React.Component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sayThanks</a:t>
            </a:r>
            <a:r>
              <a:rPr lang="en-US" sz="1600" dirty="0">
                <a:latin typeface="Consolas" panose="020B0609020204030204" pitchFamily="49" charset="0"/>
                <a:cs typeface="Consolas" panose="020B0609020204030204" pitchFamily="49" charset="0"/>
              </a:rPr>
              <a:t> = (e) =&gt;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this.props.actions.sayThanks</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render()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return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&lt;div&gt;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this.props.greeting</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this.props.user</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br</a:t>
            </a:r>
            <a:r>
              <a:rPr lang="en-US" sz="1600" dirty="0">
                <a:latin typeface="Consolas" panose="020B0609020204030204" pitchFamily="49" charset="0"/>
                <a:cs typeface="Consolas" panose="020B0609020204030204" pitchFamily="49" charset="0"/>
              </a:rPr>
              <a:t>/&gt;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&lt;input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type="button"</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onclick</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this.sayThanks</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value="Say Thanks!" /&gt;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&lt;/div&gt;;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p:txBody>
      </p:sp>
      <p:sp>
        <p:nvSpPr>
          <p:cNvPr id="4" name="Content Placeholder 3"/>
          <p:cNvSpPr>
            <a:spLocks noGrp="1"/>
          </p:cNvSpPr>
          <p:nvPr>
            <p:ph sz="half" idx="2"/>
          </p:nvPr>
        </p:nvSpPr>
        <p:spPr>
          <a:xfrm>
            <a:off x="6172200" y="964504"/>
            <a:ext cx="5664896" cy="5624185"/>
          </a:xfrm>
        </p:spPr>
        <p:txBody>
          <a:bodyPr>
            <a:normAutofit/>
          </a:bodyPr>
          <a:lstStyle/>
          <a:p>
            <a:pPr marL="0" indent="0">
              <a:buNone/>
            </a:pPr>
            <a:r>
              <a:rPr lang="en-US" sz="1600" dirty="0" err="1">
                <a:latin typeface="Consolas" panose="020B0609020204030204" pitchFamily="49" charset="0"/>
                <a:cs typeface="Consolas" panose="020B0609020204030204" pitchFamily="49" charset="0"/>
              </a:rPr>
              <a:t>const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mapStateToProps</a:t>
            </a:r>
            <a:r>
              <a:rPr lang="en-US" sz="1600" dirty="0">
                <a:latin typeface="Consolas" panose="020B0609020204030204" pitchFamily="49" charset="0"/>
                <a:cs typeface="Consolas" panose="020B0609020204030204" pitchFamily="49" charset="0"/>
              </a:rPr>
              <a:t> = (state) =&gt;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return {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user: </a:t>
            </a:r>
            <a:r>
              <a:rPr lang="en-US" sz="1600" dirty="0" err="1">
                <a:latin typeface="Consolas" panose="020B0609020204030204" pitchFamily="49" charset="0"/>
                <a:cs typeface="Consolas" panose="020B0609020204030204" pitchFamily="49" charset="0"/>
              </a:rPr>
              <a:t>state.currentUser</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greeting: </a:t>
            </a:r>
            <a:r>
              <a:rPr lang="en-US" sz="1600" dirty="0" err="1">
                <a:latin typeface="Consolas" panose="020B0609020204030204" pitchFamily="49" charset="0"/>
                <a:cs typeface="Consolas" panose="020B0609020204030204" pitchFamily="49" charset="0"/>
              </a:rPr>
              <a:t>state.greeting</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const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mapDispatchToProps</a:t>
            </a:r>
            <a:r>
              <a:rPr lang="en-US" sz="1600" dirty="0">
                <a:latin typeface="Consolas" panose="020B0609020204030204" pitchFamily="49" charset="0"/>
                <a:cs typeface="Consolas" panose="020B0609020204030204" pitchFamily="49" charset="0"/>
              </a:rPr>
              <a:t> = (dispatch) =&gt;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return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actions: </a:t>
            </a:r>
            <a:r>
              <a:rPr lang="en-US" sz="1600" dirty="0" err="1">
                <a:latin typeface="Consolas" panose="020B0609020204030204" pitchFamily="49" charset="0"/>
                <a:cs typeface="Consolas" panose="020B0609020204030204" pitchFamily="49" charset="0"/>
              </a:rPr>
              <a:t>bindActionCreators</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actions, dispatch)</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export default connect(</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mapStateToProps</a:t>
            </a:r>
            <a:r>
              <a:rPr lang="en-US" sz="1600" dirty="0">
                <a:solidFill>
                  <a:srgbClr val="FF0000"/>
                </a:solidFill>
                <a:latin typeface="Consolas" panose="020B0609020204030204" pitchFamily="49" charset="0"/>
                <a:cs typeface="Consolas" panose="020B0609020204030204" pitchFamily="49" charset="0"/>
              </a:rPr>
              <a:t>,</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mapDispatchToProps</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a:t>
            </a:r>
            <a:r>
              <a:rPr lang="en-US" sz="1600" dirty="0" err="1">
                <a:solidFill>
                  <a:srgbClr val="FF0000"/>
                </a:solidFill>
                <a:latin typeface="Consolas" panose="020B0609020204030204" pitchFamily="49" charset="0"/>
                <a:cs typeface="Consolas" panose="020B0609020204030204" pitchFamily="49" charset="0"/>
              </a:rPr>
              <a:t>MyPage</a:t>
            </a:r>
            <a:r>
              <a:rPr lang="en-US" sz="1600" dirty="0">
                <a:solidFill>
                  <a:srgbClr val="FF0000"/>
                </a:solidFill>
                <a:latin typeface="Consolas" panose="020B0609020204030204" pitchFamily="49" charset="0"/>
                <a:cs typeface="Consolas" panose="020B0609020204030204" pitchFamily="49" charset="0"/>
              </a:rPr>
              <a:t>);</a:t>
            </a:r>
          </a:p>
          <a:p>
            <a:pPr marL="0" indent="0">
              <a:buNone/>
            </a:pPr>
            <a:endParaRPr lang="en-US" sz="1600" dirty="0">
              <a:solidFill>
                <a:srgbClr val="FF0000"/>
              </a:solidFill>
              <a:latin typeface="Consolas" panose="020B0609020204030204" pitchFamily="49" charset="0"/>
              <a:cs typeface="Consolas" panose="020B0609020204030204" pitchFamily="49" charset="0"/>
            </a:endParaRPr>
          </a:p>
          <a:p>
            <a:pPr marL="0" indent="0">
              <a:buNone/>
            </a:pPr>
            <a:endParaRPr lang="en-US" sz="1600" dirty="0"/>
          </a:p>
        </p:txBody>
      </p:sp>
      <p:sp>
        <p:nvSpPr>
          <p:cNvPr id="5" name="Title 1"/>
          <p:cNvSpPr txBox="1">
            <a:spLocks/>
          </p:cNvSpPr>
          <p:nvPr/>
        </p:nvSpPr>
        <p:spPr>
          <a:xfrm>
            <a:off x="1577235" y="89554"/>
            <a:ext cx="10515600" cy="474118"/>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Connecting to the store</a:t>
            </a:r>
          </a:p>
        </p:txBody>
      </p:sp>
    </p:spTree>
    <p:extLst>
      <p:ext uri="{BB962C8B-B14F-4D97-AF65-F5344CB8AC3E}">
        <p14:creationId xmlns:p14="http://schemas.microsoft.com/office/powerpoint/2010/main" val="380070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Reducer</a:t>
            </a:r>
          </a:p>
        </p:txBody>
      </p:sp>
      <p:sp>
        <p:nvSpPr>
          <p:cNvPr id="3" name="Content Placeholder 2"/>
          <p:cNvSpPr>
            <a:spLocks noGrp="1"/>
          </p:cNvSpPr>
          <p:nvPr>
            <p:ph idx="1"/>
          </p:nvPr>
        </p:nvSpPr>
        <p:spPr>
          <a:xfrm>
            <a:off x="263047" y="726510"/>
            <a:ext cx="11624153" cy="5837128"/>
          </a:xfrm>
        </p:spPr>
        <p:txBody>
          <a:bodyPr>
            <a:normAutofit/>
          </a:bodyPr>
          <a:lstStyle/>
          <a:p>
            <a:pPr marL="0" indent="0">
              <a:buNone/>
            </a:pPr>
            <a:r>
              <a:rPr lang="en-US" sz="2000" dirty="0" err="1">
                <a:latin typeface="Consolas" panose="020B0609020204030204" pitchFamily="49" charset="0"/>
                <a:cs typeface="Consolas" panose="020B0609020204030204" pitchFamily="49" charset="0"/>
              </a:rPr>
              <a:t>const</a:t>
            </a:r>
            <a:r>
              <a:rPr lang="en-US" sz="2000" dirty="0">
                <a:latin typeface="Consolas" panose="020B0609020204030204" pitchFamily="49" charset="0"/>
                <a:cs typeface="Consolas" panose="020B0609020204030204" pitchFamily="49" charset="0"/>
              </a:rPr>
              <a:t> INITIAL_STATE =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currentUser</a:t>
            </a:r>
            <a:r>
              <a:rPr lang="en-US" sz="2000" dirty="0">
                <a:latin typeface="Consolas" panose="020B0609020204030204" pitchFamily="49" charset="0"/>
                <a:cs typeface="Consolas" panose="020B0609020204030204" pitchFamily="49" charset="0"/>
              </a:rPr>
              <a:t>: "whoever you are",</a:t>
            </a:r>
          </a:p>
          <a:p>
            <a:pPr marL="0" indent="0">
              <a:buNone/>
            </a:pPr>
            <a:r>
              <a:rPr lang="en-US" sz="2000" dirty="0">
                <a:latin typeface="Consolas" panose="020B0609020204030204" pitchFamily="49" charset="0"/>
                <a:cs typeface="Consolas" panose="020B0609020204030204" pitchFamily="49" charset="0"/>
              </a:rPr>
              <a:t>  greeting: "Hello"</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export default function </a:t>
            </a:r>
            <a:r>
              <a:rPr lang="en-US" sz="2000" dirty="0" err="1">
                <a:latin typeface="Consolas" panose="020B0609020204030204" pitchFamily="49" charset="0"/>
                <a:cs typeface="Consolas" panose="020B0609020204030204" pitchFamily="49" charset="0"/>
              </a:rPr>
              <a:t>MyReducer</a:t>
            </a:r>
            <a:r>
              <a:rPr lang="en-US" sz="2000" dirty="0">
                <a:latin typeface="Consolas" panose="020B0609020204030204" pitchFamily="49" charset="0"/>
                <a:cs typeface="Consolas" panose="020B0609020204030204" pitchFamily="49" charset="0"/>
              </a:rPr>
              <a:t>(state = INITIAL_STATE, action) {</a:t>
            </a:r>
          </a:p>
          <a:p>
            <a:pPr marL="0" indent="0">
              <a:buNone/>
            </a:pPr>
            <a:r>
              <a:rPr lang="en-US" sz="2000" dirty="0">
                <a:latin typeface="Consolas" panose="020B0609020204030204" pitchFamily="49" charset="0"/>
                <a:cs typeface="Consolas" panose="020B0609020204030204" pitchFamily="49" charset="0"/>
              </a:rPr>
              <a:t>  switch (</a:t>
            </a:r>
            <a:r>
              <a:rPr lang="en-US" sz="2000" dirty="0" err="1">
                <a:latin typeface="Consolas" panose="020B0609020204030204" pitchFamily="49" charset="0"/>
                <a:cs typeface="Consolas" panose="020B0609020204030204" pitchFamily="49" charset="0"/>
              </a:rPr>
              <a:t>action.type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case "SAY_THANKS":</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return </a:t>
            </a:r>
            <a:r>
              <a:rPr lang="en-US" sz="2000" dirty="0" err="1">
                <a:latin typeface="Consolas" panose="020B0609020204030204" pitchFamily="49" charset="0"/>
                <a:cs typeface="Consolas" panose="020B0609020204030204" pitchFamily="49" charset="0"/>
              </a:rPr>
              <a:t>Object.assign</a:t>
            </a:r>
            <a:r>
              <a:rPr lang="en-US" sz="2000" dirty="0">
                <a:latin typeface="Consolas" panose="020B0609020204030204" pitchFamily="49" charset="0"/>
                <a:cs typeface="Consolas" panose="020B0609020204030204" pitchFamily="49" charset="0"/>
              </a:rPr>
              <a:t>({}, state, {greeting: "You're welcome"});</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return state;</a:t>
            </a:r>
          </a:p>
          <a:p>
            <a:pPr marL="0" indent="0">
              <a:buNone/>
            </a:pPr>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98358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2 Types of Components</a:t>
            </a:r>
          </a:p>
        </p:txBody>
      </p:sp>
      <p:sp>
        <p:nvSpPr>
          <p:cNvPr id="4" name="Content Placeholder 3"/>
          <p:cNvSpPr>
            <a:spLocks noGrp="1"/>
          </p:cNvSpPr>
          <p:nvPr>
            <p:ph sz="half" idx="1"/>
          </p:nvPr>
        </p:nvSpPr>
        <p:spPr/>
        <p:txBody>
          <a:bodyPr/>
          <a:lstStyle/>
          <a:p>
            <a:pPr marL="0" indent="0">
              <a:buNone/>
            </a:pPr>
            <a:r>
              <a:rPr lang="en-US" b="1" dirty="0">
                <a:solidFill>
                  <a:schemeClr val="accent1"/>
                </a:solidFill>
              </a:rPr>
              <a:t>Connected Components</a:t>
            </a:r>
          </a:p>
          <a:p>
            <a:r>
              <a:rPr lang="en-US" dirty="0"/>
              <a:t>Receive updates from the store</a:t>
            </a:r>
          </a:p>
          <a:p>
            <a:r>
              <a:rPr lang="en-US" dirty="0"/>
              <a:t>Can dispatch actions</a:t>
            </a:r>
          </a:p>
          <a:p>
            <a:r>
              <a:rPr lang="en-US" dirty="0"/>
              <a:t>Need </a:t>
            </a:r>
            <a:r>
              <a:rPr lang="en-US" dirty="0" err="1"/>
              <a:t>mapStateToProps</a:t>
            </a:r>
            <a:r>
              <a:rPr lang="en-US" dirty="0"/>
              <a:t>() and </a:t>
            </a:r>
            <a:r>
              <a:rPr lang="en-US" dirty="0" err="1"/>
              <a:t>mapDispatchToProps</a:t>
            </a:r>
            <a:r>
              <a:rPr lang="en-US" dirty="0"/>
              <a:t>()</a:t>
            </a:r>
          </a:p>
          <a:p>
            <a:r>
              <a:rPr lang="en-US" dirty="0"/>
              <a:t>Accesses data and actions through props</a:t>
            </a:r>
          </a:p>
        </p:txBody>
      </p:sp>
      <p:sp>
        <p:nvSpPr>
          <p:cNvPr id="5" name="Content Placeholder 4"/>
          <p:cNvSpPr>
            <a:spLocks noGrp="1"/>
          </p:cNvSpPr>
          <p:nvPr>
            <p:ph sz="half" idx="2"/>
          </p:nvPr>
        </p:nvSpPr>
        <p:spPr/>
        <p:txBody>
          <a:bodyPr/>
          <a:lstStyle/>
          <a:p>
            <a:pPr marL="0" indent="0">
              <a:buNone/>
            </a:pPr>
            <a:r>
              <a:rPr lang="en-US" b="1" dirty="0">
                <a:solidFill>
                  <a:schemeClr val="accent1"/>
                </a:solidFill>
              </a:rPr>
              <a:t>Presentation Components</a:t>
            </a:r>
          </a:p>
          <a:p>
            <a:r>
              <a:rPr lang="en-US" dirty="0"/>
              <a:t>Do not receive updates from the store</a:t>
            </a:r>
          </a:p>
          <a:p>
            <a:r>
              <a:rPr lang="en-US" dirty="0"/>
              <a:t>Cannot dispatch actions</a:t>
            </a:r>
          </a:p>
          <a:p>
            <a:r>
              <a:rPr lang="en-US" dirty="0"/>
              <a:t>Can only use what is given to them (data and actions)</a:t>
            </a:r>
          </a:p>
        </p:txBody>
      </p:sp>
    </p:spTree>
    <p:extLst>
      <p:ext uri="{BB962C8B-B14F-4D97-AF65-F5344CB8AC3E}">
        <p14:creationId xmlns:p14="http://schemas.microsoft.com/office/powerpoint/2010/main" val="152035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Presentation Components Can Be Simple!</a:t>
            </a:r>
          </a:p>
        </p:txBody>
      </p:sp>
      <p:sp>
        <p:nvSpPr>
          <p:cNvPr id="6" name="Content Placeholder 5"/>
          <p:cNvSpPr>
            <a:spLocks noGrp="1"/>
          </p:cNvSpPr>
          <p:nvPr>
            <p:ph sz="half" idx="2"/>
          </p:nvPr>
        </p:nvSpPr>
        <p:spPr>
          <a:xfrm>
            <a:off x="838200" y="1825625"/>
            <a:ext cx="10515600" cy="4351338"/>
          </a:xfrm>
        </p:spPr>
        <p:txBody>
          <a:bodyPr>
            <a:normAutofit lnSpcReduction="10000"/>
          </a:bodyPr>
          <a:lstStyle/>
          <a:p>
            <a:pPr marL="0" indent="0">
              <a:buNone/>
            </a:pPr>
            <a:r>
              <a:rPr lang="en-US" sz="2400" dirty="0">
                <a:solidFill>
                  <a:srgbClr val="FF0000"/>
                </a:solidFill>
                <a:latin typeface="Consolas" panose="020B0609020204030204" pitchFamily="49" charset="0"/>
                <a:cs typeface="Consolas" panose="020B0609020204030204" pitchFamily="49" charset="0"/>
              </a:rPr>
              <a:t>let Greeting = ({greeting, user}) =&gt;</a:t>
            </a:r>
            <a:br>
              <a:rPr lang="en-US" sz="2400" dirty="0">
                <a:solidFill>
                  <a:srgbClr val="FF0000"/>
                </a:solidFill>
                <a:latin typeface="Consolas" panose="020B0609020204030204" pitchFamily="49" charset="0"/>
                <a:cs typeface="Consolas" panose="020B0609020204030204" pitchFamily="49" charset="0"/>
              </a:rPr>
            </a:br>
            <a:r>
              <a:rPr lang="en-US" sz="2400" dirty="0">
                <a:solidFill>
                  <a:srgbClr val="FF0000"/>
                </a:solidFill>
                <a:latin typeface="Consolas" panose="020B0609020204030204" pitchFamily="49" charset="0"/>
                <a:cs typeface="Consolas" panose="020B0609020204030204" pitchFamily="49" charset="0"/>
              </a:rPr>
              <a:t>    &lt;span&gt;{greeting}, {user}!&lt;/span&gt;;</a:t>
            </a:r>
            <a:br>
              <a:rPr lang="en-US" sz="2400" dirty="0">
                <a:latin typeface="Consolas" panose="020B0609020204030204" pitchFamily="49" charset="0"/>
                <a:cs typeface="Consolas" panose="020B0609020204030204" pitchFamily="49" charset="0"/>
              </a:rPr>
            </a:b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&lt;div&gt;</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&lt;Greeting </a:t>
            </a:r>
            <a:br>
              <a:rPr lang="en-US" sz="2400" dirty="0">
                <a:solidFill>
                  <a:srgbClr val="FF0000"/>
                </a:solidFill>
                <a:latin typeface="Consolas" panose="020B0609020204030204" pitchFamily="49" charset="0"/>
                <a:cs typeface="Consolas" panose="020B0609020204030204" pitchFamily="49" charset="0"/>
              </a:rPr>
            </a:br>
            <a:r>
              <a:rPr lang="en-US" sz="2400" dirty="0">
                <a:solidFill>
                  <a:srgbClr val="FF0000"/>
                </a:solidFill>
                <a:latin typeface="Consolas" panose="020B0609020204030204" pitchFamily="49" charset="0"/>
                <a:cs typeface="Consolas" panose="020B0609020204030204" pitchFamily="49" charset="0"/>
              </a:rPr>
              <a:t>        greeting={</a:t>
            </a:r>
            <a:r>
              <a:rPr lang="en-US" sz="2400" dirty="0" err="1">
                <a:solidFill>
                  <a:srgbClr val="FF0000"/>
                </a:solidFill>
                <a:latin typeface="Consolas" panose="020B0609020204030204" pitchFamily="49" charset="0"/>
                <a:cs typeface="Consolas" panose="020B0609020204030204" pitchFamily="49" charset="0"/>
              </a:rPr>
              <a:t>this.props.greeting</a:t>
            </a:r>
            <a:r>
              <a:rPr lang="en-US" sz="2400" dirty="0">
                <a:solidFill>
                  <a:srgbClr val="FF0000"/>
                </a:solidFill>
                <a:latin typeface="Consolas" panose="020B0609020204030204" pitchFamily="49" charset="0"/>
                <a:cs typeface="Consolas" panose="020B0609020204030204" pitchFamily="49" charset="0"/>
              </a:rPr>
              <a:t>} </a:t>
            </a:r>
            <a:br>
              <a:rPr lang="en-US" sz="2400" dirty="0">
                <a:solidFill>
                  <a:srgbClr val="FF0000"/>
                </a:solidFill>
                <a:latin typeface="Consolas" panose="020B0609020204030204" pitchFamily="49" charset="0"/>
                <a:cs typeface="Consolas" panose="020B0609020204030204" pitchFamily="49" charset="0"/>
              </a:rPr>
            </a:br>
            <a:r>
              <a:rPr lang="en-US" sz="2400" dirty="0">
                <a:solidFill>
                  <a:srgbClr val="FF0000"/>
                </a:solidFill>
                <a:latin typeface="Consolas" panose="020B0609020204030204" pitchFamily="49" charset="0"/>
                <a:cs typeface="Consolas" panose="020B0609020204030204" pitchFamily="49" charset="0"/>
              </a:rPr>
              <a:t>        user={</a:t>
            </a:r>
            <a:r>
              <a:rPr lang="en-US" sz="2400" dirty="0" err="1">
                <a:solidFill>
                  <a:srgbClr val="FF0000"/>
                </a:solidFill>
                <a:latin typeface="Consolas" panose="020B0609020204030204" pitchFamily="49" charset="0"/>
                <a:cs typeface="Consolas" panose="020B0609020204030204" pitchFamily="49" charset="0"/>
              </a:rPr>
              <a:t>this.props.user</a:t>
            </a:r>
            <a:r>
              <a:rPr lang="en-US" sz="2400" dirty="0">
                <a:solidFill>
                  <a:srgbClr val="FF0000"/>
                </a:solidFill>
                <a:latin typeface="Consolas" panose="020B0609020204030204" pitchFamily="49" charset="0"/>
                <a:cs typeface="Consolas" panose="020B0609020204030204" pitchFamily="49" charset="0"/>
              </a:rPr>
              <a:t>} /&gt;</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    &lt;</a:t>
            </a:r>
            <a:r>
              <a:rPr lang="en-US" sz="2400" dirty="0" err="1">
                <a:latin typeface="Consolas" panose="020B0609020204030204" pitchFamily="49" charset="0"/>
                <a:cs typeface="Consolas" panose="020B0609020204030204" pitchFamily="49" charset="0"/>
              </a:rPr>
              <a:t>br</a:t>
            </a:r>
            <a:r>
              <a:rPr lang="en-US" sz="2400" dirty="0">
                <a:latin typeface="Consolas" panose="020B0609020204030204" pitchFamily="49" charset="0"/>
                <a:cs typeface="Consolas" panose="020B0609020204030204" pitchFamily="49" charset="0"/>
              </a:rPr>
              <a:t>/&gt;</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    &lt;input </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         type="button"</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onclick</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this.sayThanks</a:t>
            </a:r>
            <a:r>
              <a:rPr lang="en-US" sz="2400" dirty="0">
                <a:latin typeface="Consolas" panose="020B0609020204030204" pitchFamily="49" charset="0"/>
                <a:cs typeface="Consolas" panose="020B0609020204030204" pitchFamily="49" charset="0"/>
              </a:rPr>
              <a:t>} </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         value="Say Thanks!" /&gt;</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&lt;/div&gt;;</a:t>
            </a:r>
          </a:p>
        </p:txBody>
      </p:sp>
    </p:spTree>
    <p:extLst>
      <p:ext uri="{BB962C8B-B14F-4D97-AF65-F5344CB8AC3E}">
        <p14:creationId xmlns:p14="http://schemas.microsoft.com/office/powerpoint/2010/main" val="588307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Lifecycle Methods</a:t>
            </a:r>
          </a:p>
        </p:txBody>
      </p:sp>
      <p:sp>
        <p:nvSpPr>
          <p:cNvPr id="5" name="Content Placeholder 4"/>
          <p:cNvSpPr>
            <a:spLocks noGrp="1"/>
          </p:cNvSpPr>
          <p:nvPr>
            <p:ph idx="1"/>
          </p:nvPr>
        </p:nvSpPr>
        <p:spPr>
          <a:xfrm>
            <a:off x="838200" y="1825625"/>
            <a:ext cx="10515600" cy="4888326"/>
          </a:xfrm>
        </p:spPr>
        <p:txBody>
          <a:bodyPr>
            <a:normAutofit fontScale="70000" lnSpcReduction="20000"/>
          </a:bodyPr>
          <a:lstStyle/>
          <a:p>
            <a:pPr marL="0" indent="0">
              <a:buNone/>
            </a:pPr>
            <a:r>
              <a:rPr lang="en-US" b="1" dirty="0"/>
              <a:t>Mounting - </a:t>
            </a:r>
            <a:r>
              <a:rPr lang="en-US" dirty="0"/>
              <a:t>Component is being created and inserted into the DOM:</a:t>
            </a:r>
          </a:p>
          <a:p>
            <a:r>
              <a:rPr lang="en-US" dirty="0" err="1"/>
              <a:t>componentWillMount</a:t>
            </a:r>
            <a:r>
              <a:rPr lang="en-US" dirty="0"/>
              <a:t>()</a:t>
            </a:r>
          </a:p>
          <a:p>
            <a:r>
              <a:rPr lang="en-US" dirty="0"/>
              <a:t>render()</a:t>
            </a:r>
          </a:p>
          <a:p>
            <a:r>
              <a:rPr lang="en-US" dirty="0" err="1"/>
              <a:t>componentDidMount</a:t>
            </a:r>
            <a:r>
              <a:rPr lang="en-US" dirty="0"/>
              <a:t>()</a:t>
            </a:r>
          </a:p>
          <a:p>
            <a:pPr marL="0" indent="0">
              <a:buNone/>
            </a:pPr>
            <a:endParaRPr lang="en-US" dirty="0"/>
          </a:p>
          <a:p>
            <a:pPr marL="0" indent="0">
              <a:buNone/>
            </a:pPr>
            <a:r>
              <a:rPr lang="en-US" b="1" dirty="0"/>
              <a:t>Updating - </a:t>
            </a:r>
            <a:r>
              <a:rPr lang="en-US" dirty="0"/>
              <a:t>Props or state changed</a:t>
            </a:r>
          </a:p>
          <a:p>
            <a:r>
              <a:rPr lang="en-US" dirty="0" err="1"/>
              <a:t>componentWillReceiveProps</a:t>
            </a:r>
            <a:r>
              <a:rPr lang="en-US" dirty="0"/>
              <a:t>()</a:t>
            </a:r>
          </a:p>
          <a:p>
            <a:r>
              <a:rPr lang="en-US" dirty="0" err="1"/>
              <a:t>shouldComponentUpdate</a:t>
            </a:r>
            <a:r>
              <a:rPr lang="en-US" dirty="0"/>
              <a:t>()</a:t>
            </a:r>
          </a:p>
          <a:p>
            <a:r>
              <a:rPr lang="en-US" dirty="0" err="1"/>
              <a:t>componentWillUpdate</a:t>
            </a:r>
            <a:r>
              <a:rPr lang="en-US" dirty="0"/>
              <a:t>()</a:t>
            </a:r>
          </a:p>
          <a:p>
            <a:r>
              <a:rPr lang="en-US" dirty="0"/>
              <a:t>render()</a:t>
            </a:r>
          </a:p>
          <a:p>
            <a:r>
              <a:rPr lang="en-US" dirty="0" err="1"/>
              <a:t>componentDidUpdate</a:t>
            </a:r>
            <a:r>
              <a:rPr lang="en-US" dirty="0"/>
              <a:t>()</a:t>
            </a:r>
          </a:p>
          <a:p>
            <a:pPr marL="0" indent="0">
              <a:buNone/>
            </a:pPr>
            <a:endParaRPr lang="en-US" dirty="0"/>
          </a:p>
          <a:p>
            <a:pPr marL="0" indent="0">
              <a:buNone/>
            </a:pPr>
            <a:r>
              <a:rPr lang="en-US" b="1" dirty="0"/>
              <a:t>Unmounting - </a:t>
            </a:r>
            <a:r>
              <a:rPr lang="en-US" dirty="0"/>
              <a:t>Component is being removed from the DOM:</a:t>
            </a:r>
          </a:p>
          <a:p>
            <a:r>
              <a:rPr lang="en-US" dirty="0" err="1"/>
              <a:t>componentWillUnmount</a:t>
            </a:r>
            <a:r>
              <a:rPr lang="en-US" dirty="0"/>
              <a:t>()</a:t>
            </a:r>
          </a:p>
        </p:txBody>
      </p:sp>
    </p:spTree>
    <p:extLst>
      <p:ext uri="{BB962C8B-B14F-4D97-AF65-F5344CB8AC3E}">
        <p14:creationId xmlns:p14="http://schemas.microsoft.com/office/powerpoint/2010/main" val="4182673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Virtual DOM</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Virtual DOM is an in-memory copy of the actual DOM.</a:t>
            </a:r>
          </a:p>
          <a:p>
            <a:pPr marL="0" indent="0">
              <a:buNone/>
            </a:pPr>
            <a:endParaRPr lang="en-US" dirty="0"/>
          </a:p>
          <a:p>
            <a:pPr marL="0" indent="0">
              <a:buNone/>
            </a:pPr>
            <a:r>
              <a:rPr lang="en-US" dirty="0"/>
              <a:t>When state changes:</a:t>
            </a:r>
          </a:p>
          <a:p>
            <a:pPr marL="514350" indent="-514350">
              <a:buAutoNum type="arabicParenR"/>
            </a:pPr>
            <a:r>
              <a:rPr lang="en-US" dirty="0"/>
              <a:t>render() is called</a:t>
            </a:r>
          </a:p>
          <a:p>
            <a:pPr marL="514350" indent="-514350">
              <a:buAutoNum type="arabicParenR"/>
            </a:pPr>
            <a:r>
              <a:rPr lang="en-US" dirty="0"/>
              <a:t>The entire Virtual DOM is re-rendered</a:t>
            </a:r>
          </a:p>
          <a:p>
            <a:pPr marL="514350" indent="-514350">
              <a:buAutoNum type="arabicParenR"/>
            </a:pPr>
            <a:r>
              <a:rPr lang="en-US" dirty="0"/>
              <a:t>The Virtual DOM is compared to the actual DOM and changes are pushed to the actual DOM</a:t>
            </a:r>
          </a:p>
          <a:p>
            <a:pPr marL="514350" indent="-514350">
              <a:buAutoNum type="arabicParenR"/>
            </a:pPr>
            <a:endParaRPr lang="en-US" dirty="0"/>
          </a:p>
          <a:p>
            <a:pPr marL="0" indent="0">
              <a:buNone/>
            </a:pPr>
            <a:r>
              <a:rPr lang="en-US" dirty="0"/>
              <a:t>Why this matters:</a:t>
            </a:r>
          </a:p>
          <a:p>
            <a:r>
              <a:rPr lang="en-US" dirty="0"/>
              <a:t>Changes to the actual DOM can be slow (redrawing, CSS, layout, etc.)</a:t>
            </a:r>
          </a:p>
          <a:p>
            <a:r>
              <a:rPr lang="en-US" dirty="0"/>
              <a:t>Components are only re-rendered when the state changes</a:t>
            </a:r>
          </a:p>
        </p:txBody>
      </p:sp>
    </p:spTree>
    <p:extLst>
      <p:ext uri="{BB962C8B-B14F-4D97-AF65-F5344CB8AC3E}">
        <p14:creationId xmlns:p14="http://schemas.microsoft.com/office/powerpoint/2010/main" val="126865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Server Side Architecture</a:t>
            </a:r>
          </a:p>
        </p:txBody>
      </p:sp>
      <p:sp>
        <p:nvSpPr>
          <p:cNvPr id="4" name="Rectangle 3"/>
          <p:cNvSpPr/>
          <p:nvPr/>
        </p:nvSpPr>
        <p:spPr>
          <a:xfrm>
            <a:off x="1989083" y="4734381"/>
            <a:ext cx="8040414" cy="65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Layer</a:t>
            </a:r>
          </a:p>
        </p:txBody>
      </p:sp>
      <p:pic>
        <p:nvPicPr>
          <p:cNvPr id="1026" name="Picture 2" descr="Image result for database cyli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740" y="5765233"/>
            <a:ext cx="1943100" cy="69039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989083" y="3684792"/>
            <a:ext cx="8040414" cy="65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Layer</a:t>
            </a:r>
          </a:p>
        </p:txBody>
      </p:sp>
      <p:sp>
        <p:nvSpPr>
          <p:cNvPr id="7" name="Rectangle 6"/>
          <p:cNvSpPr/>
          <p:nvPr/>
        </p:nvSpPr>
        <p:spPr>
          <a:xfrm>
            <a:off x="1989083" y="2635203"/>
            <a:ext cx="8040414"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(Controllers)</a:t>
            </a:r>
          </a:p>
        </p:txBody>
      </p:sp>
      <p:sp>
        <p:nvSpPr>
          <p:cNvPr id="5" name="Rectangle 4"/>
          <p:cNvSpPr/>
          <p:nvPr/>
        </p:nvSpPr>
        <p:spPr>
          <a:xfrm>
            <a:off x="2205990" y="283021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777490" y="2835973"/>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34899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989333" y="2830167"/>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64439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54128"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736007"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371882"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963681"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55548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a:off x="2166510" y="318036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p:cNvSpPr/>
          <p:nvPr/>
        </p:nvSpPr>
        <p:spPr>
          <a:xfrm>
            <a:off x="2729650" y="317338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p:cNvSpPr/>
          <p:nvPr/>
        </p:nvSpPr>
        <p:spPr>
          <a:xfrm>
            <a:off x="3309510" y="316428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p:cNvSpPr/>
          <p:nvPr/>
        </p:nvSpPr>
        <p:spPr>
          <a:xfrm>
            <a:off x="3957568" y="3165802"/>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p:cNvSpPr/>
          <p:nvPr/>
        </p:nvSpPr>
        <p:spPr>
          <a:xfrm>
            <a:off x="4604087" y="315666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p:cNvSpPr/>
          <p:nvPr/>
        </p:nvSpPr>
        <p:spPr>
          <a:xfrm>
            <a:off x="7114648" y="315666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p:cNvSpPr/>
          <p:nvPr/>
        </p:nvSpPr>
        <p:spPr>
          <a:xfrm>
            <a:off x="7698957" y="3169261"/>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p:cNvSpPr/>
          <p:nvPr/>
        </p:nvSpPr>
        <p:spPr>
          <a:xfrm>
            <a:off x="8330630" y="3184824"/>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p:cNvSpPr/>
          <p:nvPr/>
        </p:nvSpPr>
        <p:spPr>
          <a:xfrm>
            <a:off x="8924201" y="3179476"/>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p:cNvSpPr/>
          <p:nvPr/>
        </p:nvSpPr>
        <p:spPr>
          <a:xfrm>
            <a:off x="9516000" y="317187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677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5" grpId="0" animBg="1"/>
      <p:bldP spid="9" grpId="0" animBg="1"/>
      <p:bldP spid="10" grpId="0" animBg="1"/>
      <p:bldP spid="11" grpId="0" animBg="1"/>
      <p:bldP spid="12" grpId="0" animBg="1"/>
      <p:bldP spid="13" grpId="0" animBg="1"/>
      <p:bldP spid="14" grpId="0" animBg="1"/>
      <p:bldP spid="15" grpId="0" animBg="1"/>
      <p:bldP spid="16" grpId="0" animBg="1"/>
      <p:bldP spid="17" grpId="0" animBg="1"/>
      <p:bldP spid="8"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Testing</a:t>
            </a:r>
          </a:p>
        </p:txBody>
      </p:sp>
      <p:sp>
        <p:nvSpPr>
          <p:cNvPr id="3" name="Content Placeholder 2"/>
          <p:cNvSpPr>
            <a:spLocks noGrp="1"/>
          </p:cNvSpPr>
          <p:nvPr>
            <p:ph idx="1"/>
          </p:nvPr>
        </p:nvSpPr>
        <p:spPr/>
        <p:txBody>
          <a:bodyPr/>
          <a:lstStyle/>
          <a:p>
            <a:r>
              <a:rPr lang="en-US" dirty="0"/>
              <a:t>Mocha, Jasmine, Jest – test runners</a:t>
            </a:r>
          </a:p>
          <a:p>
            <a:r>
              <a:rPr lang="en-US" dirty="0"/>
              <a:t>Chai – assertions</a:t>
            </a:r>
          </a:p>
          <a:p>
            <a:r>
              <a:rPr lang="en-US" dirty="0"/>
              <a:t>Enzyme – for testing React components</a:t>
            </a:r>
          </a:p>
          <a:p>
            <a:endParaRPr lang="en-US" dirty="0"/>
          </a:p>
          <a:p>
            <a:pPr marL="0" indent="0">
              <a:buNone/>
            </a:pPr>
            <a:r>
              <a:rPr lang="en-US" dirty="0"/>
              <a:t>Things you can test:</a:t>
            </a:r>
          </a:p>
          <a:p>
            <a:r>
              <a:rPr lang="en-US" dirty="0"/>
              <a:t>Reducers – state changes</a:t>
            </a:r>
          </a:p>
          <a:p>
            <a:r>
              <a:rPr lang="en-US" dirty="0"/>
              <a:t>Component rendering – given some state, does it render correctly?</a:t>
            </a:r>
          </a:p>
        </p:txBody>
      </p:sp>
    </p:spTree>
    <p:extLst>
      <p:ext uri="{BB962C8B-B14F-4D97-AF65-F5344CB8AC3E}">
        <p14:creationId xmlns:p14="http://schemas.microsoft.com/office/powerpoint/2010/main" val="3033156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28847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dirty="0"/>
              <a:t>Redux - Unidirectional Data Binding</a:t>
            </a:r>
          </a:p>
        </p:txBody>
      </p:sp>
      <p:sp>
        <p:nvSpPr>
          <p:cNvPr id="4" name="Oval 3"/>
          <p:cNvSpPr/>
          <p:nvPr/>
        </p:nvSpPr>
        <p:spPr>
          <a:xfrm>
            <a:off x="2222500" y="4502726"/>
            <a:ext cx="1620982" cy="9421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5" name="Rectangle 4"/>
          <p:cNvSpPr/>
          <p:nvPr/>
        </p:nvSpPr>
        <p:spPr>
          <a:xfrm>
            <a:off x="2194790" y="2387599"/>
            <a:ext cx="1676400" cy="424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cxnSp>
        <p:nvCxnSpPr>
          <p:cNvPr id="7" name="Connector: Elbow 6"/>
          <p:cNvCxnSpPr>
            <a:cxnSpLocks/>
            <a:stCxn id="5" idx="3"/>
            <a:endCxn id="4" idx="6"/>
          </p:cNvCxnSpPr>
          <p:nvPr/>
        </p:nvCxnSpPr>
        <p:spPr>
          <a:xfrm flipH="1">
            <a:off x="3843482" y="2600036"/>
            <a:ext cx="27708" cy="2373745"/>
          </a:xfrm>
          <a:prstGeom prst="bentConnector3">
            <a:avLst>
              <a:gd name="adj1" fmla="val -3116789"/>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30686" y="2250270"/>
            <a:ext cx="1125629" cy="523220"/>
          </a:xfrm>
          <a:prstGeom prst="rect">
            <a:avLst/>
          </a:prstGeom>
          <a:noFill/>
        </p:spPr>
        <p:txBody>
          <a:bodyPr wrap="none" rtlCol="0">
            <a:spAutoFit/>
          </a:bodyPr>
          <a:lstStyle/>
          <a:p>
            <a:r>
              <a:rPr lang="en-US" sz="2800" dirty="0"/>
              <a:t>Action</a:t>
            </a:r>
            <a:endParaRPr lang="en-US" dirty="0"/>
          </a:p>
        </p:txBody>
      </p:sp>
      <p:cxnSp>
        <p:nvCxnSpPr>
          <p:cNvPr id="17" name="Connector: Elbow 16"/>
          <p:cNvCxnSpPr>
            <a:cxnSpLocks/>
            <a:stCxn id="4" idx="0"/>
            <a:endCxn id="5" idx="2"/>
          </p:cNvCxnSpPr>
          <p:nvPr/>
        </p:nvCxnSpPr>
        <p:spPr>
          <a:xfrm rot="16200000" flipV="1">
            <a:off x="2187864" y="3657598"/>
            <a:ext cx="1690254"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998354" y="3395989"/>
            <a:ext cx="861454" cy="523220"/>
          </a:xfrm>
          <a:prstGeom prst="rect">
            <a:avLst/>
          </a:prstGeom>
          <a:noFill/>
        </p:spPr>
        <p:txBody>
          <a:bodyPr wrap="none" rtlCol="0">
            <a:spAutoFit/>
          </a:bodyPr>
          <a:lstStyle/>
          <a:p>
            <a:r>
              <a:rPr lang="en-US" sz="2800" dirty="0"/>
              <a:t>Data</a:t>
            </a:r>
            <a:endParaRPr lang="en-US" dirty="0"/>
          </a:p>
        </p:txBody>
      </p:sp>
      <p:sp>
        <p:nvSpPr>
          <p:cNvPr id="9" name="Rectangle 8"/>
          <p:cNvSpPr/>
          <p:nvPr/>
        </p:nvSpPr>
        <p:spPr>
          <a:xfrm>
            <a:off x="7427190" y="2957108"/>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Proxy</a:t>
            </a:r>
          </a:p>
        </p:txBody>
      </p:sp>
      <p:sp>
        <p:nvSpPr>
          <p:cNvPr id="10" name="Rectangle 9"/>
          <p:cNvSpPr/>
          <p:nvPr/>
        </p:nvSpPr>
        <p:spPr>
          <a:xfrm>
            <a:off x="7427190" y="4966022"/>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11" name="Cloud 10"/>
          <p:cNvSpPr/>
          <p:nvPr/>
        </p:nvSpPr>
        <p:spPr>
          <a:xfrm>
            <a:off x="6008830" y="3787473"/>
            <a:ext cx="4513119" cy="83507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or: Elbow 14"/>
          <p:cNvCxnSpPr>
            <a:cxnSpLocks/>
          </p:cNvCxnSpPr>
          <p:nvPr/>
        </p:nvCxnSpPr>
        <p:spPr>
          <a:xfrm rot="5400000">
            <a:off x="7160870" y="4205013"/>
            <a:ext cx="1522021"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p:cNvCxnSpPr>
          <p:nvPr/>
        </p:nvCxnSpPr>
        <p:spPr>
          <a:xfrm rot="5400000" flipH="1" flipV="1">
            <a:off x="7732533" y="4211500"/>
            <a:ext cx="1509043" cy="1270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22" name="Connector: Elbow 21"/>
          <p:cNvCxnSpPr>
            <a:cxnSpLocks/>
          </p:cNvCxnSpPr>
          <p:nvPr/>
        </p:nvCxnSpPr>
        <p:spPr>
          <a:xfrm flipV="1">
            <a:off x="4772858" y="3086101"/>
            <a:ext cx="2674853" cy="3755"/>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24" name="Connector: Elbow 23"/>
          <p:cNvCxnSpPr>
            <a:cxnSpLocks/>
          </p:cNvCxnSpPr>
          <p:nvPr/>
        </p:nvCxnSpPr>
        <p:spPr>
          <a:xfrm rot="10800000" flipV="1">
            <a:off x="4735006" y="3364257"/>
            <a:ext cx="2692187" cy="11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921702" y="4007426"/>
            <a:ext cx="1676400" cy="401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Reducer</a:t>
            </a:r>
          </a:p>
        </p:txBody>
      </p:sp>
      <p:sp>
        <p:nvSpPr>
          <p:cNvPr id="31" name="TextBox 30"/>
          <p:cNvSpPr txBox="1"/>
          <p:nvPr/>
        </p:nvSpPr>
        <p:spPr>
          <a:xfrm>
            <a:off x="4782222" y="4622552"/>
            <a:ext cx="928139" cy="954107"/>
          </a:xfrm>
          <a:prstGeom prst="rect">
            <a:avLst/>
          </a:prstGeom>
          <a:noFill/>
        </p:spPr>
        <p:txBody>
          <a:bodyPr wrap="none" rtlCol="0">
            <a:spAutoFit/>
          </a:bodyPr>
          <a:lstStyle/>
          <a:p>
            <a:pPr algn="ctr"/>
            <a:r>
              <a:rPr lang="en-US" sz="2800" dirty="0"/>
              <a:t>New</a:t>
            </a:r>
          </a:p>
          <a:p>
            <a:pPr algn="ctr"/>
            <a:r>
              <a:rPr lang="en-US" sz="2800" dirty="0"/>
              <a:t>State</a:t>
            </a:r>
            <a:endParaRPr lang="en-US" dirty="0"/>
          </a:p>
        </p:txBody>
      </p:sp>
    </p:spTree>
    <p:extLst>
      <p:ext uri="{BB962C8B-B14F-4D97-AF65-F5344CB8AC3E}">
        <p14:creationId xmlns:p14="http://schemas.microsoft.com/office/powerpoint/2010/main" val="1067036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Angular 2</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67031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Components</a:t>
            </a:r>
          </a:p>
        </p:txBody>
      </p:sp>
      <p:sp>
        <p:nvSpPr>
          <p:cNvPr id="3" name="Content Placeholder 2"/>
          <p:cNvSpPr>
            <a:spLocks noGrp="1"/>
          </p:cNvSpPr>
          <p:nvPr>
            <p:ph idx="1"/>
          </p:nvPr>
        </p:nvSpPr>
        <p:spPr>
          <a:xfrm>
            <a:off x="263047" y="726510"/>
            <a:ext cx="11624153" cy="5837128"/>
          </a:xfrm>
        </p:spPr>
        <p:txBody>
          <a:bodyPr>
            <a:normAutofit/>
          </a:bodyPr>
          <a:lstStyle/>
          <a:p>
            <a:pPr marL="0" indent="0">
              <a:buNone/>
            </a:pPr>
            <a:r>
              <a:rPr lang="en-US" sz="2200" dirty="0">
                <a:latin typeface="Consolas" panose="020B0609020204030204" pitchFamily="49" charset="0"/>
                <a:cs typeface="Consolas" panose="020B0609020204030204" pitchFamily="49" charset="0"/>
              </a:rPr>
              <a:t>@Component({</a:t>
            </a:r>
          </a:p>
          <a:p>
            <a:pPr marL="0" indent="0">
              <a:buNone/>
            </a:pPr>
            <a:r>
              <a:rPr lang="en-US" sz="2200" dirty="0">
                <a:latin typeface="Consolas" panose="020B0609020204030204" pitchFamily="49" charset="0"/>
                <a:cs typeface="Consolas" panose="020B0609020204030204" pitchFamily="49" charset="0"/>
              </a:rPr>
              <a:t>  selector: 'greeting',</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templateUrl</a:t>
            </a:r>
            <a:r>
              <a:rPr lang="en-US" sz="2200" dirty="0">
                <a:latin typeface="Consolas" panose="020B0609020204030204" pitchFamily="49" charset="0"/>
                <a:cs typeface="Consolas" panose="020B0609020204030204" pitchFamily="49" charset="0"/>
              </a:rPr>
              <a:t>: './greeting.component.html',</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styleUrls</a:t>
            </a:r>
            <a:r>
              <a:rPr lang="en-US" sz="2200" dirty="0">
                <a:latin typeface="Consolas" panose="020B0609020204030204" pitchFamily="49" charset="0"/>
                <a:cs typeface="Consolas" panose="020B0609020204030204" pitchFamily="49" charset="0"/>
              </a:rPr>
              <a:t>: ['./greeting.component.css', '../../app.component.css']</a:t>
            </a:r>
          </a:p>
          <a:p>
            <a:pPr marL="0" indent="0">
              <a:buNone/>
            </a:pPr>
            <a:r>
              <a:rPr lang="en-US" sz="2200" dirty="0">
                <a:latin typeface="Consolas" panose="020B0609020204030204" pitchFamily="49" charset="0"/>
                <a:cs typeface="Consolas" panose="020B0609020204030204" pitchFamily="49" charset="0"/>
              </a:rPr>
              <a:t>})</a:t>
            </a:r>
          </a:p>
          <a:p>
            <a:pPr marL="0" indent="0">
              <a:buNone/>
            </a:pPr>
            <a:r>
              <a:rPr lang="en-US" sz="2200" dirty="0">
                <a:latin typeface="Consolas" panose="020B0609020204030204" pitchFamily="49" charset="0"/>
                <a:cs typeface="Consolas" panose="020B0609020204030204" pitchFamily="49" charset="0"/>
              </a:rPr>
              <a:t>export class </a:t>
            </a:r>
            <a:r>
              <a:rPr lang="en-US" sz="2200" dirty="0" err="1">
                <a:latin typeface="Consolas" panose="020B0609020204030204" pitchFamily="49" charset="0"/>
                <a:cs typeface="Consolas" panose="020B0609020204030204" pitchFamily="49" charset="0"/>
              </a:rPr>
              <a:t>GreetingComponent</a:t>
            </a:r>
            <a:r>
              <a:rPr lang="en-US" sz="2200" dirty="0">
                <a:latin typeface="Consolas" panose="020B0609020204030204" pitchFamily="49" charset="0"/>
                <a:cs typeface="Consolas" panose="020B0609020204030204" pitchFamily="49" charset="0"/>
              </a:rPr>
              <a:t> { </a:t>
            </a:r>
          </a:p>
          <a:p>
            <a:pPr marL="0" indent="0">
              <a:buNone/>
            </a:pPr>
            <a:r>
              <a:rPr lang="en-US" sz="2200" dirty="0">
                <a:latin typeface="Consolas" panose="020B0609020204030204" pitchFamily="49" charset="0"/>
                <a:cs typeface="Consolas" panose="020B0609020204030204" pitchFamily="49" charset="0"/>
              </a:rPr>
              <a:t>    greeting: string;</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currentUser</a:t>
            </a:r>
            <a:r>
              <a:rPr lang="en-US" sz="2200" dirty="0">
                <a:latin typeface="Consolas" panose="020B0609020204030204" pitchFamily="49" charset="0"/>
                <a:cs typeface="Consolas" panose="020B0609020204030204" pitchFamily="49" charset="0"/>
              </a:rPr>
              <a:t>: string</a:t>
            </a:r>
          </a:p>
          <a:p>
            <a:pPr marL="0" indent="0">
              <a:buNone/>
            </a:pPr>
            <a:r>
              <a:rPr lang="en-US" sz="2200" dirty="0">
                <a:latin typeface="Consolas" panose="020B0609020204030204" pitchFamily="49" charset="0"/>
                <a:cs typeface="Consolas" panose="020B0609020204030204" pitchFamily="49" charset="0"/>
              </a:rPr>
              <a:t>}</a:t>
            </a:r>
          </a:p>
          <a:p>
            <a:pPr marL="0" indent="0">
              <a:buNone/>
            </a:pPr>
            <a:endParaRPr lang="en-US" sz="2200" dirty="0">
              <a:latin typeface="Consolas" panose="020B0609020204030204" pitchFamily="49" charset="0"/>
              <a:cs typeface="Consolas" panose="020B0609020204030204" pitchFamily="49" charset="0"/>
            </a:endParaRPr>
          </a:p>
          <a:p>
            <a:pPr marL="0" indent="0">
              <a:buNone/>
            </a:pPr>
            <a:endParaRPr lang="en-US"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94788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Components - </a:t>
            </a:r>
            <a:r>
              <a:rPr lang="en-US" sz="2800" b="1" dirty="0" err="1">
                <a:solidFill>
                  <a:srgbClr val="0070C0"/>
                </a:solidFill>
                <a:latin typeface="Segoe UI" panose="020B0502040204020203" pitchFamily="34" charset="0"/>
                <a:ea typeface="Segoe UI" panose="020B0502040204020203" pitchFamily="34" charset="0"/>
                <a:cs typeface="Segoe UI" panose="020B0502040204020203" pitchFamily="34" charset="0"/>
              </a:rPr>
              <a:t>OnInit</a:t>
            </a:r>
            <a:endPar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263047" y="726510"/>
            <a:ext cx="11624153" cy="5837128"/>
          </a:xfrm>
        </p:spPr>
        <p:txBody>
          <a:bodyPr>
            <a:normAutofit lnSpcReduction="10000"/>
          </a:bodyPr>
          <a:lstStyle/>
          <a:p>
            <a:pPr marL="0" indent="0">
              <a:buNone/>
            </a:pPr>
            <a:r>
              <a:rPr lang="en-US" sz="2200" dirty="0">
                <a:latin typeface="Consolas" panose="020B0609020204030204" pitchFamily="49" charset="0"/>
                <a:cs typeface="Consolas" panose="020B0609020204030204" pitchFamily="49" charset="0"/>
              </a:rPr>
              <a:t>@Component({</a:t>
            </a:r>
          </a:p>
          <a:p>
            <a:pPr marL="0" indent="0">
              <a:buNone/>
            </a:pPr>
            <a:r>
              <a:rPr lang="en-US" sz="2200" dirty="0">
                <a:latin typeface="Consolas" panose="020B0609020204030204" pitchFamily="49" charset="0"/>
                <a:cs typeface="Consolas" panose="020B0609020204030204" pitchFamily="49" charset="0"/>
              </a:rPr>
              <a:t>  selector: 'greeting',</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templateUrl</a:t>
            </a:r>
            <a:r>
              <a:rPr lang="en-US" sz="2200" dirty="0">
                <a:latin typeface="Consolas" panose="020B0609020204030204" pitchFamily="49" charset="0"/>
                <a:cs typeface="Consolas" panose="020B0609020204030204" pitchFamily="49" charset="0"/>
              </a:rPr>
              <a:t>: './greeting.component.html',</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styleUrls</a:t>
            </a:r>
            <a:r>
              <a:rPr lang="en-US" sz="2200" dirty="0">
                <a:latin typeface="Consolas" panose="020B0609020204030204" pitchFamily="49" charset="0"/>
                <a:cs typeface="Consolas" panose="020B0609020204030204" pitchFamily="49" charset="0"/>
              </a:rPr>
              <a:t>: ['./greeting.component.css', '../../app.component.css']</a:t>
            </a:r>
          </a:p>
          <a:p>
            <a:pPr marL="0" indent="0">
              <a:buNone/>
            </a:pPr>
            <a:r>
              <a:rPr lang="en-US" sz="2200" dirty="0">
                <a:latin typeface="Consolas" panose="020B0609020204030204" pitchFamily="49" charset="0"/>
                <a:cs typeface="Consolas" panose="020B0609020204030204" pitchFamily="49" charset="0"/>
              </a:rPr>
              <a:t>})</a:t>
            </a:r>
          </a:p>
          <a:p>
            <a:pPr marL="0" indent="0">
              <a:buNone/>
            </a:pPr>
            <a:r>
              <a:rPr lang="en-US" sz="2200" dirty="0">
                <a:latin typeface="Consolas" panose="020B0609020204030204" pitchFamily="49" charset="0"/>
                <a:cs typeface="Consolas" panose="020B0609020204030204" pitchFamily="49" charset="0"/>
              </a:rPr>
              <a:t>export class </a:t>
            </a:r>
            <a:r>
              <a:rPr lang="en-US" sz="2200" dirty="0" err="1">
                <a:latin typeface="Consolas" panose="020B0609020204030204" pitchFamily="49" charset="0"/>
                <a:cs typeface="Consolas" panose="020B0609020204030204" pitchFamily="49" charset="0"/>
              </a:rPr>
              <a:t>GreetingComponent</a:t>
            </a:r>
            <a:r>
              <a:rPr lang="en-US" sz="2200" dirty="0">
                <a:latin typeface="Consolas" panose="020B0609020204030204" pitchFamily="49" charset="0"/>
                <a:cs typeface="Consolas" panose="020B0609020204030204" pitchFamily="49" charset="0"/>
              </a:rPr>
              <a:t> </a:t>
            </a:r>
            <a:r>
              <a:rPr lang="en-US" sz="2200" dirty="0">
                <a:solidFill>
                  <a:srgbClr val="FF0000"/>
                </a:solidFill>
                <a:latin typeface="Consolas" panose="020B0609020204030204" pitchFamily="49" charset="0"/>
                <a:cs typeface="Consolas" panose="020B0609020204030204" pitchFamily="49" charset="0"/>
              </a:rPr>
              <a:t>implements </a:t>
            </a:r>
            <a:r>
              <a:rPr lang="en-US" sz="2200" dirty="0" err="1">
                <a:solidFill>
                  <a:srgbClr val="FF0000"/>
                </a:solidFill>
                <a:latin typeface="Consolas" panose="020B0609020204030204" pitchFamily="49" charset="0"/>
                <a:cs typeface="Consolas" panose="020B0609020204030204" pitchFamily="49" charset="0"/>
              </a:rPr>
              <a:t>OnInit</a:t>
            </a:r>
            <a:r>
              <a:rPr lang="en-US" sz="2200" dirty="0">
                <a:solidFill>
                  <a:srgbClr val="FF0000"/>
                </a:solidFill>
                <a:latin typeface="Consolas" panose="020B0609020204030204" pitchFamily="49" charset="0"/>
                <a:cs typeface="Consolas" panose="020B0609020204030204" pitchFamily="49" charset="0"/>
              </a:rPr>
              <a:t> </a:t>
            </a:r>
            <a:r>
              <a:rPr lang="en-US" sz="2200" dirty="0">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    greeting: string;</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currentUser</a:t>
            </a:r>
            <a:r>
              <a:rPr lang="en-US" sz="2200" dirty="0">
                <a:latin typeface="Consolas" panose="020B0609020204030204" pitchFamily="49" charset="0"/>
                <a:cs typeface="Consolas" panose="020B0609020204030204" pitchFamily="49" charset="0"/>
              </a:rPr>
              <a:t>: string</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ngOnInit</a:t>
            </a:r>
            <a:r>
              <a:rPr lang="en-US" sz="2200" dirty="0">
                <a:solidFill>
                  <a:srgbClr val="FF0000"/>
                </a:solidFill>
                <a:latin typeface="Consolas" panose="020B0609020204030204" pitchFamily="49" charset="0"/>
                <a:cs typeface="Consolas" panose="020B0609020204030204" pitchFamily="49" charset="0"/>
              </a:rPr>
              <a:t>() {</a:t>
            </a:r>
          </a:p>
          <a:p>
            <a:pPr marL="0" indent="0">
              <a:buNone/>
            </a:pP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this.greeting</a:t>
            </a:r>
            <a:r>
              <a:rPr lang="en-US" sz="2200" dirty="0">
                <a:solidFill>
                  <a:srgbClr val="FF0000"/>
                </a:solidFill>
                <a:latin typeface="Consolas" panose="020B0609020204030204" pitchFamily="49" charset="0"/>
                <a:cs typeface="Consolas" panose="020B0609020204030204" pitchFamily="49" charset="0"/>
              </a:rPr>
              <a:t> = "Hello";</a:t>
            </a:r>
          </a:p>
          <a:p>
            <a:pPr marL="0" indent="0">
              <a:buNone/>
            </a:pP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this.currentUser</a:t>
            </a:r>
            <a:r>
              <a:rPr lang="en-US" sz="2200" dirty="0">
                <a:solidFill>
                  <a:srgbClr val="FF0000"/>
                </a:solidFill>
                <a:latin typeface="Consolas" panose="020B0609020204030204" pitchFamily="49" charset="0"/>
                <a:cs typeface="Consolas" panose="020B0609020204030204" pitchFamily="49" charset="0"/>
              </a:rPr>
              <a:t> = "whoever you are";</a:t>
            </a:r>
          </a:p>
          <a:p>
            <a:pPr marL="0" indent="0">
              <a:buNone/>
            </a:pPr>
            <a:r>
              <a:rPr lang="en-US" sz="2200" dirty="0">
                <a:solidFill>
                  <a:srgbClr val="FF0000"/>
                </a:solidFill>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a:t>
            </a:r>
          </a:p>
          <a:p>
            <a:pPr marL="0" indent="0">
              <a:buNone/>
            </a:pPr>
            <a:endParaRPr lang="en-US" sz="2200" dirty="0">
              <a:latin typeface="Consolas" panose="020B0609020204030204" pitchFamily="49" charset="0"/>
              <a:cs typeface="Consolas" panose="020B0609020204030204" pitchFamily="49" charset="0"/>
            </a:endParaRPr>
          </a:p>
          <a:p>
            <a:pPr marL="0" indent="0">
              <a:buNone/>
            </a:pPr>
            <a:endParaRPr lang="en-US"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23702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Services and Observables</a:t>
            </a:r>
          </a:p>
        </p:txBody>
      </p:sp>
      <p:sp>
        <p:nvSpPr>
          <p:cNvPr id="3" name="Content Placeholder 2"/>
          <p:cNvSpPr>
            <a:spLocks noGrp="1"/>
          </p:cNvSpPr>
          <p:nvPr>
            <p:ph idx="1"/>
          </p:nvPr>
        </p:nvSpPr>
        <p:spPr>
          <a:xfrm>
            <a:off x="263047" y="713984"/>
            <a:ext cx="11624153" cy="5837128"/>
          </a:xfrm>
        </p:spPr>
        <p:txBody>
          <a:bodyPr>
            <a:normAutofit fontScale="92500" lnSpcReduction="10000"/>
          </a:bodyPr>
          <a:lstStyle/>
          <a:p>
            <a:pPr marL="0" indent="0">
              <a:buNone/>
            </a:pPr>
            <a:r>
              <a:rPr lang="en-US" sz="2200" dirty="0">
                <a:latin typeface="Consolas" panose="020B0609020204030204" pitchFamily="49" charset="0"/>
                <a:cs typeface="Consolas" panose="020B0609020204030204" pitchFamily="49" charset="0"/>
              </a:rPr>
              <a:t>@Injectable()</a:t>
            </a:r>
          </a:p>
          <a:p>
            <a:pPr marL="0" indent="0">
              <a:buNone/>
            </a:pPr>
            <a:r>
              <a:rPr lang="en-US" sz="2200" dirty="0">
                <a:latin typeface="Consolas" panose="020B0609020204030204" pitchFamily="49" charset="0"/>
                <a:cs typeface="Consolas" panose="020B0609020204030204" pitchFamily="49" charset="0"/>
              </a:rPr>
              <a:t>export class </a:t>
            </a:r>
            <a:r>
              <a:rPr lang="en-US" sz="2200" dirty="0" err="1">
                <a:latin typeface="Consolas" panose="020B0609020204030204" pitchFamily="49" charset="0"/>
                <a:cs typeface="Consolas" panose="020B0609020204030204" pitchFamily="49" charset="0"/>
              </a:rPr>
              <a:t>GreetingService</a:t>
            </a:r>
            <a:r>
              <a:rPr lang="en-US" sz="2200" dirty="0">
                <a:latin typeface="Consolas" panose="020B0609020204030204" pitchFamily="49" charset="0"/>
                <a:cs typeface="Consolas" panose="020B0609020204030204" pitchFamily="49" charset="0"/>
              </a:rPr>
              <a:t> {</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latin typeface="Consolas" panose="020B0609020204030204" pitchFamily="49" charset="0"/>
                <a:cs typeface="Consolas" panose="020B0609020204030204" pitchFamily="49" charset="0"/>
              </a:rPr>
              <a:t>  constructor(private http: Http) {}</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getGreetingData</a:t>
            </a:r>
            <a:r>
              <a:rPr lang="en-US" sz="2200" dirty="0">
                <a:latin typeface="Consolas" panose="020B0609020204030204" pitchFamily="49" charset="0"/>
                <a:cs typeface="Consolas" panose="020B0609020204030204" pitchFamily="49" charset="0"/>
              </a:rPr>
              <a:t>(): Observable&lt;any&gt; {</a:t>
            </a:r>
          </a:p>
          <a:p>
            <a:pPr marL="0" indent="0">
              <a:buNone/>
            </a:pPr>
            <a:r>
              <a:rPr lang="en-US" sz="2200" dirty="0">
                <a:latin typeface="Consolas" panose="020B0609020204030204" pitchFamily="49" charset="0"/>
                <a:cs typeface="Consolas" panose="020B0609020204030204" pitchFamily="49" charset="0"/>
              </a:rPr>
              <a:t>    return </a:t>
            </a:r>
            <a:r>
              <a:rPr lang="en-US" sz="2200" dirty="0" err="1">
                <a:latin typeface="Consolas" panose="020B0609020204030204" pitchFamily="49" charset="0"/>
                <a:cs typeface="Consolas" panose="020B0609020204030204" pitchFamily="49" charset="0"/>
              </a:rPr>
              <a:t>this.http.get</a:t>
            </a:r>
            <a:r>
              <a:rPr lang="en-US" sz="2200" dirty="0">
                <a:latin typeface="Consolas" panose="020B0609020204030204" pitchFamily="49" charset="0"/>
                <a:cs typeface="Consolas" panose="020B0609020204030204" pitchFamily="49" charset="0"/>
              </a:rPr>
              <a:t>('http://localhost:3000/</a:t>
            </a:r>
            <a:r>
              <a:rPr lang="en-US" sz="2200" dirty="0" err="1">
                <a:latin typeface="Consolas" panose="020B0609020204030204" pitchFamily="49" charset="0"/>
                <a:cs typeface="Consolas" panose="020B0609020204030204" pitchFamily="49" charset="0"/>
              </a:rPr>
              <a:t>api</a:t>
            </a:r>
            <a:r>
              <a:rPr lang="en-US" sz="2200" dirty="0">
                <a:latin typeface="Consolas" panose="020B0609020204030204" pitchFamily="49" charset="0"/>
                <a:cs typeface="Consolas" panose="020B0609020204030204" pitchFamily="49" charset="0"/>
              </a:rPr>
              <a:t>/greeting')</a:t>
            </a:r>
          </a:p>
          <a:p>
            <a:pPr marL="0" indent="0">
              <a:buNone/>
            </a:pPr>
            <a:r>
              <a:rPr lang="en-US" sz="2200" dirty="0">
                <a:latin typeface="Consolas" panose="020B0609020204030204" pitchFamily="49" charset="0"/>
                <a:cs typeface="Consolas" panose="020B0609020204030204" pitchFamily="49" charset="0"/>
              </a:rPr>
              <a:t>                    .map((res: Response) =&gt; </a:t>
            </a:r>
            <a:r>
              <a:rPr lang="en-US" sz="2200" dirty="0" err="1">
                <a:latin typeface="Consolas" panose="020B0609020204030204" pitchFamily="49" charset="0"/>
                <a:cs typeface="Consolas" panose="020B0609020204030204" pitchFamily="49" charset="0"/>
              </a:rPr>
              <a:t>res.json</a:t>
            </a:r>
            <a:r>
              <a:rPr lang="en-US" sz="2200" dirty="0">
                <a:latin typeface="Consolas" panose="020B0609020204030204" pitchFamily="49" charset="0"/>
                <a:cs typeface="Consolas" panose="020B0609020204030204" pitchFamily="49" charset="0"/>
              </a:rPr>
              <a:t>())</a:t>
            </a:r>
          </a:p>
          <a:p>
            <a:pPr marL="0" indent="0">
              <a:buNone/>
            </a:pPr>
            <a:r>
              <a:rPr lang="en-US" sz="2200" dirty="0">
                <a:latin typeface="Consolas" panose="020B0609020204030204" pitchFamily="49" charset="0"/>
                <a:cs typeface="Consolas" panose="020B0609020204030204" pitchFamily="49" charset="0"/>
              </a:rPr>
              <a:t>                    .catch(</a:t>
            </a:r>
            <a:r>
              <a:rPr lang="en-US" sz="2200" dirty="0" err="1">
                <a:latin typeface="Consolas" panose="020B0609020204030204" pitchFamily="49" charset="0"/>
                <a:cs typeface="Consolas" panose="020B0609020204030204" pitchFamily="49" charset="0"/>
              </a:rPr>
              <a:t>this.handleError</a:t>
            </a:r>
            <a:r>
              <a:rPr lang="en-US" sz="2200" dirty="0">
                <a:latin typeface="Consolas" panose="020B0609020204030204" pitchFamily="49" charset="0"/>
                <a:cs typeface="Consolas" panose="020B0609020204030204" pitchFamily="49" charset="0"/>
              </a:rPr>
              <a:t>);</a:t>
            </a:r>
          </a:p>
          <a:p>
            <a:pPr marL="0" indent="0">
              <a:buNone/>
            </a:pPr>
            <a:r>
              <a:rPr lang="en-US" sz="2200" dirty="0">
                <a:latin typeface="Consolas" panose="020B0609020204030204" pitchFamily="49" charset="0"/>
                <a:cs typeface="Consolas" panose="020B0609020204030204" pitchFamily="49" charset="0"/>
              </a:rPr>
              <a:t>  }</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handleError</a:t>
            </a:r>
            <a:r>
              <a:rPr lang="en-US" sz="2200" dirty="0">
                <a:latin typeface="Consolas" panose="020B0609020204030204" pitchFamily="49" charset="0"/>
                <a:cs typeface="Consolas" panose="020B0609020204030204" pitchFamily="49" charset="0"/>
              </a:rPr>
              <a:t>(error: any) {</a:t>
            </a:r>
          </a:p>
          <a:p>
            <a:pPr marL="0" indent="0">
              <a:buNone/>
            </a:pPr>
            <a:r>
              <a:rPr lang="en-US" sz="2200" dirty="0">
                <a:latin typeface="Consolas" panose="020B0609020204030204" pitchFamily="49" charset="0"/>
                <a:cs typeface="Consolas" panose="020B0609020204030204" pitchFamily="49" charset="0"/>
              </a:rPr>
              <a:t>    // do something</a:t>
            </a:r>
          </a:p>
          <a:p>
            <a:pPr marL="0" indent="0">
              <a:buNone/>
            </a:pPr>
            <a:r>
              <a:rPr lang="en-US" sz="2200" dirty="0">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12632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Components – Working with Observables</a:t>
            </a:r>
          </a:p>
        </p:txBody>
      </p:sp>
      <p:sp>
        <p:nvSpPr>
          <p:cNvPr id="3" name="Content Placeholder 2"/>
          <p:cNvSpPr>
            <a:spLocks noGrp="1"/>
          </p:cNvSpPr>
          <p:nvPr>
            <p:ph idx="1"/>
          </p:nvPr>
        </p:nvSpPr>
        <p:spPr>
          <a:xfrm>
            <a:off x="263047" y="726510"/>
            <a:ext cx="11624153" cy="5837128"/>
          </a:xfrm>
        </p:spPr>
        <p:txBody>
          <a:bodyPr>
            <a:normAutofit fontScale="77500" lnSpcReduction="20000"/>
          </a:bodyPr>
          <a:lstStyle/>
          <a:p>
            <a:pPr marL="0" indent="0">
              <a:buNone/>
            </a:pPr>
            <a:r>
              <a:rPr lang="en-US" sz="2200" dirty="0">
                <a:latin typeface="Consolas" panose="020B0609020204030204" pitchFamily="49" charset="0"/>
                <a:cs typeface="Consolas" panose="020B0609020204030204" pitchFamily="49" charset="0"/>
              </a:rPr>
              <a:t>export class </a:t>
            </a:r>
            <a:r>
              <a:rPr lang="en-US" sz="2200" dirty="0" err="1">
                <a:latin typeface="Consolas" panose="020B0609020204030204" pitchFamily="49" charset="0"/>
                <a:cs typeface="Consolas" panose="020B0609020204030204" pitchFamily="49" charset="0"/>
              </a:rPr>
              <a:t>GreetingComponent</a:t>
            </a:r>
            <a:r>
              <a:rPr lang="en-US" sz="2200" dirty="0">
                <a:latin typeface="Consolas" panose="020B0609020204030204" pitchFamily="49" charset="0"/>
                <a:cs typeface="Consolas" panose="020B0609020204030204" pitchFamily="49" charset="0"/>
              </a:rPr>
              <a:t> implements </a:t>
            </a:r>
            <a:r>
              <a:rPr lang="en-US" sz="2200" dirty="0" err="1">
                <a:latin typeface="Consolas" panose="020B0609020204030204" pitchFamily="49" charset="0"/>
                <a:cs typeface="Consolas" panose="020B0609020204030204" pitchFamily="49" charset="0"/>
              </a:rPr>
              <a:t>OnInit</a:t>
            </a:r>
            <a:r>
              <a:rPr lang="en-US" sz="2200" dirty="0">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OnDestroy</a:t>
            </a:r>
            <a:r>
              <a:rPr lang="en-US" sz="2200" dirty="0">
                <a:latin typeface="Consolas" panose="020B0609020204030204" pitchFamily="49" charset="0"/>
                <a:cs typeface="Consolas" panose="020B0609020204030204" pitchFamily="49" charset="0"/>
              </a:rPr>
              <a:t> { </a:t>
            </a:r>
          </a:p>
          <a:p>
            <a:pPr marL="0" indent="0">
              <a:buNone/>
            </a:pPr>
            <a:r>
              <a:rPr lang="en-US" sz="2200" dirty="0">
                <a:latin typeface="Consolas" panose="020B0609020204030204" pitchFamily="49" charset="0"/>
                <a:cs typeface="Consolas" panose="020B0609020204030204" pitchFamily="49" charset="0"/>
              </a:rPr>
              <a:t>    greeting: string;</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currentUser</a:t>
            </a:r>
            <a:r>
              <a:rPr lang="en-US" sz="2200" dirty="0">
                <a:latin typeface="Consolas" panose="020B0609020204030204" pitchFamily="49" charset="0"/>
                <a:cs typeface="Consolas" panose="020B0609020204030204" pitchFamily="49" charset="0"/>
              </a:rPr>
              <a:t>: string;</a:t>
            </a:r>
          </a:p>
          <a:p>
            <a:pPr marL="0" indent="0">
              <a:buNone/>
            </a:pPr>
            <a:r>
              <a:rPr lang="en-US" sz="2200" dirty="0">
                <a:solidFill>
                  <a:srgbClr val="FF0000"/>
                </a:solidFill>
                <a:latin typeface="Consolas" panose="020B0609020204030204" pitchFamily="49" charset="0"/>
                <a:cs typeface="Consolas" panose="020B0609020204030204" pitchFamily="49" charset="0"/>
              </a:rPr>
              <a:t>    private sub: Subscription;</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solidFill>
                  <a:srgbClr val="FF0000"/>
                </a:solidFill>
                <a:latin typeface="Consolas" panose="020B0609020204030204" pitchFamily="49" charset="0"/>
                <a:cs typeface="Consolas" panose="020B0609020204030204" pitchFamily="49" charset="0"/>
              </a:rPr>
              <a:t>    constructor(private _</a:t>
            </a:r>
            <a:r>
              <a:rPr lang="en-US" sz="2200" dirty="0" err="1">
                <a:solidFill>
                  <a:srgbClr val="FF0000"/>
                </a:solidFill>
                <a:latin typeface="Consolas" panose="020B0609020204030204" pitchFamily="49" charset="0"/>
                <a:cs typeface="Consolas" panose="020B0609020204030204" pitchFamily="49" charset="0"/>
              </a:rPr>
              <a:t>greetingService</a:t>
            </a: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GreetingService</a:t>
            </a:r>
            <a:r>
              <a:rPr lang="en-US" sz="2200" dirty="0">
                <a:solidFill>
                  <a:srgbClr val="FF0000"/>
                </a:solidFill>
                <a:latin typeface="Consolas" panose="020B0609020204030204" pitchFamily="49" charset="0"/>
                <a:cs typeface="Consolas" panose="020B0609020204030204" pitchFamily="49" charset="0"/>
              </a:rPr>
              <a:t>) { }</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ngOnInit</a:t>
            </a:r>
            <a:r>
              <a:rPr lang="en-US" sz="2200" dirty="0">
                <a:latin typeface="Consolas" panose="020B0609020204030204" pitchFamily="49" charset="0"/>
                <a:cs typeface="Consolas" panose="020B0609020204030204" pitchFamily="49" charset="0"/>
              </a:rPr>
              <a:t>() {</a:t>
            </a:r>
          </a:p>
          <a:p>
            <a:pPr marL="0" indent="0">
              <a:buNone/>
            </a:pP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this.sub</a:t>
            </a:r>
            <a:r>
              <a:rPr lang="en-US" sz="2200" dirty="0">
                <a:solidFill>
                  <a:srgbClr val="FF0000"/>
                </a:solidFill>
                <a:latin typeface="Consolas" panose="020B0609020204030204" pitchFamily="49" charset="0"/>
                <a:cs typeface="Consolas" panose="020B0609020204030204" pitchFamily="49" charset="0"/>
              </a:rPr>
              <a:t> = this._</a:t>
            </a:r>
            <a:r>
              <a:rPr lang="en-US" sz="2200" dirty="0" err="1">
                <a:solidFill>
                  <a:srgbClr val="FF0000"/>
                </a:solidFill>
                <a:latin typeface="Consolas" panose="020B0609020204030204" pitchFamily="49" charset="0"/>
                <a:cs typeface="Consolas" panose="020B0609020204030204" pitchFamily="49" charset="0"/>
              </a:rPr>
              <a:t>greetingService.getGreetingData</a:t>
            </a:r>
            <a:r>
              <a:rPr lang="en-US" sz="2200" dirty="0">
                <a:solidFill>
                  <a:srgbClr val="FF0000"/>
                </a:solidFill>
                <a:latin typeface="Consolas" panose="020B0609020204030204" pitchFamily="49" charset="0"/>
                <a:cs typeface="Consolas" panose="020B0609020204030204" pitchFamily="49" charset="0"/>
              </a:rPr>
              <a:t>()</a:t>
            </a:r>
          </a:p>
          <a:p>
            <a:pPr marL="0" indent="0">
              <a:buNone/>
            </a:pPr>
            <a:r>
              <a:rPr lang="en-US" sz="2200" dirty="0">
                <a:solidFill>
                  <a:srgbClr val="FF0000"/>
                </a:solidFill>
                <a:latin typeface="Consolas" panose="020B0609020204030204" pitchFamily="49" charset="0"/>
                <a:cs typeface="Consolas" panose="020B0609020204030204" pitchFamily="49" charset="0"/>
              </a:rPr>
              <a:t>            .subscribe(</a:t>
            </a:r>
          </a:p>
          <a:p>
            <a:pPr marL="0" indent="0">
              <a:buNone/>
            </a:pPr>
            <a:r>
              <a:rPr lang="en-US" sz="2200" dirty="0">
                <a:solidFill>
                  <a:srgbClr val="FF0000"/>
                </a:solidFill>
                <a:latin typeface="Consolas" panose="020B0609020204030204" pitchFamily="49" charset="0"/>
                <a:cs typeface="Consolas" panose="020B0609020204030204" pitchFamily="49" charset="0"/>
              </a:rPr>
              <a:t>            data =&gt; { </a:t>
            </a:r>
            <a:r>
              <a:rPr lang="en-US" sz="2200" dirty="0" err="1">
                <a:solidFill>
                  <a:srgbClr val="FF0000"/>
                </a:solidFill>
                <a:latin typeface="Consolas" panose="020B0609020204030204" pitchFamily="49" charset="0"/>
                <a:cs typeface="Consolas" panose="020B0609020204030204" pitchFamily="49" charset="0"/>
              </a:rPr>
              <a:t>this.greeting</a:t>
            </a:r>
            <a:r>
              <a:rPr lang="en-US" sz="2200" dirty="0">
                <a:solidFill>
                  <a:srgbClr val="FF0000"/>
                </a:solidFill>
                <a:latin typeface="Consolas" panose="020B0609020204030204" pitchFamily="49" charset="0"/>
                <a:cs typeface="Consolas" panose="020B0609020204030204" pitchFamily="49" charset="0"/>
              </a:rPr>
              <a:t> = </a:t>
            </a:r>
            <a:r>
              <a:rPr lang="en-US" sz="2200" dirty="0" err="1">
                <a:solidFill>
                  <a:srgbClr val="FF0000"/>
                </a:solidFill>
                <a:latin typeface="Consolas" panose="020B0609020204030204" pitchFamily="49" charset="0"/>
                <a:cs typeface="Consolas" panose="020B0609020204030204" pitchFamily="49" charset="0"/>
              </a:rPr>
              <a:t>data.greeting</a:t>
            </a: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this.currentUser</a:t>
            </a:r>
            <a:r>
              <a:rPr lang="en-US" sz="2200" dirty="0">
                <a:solidFill>
                  <a:srgbClr val="FF0000"/>
                </a:solidFill>
                <a:latin typeface="Consolas" panose="020B0609020204030204" pitchFamily="49" charset="0"/>
                <a:cs typeface="Consolas" panose="020B0609020204030204" pitchFamily="49" charset="0"/>
              </a:rPr>
              <a:t> = </a:t>
            </a:r>
            <a:r>
              <a:rPr lang="en-US" sz="2200" dirty="0" err="1">
                <a:solidFill>
                  <a:srgbClr val="FF0000"/>
                </a:solidFill>
                <a:latin typeface="Consolas" panose="020B0609020204030204" pitchFamily="49" charset="0"/>
                <a:cs typeface="Consolas" panose="020B0609020204030204" pitchFamily="49" charset="0"/>
              </a:rPr>
              <a:t>data.currentUser</a:t>
            </a:r>
            <a:r>
              <a:rPr lang="en-US" sz="2200" dirty="0">
                <a:solidFill>
                  <a:srgbClr val="FF0000"/>
                </a:solidFill>
                <a:latin typeface="Consolas" panose="020B0609020204030204" pitchFamily="49" charset="0"/>
                <a:cs typeface="Consolas" panose="020B0609020204030204" pitchFamily="49" charset="0"/>
              </a:rPr>
              <a:t>; },</a:t>
            </a:r>
          </a:p>
          <a:p>
            <a:pPr marL="0" indent="0">
              <a:buNone/>
            </a:pPr>
            <a:r>
              <a:rPr lang="en-US" sz="2200" dirty="0">
                <a:solidFill>
                  <a:srgbClr val="FF0000"/>
                </a:solidFill>
                <a:latin typeface="Consolas" panose="020B0609020204030204" pitchFamily="49" charset="0"/>
                <a:cs typeface="Consolas" panose="020B0609020204030204" pitchFamily="49" charset="0"/>
              </a:rPr>
              <a:t>            error =&gt; { /* handle errors */ }</a:t>
            </a:r>
          </a:p>
          <a:p>
            <a:pPr marL="0" indent="0">
              <a:buNone/>
            </a:pPr>
            <a:r>
              <a:rPr lang="en-US" sz="2200" dirty="0">
                <a:solidFill>
                  <a:srgbClr val="FF0000"/>
                </a:solidFill>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    }</a:t>
            </a:r>
          </a:p>
          <a:p>
            <a:pPr marL="0" indent="0">
              <a:buNone/>
            </a:pPr>
            <a:endParaRPr lang="en-US" sz="2200" dirty="0">
              <a:solidFill>
                <a:srgbClr val="FF0000"/>
              </a:solidFill>
              <a:latin typeface="Consolas" panose="020B0609020204030204" pitchFamily="49" charset="0"/>
              <a:cs typeface="Consolas" panose="020B0609020204030204" pitchFamily="49" charset="0"/>
            </a:endParaRPr>
          </a:p>
          <a:p>
            <a:pPr marL="0" indent="0">
              <a:buNone/>
            </a:pP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ngOnDestroy</a:t>
            </a:r>
            <a:r>
              <a:rPr lang="en-US" sz="2200" dirty="0">
                <a:solidFill>
                  <a:srgbClr val="FF0000"/>
                </a:solidFill>
                <a:latin typeface="Consolas" panose="020B0609020204030204" pitchFamily="49" charset="0"/>
                <a:cs typeface="Consolas" panose="020B0609020204030204" pitchFamily="49" charset="0"/>
              </a:rPr>
              <a:t>() {</a:t>
            </a:r>
          </a:p>
          <a:p>
            <a:pPr marL="0" indent="0">
              <a:buNone/>
            </a:pP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this.sub.unsubscribe</a:t>
            </a:r>
            <a:r>
              <a:rPr lang="en-US" sz="2200" dirty="0">
                <a:solidFill>
                  <a:srgbClr val="FF0000"/>
                </a:solidFill>
                <a:latin typeface="Consolas" panose="020B0609020204030204" pitchFamily="49" charset="0"/>
                <a:cs typeface="Consolas" panose="020B0609020204030204" pitchFamily="49" charset="0"/>
              </a:rPr>
              <a:t>();</a:t>
            </a:r>
          </a:p>
          <a:p>
            <a:pPr marL="0" indent="0">
              <a:buNone/>
            </a:pPr>
            <a:r>
              <a:rPr lang="en-US" sz="2200" dirty="0">
                <a:solidFill>
                  <a:srgbClr val="FF0000"/>
                </a:solidFill>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a:t>
            </a:r>
          </a:p>
          <a:p>
            <a:pPr marL="0" indent="0">
              <a:buNone/>
            </a:pPr>
            <a:endParaRPr lang="en-US" sz="2200" dirty="0">
              <a:latin typeface="Consolas" panose="020B0609020204030204" pitchFamily="49" charset="0"/>
              <a:cs typeface="Consolas" panose="020B0609020204030204" pitchFamily="49" charset="0"/>
            </a:endParaRPr>
          </a:p>
          <a:p>
            <a:pPr marL="0" indent="0">
              <a:buNone/>
            </a:pPr>
            <a:endParaRPr lang="en-US"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53810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HTML Templates – Data Binding</a:t>
            </a:r>
          </a:p>
        </p:txBody>
      </p:sp>
      <p:sp>
        <p:nvSpPr>
          <p:cNvPr id="3" name="Content Placeholder 2"/>
          <p:cNvSpPr>
            <a:spLocks noGrp="1"/>
          </p:cNvSpPr>
          <p:nvPr>
            <p:ph idx="1"/>
          </p:nvPr>
        </p:nvSpPr>
        <p:spPr>
          <a:xfrm>
            <a:off x="263047" y="726510"/>
            <a:ext cx="11624153" cy="5837128"/>
          </a:xfrm>
        </p:spPr>
        <p:txBody>
          <a:bodyPr>
            <a:normAutofit/>
          </a:bodyPr>
          <a:lstStyle/>
          <a:p>
            <a:pPr marL="0" indent="0">
              <a:buNone/>
            </a:pPr>
            <a:r>
              <a:rPr lang="en-US" sz="2200" dirty="0">
                <a:latin typeface="Consolas" panose="020B0609020204030204" pitchFamily="49" charset="0"/>
                <a:cs typeface="Consolas" panose="020B0609020204030204" pitchFamily="49" charset="0"/>
              </a:rPr>
              <a:t>&lt;div *</a:t>
            </a:r>
            <a:r>
              <a:rPr lang="en-US" sz="2200" dirty="0" err="1">
                <a:latin typeface="Consolas" panose="020B0609020204030204" pitchFamily="49" charset="0"/>
                <a:cs typeface="Consolas" panose="020B0609020204030204" pitchFamily="49" charset="0"/>
              </a:rPr>
              <a:t>ngIf</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currentUser</a:t>
            </a:r>
            <a:r>
              <a:rPr lang="en-US" sz="2200" dirty="0">
                <a:latin typeface="Consolas" panose="020B0609020204030204" pitchFamily="49" charset="0"/>
                <a:cs typeface="Consolas" panose="020B0609020204030204" pitchFamily="49" charset="0"/>
              </a:rPr>
              <a:t>"&gt;</a:t>
            </a:r>
          </a:p>
          <a:p>
            <a:pPr marL="0" indent="0">
              <a:buNone/>
            </a:pPr>
            <a:r>
              <a:rPr lang="en-US" sz="2200" dirty="0">
                <a:latin typeface="Consolas" panose="020B0609020204030204" pitchFamily="49" charset="0"/>
                <a:cs typeface="Consolas" panose="020B0609020204030204" pitchFamily="49" charset="0"/>
              </a:rPr>
              <a:t>    {{greeting}}, {{</a:t>
            </a:r>
            <a:r>
              <a:rPr lang="en-US" sz="2200" dirty="0" err="1">
                <a:latin typeface="Consolas" panose="020B0609020204030204" pitchFamily="49" charset="0"/>
                <a:cs typeface="Consolas" panose="020B0609020204030204" pitchFamily="49" charset="0"/>
              </a:rPr>
              <a:t>currentUser</a:t>
            </a:r>
            <a:r>
              <a:rPr lang="en-US" sz="2200" dirty="0">
                <a:latin typeface="Consolas" panose="020B0609020204030204" pitchFamily="49" charset="0"/>
                <a:cs typeface="Consolas" panose="020B0609020204030204" pitchFamily="49" charset="0"/>
              </a:rPr>
              <a:t>}}!</a:t>
            </a:r>
          </a:p>
          <a:p>
            <a:pPr marL="0" indent="0">
              <a:buNone/>
            </a:pPr>
            <a:r>
              <a:rPr lang="en-US" sz="2200" dirty="0">
                <a:latin typeface="Consolas" panose="020B0609020204030204" pitchFamily="49" charset="0"/>
                <a:cs typeface="Consolas" panose="020B0609020204030204" pitchFamily="49" charset="0"/>
              </a:rPr>
              <a:t>&lt;/div&gt;</a:t>
            </a:r>
          </a:p>
          <a:p>
            <a:pPr marL="0" indent="0">
              <a:buNone/>
            </a:pPr>
            <a:r>
              <a:rPr lang="en-US" sz="2200" dirty="0">
                <a:latin typeface="Consolas" panose="020B0609020204030204" pitchFamily="49" charset="0"/>
                <a:cs typeface="Consolas" panose="020B0609020204030204" pitchFamily="49" charset="0"/>
              </a:rPr>
              <a:t>&lt;input type="text" [(</a:t>
            </a:r>
            <a:r>
              <a:rPr lang="en-US" sz="2200" dirty="0" err="1">
                <a:latin typeface="Consolas" panose="020B0609020204030204" pitchFamily="49" charset="0"/>
                <a:cs typeface="Consolas" panose="020B0609020204030204" pitchFamily="49" charset="0"/>
              </a:rPr>
              <a:t>ngModel</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currentUser</a:t>
            </a:r>
            <a:r>
              <a:rPr lang="en-US" sz="2200" dirty="0">
                <a:latin typeface="Consolas" panose="020B0609020204030204" pitchFamily="49" charset="0"/>
                <a:cs typeface="Consolas" panose="020B0609020204030204" pitchFamily="49" charset="0"/>
              </a:rPr>
              <a:t>" /&gt;</a:t>
            </a:r>
          </a:p>
          <a:p>
            <a:pPr marL="0" indent="0">
              <a:buNone/>
            </a:pPr>
            <a:r>
              <a:rPr lang="en-US" sz="2200" dirty="0">
                <a:latin typeface="Consolas" panose="020B0609020204030204" pitchFamily="49" charset="0"/>
                <a:cs typeface="Consolas" panose="020B0609020204030204" pitchFamily="49" charset="0"/>
              </a:rPr>
              <a:t>&lt;input </a:t>
            </a:r>
          </a:p>
          <a:p>
            <a:pPr marL="0" indent="0">
              <a:buNone/>
            </a:pPr>
            <a:r>
              <a:rPr lang="en-US" sz="2200" dirty="0">
                <a:latin typeface="Consolas" panose="020B0609020204030204" pitchFamily="49" charset="0"/>
                <a:cs typeface="Consolas" panose="020B0609020204030204" pitchFamily="49" charset="0"/>
              </a:rPr>
              <a:t>    type="button" </a:t>
            </a:r>
          </a:p>
          <a:p>
            <a:pPr marL="0" indent="0">
              <a:buNone/>
            </a:pPr>
            <a:r>
              <a:rPr lang="en-US" sz="2200" dirty="0">
                <a:latin typeface="Consolas" panose="020B0609020204030204" pitchFamily="49" charset="0"/>
                <a:cs typeface="Consolas" panose="020B0609020204030204" pitchFamily="49" charset="0"/>
              </a:rPr>
              <a:t>    [disabled]="</a:t>
            </a:r>
            <a:r>
              <a:rPr lang="en-US" sz="2200" dirty="0" err="1">
                <a:latin typeface="Consolas" panose="020B0609020204030204" pitchFamily="49" charset="0"/>
                <a:cs typeface="Consolas" panose="020B0609020204030204" pitchFamily="49" charset="0"/>
              </a:rPr>
              <a:t>isValid</a:t>
            </a:r>
            <a:r>
              <a:rPr lang="en-US" sz="2200" dirty="0">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    (click)="</a:t>
            </a:r>
            <a:r>
              <a:rPr lang="en-US" sz="2200" dirty="0" err="1">
                <a:latin typeface="Consolas" panose="020B0609020204030204" pitchFamily="49" charset="0"/>
                <a:cs typeface="Consolas" panose="020B0609020204030204" pitchFamily="49" charset="0"/>
              </a:rPr>
              <a:t>sayThanks</a:t>
            </a:r>
            <a:r>
              <a:rPr lang="en-US" sz="2200" dirty="0">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    value="Say Thanks!" /&gt;</a:t>
            </a:r>
          </a:p>
          <a:p>
            <a:pPr marL="0" indent="0">
              <a:buNone/>
            </a:pPr>
            <a:endParaRPr lang="en-US" sz="2200" dirty="0">
              <a:latin typeface="Consolas" panose="020B0609020204030204" pitchFamily="49" charset="0"/>
              <a:cs typeface="Consolas" panose="020B0609020204030204" pitchFamily="49" charset="0"/>
            </a:endParaRPr>
          </a:p>
          <a:p>
            <a:pPr marL="0" indent="0">
              <a:buNone/>
            </a:pPr>
            <a:endParaRPr lang="en-US"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57896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75781" y="676404"/>
            <a:ext cx="5644019" cy="5799551"/>
          </a:xfrm>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NgModule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declarations: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AppComponent</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imports: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BrowserModule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FormsModule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HttpModule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AppRoutingModule</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SessionModule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exports: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LookupDataService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providers: [],</a:t>
            </a:r>
          </a:p>
          <a:p>
            <a:pPr marL="0" indent="0">
              <a:buNone/>
            </a:pPr>
            <a:r>
              <a:rPr lang="en-US" dirty="0">
                <a:latin typeface="Consolas" panose="020B0609020204030204" pitchFamily="49" charset="0"/>
                <a:cs typeface="Consolas" panose="020B0609020204030204" pitchFamily="49" charset="0"/>
              </a:rPr>
              <a:t>  bootstrap: [</a:t>
            </a:r>
            <a:r>
              <a:rPr lang="en-US" dirty="0" err="1">
                <a:latin typeface="Consolas" panose="020B0609020204030204" pitchFamily="49" charset="0"/>
                <a:cs typeface="Consolas" panose="020B0609020204030204" pitchFamily="49" charset="0"/>
              </a:rPr>
              <a:t>AppComponent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export class </a:t>
            </a:r>
            <a:r>
              <a:rPr lang="en-US" dirty="0" err="1">
                <a:latin typeface="Consolas" panose="020B0609020204030204" pitchFamily="49" charset="0"/>
                <a:cs typeface="Consolas" panose="020B0609020204030204" pitchFamily="49" charset="0"/>
              </a:rPr>
              <a:t>AppModule</a:t>
            </a:r>
            <a:r>
              <a:rPr lang="en-US" dirty="0">
                <a:latin typeface="Consolas" panose="020B0609020204030204" pitchFamily="49" charset="0"/>
                <a:cs typeface="Consolas" panose="020B0609020204030204" pitchFamily="49" charset="0"/>
              </a:rPr>
              <a:t> { }</a:t>
            </a:r>
          </a:p>
        </p:txBody>
      </p:sp>
      <p:sp>
        <p:nvSpPr>
          <p:cNvPr id="4" name="Content Placeholder 3"/>
          <p:cNvSpPr>
            <a:spLocks noGrp="1"/>
          </p:cNvSpPr>
          <p:nvPr>
            <p:ph sz="half" idx="2"/>
          </p:nvPr>
        </p:nvSpPr>
        <p:spPr>
          <a:xfrm>
            <a:off x="6172200" y="676404"/>
            <a:ext cx="5652370" cy="5799551"/>
          </a:xfrm>
        </p:spPr>
        <p:txBody>
          <a:bodyPr>
            <a:noAutofit/>
          </a:bodyPr>
          <a:lstStyle/>
          <a:p>
            <a:r>
              <a:rPr lang="en-US" sz="2400" dirty="0"/>
              <a:t>Declarations – components and directives that we will use within HTML markup</a:t>
            </a:r>
          </a:p>
          <a:p>
            <a:r>
              <a:rPr lang="en-US" sz="2400" dirty="0"/>
              <a:t>Imports – other Angular modules that we are going to reference (you don’t need to reference </a:t>
            </a:r>
            <a:r>
              <a:rPr lang="en-US" sz="2400" dirty="0" err="1"/>
              <a:t>npm</a:t>
            </a:r>
            <a:r>
              <a:rPr lang="en-US" sz="2400" dirty="0"/>
              <a:t> packages)</a:t>
            </a:r>
          </a:p>
          <a:p>
            <a:r>
              <a:rPr lang="en-US" sz="2400" dirty="0"/>
              <a:t>Exports – things you want to expose to other Angular modules</a:t>
            </a:r>
          </a:p>
          <a:p>
            <a:r>
              <a:rPr lang="en-US" sz="2400" dirty="0"/>
              <a:t>Providers – classes that you are going to reference in this module that you want to load using dependency injection</a:t>
            </a:r>
          </a:p>
          <a:p>
            <a:r>
              <a:rPr lang="en-US" sz="2400" dirty="0"/>
              <a:t>Bootstrap – the component that will load to start the app</a:t>
            </a:r>
          </a:p>
        </p:txBody>
      </p:sp>
      <p:sp>
        <p:nvSpPr>
          <p:cNvPr id="5" name="Title 1"/>
          <p:cNvSpPr txBox="1">
            <a:spLocks/>
          </p:cNvSpPr>
          <p:nvPr/>
        </p:nvSpPr>
        <p:spPr>
          <a:xfrm>
            <a:off x="1577235" y="89554"/>
            <a:ext cx="10515600" cy="474118"/>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800" b="1">
                <a:solidFill>
                  <a:srgbClr val="0070C0"/>
                </a:solidFill>
                <a:latin typeface="Segoe UI" panose="020B0502040204020203" pitchFamily="34" charset="0"/>
                <a:ea typeface="Segoe UI" panose="020B0502040204020203" pitchFamily="34" charset="0"/>
                <a:cs typeface="Segoe UI" panose="020B0502040204020203" pitchFamily="34" charset="0"/>
              </a:rPr>
              <a:t>Modules</a:t>
            </a:r>
            <a:endPar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1702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9" presetClass="emph" presetSubtype="0" fill="hold" nodeType="withEffect">
                                  <p:stCondLst>
                                    <p:cond delay="0"/>
                                  </p:stCondLst>
                                  <p:childTnLst>
                                    <p:animClr clrSpc="rgb" dir="cw">
                                      <p:cBhvr override="childStyle">
                                        <p:cTn id="8" dur="500" fill="hold"/>
                                        <p:tgtEl>
                                          <p:spTgt spid="3">
                                            <p:txEl>
                                              <p:pRg st="1" end="1"/>
                                            </p:txEl>
                                          </p:spTgt>
                                        </p:tgtEl>
                                        <p:attrNameLst>
                                          <p:attrName>style.color</p:attrName>
                                        </p:attrNameLst>
                                      </p:cBhvr>
                                      <p:to>
                                        <a:srgbClr val="FF0000"/>
                                      </p:to>
                                    </p:animClr>
                                    <p:animClr clrSpc="rgb" dir="cw">
                                      <p:cBhvr>
                                        <p:cTn id="9" dur="500" fill="hold"/>
                                        <p:tgtEl>
                                          <p:spTgt spid="3">
                                            <p:txEl>
                                              <p:pRg st="1" end="1"/>
                                            </p:txEl>
                                          </p:spTgt>
                                        </p:tgtEl>
                                        <p:attrNameLst>
                                          <p:attrName>fillcolor</p:attrName>
                                        </p:attrNameLst>
                                      </p:cBhvr>
                                      <p:to>
                                        <a:srgbClr val="FF0000"/>
                                      </p:to>
                                    </p:animClr>
                                    <p:set>
                                      <p:cBhvr>
                                        <p:cTn id="10" dur="500" fill="hold"/>
                                        <p:tgtEl>
                                          <p:spTgt spid="3">
                                            <p:txEl>
                                              <p:pRg st="1" end="1"/>
                                            </p:txEl>
                                          </p:spTgt>
                                        </p:tgtEl>
                                        <p:attrNameLst>
                                          <p:attrName>fill.type</p:attrName>
                                        </p:attrNameLst>
                                      </p:cBhvr>
                                      <p:to>
                                        <p:strVal val="solid"/>
                                      </p:to>
                                    </p:set>
                                    <p:set>
                                      <p:cBhvr>
                                        <p:cTn id="11" dur="500" fill="hold"/>
                                        <p:tgtEl>
                                          <p:spTgt spid="3">
                                            <p:txEl>
                                              <p:pRg st="1" end="1"/>
                                            </p:txEl>
                                          </p:spTgt>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par>
                                <p:cTn id="16" presetID="19" presetClass="emph" presetSubtype="0" fill="hold" nodeType="withEffect">
                                  <p:stCondLst>
                                    <p:cond delay="0"/>
                                  </p:stCondLst>
                                  <p:childTnLst>
                                    <p:animClr clrSpc="rgb" dir="cw">
                                      <p:cBhvr override="childStyle">
                                        <p:cTn id="17" dur="500" fill="hold"/>
                                        <p:tgtEl>
                                          <p:spTgt spid="3">
                                            <p:txEl>
                                              <p:pRg st="4" end="4"/>
                                            </p:txEl>
                                          </p:spTgt>
                                        </p:tgtEl>
                                        <p:attrNameLst>
                                          <p:attrName>style.color</p:attrName>
                                        </p:attrNameLst>
                                      </p:cBhvr>
                                      <p:to>
                                        <a:srgbClr val="FF0000"/>
                                      </p:to>
                                    </p:animClr>
                                    <p:animClr clrSpc="rgb" dir="cw">
                                      <p:cBhvr>
                                        <p:cTn id="18" dur="500" fill="hold"/>
                                        <p:tgtEl>
                                          <p:spTgt spid="3">
                                            <p:txEl>
                                              <p:pRg st="4" end="4"/>
                                            </p:txEl>
                                          </p:spTgt>
                                        </p:tgtEl>
                                        <p:attrNameLst>
                                          <p:attrName>fillcolor</p:attrName>
                                        </p:attrNameLst>
                                      </p:cBhvr>
                                      <p:to>
                                        <a:srgbClr val="FF0000"/>
                                      </p:to>
                                    </p:animClr>
                                    <p:set>
                                      <p:cBhvr>
                                        <p:cTn id="19" dur="500" fill="hold"/>
                                        <p:tgtEl>
                                          <p:spTgt spid="3">
                                            <p:txEl>
                                              <p:pRg st="4" end="4"/>
                                            </p:txEl>
                                          </p:spTgt>
                                        </p:tgtEl>
                                        <p:attrNameLst>
                                          <p:attrName>fill.type</p:attrName>
                                        </p:attrNameLst>
                                      </p:cBhvr>
                                      <p:to>
                                        <p:strVal val="solid"/>
                                      </p:to>
                                    </p:set>
                                    <p:set>
                                      <p:cBhvr>
                                        <p:cTn id="20" dur="500" fill="hold"/>
                                        <p:tgtEl>
                                          <p:spTgt spid="3">
                                            <p:txEl>
                                              <p:pRg st="4" end="4"/>
                                            </p:txEl>
                                          </p:spTgt>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9" presetClass="emph" presetSubtype="0" fill="hold" nodeType="withEffect">
                                  <p:stCondLst>
                                    <p:cond delay="0"/>
                                  </p:stCondLst>
                                  <p:childTnLst>
                                    <p:animClr clrSpc="rgb" dir="cw">
                                      <p:cBhvr override="childStyle">
                                        <p:cTn id="26" dur="500" fill="hold"/>
                                        <p:tgtEl>
                                          <p:spTgt spid="3">
                                            <p:txEl>
                                              <p:pRg st="11" end="11"/>
                                            </p:txEl>
                                          </p:spTgt>
                                        </p:tgtEl>
                                        <p:attrNameLst>
                                          <p:attrName>style.color</p:attrName>
                                        </p:attrNameLst>
                                      </p:cBhvr>
                                      <p:to>
                                        <a:srgbClr val="FF0000"/>
                                      </p:to>
                                    </p:animClr>
                                    <p:animClr clrSpc="rgb" dir="cw">
                                      <p:cBhvr>
                                        <p:cTn id="27" dur="500" fill="hold"/>
                                        <p:tgtEl>
                                          <p:spTgt spid="3">
                                            <p:txEl>
                                              <p:pRg st="11" end="11"/>
                                            </p:txEl>
                                          </p:spTgt>
                                        </p:tgtEl>
                                        <p:attrNameLst>
                                          <p:attrName>fillcolor</p:attrName>
                                        </p:attrNameLst>
                                      </p:cBhvr>
                                      <p:to>
                                        <a:srgbClr val="FF0000"/>
                                      </p:to>
                                    </p:animClr>
                                    <p:set>
                                      <p:cBhvr>
                                        <p:cTn id="28" dur="500" fill="hold"/>
                                        <p:tgtEl>
                                          <p:spTgt spid="3">
                                            <p:txEl>
                                              <p:pRg st="11" end="11"/>
                                            </p:txEl>
                                          </p:spTgt>
                                        </p:tgtEl>
                                        <p:attrNameLst>
                                          <p:attrName>fill.type</p:attrName>
                                        </p:attrNameLst>
                                      </p:cBhvr>
                                      <p:to>
                                        <p:strVal val="solid"/>
                                      </p:to>
                                    </p:set>
                                    <p:set>
                                      <p:cBhvr>
                                        <p:cTn id="29" dur="500" fill="hold"/>
                                        <p:tgtEl>
                                          <p:spTgt spid="3">
                                            <p:txEl>
                                              <p:pRg st="11" end="11"/>
                                            </p:txEl>
                                          </p:spTgt>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childTnLst>
                                </p:cTn>
                              </p:par>
                              <p:par>
                                <p:cTn id="34" presetID="19" presetClass="emph" presetSubtype="0" fill="hold" nodeType="withEffect">
                                  <p:stCondLst>
                                    <p:cond delay="0"/>
                                  </p:stCondLst>
                                  <p:childTnLst>
                                    <p:animClr clrSpc="rgb" dir="cw">
                                      <p:cBhvr override="childStyle">
                                        <p:cTn id="35" dur="500" fill="hold"/>
                                        <p:tgtEl>
                                          <p:spTgt spid="3">
                                            <p:txEl>
                                              <p:pRg st="14" end="14"/>
                                            </p:txEl>
                                          </p:spTgt>
                                        </p:tgtEl>
                                        <p:attrNameLst>
                                          <p:attrName>style.color</p:attrName>
                                        </p:attrNameLst>
                                      </p:cBhvr>
                                      <p:to>
                                        <a:srgbClr val="FF0000"/>
                                      </p:to>
                                    </p:animClr>
                                    <p:animClr clrSpc="rgb" dir="cw">
                                      <p:cBhvr>
                                        <p:cTn id="36" dur="500" fill="hold"/>
                                        <p:tgtEl>
                                          <p:spTgt spid="3">
                                            <p:txEl>
                                              <p:pRg st="14" end="14"/>
                                            </p:txEl>
                                          </p:spTgt>
                                        </p:tgtEl>
                                        <p:attrNameLst>
                                          <p:attrName>fillcolor</p:attrName>
                                        </p:attrNameLst>
                                      </p:cBhvr>
                                      <p:to>
                                        <a:srgbClr val="FF0000"/>
                                      </p:to>
                                    </p:animClr>
                                    <p:set>
                                      <p:cBhvr>
                                        <p:cTn id="37" dur="500" fill="hold"/>
                                        <p:tgtEl>
                                          <p:spTgt spid="3">
                                            <p:txEl>
                                              <p:pRg st="14" end="14"/>
                                            </p:txEl>
                                          </p:spTgt>
                                        </p:tgtEl>
                                        <p:attrNameLst>
                                          <p:attrName>fill.type</p:attrName>
                                        </p:attrNameLst>
                                      </p:cBhvr>
                                      <p:to>
                                        <p:strVal val="solid"/>
                                      </p:to>
                                    </p:set>
                                    <p:set>
                                      <p:cBhvr>
                                        <p:cTn id="38" dur="500" fill="hold"/>
                                        <p:tgtEl>
                                          <p:spTgt spid="3">
                                            <p:txEl>
                                              <p:pRg st="14" end="14"/>
                                            </p:txEl>
                                          </p:spTgt>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par>
                                <p:cTn id="43" presetID="19" presetClass="emph" presetSubtype="0" fill="hold" nodeType="withEffect">
                                  <p:stCondLst>
                                    <p:cond delay="0"/>
                                  </p:stCondLst>
                                  <p:childTnLst>
                                    <p:animClr clrSpc="rgb" dir="cw">
                                      <p:cBhvr override="childStyle">
                                        <p:cTn id="44" dur="500" fill="hold"/>
                                        <p:tgtEl>
                                          <p:spTgt spid="3">
                                            <p:txEl>
                                              <p:pRg st="15" end="15"/>
                                            </p:txEl>
                                          </p:spTgt>
                                        </p:tgtEl>
                                        <p:attrNameLst>
                                          <p:attrName>style.color</p:attrName>
                                        </p:attrNameLst>
                                      </p:cBhvr>
                                      <p:to>
                                        <a:srgbClr val="FF0000"/>
                                      </p:to>
                                    </p:animClr>
                                    <p:animClr clrSpc="rgb" dir="cw">
                                      <p:cBhvr>
                                        <p:cTn id="45" dur="500" fill="hold"/>
                                        <p:tgtEl>
                                          <p:spTgt spid="3">
                                            <p:txEl>
                                              <p:pRg st="15" end="15"/>
                                            </p:txEl>
                                          </p:spTgt>
                                        </p:tgtEl>
                                        <p:attrNameLst>
                                          <p:attrName>fillcolor</p:attrName>
                                        </p:attrNameLst>
                                      </p:cBhvr>
                                      <p:to>
                                        <a:srgbClr val="FF0000"/>
                                      </p:to>
                                    </p:animClr>
                                    <p:set>
                                      <p:cBhvr>
                                        <p:cTn id="46" dur="500" fill="hold"/>
                                        <p:tgtEl>
                                          <p:spTgt spid="3">
                                            <p:txEl>
                                              <p:pRg st="15" end="15"/>
                                            </p:txEl>
                                          </p:spTgt>
                                        </p:tgtEl>
                                        <p:attrNameLst>
                                          <p:attrName>fill.type</p:attrName>
                                        </p:attrNameLst>
                                      </p:cBhvr>
                                      <p:to>
                                        <p:strVal val="solid"/>
                                      </p:to>
                                    </p:set>
                                    <p:set>
                                      <p:cBhvr>
                                        <p:cTn id="47" dur="500" fill="hold"/>
                                        <p:tgtEl>
                                          <p:spTgt spid="3">
                                            <p:txEl>
                                              <p:pRg st="15" end="1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Server Side Architecture – Action Based</a:t>
            </a:r>
          </a:p>
        </p:txBody>
      </p:sp>
      <p:sp>
        <p:nvSpPr>
          <p:cNvPr id="4" name="Rectangle 3"/>
          <p:cNvSpPr/>
          <p:nvPr/>
        </p:nvSpPr>
        <p:spPr>
          <a:xfrm>
            <a:off x="1989083" y="4734381"/>
            <a:ext cx="8040414" cy="65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Layer</a:t>
            </a:r>
          </a:p>
        </p:txBody>
      </p:sp>
      <p:pic>
        <p:nvPicPr>
          <p:cNvPr id="1026" name="Picture 2" descr="Image result for database cyli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740" y="5765233"/>
            <a:ext cx="1943100" cy="69039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989083" y="3684792"/>
            <a:ext cx="8040414" cy="657426"/>
          </a:xfrm>
          <a:prstGeom prst="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Business Layer</a:t>
            </a:r>
          </a:p>
        </p:txBody>
      </p:sp>
      <p:sp>
        <p:nvSpPr>
          <p:cNvPr id="7" name="Rectangle 6"/>
          <p:cNvSpPr/>
          <p:nvPr/>
        </p:nvSpPr>
        <p:spPr>
          <a:xfrm>
            <a:off x="1989083" y="2635203"/>
            <a:ext cx="8040414"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(Controllers)</a:t>
            </a:r>
          </a:p>
        </p:txBody>
      </p:sp>
      <p:sp>
        <p:nvSpPr>
          <p:cNvPr id="5" name="Rectangle 4"/>
          <p:cNvSpPr/>
          <p:nvPr/>
        </p:nvSpPr>
        <p:spPr>
          <a:xfrm>
            <a:off x="2205990" y="283021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777490" y="2835973"/>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34899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989333" y="2830167"/>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64439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54128"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736007"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371882"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963681"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55548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a:off x="2166510" y="318036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p:cNvSpPr/>
          <p:nvPr/>
        </p:nvSpPr>
        <p:spPr>
          <a:xfrm>
            <a:off x="2729650" y="317338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p:cNvSpPr/>
          <p:nvPr/>
        </p:nvSpPr>
        <p:spPr>
          <a:xfrm>
            <a:off x="3309510" y="316428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p:cNvSpPr/>
          <p:nvPr/>
        </p:nvSpPr>
        <p:spPr>
          <a:xfrm>
            <a:off x="3957568" y="3165802"/>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p:cNvSpPr/>
          <p:nvPr/>
        </p:nvSpPr>
        <p:spPr>
          <a:xfrm>
            <a:off x="4604087" y="315666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p:cNvSpPr/>
          <p:nvPr/>
        </p:nvSpPr>
        <p:spPr>
          <a:xfrm>
            <a:off x="7114648" y="315666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p:cNvSpPr/>
          <p:nvPr/>
        </p:nvSpPr>
        <p:spPr>
          <a:xfrm>
            <a:off x="7698957" y="3169261"/>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p:cNvSpPr/>
          <p:nvPr/>
        </p:nvSpPr>
        <p:spPr>
          <a:xfrm>
            <a:off x="8330630" y="3184824"/>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p:cNvSpPr/>
          <p:nvPr/>
        </p:nvSpPr>
        <p:spPr>
          <a:xfrm>
            <a:off x="8924201" y="3179476"/>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p:cNvSpPr/>
          <p:nvPr/>
        </p:nvSpPr>
        <p:spPr>
          <a:xfrm>
            <a:off x="9516000" y="317187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221230" y="387415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792730" y="3879913"/>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364230"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004573" y="3874107"/>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659630"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169368"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751247"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387122"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978921"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9570720"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p:cNvSpPr/>
          <p:nvPr/>
        </p:nvSpPr>
        <p:spPr>
          <a:xfrm>
            <a:off x="2181750" y="422430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p:cNvSpPr/>
          <p:nvPr/>
        </p:nvSpPr>
        <p:spPr>
          <a:xfrm>
            <a:off x="2744890" y="421732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p:cNvSpPr/>
          <p:nvPr/>
        </p:nvSpPr>
        <p:spPr>
          <a:xfrm>
            <a:off x="3324750" y="420822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p:cNvSpPr/>
          <p:nvPr/>
        </p:nvSpPr>
        <p:spPr>
          <a:xfrm>
            <a:off x="3972808" y="4209742"/>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p:cNvSpPr/>
          <p:nvPr/>
        </p:nvSpPr>
        <p:spPr>
          <a:xfrm>
            <a:off x="4619327" y="420060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Down 45"/>
          <p:cNvSpPr/>
          <p:nvPr/>
        </p:nvSpPr>
        <p:spPr>
          <a:xfrm>
            <a:off x="7129888" y="420060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Down 46"/>
          <p:cNvSpPr/>
          <p:nvPr/>
        </p:nvSpPr>
        <p:spPr>
          <a:xfrm>
            <a:off x="7714197" y="4213201"/>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p:cNvSpPr/>
          <p:nvPr/>
        </p:nvSpPr>
        <p:spPr>
          <a:xfrm>
            <a:off x="8345870" y="4228764"/>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p:cNvSpPr/>
          <p:nvPr/>
        </p:nvSpPr>
        <p:spPr>
          <a:xfrm>
            <a:off x="8939441" y="4223416"/>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Down 49"/>
          <p:cNvSpPr/>
          <p:nvPr/>
        </p:nvSpPr>
        <p:spPr>
          <a:xfrm>
            <a:off x="9531240" y="421581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Angular 2 Data Binding</a:t>
            </a:r>
          </a:p>
        </p:txBody>
      </p:sp>
      <p:sp>
        <p:nvSpPr>
          <p:cNvPr id="5" name="Rectangle 4"/>
          <p:cNvSpPr/>
          <p:nvPr/>
        </p:nvSpPr>
        <p:spPr>
          <a:xfrm>
            <a:off x="5153890" y="1551703"/>
            <a:ext cx="1676400" cy="471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13" name="TextBox 12"/>
          <p:cNvSpPr txBox="1"/>
          <p:nvPr/>
        </p:nvSpPr>
        <p:spPr>
          <a:xfrm>
            <a:off x="6289960" y="2108456"/>
            <a:ext cx="861454" cy="523220"/>
          </a:xfrm>
          <a:prstGeom prst="rect">
            <a:avLst/>
          </a:prstGeom>
          <a:noFill/>
        </p:spPr>
        <p:txBody>
          <a:bodyPr wrap="none" rtlCol="0">
            <a:spAutoFit/>
          </a:bodyPr>
          <a:lstStyle/>
          <a:p>
            <a:r>
              <a:rPr lang="en-US" sz="2800" dirty="0"/>
              <a:t>Data</a:t>
            </a:r>
            <a:endParaRPr lang="en-US" dirty="0"/>
          </a:p>
        </p:txBody>
      </p:sp>
      <p:cxnSp>
        <p:nvCxnSpPr>
          <p:cNvPr id="17" name="Connector: Elbow 16"/>
          <p:cNvCxnSpPr>
            <a:cxnSpLocks/>
          </p:cNvCxnSpPr>
          <p:nvPr/>
        </p:nvCxnSpPr>
        <p:spPr>
          <a:xfrm rot="5400000" flipH="1" flipV="1">
            <a:off x="5823829" y="2406335"/>
            <a:ext cx="767151"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728853" y="2118436"/>
            <a:ext cx="861454" cy="523220"/>
          </a:xfrm>
          <a:prstGeom prst="rect">
            <a:avLst/>
          </a:prstGeom>
          <a:noFill/>
        </p:spPr>
        <p:txBody>
          <a:bodyPr wrap="none" rtlCol="0">
            <a:spAutoFit/>
          </a:bodyPr>
          <a:lstStyle/>
          <a:p>
            <a:r>
              <a:rPr lang="en-US" sz="2800" dirty="0"/>
              <a:t>Data</a:t>
            </a:r>
            <a:endParaRPr lang="en-US" dirty="0"/>
          </a:p>
        </p:txBody>
      </p:sp>
      <p:sp>
        <p:nvSpPr>
          <p:cNvPr id="22" name="Rectangle 21"/>
          <p:cNvSpPr/>
          <p:nvPr/>
        </p:nvSpPr>
        <p:spPr>
          <a:xfrm>
            <a:off x="5153890" y="2813478"/>
            <a:ext cx="1676400" cy="528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a:t>
            </a:r>
          </a:p>
        </p:txBody>
      </p:sp>
      <p:cxnSp>
        <p:nvCxnSpPr>
          <p:cNvPr id="23" name="Connector: Elbow 22"/>
          <p:cNvCxnSpPr>
            <a:cxnSpLocks/>
          </p:cNvCxnSpPr>
          <p:nvPr/>
        </p:nvCxnSpPr>
        <p:spPr>
          <a:xfrm rot="16200000" flipH="1">
            <a:off x="5252387" y="2429986"/>
            <a:ext cx="777526" cy="216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153890" y="4112808"/>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Proxy</a:t>
            </a:r>
          </a:p>
        </p:txBody>
      </p:sp>
      <p:cxnSp>
        <p:nvCxnSpPr>
          <p:cNvPr id="31" name="Connector: Elbow 30"/>
          <p:cNvCxnSpPr>
            <a:cxnSpLocks/>
          </p:cNvCxnSpPr>
          <p:nvPr/>
        </p:nvCxnSpPr>
        <p:spPr>
          <a:xfrm rot="5400000" flipH="1" flipV="1">
            <a:off x="5843128" y="3735831"/>
            <a:ext cx="753957"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33" name="Connector: Elbow 32"/>
          <p:cNvCxnSpPr>
            <a:cxnSpLocks/>
          </p:cNvCxnSpPr>
          <p:nvPr/>
        </p:nvCxnSpPr>
        <p:spPr>
          <a:xfrm rot="16200000" flipH="1">
            <a:off x="5246502" y="3735202"/>
            <a:ext cx="787137"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153890" y="6121722"/>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37" name="Cloud 36"/>
          <p:cNvSpPr/>
          <p:nvPr/>
        </p:nvSpPr>
        <p:spPr>
          <a:xfrm>
            <a:off x="3735530" y="4943173"/>
            <a:ext cx="4513119" cy="83507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146259" y="3447109"/>
            <a:ext cx="1365374" cy="523220"/>
          </a:xfrm>
          <a:prstGeom prst="rect">
            <a:avLst/>
          </a:prstGeom>
          <a:noFill/>
        </p:spPr>
        <p:txBody>
          <a:bodyPr wrap="none" rtlCol="0">
            <a:spAutoFit/>
          </a:bodyPr>
          <a:lstStyle/>
          <a:p>
            <a:r>
              <a:rPr lang="en-US" sz="2800" dirty="0"/>
              <a:t>Request</a:t>
            </a:r>
            <a:endParaRPr lang="en-US" dirty="0"/>
          </a:p>
        </p:txBody>
      </p:sp>
      <p:sp>
        <p:nvSpPr>
          <p:cNvPr id="39" name="TextBox 38"/>
          <p:cNvSpPr txBox="1"/>
          <p:nvPr/>
        </p:nvSpPr>
        <p:spPr>
          <a:xfrm>
            <a:off x="6459969" y="3460964"/>
            <a:ext cx="1579407" cy="523220"/>
          </a:xfrm>
          <a:prstGeom prst="rect">
            <a:avLst/>
          </a:prstGeom>
          <a:noFill/>
        </p:spPr>
        <p:txBody>
          <a:bodyPr wrap="none" rtlCol="0">
            <a:spAutoFit/>
          </a:bodyPr>
          <a:lstStyle/>
          <a:p>
            <a:r>
              <a:rPr lang="en-US" sz="2800" dirty="0"/>
              <a:t>Response</a:t>
            </a:r>
            <a:endParaRPr lang="en-US" dirty="0"/>
          </a:p>
        </p:txBody>
      </p:sp>
      <p:cxnSp>
        <p:nvCxnSpPr>
          <p:cNvPr id="42" name="Connector: Elbow 41"/>
          <p:cNvCxnSpPr>
            <a:cxnSpLocks/>
          </p:cNvCxnSpPr>
          <p:nvPr/>
        </p:nvCxnSpPr>
        <p:spPr>
          <a:xfrm rot="5400000">
            <a:off x="4887570" y="5360713"/>
            <a:ext cx="1522021"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46" name="Connector: Elbow 45"/>
          <p:cNvCxnSpPr>
            <a:cxnSpLocks/>
          </p:cNvCxnSpPr>
          <p:nvPr/>
        </p:nvCxnSpPr>
        <p:spPr>
          <a:xfrm rot="5400000" flipH="1" flipV="1">
            <a:off x="5459233" y="5367200"/>
            <a:ext cx="1509043" cy="1270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80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4995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21985480"/>
              </p:ext>
            </p:extLst>
          </p:nvPr>
        </p:nvGraphicFramePr>
        <p:xfrm>
          <a:off x="838200" y="1579819"/>
          <a:ext cx="10515600" cy="49834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309636530"/>
                    </a:ext>
                  </a:extLst>
                </a:gridCol>
                <a:gridCol w="3505200">
                  <a:extLst>
                    <a:ext uri="{9D8B030D-6E8A-4147-A177-3AD203B41FA5}">
                      <a16:colId xmlns:a16="http://schemas.microsoft.com/office/drawing/2014/main" val="835704826"/>
                    </a:ext>
                  </a:extLst>
                </a:gridCol>
                <a:gridCol w="3505200">
                  <a:extLst>
                    <a:ext uri="{9D8B030D-6E8A-4147-A177-3AD203B41FA5}">
                      <a16:colId xmlns:a16="http://schemas.microsoft.com/office/drawing/2014/main" val="2670836641"/>
                    </a:ext>
                  </a:extLst>
                </a:gridCol>
              </a:tblGrid>
              <a:tr h="0">
                <a:tc>
                  <a:txBody>
                    <a:bodyPr/>
                    <a:lstStyle/>
                    <a:p>
                      <a:endParaRPr lang="en-US" dirty="0"/>
                    </a:p>
                  </a:txBody>
                  <a:tcPr/>
                </a:tc>
                <a:tc>
                  <a:txBody>
                    <a:bodyPr/>
                    <a:lstStyle/>
                    <a:p>
                      <a:pPr algn="ctr"/>
                      <a:r>
                        <a:rPr lang="en-US" dirty="0"/>
                        <a:t>React/Redux</a:t>
                      </a:r>
                    </a:p>
                  </a:txBody>
                  <a:tcPr/>
                </a:tc>
                <a:tc>
                  <a:txBody>
                    <a:bodyPr/>
                    <a:lstStyle/>
                    <a:p>
                      <a:pPr algn="ctr"/>
                      <a:r>
                        <a:rPr lang="en-US" dirty="0"/>
                        <a:t>Angular 2</a:t>
                      </a:r>
                    </a:p>
                  </a:txBody>
                  <a:tcPr/>
                </a:tc>
                <a:extLst>
                  <a:ext uri="{0D108BD9-81ED-4DB2-BD59-A6C34878D82A}">
                    <a16:rowId xmlns:a16="http://schemas.microsoft.com/office/drawing/2014/main" val="1820839369"/>
                  </a:ext>
                </a:extLst>
              </a:tr>
              <a:tr h="370840">
                <a:tc>
                  <a:txBody>
                    <a:bodyPr/>
                    <a:lstStyle/>
                    <a:p>
                      <a:r>
                        <a:rPr lang="en-US" dirty="0" err="1"/>
                        <a:t>Transpiling</a:t>
                      </a:r>
                      <a:endParaRPr lang="en-US" dirty="0"/>
                    </a:p>
                  </a:txBody>
                  <a:tcPr/>
                </a:tc>
                <a:tc>
                  <a:txBody>
                    <a:bodyPr/>
                    <a:lstStyle/>
                    <a:p>
                      <a:r>
                        <a:rPr lang="en-US" dirty="0"/>
                        <a:t>Babel (but you can use </a:t>
                      </a:r>
                      <a:r>
                        <a:rPr lang="en-US" dirty="0" err="1"/>
                        <a:t>TypeScript</a:t>
                      </a:r>
                      <a:r>
                        <a:rPr lang="en-US" dirty="0"/>
                        <a:t>)</a:t>
                      </a:r>
                    </a:p>
                  </a:txBody>
                  <a:tcPr/>
                </a:tc>
                <a:tc>
                  <a:txBody>
                    <a:bodyPr/>
                    <a:lstStyle/>
                    <a:p>
                      <a:r>
                        <a:rPr lang="en-US" dirty="0" err="1"/>
                        <a:t>TypeScript</a:t>
                      </a:r>
                      <a:endParaRPr lang="en-US" dirty="0"/>
                    </a:p>
                  </a:txBody>
                  <a:tcPr/>
                </a:tc>
                <a:extLst>
                  <a:ext uri="{0D108BD9-81ED-4DB2-BD59-A6C34878D82A}">
                    <a16:rowId xmlns:a16="http://schemas.microsoft.com/office/drawing/2014/main" val="2745232193"/>
                  </a:ext>
                </a:extLst>
              </a:tr>
              <a:tr h="370840">
                <a:tc>
                  <a:txBody>
                    <a:bodyPr/>
                    <a:lstStyle/>
                    <a:p>
                      <a:r>
                        <a:rPr lang="en-US" dirty="0"/>
                        <a:t>Bundling</a:t>
                      </a:r>
                    </a:p>
                  </a:txBody>
                  <a:tcPr/>
                </a:tc>
                <a:tc>
                  <a:txBody>
                    <a:bodyPr/>
                    <a:lstStyle/>
                    <a:p>
                      <a:r>
                        <a:rPr lang="en-US" dirty="0" err="1"/>
                        <a:t>Webpack</a:t>
                      </a:r>
                      <a:endParaRPr lang="en-US" dirty="0"/>
                    </a:p>
                  </a:txBody>
                  <a:tcPr/>
                </a:tc>
                <a:tc>
                  <a:txBody>
                    <a:bodyPr/>
                    <a:lstStyle/>
                    <a:p>
                      <a:r>
                        <a:rPr lang="en-US" dirty="0" err="1"/>
                        <a:t>Webpack</a:t>
                      </a:r>
                      <a:endParaRPr lang="en-US" dirty="0"/>
                    </a:p>
                  </a:txBody>
                  <a:tcPr/>
                </a:tc>
                <a:extLst>
                  <a:ext uri="{0D108BD9-81ED-4DB2-BD59-A6C34878D82A}">
                    <a16:rowId xmlns:a16="http://schemas.microsoft.com/office/drawing/2014/main" val="1498075176"/>
                  </a:ext>
                </a:extLst>
              </a:tr>
              <a:tr h="370840">
                <a:tc>
                  <a:txBody>
                    <a:bodyPr/>
                    <a:lstStyle/>
                    <a:p>
                      <a:r>
                        <a:rPr lang="en-US" dirty="0"/>
                        <a:t>Linting</a:t>
                      </a:r>
                    </a:p>
                  </a:txBody>
                  <a:tcPr/>
                </a:tc>
                <a:tc>
                  <a:txBody>
                    <a:bodyPr/>
                    <a:lstStyle/>
                    <a:p>
                      <a:r>
                        <a:rPr lang="en-US" dirty="0" err="1"/>
                        <a:t>ESLint</a:t>
                      </a:r>
                      <a:endParaRPr lang="en-US" dirty="0"/>
                    </a:p>
                  </a:txBody>
                  <a:tcPr/>
                </a:tc>
                <a:tc>
                  <a:txBody>
                    <a:bodyPr/>
                    <a:lstStyle/>
                    <a:p>
                      <a:r>
                        <a:rPr lang="en-US" dirty="0" err="1"/>
                        <a:t>TSLint</a:t>
                      </a:r>
                      <a:endParaRPr lang="en-US" dirty="0"/>
                    </a:p>
                  </a:txBody>
                  <a:tcPr/>
                </a:tc>
                <a:extLst>
                  <a:ext uri="{0D108BD9-81ED-4DB2-BD59-A6C34878D82A}">
                    <a16:rowId xmlns:a16="http://schemas.microsoft.com/office/drawing/2014/main" val="2812632048"/>
                  </a:ext>
                </a:extLst>
              </a:tr>
              <a:tr h="370840">
                <a:tc>
                  <a:txBody>
                    <a:bodyPr/>
                    <a:lstStyle/>
                    <a:p>
                      <a:r>
                        <a:rPr lang="en-US" dirty="0"/>
                        <a:t>Hot reloading</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318627253"/>
                  </a:ext>
                </a:extLst>
              </a:tr>
              <a:tr h="370840">
                <a:tc>
                  <a:txBody>
                    <a:bodyPr/>
                    <a:lstStyle/>
                    <a:p>
                      <a:r>
                        <a:rPr lang="en-US" dirty="0"/>
                        <a:t>Project Setup</a:t>
                      </a:r>
                    </a:p>
                  </a:txBody>
                  <a:tcPr/>
                </a:tc>
                <a:tc>
                  <a:txBody>
                    <a:bodyPr/>
                    <a:lstStyle/>
                    <a:p>
                      <a:r>
                        <a:rPr lang="en-US" dirty="0"/>
                        <a:t>create-react-app, or another  starter project</a:t>
                      </a:r>
                    </a:p>
                  </a:txBody>
                  <a:tcPr/>
                </a:tc>
                <a:tc>
                  <a:txBody>
                    <a:bodyPr/>
                    <a:lstStyle/>
                    <a:p>
                      <a:r>
                        <a:rPr lang="en-US" dirty="0"/>
                        <a:t>angular-cli</a:t>
                      </a:r>
                    </a:p>
                  </a:txBody>
                  <a:tcPr/>
                </a:tc>
                <a:extLst>
                  <a:ext uri="{0D108BD9-81ED-4DB2-BD59-A6C34878D82A}">
                    <a16:rowId xmlns:a16="http://schemas.microsoft.com/office/drawing/2014/main" val="3195651336"/>
                  </a:ext>
                </a:extLst>
              </a:tr>
              <a:tr h="370840">
                <a:tc>
                  <a:txBody>
                    <a:bodyPr/>
                    <a:lstStyle/>
                    <a:p>
                      <a:r>
                        <a:rPr lang="en-US" dirty="0"/>
                        <a:t>Component testing</a:t>
                      </a:r>
                    </a:p>
                  </a:txBody>
                  <a:tcPr/>
                </a:tc>
                <a:tc>
                  <a:txBody>
                    <a:bodyPr/>
                    <a:lstStyle/>
                    <a:p>
                      <a:r>
                        <a:rPr lang="en-US" dirty="0"/>
                        <a:t>Enzyme</a:t>
                      </a:r>
                    </a:p>
                  </a:txBody>
                  <a:tcPr/>
                </a:tc>
                <a:tc>
                  <a:txBody>
                    <a:bodyPr/>
                    <a:lstStyle/>
                    <a:p>
                      <a:r>
                        <a:rPr lang="en-US" dirty="0"/>
                        <a:t>Angular </a:t>
                      </a:r>
                      <a:r>
                        <a:rPr lang="en-US" dirty="0" err="1"/>
                        <a:t>TestBed</a:t>
                      </a:r>
                      <a:endParaRPr lang="en-US" dirty="0"/>
                    </a:p>
                  </a:txBody>
                  <a:tcPr/>
                </a:tc>
                <a:extLst>
                  <a:ext uri="{0D108BD9-81ED-4DB2-BD59-A6C34878D82A}">
                    <a16:rowId xmlns:a16="http://schemas.microsoft.com/office/drawing/2014/main" val="569909977"/>
                  </a:ext>
                </a:extLst>
              </a:tr>
              <a:tr h="370840">
                <a:tc>
                  <a:txBody>
                    <a:bodyPr/>
                    <a:lstStyle/>
                    <a:p>
                      <a:r>
                        <a:rPr lang="en-US" dirty="0"/>
                        <a:t>Unit testing</a:t>
                      </a:r>
                    </a:p>
                  </a:txBody>
                  <a:tcPr/>
                </a:tc>
                <a:tc>
                  <a:txBody>
                    <a:bodyPr/>
                    <a:lstStyle/>
                    <a:p>
                      <a:r>
                        <a:rPr lang="en-US" dirty="0"/>
                        <a:t>Your choice (I used mocha/chai)</a:t>
                      </a:r>
                    </a:p>
                  </a:txBody>
                  <a:tcPr/>
                </a:tc>
                <a:tc>
                  <a:txBody>
                    <a:bodyPr/>
                    <a:lstStyle/>
                    <a:p>
                      <a:r>
                        <a:rPr lang="en-US" dirty="0"/>
                        <a:t>Jasmine by default, but your choice</a:t>
                      </a:r>
                    </a:p>
                  </a:txBody>
                  <a:tcPr/>
                </a:tc>
                <a:extLst>
                  <a:ext uri="{0D108BD9-81ED-4DB2-BD59-A6C34878D82A}">
                    <a16:rowId xmlns:a16="http://schemas.microsoft.com/office/drawing/2014/main" val="2672025273"/>
                  </a:ext>
                </a:extLst>
              </a:tr>
              <a:tr h="370840">
                <a:tc>
                  <a:txBody>
                    <a:bodyPr/>
                    <a:lstStyle/>
                    <a:p>
                      <a:r>
                        <a:rPr lang="en-US" dirty="0"/>
                        <a:t>Native </a:t>
                      </a:r>
                    </a:p>
                  </a:txBody>
                  <a:tcPr/>
                </a:tc>
                <a:tc>
                  <a:txBody>
                    <a:bodyPr/>
                    <a:lstStyle/>
                    <a:p>
                      <a:r>
                        <a:rPr lang="en-US" dirty="0"/>
                        <a:t>React Native</a:t>
                      </a:r>
                    </a:p>
                  </a:txBody>
                  <a:tcPr/>
                </a:tc>
                <a:tc>
                  <a:txBody>
                    <a:bodyPr/>
                    <a:lstStyle/>
                    <a:p>
                      <a:r>
                        <a:rPr lang="en-US" dirty="0" err="1"/>
                        <a:t>NativeScript</a:t>
                      </a:r>
                      <a:r>
                        <a:rPr lang="en-US" dirty="0"/>
                        <a:t>, Ionic, etc.</a:t>
                      </a:r>
                    </a:p>
                  </a:txBody>
                  <a:tcPr/>
                </a:tc>
                <a:extLst>
                  <a:ext uri="{0D108BD9-81ED-4DB2-BD59-A6C34878D82A}">
                    <a16:rowId xmlns:a16="http://schemas.microsoft.com/office/drawing/2014/main" val="3851247830"/>
                  </a:ext>
                </a:extLst>
              </a:tr>
              <a:tr h="370840">
                <a:tc>
                  <a:txBody>
                    <a:bodyPr/>
                    <a:lstStyle/>
                    <a:p>
                      <a:r>
                        <a:rPr lang="en-US" dirty="0"/>
                        <a:t>Size (of my app’s </a:t>
                      </a:r>
                      <a:r>
                        <a:rPr lang="en-US" dirty="0" err="1"/>
                        <a:t>dist</a:t>
                      </a:r>
                      <a:r>
                        <a:rPr lang="en-US" dirty="0"/>
                        <a:t> folder)</a:t>
                      </a:r>
                    </a:p>
                  </a:txBody>
                  <a:tcPr/>
                </a:tc>
                <a:tc>
                  <a:txBody>
                    <a:bodyPr/>
                    <a:lstStyle/>
                    <a:p>
                      <a:r>
                        <a:rPr lang="en-US" dirty="0"/>
                        <a:t>4MB</a:t>
                      </a:r>
                    </a:p>
                  </a:txBody>
                  <a:tcPr/>
                </a:tc>
                <a:tc>
                  <a:txBody>
                    <a:bodyPr/>
                    <a:lstStyle/>
                    <a:p>
                      <a:r>
                        <a:rPr lang="en-US" dirty="0"/>
                        <a:t>0.8MB</a:t>
                      </a:r>
                    </a:p>
                  </a:txBody>
                  <a:tcPr/>
                </a:tc>
                <a:extLst>
                  <a:ext uri="{0D108BD9-81ED-4DB2-BD59-A6C34878D82A}">
                    <a16:rowId xmlns:a16="http://schemas.microsoft.com/office/drawing/2014/main" val="1099365306"/>
                  </a:ext>
                </a:extLst>
              </a:tr>
              <a:tr h="370840">
                <a:tc>
                  <a:txBody>
                    <a:bodyPr/>
                    <a:lstStyle/>
                    <a:p>
                      <a:r>
                        <a:rPr lang="en-US" dirty="0"/>
                        <a:t>Learning curve</a:t>
                      </a:r>
                    </a:p>
                  </a:txBody>
                  <a:tcPr/>
                </a:tc>
                <a:tc>
                  <a:txBody>
                    <a:bodyPr/>
                    <a:lstStyle/>
                    <a:p>
                      <a:r>
                        <a:rPr lang="en-US" dirty="0"/>
                        <a:t>Unidirectional data binding, reducers, actions, JSX</a:t>
                      </a:r>
                    </a:p>
                  </a:txBody>
                  <a:tcPr/>
                </a:tc>
                <a:tc>
                  <a:txBody>
                    <a:bodyPr/>
                    <a:lstStyle/>
                    <a:p>
                      <a:r>
                        <a:rPr lang="en-US" dirty="0"/>
                        <a:t>Angular concepts, view syntax</a:t>
                      </a:r>
                    </a:p>
                  </a:txBody>
                  <a:tcPr/>
                </a:tc>
                <a:extLst>
                  <a:ext uri="{0D108BD9-81ED-4DB2-BD59-A6C34878D82A}">
                    <a16:rowId xmlns:a16="http://schemas.microsoft.com/office/drawing/2014/main" val="2417727305"/>
                  </a:ext>
                </a:extLst>
              </a:tr>
              <a:tr h="370840">
                <a:tc>
                  <a:txBody>
                    <a:bodyPr/>
                    <a:lstStyle/>
                    <a:p>
                      <a:r>
                        <a:rPr lang="en-US" dirty="0"/>
                        <a:t>Fun to use</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398942869"/>
                  </a:ext>
                </a:extLst>
              </a:tr>
            </a:tbl>
          </a:graphicData>
        </a:graphic>
      </p:graphicFrame>
    </p:spTree>
    <p:extLst>
      <p:ext uri="{BB962C8B-B14F-4D97-AF65-F5344CB8AC3E}">
        <p14:creationId xmlns:p14="http://schemas.microsoft.com/office/powerpoint/2010/main" val="16311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More Learning – React/Redux</a:t>
            </a:r>
          </a:p>
        </p:txBody>
      </p:sp>
      <p:sp>
        <p:nvSpPr>
          <p:cNvPr id="3" name="Content Placeholder 2"/>
          <p:cNvSpPr>
            <a:spLocks noGrp="1"/>
          </p:cNvSpPr>
          <p:nvPr>
            <p:ph idx="1"/>
          </p:nvPr>
        </p:nvSpPr>
        <p:spPr/>
        <p:txBody>
          <a:bodyPr>
            <a:normAutofit/>
          </a:bodyPr>
          <a:lstStyle/>
          <a:p>
            <a:r>
              <a:rPr lang="en-US" dirty="0"/>
              <a:t>Getting Started With Redux (video)</a:t>
            </a:r>
          </a:p>
          <a:p>
            <a:pPr lvl="1"/>
            <a:r>
              <a:rPr lang="en-US" dirty="0">
                <a:hlinkClick r:id="rId2"/>
              </a:rPr>
              <a:t>https://egghead.io/courses/getting-started-with-redux</a:t>
            </a:r>
            <a:endParaRPr lang="en-US" dirty="0"/>
          </a:p>
          <a:p>
            <a:r>
              <a:rPr lang="en-US" dirty="0"/>
              <a:t>Building React Applications With Idiomatic Redux (video)</a:t>
            </a:r>
          </a:p>
          <a:p>
            <a:pPr lvl="1"/>
            <a:r>
              <a:rPr lang="en-US" dirty="0">
                <a:hlinkClick r:id="rId3"/>
              </a:rPr>
              <a:t>https://egghead.io/courses/building-react-applications-with-idiomatic-redux</a:t>
            </a:r>
            <a:endParaRPr lang="en-US" dirty="0"/>
          </a:p>
          <a:p>
            <a:r>
              <a:rPr lang="en-US" dirty="0"/>
              <a:t>Lots of React/Redux links</a:t>
            </a:r>
          </a:p>
          <a:p>
            <a:pPr lvl="1"/>
            <a:r>
              <a:rPr lang="en-US" dirty="0">
                <a:hlinkClick r:id="rId4"/>
              </a:rPr>
              <a:t>https://github.com/markerikson/react-redux-links</a:t>
            </a:r>
            <a:endParaRPr lang="en-US" dirty="0"/>
          </a:p>
          <a:p>
            <a:r>
              <a:rPr lang="en-US" dirty="0"/>
              <a:t>Compare React starter projects</a:t>
            </a:r>
          </a:p>
          <a:p>
            <a:pPr lvl="1"/>
            <a:r>
              <a:rPr lang="en-US" dirty="0">
                <a:hlinkClick r:id="rId5"/>
              </a:rPr>
              <a:t>http://andrewhfarmer.com/starter-project/</a:t>
            </a:r>
            <a:endParaRPr lang="en-US" dirty="0"/>
          </a:p>
          <a:p>
            <a:pPr lvl="1"/>
            <a:endParaRPr lang="en-US" dirty="0"/>
          </a:p>
          <a:p>
            <a:pPr lvl="1"/>
            <a:endParaRPr lang="en-US" dirty="0"/>
          </a:p>
        </p:txBody>
      </p:sp>
    </p:spTree>
    <p:extLst>
      <p:ext uri="{BB962C8B-B14F-4D97-AF65-F5344CB8AC3E}">
        <p14:creationId xmlns:p14="http://schemas.microsoft.com/office/powerpoint/2010/main" val="2147466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More Learning – Angular 2</a:t>
            </a:r>
          </a:p>
        </p:txBody>
      </p:sp>
      <p:sp>
        <p:nvSpPr>
          <p:cNvPr id="3" name="Content Placeholder 2"/>
          <p:cNvSpPr>
            <a:spLocks noGrp="1"/>
          </p:cNvSpPr>
          <p:nvPr>
            <p:ph idx="1"/>
          </p:nvPr>
        </p:nvSpPr>
        <p:spPr/>
        <p:txBody>
          <a:bodyPr>
            <a:normAutofit/>
          </a:bodyPr>
          <a:lstStyle/>
          <a:p>
            <a:r>
              <a:rPr lang="en-US" dirty="0" err="1"/>
              <a:t>Pluralsight</a:t>
            </a:r>
            <a:r>
              <a:rPr lang="en-US" dirty="0"/>
              <a:t> – Angular 2: Getting Started</a:t>
            </a:r>
          </a:p>
          <a:p>
            <a:pPr lvl="1"/>
            <a:r>
              <a:rPr lang="en-US" dirty="0">
                <a:hlinkClick r:id="rId2"/>
              </a:rPr>
              <a:t>https://app.pluralsight.com/library/courses/angular-2-getting-started-update/table-of-contents</a:t>
            </a:r>
            <a:endParaRPr lang="en-US" dirty="0"/>
          </a:p>
          <a:p>
            <a:r>
              <a:rPr lang="en-US" dirty="0"/>
              <a:t>Angular 2 official 	website</a:t>
            </a:r>
          </a:p>
          <a:p>
            <a:pPr lvl="1"/>
            <a:r>
              <a:rPr lang="en-US" dirty="0">
                <a:hlinkClick r:id="rId3"/>
              </a:rPr>
              <a:t>http://angular.io</a:t>
            </a:r>
            <a:endParaRPr lang="en-US" dirty="0"/>
          </a:p>
          <a:p>
            <a:r>
              <a:rPr lang="en-US" dirty="0"/>
              <a:t>Angular 2 simple component tutorial</a:t>
            </a:r>
          </a:p>
          <a:p>
            <a:pPr lvl="1"/>
            <a:r>
              <a:rPr lang="en-US" dirty="0">
                <a:hlinkClick r:id="rId4"/>
              </a:rPr>
              <a:t>http://learnangular2.com/</a:t>
            </a:r>
            <a:endParaRPr lang="en-US" dirty="0"/>
          </a:p>
          <a:p>
            <a:r>
              <a:rPr lang="en-US" dirty="0"/>
              <a:t>LOTS of Angular 2 content on </a:t>
            </a:r>
            <a:r>
              <a:rPr lang="en-US" dirty="0" err="1"/>
              <a:t>Pluralsight</a:t>
            </a:r>
            <a:r>
              <a:rPr lang="en-US" dirty="0"/>
              <a:t> and Egghead.io</a:t>
            </a:r>
          </a:p>
        </p:txBody>
      </p:sp>
    </p:spTree>
    <p:extLst>
      <p:ext uri="{BB962C8B-B14F-4D97-AF65-F5344CB8AC3E}">
        <p14:creationId xmlns:p14="http://schemas.microsoft.com/office/powerpoint/2010/main" val="3073169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Even More Learning</a:t>
            </a:r>
          </a:p>
        </p:txBody>
      </p:sp>
      <p:sp>
        <p:nvSpPr>
          <p:cNvPr id="3" name="Content Placeholder 2"/>
          <p:cNvSpPr>
            <a:spLocks noGrp="1"/>
          </p:cNvSpPr>
          <p:nvPr>
            <p:ph idx="1"/>
          </p:nvPr>
        </p:nvSpPr>
        <p:spPr/>
        <p:txBody>
          <a:bodyPr>
            <a:normAutofit/>
          </a:bodyPr>
          <a:lstStyle/>
          <a:p>
            <a:r>
              <a:rPr lang="en-US" dirty="0"/>
              <a:t>ES2015 (a.k.a. ES6) tutorial</a:t>
            </a:r>
          </a:p>
          <a:p>
            <a:pPr lvl="1"/>
            <a:r>
              <a:rPr lang="en-US" dirty="0">
                <a:hlinkClick r:id="rId2"/>
              </a:rPr>
              <a:t>https://babeljs.io/learn-es2015/</a:t>
            </a:r>
            <a:endParaRPr lang="en-US" dirty="0"/>
          </a:p>
          <a:p>
            <a:r>
              <a:rPr lang="en-US" dirty="0" err="1"/>
              <a:t>TypeScript</a:t>
            </a:r>
            <a:r>
              <a:rPr lang="en-US" dirty="0"/>
              <a:t> official site</a:t>
            </a:r>
          </a:p>
          <a:p>
            <a:pPr lvl="1"/>
            <a:r>
              <a:rPr lang="en-US" dirty="0">
                <a:hlinkClick r:id="rId3"/>
              </a:rPr>
              <a:t>https://www.typescriptlang.org/</a:t>
            </a:r>
            <a:endParaRPr lang="en-US" dirty="0"/>
          </a:p>
          <a:p>
            <a:r>
              <a:rPr lang="en-US" dirty="0"/>
              <a:t>Just try stuff</a:t>
            </a:r>
          </a:p>
          <a:p>
            <a:pPr lvl="1"/>
            <a:r>
              <a:rPr lang="en-US" dirty="0">
                <a:hlinkClick r:id="rId4"/>
              </a:rPr>
              <a:t>http://jsfiddle.net</a:t>
            </a:r>
            <a:endParaRPr lang="en-US" dirty="0"/>
          </a:p>
          <a:p>
            <a:pPr lvl="1"/>
            <a:endParaRPr lang="en-US" dirty="0"/>
          </a:p>
        </p:txBody>
      </p:sp>
    </p:spTree>
    <p:extLst>
      <p:ext uri="{BB962C8B-B14F-4D97-AF65-F5344CB8AC3E}">
        <p14:creationId xmlns:p14="http://schemas.microsoft.com/office/powerpoint/2010/main" val="1820746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Source Code</a:t>
            </a:r>
          </a:p>
        </p:txBody>
      </p:sp>
      <p:sp>
        <p:nvSpPr>
          <p:cNvPr id="3" name="Content Placeholder 2"/>
          <p:cNvSpPr>
            <a:spLocks noGrp="1"/>
          </p:cNvSpPr>
          <p:nvPr>
            <p:ph idx="1"/>
          </p:nvPr>
        </p:nvSpPr>
        <p:spPr/>
        <p:txBody>
          <a:bodyPr>
            <a:normAutofit/>
          </a:bodyPr>
          <a:lstStyle/>
          <a:p>
            <a:r>
              <a:rPr lang="en-US" dirty="0"/>
              <a:t>Rails app (including back-end API)</a:t>
            </a:r>
          </a:p>
          <a:p>
            <a:pPr lvl="1"/>
            <a:r>
              <a:rPr lang="en-US" dirty="0">
                <a:hlinkClick r:id="rId2"/>
              </a:rPr>
              <a:t>http://github.com/jonkruger/openspaces</a:t>
            </a:r>
            <a:endParaRPr lang="en-US" dirty="0"/>
          </a:p>
          <a:p>
            <a:r>
              <a:rPr lang="en-US" dirty="0"/>
              <a:t>Rails app in production (please clean up your test data </a:t>
            </a:r>
            <a:r>
              <a:rPr lang="en-US" dirty="0">
                <a:sym typeface="Wingdings" panose="05000000000000000000" pitchFamily="2" charset="2"/>
              </a:rPr>
              <a:t>)</a:t>
            </a:r>
            <a:endParaRPr lang="en-US" dirty="0"/>
          </a:p>
          <a:p>
            <a:pPr lvl="1"/>
            <a:r>
              <a:rPr lang="en-US" dirty="0">
                <a:hlinkClick r:id="rId3"/>
              </a:rPr>
              <a:t>http://</a:t>
            </a:r>
            <a:r>
              <a:rPr lang="en-US">
                <a:hlinkClick r:id="rId3"/>
              </a:rPr>
              <a:t>openspaces.stirtrek.</a:t>
            </a:r>
            <a:r>
              <a:rPr lang="en-US" dirty="0">
                <a:hlinkClick r:id="rId3"/>
              </a:rPr>
              <a:t>org</a:t>
            </a:r>
            <a:endParaRPr lang="en-US" dirty="0"/>
          </a:p>
          <a:p>
            <a:r>
              <a:rPr lang="en-US" dirty="0"/>
              <a:t>React app</a:t>
            </a:r>
          </a:p>
          <a:p>
            <a:pPr lvl="1"/>
            <a:r>
              <a:rPr lang="en-US" dirty="0">
                <a:hlinkClick r:id="rId4"/>
              </a:rPr>
              <a:t>http://github.com/jonkruger/openspaces-react</a:t>
            </a:r>
            <a:endParaRPr lang="en-US" dirty="0"/>
          </a:p>
          <a:p>
            <a:r>
              <a:rPr lang="en-US" dirty="0"/>
              <a:t>Angular 2 app</a:t>
            </a:r>
          </a:p>
          <a:p>
            <a:pPr lvl="1"/>
            <a:r>
              <a:rPr lang="en-US" dirty="0">
                <a:hlinkClick r:id="rId5"/>
              </a:rPr>
              <a:t>http://github.com/jonkruger/openspaces-angular</a:t>
            </a:r>
            <a:endParaRPr lang="en-US" dirty="0"/>
          </a:p>
          <a:p>
            <a:pPr lvl="1"/>
            <a:endParaRPr lang="en-US" dirty="0"/>
          </a:p>
        </p:txBody>
      </p:sp>
      <p:sp>
        <p:nvSpPr>
          <p:cNvPr id="4" name="TextBox 3"/>
          <p:cNvSpPr txBox="1"/>
          <p:nvPr/>
        </p:nvSpPr>
        <p:spPr>
          <a:xfrm>
            <a:off x="838200" y="5511454"/>
            <a:ext cx="10515600" cy="1200329"/>
          </a:xfrm>
          <a:prstGeom prst="rect">
            <a:avLst/>
          </a:prstGeom>
          <a:noFill/>
        </p:spPr>
        <p:txBody>
          <a:bodyPr wrap="square" rtlCol="0">
            <a:spAutoFit/>
          </a:bodyPr>
          <a:lstStyle/>
          <a:p>
            <a:pPr algn="ctr"/>
            <a:r>
              <a:rPr lang="en-US" sz="7200" b="1" dirty="0">
                <a:solidFill>
                  <a:schemeClr val="accent1"/>
                </a:solidFill>
              </a:rPr>
              <a:t>Thanks!  Happy coding!</a:t>
            </a:r>
          </a:p>
        </p:txBody>
      </p:sp>
    </p:spTree>
    <p:extLst>
      <p:ext uri="{BB962C8B-B14F-4D97-AF65-F5344CB8AC3E}">
        <p14:creationId xmlns:p14="http://schemas.microsoft.com/office/powerpoint/2010/main" val="384048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 name="Rectangle 52"/>
          <p:cNvSpPr/>
          <p:nvPr/>
        </p:nvSpPr>
        <p:spPr>
          <a:xfrm>
            <a:off x="1989083" y="2635203"/>
            <a:ext cx="8040414" cy="657426"/>
          </a:xfrm>
          <a:prstGeom prst="rect">
            <a:avLst/>
          </a:prstGeom>
          <a:solidFill>
            <a:schemeClr val="bg1">
              <a:alpha val="21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(Controllers)</a:t>
            </a:r>
          </a:p>
        </p:txBody>
      </p:sp>
      <p:sp>
        <p:nvSpPr>
          <p:cNvPr id="2" name="Title 1"/>
          <p:cNvSpPr>
            <a:spLocks noGrp="1"/>
          </p:cNvSpPr>
          <p:nvPr>
            <p:ph type="title"/>
          </p:nvPr>
        </p:nvSpPr>
        <p:spPr/>
        <p:txBody>
          <a:bodyPr/>
          <a:lstStyle/>
          <a:p>
            <a:pPr algn="ctr"/>
            <a:r>
              <a:rPr lang="en-US" dirty="0"/>
              <a:t>Server Side Architecture – Modular</a:t>
            </a:r>
          </a:p>
        </p:txBody>
      </p:sp>
      <p:sp>
        <p:nvSpPr>
          <p:cNvPr id="4" name="Rectangle 3"/>
          <p:cNvSpPr/>
          <p:nvPr/>
        </p:nvSpPr>
        <p:spPr>
          <a:xfrm>
            <a:off x="1989083" y="4734381"/>
            <a:ext cx="1755564" cy="65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Image result for database cyli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740" y="5765233"/>
            <a:ext cx="1943100" cy="69039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989083" y="2635203"/>
            <a:ext cx="1760482"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2205990" y="283021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777490" y="2835973"/>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34899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989333" y="2830167"/>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64439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54128"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736007"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371882"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963681"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55548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a:off x="2166510" y="318036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p:cNvSpPr/>
          <p:nvPr/>
        </p:nvSpPr>
        <p:spPr>
          <a:xfrm>
            <a:off x="2729650" y="317338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p:cNvSpPr/>
          <p:nvPr/>
        </p:nvSpPr>
        <p:spPr>
          <a:xfrm>
            <a:off x="3309510" y="316428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p:cNvSpPr/>
          <p:nvPr/>
        </p:nvSpPr>
        <p:spPr>
          <a:xfrm>
            <a:off x="3957568" y="3165802"/>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p:cNvSpPr/>
          <p:nvPr/>
        </p:nvSpPr>
        <p:spPr>
          <a:xfrm>
            <a:off x="4604087" y="315666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p:cNvSpPr/>
          <p:nvPr/>
        </p:nvSpPr>
        <p:spPr>
          <a:xfrm>
            <a:off x="7114648" y="315666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p:cNvSpPr/>
          <p:nvPr/>
        </p:nvSpPr>
        <p:spPr>
          <a:xfrm>
            <a:off x="7698957" y="3169261"/>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p:cNvSpPr/>
          <p:nvPr/>
        </p:nvSpPr>
        <p:spPr>
          <a:xfrm>
            <a:off x="8330630" y="3184824"/>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p:cNvSpPr/>
          <p:nvPr/>
        </p:nvSpPr>
        <p:spPr>
          <a:xfrm>
            <a:off x="8924201" y="3179476"/>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p:cNvSpPr/>
          <p:nvPr/>
        </p:nvSpPr>
        <p:spPr>
          <a:xfrm>
            <a:off x="9516000" y="317187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221230" y="387415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792730" y="3879913"/>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364230"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004573" y="3874107"/>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659630"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169368"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751247"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387122"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978921"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9570720"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p:cNvSpPr/>
          <p:nvPr/>
        </p:nvSpPr>
        <p:spPr>
          <a:xfrm>
            <a:off x="2181750" y="422430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p:cNvSpPr/>
          <p:nvPr/>
        </p:nvSpPr>
        <p:spPr>
          <a:xfrm>
            <a:off x="2744890" y="421732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p:cNvSpPr/>
          <p:nvPr/>
        </p:nvSpPr>
        <p:spPr>
          <a:xfrm>
            <a:off x="3324750" y="420822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p:cNvSpPr/>
          <p:nvPr/>
        </p:nvSpPr>
        <p:spPr>
          <a:xfrm>
            <a:off x="3972808" y="4209742"/>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p:cNvSpPr/>
          <p:nvPr/>
        </p:nvSpPr>
        <p:spPr>
          <a:xfrm>
            <a:off x="4619327" y="420060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Down 45"/>
          <p:cNvSpPr/>
          <p:nvPr/>
        </p:nvSpPr>
        <p:spPr>
          <a:xfrm>
            <a:off x="7129888" y="420060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Down 46"/>
          <p:cNvSpPr/>
          <p:nvPr/>
        </p:nvSpPr>
        <p:spPr>
          <a:xfrm>
            <a:off x="7714197" y="4213201"/>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p:cNvSpPr/>
          <p:nvPr/>
        </p:nvSpPr>
        <p:spPr>
          <a:xfrm>
            <a:off x="8345870" y="4228764"/>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p:cNvSpPr/>
          <p:nvPr/>
        </p:nvSpPr>
        <p:spPr>
          <a:xfrm>
            <a:off x="8939441" y="4223416"/>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Down 49"/>
          <p:cNvSpPr/>
          <p:nvPr/>
        </p:nvSpPr>
        <p:spPr>
          <a:xfrm>
            <a:off x="9531240" y="421581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35487" y="2631562"/>
            <a:ext cx="1251587"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Rectangle 51"/>
          <p:cNvSpPr/>
          <p:nvPr/>
        </p:nvSpPr>
        <p:spPr>
          <a:xfrm>
            <a:off x="6966574" y="2667954"/>
            <a:ext cx="2983671"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Rectangle 53"/>
          <p:cNvSpPr/>
          <p:nvPr/>
        </p:nvSpPr>
        <p:spPr>
          <a:xfrm>
            <a:off x="1984165" y="3692169"/>
            <a:ext cx="8040414" cy="657426"/>
          </a:xfrm>
          <a:prstGeom prst="rect">
            <a:avLst/>
          </a:prstGeom>
          <a:solidFill>
            <a:schemeClr val="bg1">
              <a:alpha val="21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Business Layer</a:t>
            </a:r>
          </a:p>
        </p:txBody>
      </p:sp>
      <p:sp>
        <p:nvSpPr>
          <p:cNvPr id="55" name="Rectangle 54"/>
          <p:cNvSpPr/>
          <p:nvPr/>
        </p:nvSpPr>
        <p:spPr>
          <a:xfrm>
            <a:off x="1984165" y="3692169"/>
            <a:ext cx="1760482"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p:cNvSpPr/>
          <p:nvPr/>
        </p:nvSpPr>
        <p:spPr>
          <a:xfrm>
            <a:off x="3830569" y="3688528"/>
            <a:ext cx="1251587"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p:cNvSpPr/>
          <p:nvPr/>
        </p:nvSpPr>
        <p:spPr>
          <a:xfrm>
            <a:off x="6961656" y="3724920"/>
            <a:ext cx="2983671"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p:cNvSpPr/>
          <p:nvPr/>
        </p:nvSpPr>
        <p:spPr>
          <a:xfrm>
            <a:off x="3830569" y="4741012"/>
            <a:ext cx="1251587" cy="65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6961656" y="4734381"/>
            <a:ext cx="2983671" cy="65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a:off x="1984165" y="4751693"/>
            <a:ext cx="8040414" cy="657426"/>
          </a:xfrm>
          <a:prstGeom prst="rect">
            <a:avLst/>
          </a:prstGeom>
          <a:solidFill>
            <a:schemeClr val="bg1">
              <a:alpha val="21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Layer</a:t>
            </a:r>
          </a:p>
        </p:txBody>
      </p:sp>
    </p:spTree>
    <p:extLst>
      <p:ext uri="{BB962C8B-B14F-4D97-AF65-F5344CB8AC3E}">
        <p14:creationId xmlns:p14="http://schemas.microsoft.com/office/powerpoint/2010/main" val="3008231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JavaScript Fatigue is a thing</a:t>
            </a:r>
          </a:p>
        </p:txBody>
      </p:sp>
      <p:sp>
        <p:nvSpPr>
          <p:cNvPr id="3" name="Content Placeholder 2"/>
          <p:cNvSpPr>
            <a:spLocks noGrp="1"/>
          </p:cNvSpPr>
          <p:nvPr>
            <p:ph idx="1"/>
          </p:nvPr>
        </p:nvSpPr>
        <p:spPr/>
        <p:txBody>
          <a:bodyPr/>
          <a:lstStyle/>
          <a:p>
            <a:r>
              <a:rPr lang="en-US" dirty="0"/>
              <a:t>Over the lifetime of your system, you may want to change JavaScript frameworks/methodologies… multiple times</a:t>
            </a:r>
          </a:p>
          <a:p>
            <a:r>
              <a:rPr lang="en-US" dirty="0"/>
              <a:t>You will put yourself behind in the recruiting game if you are using old technology</a:t>
            </a:r>
          </a:p>
          <a:p>
            <a:r>
              <a:rPr lang="en-US" dirty="0"/>
              <a:t>You need to be able to change frameworks without having to rewrite the entire application </a:t>
            </a:r>
          </a:p>
          <a:p>
            <a:r>
              <a:rPr lang="en-US" dirty="0"/>
              <a:t>You need to keep learning</a:t>
            </a:r>
          </a:p>
          <a:p>
            <a:pPr marL="0" indent="0">
              <a:buNone/>
            </a:pPr>
            <a:endParaRPr lang="en-US" dirty="0"/>
          </a:p>
        </p:txBody>
      </p:sp>
    </p:spTree>
    <p:extLst>
      <p:ext uri="{BB962C8B-B14F-4D97-AF65-F5344CB8AC3E}">
        <p14:creationId xmlns:p14="http://schemas.microsoft.com/office/powerpoint/2010/main" val="356083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SPAs and ASPs</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3597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Angular 1 Data Binding</a:t>
            </a:r>
          </a:p>
        </p:txBody>
      </p:sp>
      <p:sp>
        <p:nvSpPr>
          <p:cNvPr id="5" name="Rectangle 4"/>
          <p:cNvSpPr/>
          <p:nvPr/>
        </p:nvSpPr>
        <p:spPr>
          <a:xfrm>
            <a:off x="5153890" y="1551703"/>
            <a:ext cx="1676400" cy="471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13" name="TextBox 12"/>
          <p:cNvSpPr txBox="1"/>
          <p:nvPr/>
        </p:nvSpPr>
        <p:spPr>
          <a:xfrm>
            <a:off x="6289960" y="2108456"/>
            <a:ext cx="861454" cy="523220"/>
          </a:xfrm>
          <a:prstGeom prst="rect">
            <a:avLst/>
          </a:prstGeom>
          <a:noFill/>
        </p:spPr>
        <p:txBody>
          <a:bodyPr wrap="none" rtlCol="0">
            <a:spAutoFit/>
          </a:bodyPr>
          <a:lstStyle/>
          <a:p>
            <a:r>
              <a:rPr lang="en-US" sz="2800" dirty="0"/>
              <a:t>Data</a:t>
            </a:r>
            <a:endParaRPr lang="en-US" dirty="0"/>
          </a:p>
        </p:txBody>
      </p:sp>
      <p:cxnSp>
        <p:nvCxnSpPr>
          <p:cNvPr id="17" name="Connector: Elbow 16"/>
          <p:cNvCxnSpPr>
            <a:cxnSpLocks/>
          </p:cNvCxnSpPr>
          <p:nvPr/>
        </p:nvCxnSpPr>
        <p:spPr>
          <a:xfrm rot="16200000" flipV="1">
            <a:off x="5872467" y="2357696"/>
            <a:ext cx="669879" cy="4"/>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728853" y="2118436"/>
            <a:ext cx="861454" cy="523220"/>
          </a:xfrm>
          <a:prstGeom prst="rect">
            <a:avLst/>
          </a:prstGeom>
          <a:noFill/>
        </p:spPr>
        <p:txBody>
          <a:bodyPr wrap="none" rtlCol="0">
            <a:spAutoFit/>
          </a:bodyPr>
          <a:lstStyle/>
          <a:p>
            <a:r>
              <a:rPr lang="en-US" sz="2800" dirty="0"/>
              <a:t>Data</a:t>
            </a:r>
            <a:endParaRPr lang="en-US" dirty="0"/>
          </a:p>
        </p:txBody>
      </p:sp>
      <p:sp>
        <p:nvSpPr>
          <p:cNvPr id="22" name="Rectangle 21"/>
          <p:cNvSpPr/>
          <p:nvPr/>
        </p:nvSpPr>
        <p:spPr>
          <a:xfrm>
            <a:off x="5153890" y="2700744"/>
            <a:ext cx="1676400" cy="803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a:p>
            <a:pPr algn="ctr"/>
            <a:r>
              <a:rPr lang="en-US" dirty="0"/>
              <a:t>($scope)</a:t>
            </a:r>
          </a:p>
        </p:txBody>
      </p:sp>
      <p:cxnSp>
        <p:nvCxnSpPr>
          <p:cNvPr id="23" name="Connector: Elbow 22"/>
          <p:cNvCxnSpPr>
            <a:cxnSpLocks/>
          </p:cNvCxnSpPr>
          <p:nvPr/>
        </p:nvCxnSpPr>
        <p:spPr>
          <a:xfrm rot="5400000">
            <a:off x="5299950" y="2369229"/>
            <a:ext cx="695100" cy="2159"/>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153890" y="4112808"/>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Proxy</a:t>
            </a:r>
          </a:p>
        </p:txBody>
      </p:sp>
      <p:cxnSp>
        <p:nvCxnSpPr>
          <p:cNvPr id="31" name="Connector: Elbow 30"/>
          <p:cNvCxnSpPr>
            <a:cxnSpLocks/>
          </p:cNvCxnSpPr>
          <p:nvPr/>
        </p:nvCxnSpPr>
        <p:spPr>
          <a:xfrm rot="5400000" flipH="1" flipV="1">
            <a:off x="5915856" y="3808557"/>
            <a:ext cx="608501" cy="2"/>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33" name="Connector: Elbow 32"/>
          <p:cNvCxnSpPr>
            <a:cxnSpLocks/>
          </p:cNvCxnSpPr>
          <p:nvPr/>
        </p:nvCxnSpPr>
        <p:spPr>
          <a:xfrm rot="5400000">
            <a:off x="5338442" y="3812285"/>
            <a:ext cx="618116" cy="216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153890" y="6121722"/>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37" name="Cloud 36"/>
          <p:cNvSpPr/>
          <p:nvPr/>
        </p:nvSpPr>
        <p:spPr>
          <a:xfrm>
            <a:off x="3735530" y="4943173"/>
            <a:ext cx="4513119" cy="83507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146259" y="3572369"/>
            <a:ext cx="1365374" cy="523220"/>
          </a:xfrm>
          <a:prstGeom prst="rect">
            <a:avLst/>
          </a:prstGeom>
          <a:noFill/>
        </p:spPr>
        <p:txBody>
          <a:bodyPr wrap="none" rtlCol="0">
            <a:spAutoFit/>
          </a:bodyPr>
          <a:lstStyle/>
          <a:p>
            <a:r>
              <a:rPr lang="en-US" sz="2800" dirty="0"/>
              <a:t>Request</a:t>
            </a:r>
            <a:endParaRPr lang="en-US" dirty="0"/>
          </a:p>
        </p:txBody>
      </p:sp>
      <p:sp>
        <p:nvSpPr>
          <p:cNvPr id="39" name="TextBox 38"/>
          <p:cNvSpPr txBox="1"/>
          <p:nvPr/>
        </p:nvSpPr>
        <p:spPr>
          <a:xfrm>
            <a:off x="6459969" y="3586224"/>
            <a:ext cx="1579407" cy="523220"/>
          </a:xfrm>
          <a:prstGeom prst="rect">
            <a:avLst/>
          </a:prstGeom>
          <a:noFill/>
        </p:spPr>
        <p:txBody>
          <a:bodyPr wrap="none" rtlCol="0">
            <a:spAutoFit/>
          </a:bodyPr>
          <a:lstStyle/>
          <a:p>
            <a:r>
              <a:rPr lang="en-US" sz="2800" dirty="0"/>
              <a:t>Response</a:t>
            </a:r>
            <a:endParaRPr lang="en-US" dirty="0"/>
          </a:p>
        </p:txBody>
      </p:sp>
      <p:cxnSp>
        <p:nvCxnSpPr>
          <p:cNvPr id="42" name="Connector: Elbow 41"/>
          <p:cNvCxnSpPr>
            <a:cxnSpLocks/>
          </p:cNvCxnSpPr>
          <p:nvPr/>
        </p:nvCxnSpPr>
        <p:spPr>
          <a:xfrm rot="5400000">
            <a:off x="4887570" y="5360713"/>
            <a:ext cx="1522021"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46" name="Connector: Elbow 45"/>
          <p:cNvCxnSpPr>
            <a:cxnSpLocks/>
          </p:cNvCxnSpPr>
          <p:nvPr/>
        </p:nvCxnSpPr>
        <p:spPr>
          <a:xfrm rot="5400000" flipH="1" flipV="1">
            <a:off x="5459233" y="5367200"/>
            <a:ext cx="1509043" cy="1270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99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React/Redux</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37749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dirty="0"/>
              <a:t>Redux - Unidirectional Data Binding</a:t>
            </a:r>
          </a:p>
        </p:txBody>
      </p:sp>
      <p:sp>
        <p:nvSpPr>
          <p:cNvPr id="4" name="Oval 3"/>
          <p:cNvSpPr/>
          <p:nvPr/>
        </p:nvSpPr>
        <p:spPr>
          <a:xfrm>
            <a:off x="2222500" y="4502726"/>
            <a:ext cx="1620982" cy="9421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5" name="Rectangle 4"/>
          <p:cNvSpPr/>
          <p:nvPr/>
        </p:nvSpPr>
        <p:spPr>
          <a:xfrm>
            <a:off x="2194790" y="2387599"/>
            <a:ext cx="1676400" cy="424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cxnSp>
        <p:nvCxnSpPr>
          <p:cNvPr id="7" name="Connector: Elbow 6"/>
          <p:cNvCxnSpPr>
            <a:cxnSpLocks/>
            <a:stCxn id="5" idx="3"/>
            <a:endCxn id="4" idx="6"/>
          </p:cNvCxnSpPr>
          <p:nvPr/>
        </p:nvCxnSpPr>
        <p:spPr>
          <a:xfrm flipH="1">
            <a:off x="3843482" y="2600036"/>
            <a:ext cx="27708" cy="2373745"/>
          </a:xfrm>
          <a:prstGeom prst="bentConnector3">
            <a:avLst>
              <a:gd name="adj1" fmla="val -3116789"/>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30686" y="2250270"/>
            <a:ext cx="1125629" cy="523220"/>
          </a:xfrm>
          <a:prstGeom prst="rect">
            <a:avLst/>
          </a:prstGeom>
          <a:noFill/>
        </p:spPr>
        <p:txBody>
          <a:bodyPr wrap="none" rtlCol="0">
            <a:spAutoFit/>
          </a:bodyPr>
          <a:lstStyle/>
          <a:p>
            <a:r>
              <a:rPr lang="en-US" sz="2800" dirty="0"/>
              <a:t>Action</a:t>
            </a:r>
            <a:endParaRPr lang="en-US" dirty="0"/>
          </a:p>
        </p:txBody>
      </p:sp>
      <p:cxnSp>
        <p:nvCxnSpPr>
          <p:cNvPr id="17" name="Connector: Elbow 16"/>
          <p:cNvCxnSpPr>
            <a:cxnSpLocks/>
            <a:stCxn id="4" idx="0"/>
            <a:endCxn id="5" idx="2"/>
          </p:cNvCxnSpPr>
          <p:nvPr/>
        </p:nvCxnSpPr>
        <p:spPr>
          <a:xfrm rot="16200000" flipV="1">
            <a:off x="2187864" y="3657598"/>
            <a:ext cx="1690254"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998354" y="3395989"/>
            <a:ext cx="861454" cy="523220"/>
          </a:xfrm>
          <a:prstGeom prst="rect">
            <a:avLst/>
          </a:prstGeom>
          <a:noFill/>
        </p:spPr>
        <p:txBody>
          <a:bodyPr wrap="none" rtlCol="0">
            <a:spAutoFit/>
          </a:bodyPr>
          <a:lstStyle/>
          <a:p>
            <a:r>
              <a:rPr lang="en-US" sz="2800" dirty="0"/>
              <a:t>Data</a:t>
            </a:r>
            <a:endParaRPr lang="en-US" dirty="0"/>
          </a:p>
        </p:txBody>
      </p:sp>
      <p:sp>
        <p:nvSpPr>
          <p:cNvPr id="9" name="Rectangle 8"/>
          <p:cNvSpPr/>
          <p:nvPr/>
        </p:nvSpPr>
        <p:spPr>
          <a:xfrm>
            <a:off x="7427190" y="2957108"/>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Proxy</a:t>
            </a:r>
          </a:p>
        </p:txBody>
      </p:sp>
      <p:sp>
        <p:nvSpPr>
          <p:cNvPr id="10" name="Rectangle 9"/>
          <p:cNvSpPr/>
          <p:nvPr/>
        </p:nvSpPr>
        <p:spPr>
          <a:xfrm>
            <a:off x="7427190" y="4966022"/>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11" name="Cloud 10"/>
          <p:cNvSpPr/>
          <p:nvPr/>
        </p:nvSpPr>
        <p:spPr>
          <a:xfrm>
            <a:off x="6008830" y="3787473"/>
            <a:ext cx="4513119" cy="83507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or: Elbow 14"/>
          <p:cNvCxnSpPr>
            <a:cxnSpLocks/>
          </p:cNvCxnSpPr>
          <p:nvPr/>
        </p:nvCxnSpPr>
        <p:spPr>
          <a:xfrm rot="5400000">
            <a:off x="7160870" y="4205013"/>
            <a:ext cx="1522021"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p:cNvCxnSpPr>
          <p:nvPr/>
        </p:nvCxnSpPr>
        <p:spPr>
          <a:xfrm rot="5400000" flipH="1" flipV="1">
            <a:off x="7732533" y="4211500"/>
            <a:ext cx="1509043" cy="1270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22" name="Connector: Elbow 21"/>
          <p:cNvCxnSpPr>
            <a:cxnSpLocks/>
          </p:cNvCxnSpPr>
          <p:nvPr/>
        </p:nvCxnSpPr>
        <p:spPr>
          <a:xfrm flipV="1">
            <a:off x="4772858" y="3086101"/>
            <a:ext cx="2674853" cy="3755"/>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24" name="Connector: Elbow 23"/>
          <p:cNvCxnSpPr>
            <a:cxnSpLocks/>
          </p:cNvCxnSpPr>
          <p:nvPr/>
        </p:nvCxnSpPr>
        <p:spPr>
          <a:xfrm rot="10800000" flipV="1">
            <a:off x="4735006" y="3364257"/>
            <a:ext cx="2692187" cy="11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921702" y="4007426"/>
            <a:ext cx="1676400" cy="401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Reducer</a:t>
            </a:r>
          </a:p>
        </p:txBody>
      </p:sp>
      <p:sp>
        <p:nvSpPr>
          <p:cNvPr id="31" name="TextBox 30"/>
          <p:cNvSpPr txBox="1"/>
          <p:nvPr/>
        </p:nvSpPr>
        <p:spPr>
          <a:xfrm>
            <a:off x="4782222" y="4622552"/>
            <a:ext cx="928139" cy="954107"/>
          </a:xfrm>
          <a:prstGeom prst="rect">
            <a:avLst/>
          </a:prstGeom>
          <a:noFill/>
        </p:spPr>
        <p:txBody>
          <a:bodyPr wrap="none" rtlCol="0">
            <a:spAutoFit/>
          </a:bodyPr>
          <a:lstStyle/>
          <a:p>
            <a:pPr algn="ctr"/>
            <a:r>
              <a:rPr lang="en-US" sz="2800" dirty="0"/>
              <a:t>New</a:t>
            </a:r>
          </a:p>
          <a:p>
            <a:pPr algn="ctr"/>
            <a:r>
              <a:rPr lang="en-US" sz="2800" dirty="0"/>
              <a:t>State</a:t>
            </a:r>
            <a:endParaRPr lang="en-US" dirty="0"/>
          </a:p>
        </p:txBody>
      </p:sp>
    </p:spTree>
    <p:extLst>
      <p:ext uri="{BB962C8B-B14F-4D97-AF65-F5344CB8AC3E}">
        <p14:creationId xmlns:p14="http://schemas.microsoft.com/office/powerpoint/2010/main" val="765976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2828</TotalTime>
  <Words>2035</Words>
  <Application>Microsoft Office PowerPoint</Application>
  <PresentationFormat>Widescreen</PresentationFormat>
  <Paragraphs>392</Paragraphs>
  <Slides>36</Slides>
  <Notes>22</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Consolas</vt:lpstr>
      <vt:lpstr>Segoe UI</vt:lpstr>
      <vt:lpstr>Wingdings</vt:lpstr>
      <vt:lpstr>Office Theme</vt:lpstr>
      <vt:lpstr>A Lap Around React and Angular 2</vt:lpstr>
      <vt:lpstr>Server Side Architecture</vt:lpstr>
      <vt:lpstr>Server Side Architecture – Action Based</vt:lpstr>
      <vt:lpstr>Server Side Architecture – Modular</vt:lpstr>
      <vt:lpstr>JavaScript Fatigue is a thing</vt:lpstr>
      <vt:lpstr>SPAs and ASPs</vt:lpstr>
      <vt:lpstr>Angular 1 Data Binding</vt:lpstr>
      <vt:lpstr>React/Redux</vt:lpstr>
      <vt:lpstr>Redux - Unidirectional Data Binding</vt:lpstr>
      <vt:lpstr>JSX – HTML in your JavaScript</vt:lpstr>
      <vt:lpstr>Working with props</vt:lpstr>
      <vt:lpstr>Action creators</vt:lpstr>
      <vt:lpstr>PowerPoint Presentation</vt:lpstr>
      <vt:lpstr>PowerPoint Presentation</vt:lpstr>
      <vt:lpstr>Reducer</vt:lpstr>
      <vt:lpstr>2 Types of Components</vt:lpstr>
      <vt:lpstr>Presentation Components Can Be Simple!</vt:lpstr>
      <vt:lpstr>Lifecycle Methods</vt:lpstr>
      <vt:lpstr>Virtual DOM</vt:lpstr>
      <vt:lpstr>Testing</vt:lpstr>
      <vt:lpstr>Demo!</vt:lpstr>
      <vt:lpstr>Redux - Unidirectional Data Binding</vt:lpstr>
      <vt:lpstr>Angular 2</vt:lpstr>
      <vt:lpstr>Components</vt:lpstr>
      <vt:lpstr>Components - OnInit</vt:lpstr>
      <vt:lpstr>Services and Observables</vt:lpstr>
      <vt:lpstr>Components – Working with Observables</vt:lpstr>
      <vt:lpstr>HTML Templates – Data Binding</vt:lpstr>
      <vt:lpstr>PowerPoint Presentation</vt:lpstr>
      <vt:lpstr>Angular 2 Data Binding</vt:lpstr>
      <vt:lpstr>Demo!</vt:lpstr>
      <vt:lpstr>Comparison</vt:lpstr>
      <vt:lpstr>More Learning – React/Redux</vt:lpstr>
      <vt:lpstr>More Learning – Angular 2</vt:lpstr>
      <vt:lpstr>Even More Learning</vt:lpstr>
      <vt:lpstr>Source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Kruger</dc:creator>
  <cp:lastModifiedBy>jon</cp:lastModifiedBy>
  <cp:revision>60</cp:revision>
  <dcterms:created xsi:type="dcterms:W3CDTF">2017-02-25T20:33:38Z</dcterms:created>
  <dcterms:modified xsi:type="dcterms:W3CDTF">2017-10-18T01:32:45Z</dcterms:modified>
</cp:coreProperties>
</file>