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notesMasterIdLst>
    <p:notesMasterId r:id="rId46"/>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4" r:id="rId19"/>
    <p:sldId id="276" r:id="rId20"/>
    <p:sldId id="278" r:id="rId21"/>
    <p:sldId id="277" r:id="rId22"/>
    <p:sldId id="279" r:id="rId23"/>
    <p:sldId id="280" r:id="rId24"/>
    <p:sldId id="281" r:id="rId25"/>
    <p:sldId id="282" r:id="rId26"/>
    <p:sldId id="283" r:id="rId27"/>
    <p:sldId id="275" r:id="rId28"/>
    <p:sldId id="284" r:id="rId29"/>
    <p:sldId id="285" r:id="rId30"/>
    <p:sldId id="287" r:id="rId31"/>
    <p:sldId id="288" r:id="rId32"/>
    <p:sldId id="301" r:id="rId33"/>
    <p:sldId id="289" r:id="rId34"/>
    <p:sldId id="286" r:id="rId35"/>
    <p:sldId id="291" r:id="rId36"/>
    <p:sldId id="290" r:id="rId37"/>
    <p:sldId id="293" r:id="rId38"/>
    <p:sldId id="294" r:id="rId39"/>
    <p:sldId id="299" r:id="rId40"/>
    <p:sldId id="295" r:id="rId41"/>
    <p:sldId id="296" r:id="rId42"/>
    <p:sldId id="297" r:id="rId43"/>
    <p:sldId id="298" r:id="rId44"/>
    <p:sldId id="3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FF06"/>
    <a:srgbClr val="A4FF07"/>
    <a:srgbClr val="73FF05"/>
    <a:srgbClr val="CEFF03"/>
    <a:srgbClr val="FF9205"/>
    <a:srgbClr val="FEFF01"/>
    <a:srgbClr val="FF6401"/>
    <a:srgbClr val="FF5902"/>
    <a:srgbClr val="FF3300"/>
    <a:srgbClr val="FF00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2D7CE-2B25-D64B-BBFF-38649AF7D9D6}" type="datetimeFigureOut">
              <a:rPr lang="en-US" smtClean="0"/>
              <a:t>5/17/13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34457-9A74-A349-B5A3-5F7D3B8145E9}" type="slidenum">
              <a:rPr lang="en-US" smtClean="0"/>
              <a:t>‹#›</a:t>
            </a:fld>
            <a:endParaRPr lang="en-US"/>
          </a:p>
        </p:txBody>
      </p:sp>
    </p:spTree>
    <p:extLst>
      <p:ext uri="{BB962C8B-B14F-4D97-AF65-F5344CB8AC3E}">
        <p14:creationId xmlns:p14="http://schemas.microsoft.com/office/powerpoint/2010/main" val="10435063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you to forget</a:t>
            </a:r>
            <a:r>
              <a:rPr lang="en-US" baseline="0" dirty="0" smtClean="0"/>
              <a:t> everything that you think you already know about how to test software so that we can take an objective look at how we should test software.  We all have preconceptions about how testing should be done, maybe from a book you read, or how you do it at work or how you’ve seen it done in the past.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user logs in, adds a product to the cart, and then</a:t>
            </a:r>
            <a:r>
              <a:rPr lang="en-US" baseline="0" dirty="0" smtClean="0"/>
              <a:t> checks out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TEAM THING, not just QA’s job</a:t>
            </a:r>
          </a:p>
          <a:p>
            <a:endParaRPr lang="en-US" baseline="0" dirty="0" smtClean="0"/>
          </a:p>
          <a:p>
            <a:r>
              <a:rPr lang="en-US" baseline="0" dirty="0" smtClean="0"/>
              <a:t>Developers have a certain set of skills, and QA testers have different sets of skills.  We want to make the best use of everyone’s skills to test the application effectively and efficiently.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17</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Get BAs,</a:t>
            </a:r>
            <a:r>
              <a:rPr lang="en-US" baseline="0" dirty="0" smtClean="0"/>
              <a:t> QAs, and developers together and decide on acceptance criteria for the feature as well as how you will test it</a:t>
            </a:r>
            <a:endParaRPr lang="en-US" dirty="0" smtClean="0"/>
          </a:p>
          <a:p>
            <a:pPr marL="171450" indent="-171450">
              <a:buFontTx/>
              <a:buChar char="-"/>
            </a:pPr>
            <a:r>
              <a:rPr lang="en-US" dirty="0" smtClean="0"/>
              <a:t>Example:</a:t>
            </a:r>
            <a:r>
              <a:rPr lang="en-US" baseline="0" dirty="0" smtClean="0"/>
              <a:t> http://</a:t>
            </a:r>
            <a:r>
              <a:rPr lang="en-US" baseline="0" dirty="0" err="1" smtClean="0"/>
              <a:t>www.youtube.com</a:t>
            </a:r>
            <a:r>
              <a:rPr lang="en-US" baseline="0" dirty="0" smtClean="0"/>
              <a:t>/</a:t>
            </a:r>
            <a:r>
              <a:rPr lang="en-US" baseline="0" dirty="0" err="1" smtClean="0"/>
              <a:t>watch?v</a:t>
            </a:r>
            <a:r>
              <a:rPr lang="en-US" baseline="0" dirty="0" smtClean="0"/>
              <a:t>=zrzMhU_4m-g&amp;list=FLY4Oz73XkH0qNK1trlSxPNQ&amp;index=1</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Make money</a:t>
            </a:r>
          </a:p>
          <a:p>
            <a:pPr marL="171450" indent="-171450">
              <a:buFontTx/>
              <a:buChar char="-"/>
            </a:pPr>
            <a:r>
              <a:rPr lang="en-US" dirty="0" smtClean="0"/>
              <a:t>Meet some need</a:t>
            </a:r>
          </a:p>
          <a:p>
            <a:pPr marL="171450" indent="-171450">
              <a:buFontTx/>
              <a:buChar char="-"/>
            </a:pPr>
            <a:r>
              <a:rPr lang="en-US" dirty="0" smtClean="0"/>
              <a:t>Make users happy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Regardless</a:t>
            </a:r>
            <a:r>
              <a:rPr lang="en-US" baseline="0" dirty="0" smtClean="0"/>
              <a:t> of how you get there, make sure you have acceptance criteria before you start coding!  Otherwise you don’t really know what it is that you’re building.  If your BA or QA don’t give you acceptance criteria, write them out yourself.</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as</a:t>
            </a:r>
            <a:r>
              <a:rPr lang="en-US" baseline="0" dirty="0" smtClean="0"/>
              <a:t> far as we go in our initial 3 amigos meeting.  At this point we’ll break and someone will write out the gherkin for the acceptance tests and then we’ll review the gherkin once it’s written (no need for us all to sit in a room and watch someone type out gherkin).</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extLst>
      <p:ext uri="{BB962C8B-B14F-4D97-AF65-F5344CB8AC3E}">
        <p14:creationId xmlns:p14="http://schemas.microsoft.com/office/powerpoint/2010/main" val="378887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all of the scenarios</a:t>
            </a:r>
            <a:r>
              <a:rPr lang="en-US" baseline="0" dirty="0" smtClean="0"/>
              <a:t> so that we can have fewer automated tests to write.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extLst>
      <p:ext uri="{BB962C8B-B14F-4D97-AF65-F5344CB8AC3E}">
        <p14:creationId xmlns:p14="http://schemas.microsoft.com/office/powerpoint/2010/main" val="357963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gherkin essentially</a:t>
            </a:r>
            <a:r>
              <a:rPr lang="en-US" baseline="0" dirty="0" smtClean="0"/>
              <a:t> </a:t>
            </a:r>
            <a:r>
              <a:rPr lang="en-US" dirty="0" smtClean="0"/>
              <a:t>becomes</a:t>
            </a:r>
            <a:r>
              <a:rPr lang="en-US" baseline="0" dirty="0" smtClean="0"/>
              <a:t> our requirements, our test plan, our method of verifying that our feature will meet the needs of the business, and potentially an automated acceptance test.</a:t>
            </a:r>
          </a:p>
          <a:p>
            <a:r>
              <a:rPr lang="en-US" baseline="0" dirty="0" smtClean="0"/>
              <a:t>- The gherkin can be written by anyone on the team.  The 3 amigos must all agree on the final gherkin.</a:t>
            </a:r>
          </a:p>
          <a:p>
            <a:pPr marL="0" indent="0">
              <a:buFontTx/>
              <a:buNone/>
            </a:pPr>
            <a:r>
              <a:rPr lang="en-US" baseline="0" smtClean="0"/>
              <a:t>- Bonus </a:t>
            </a:r>
            <a:r>
              <a:rPr lang="en-US" baseline="0" dirty="0" smtClean="0"/>
              <a:t>points if you can get people in the business to write requirements for you in </a:t>
            </a:r>
            <a:r>
              <a:rPr lang="en-US" baseline="0" smtClean="0"/>
              <a:t>this format!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extLst>
      <p:ext uri="{BB962C8B-B14F-4D97-AF65-F5344CB8AC3E}">
        <p14:creationId xmlns:p14="http://schemas.microsoft.com/office/powerpoint/2010/main" val="313415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Is this test worth automating?</a:t>
            </a:r>
          </a:p>
          <a:p>
            <a:pPr marL="171450" indent="-171450">
              <a:buFontTx/>
              <a:buChar char="-"/>
            </a:pPr>
            <a:r>
              <a:rPr lang="en-US" baseline="0" dirty="0" smtClean="0"/>
              <a:t>Is it worth it to test this at all?</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extLst>
      <p:ext uri="{BB962C8B-B14F-4D97-AF65-F5344CB8AC3E}">
        <p14:creationId xmlns:p14="http://schemas.microsoft.com/office/powerpoint/2010/main" val="3716568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Picking an arbitrary number as</a:t>
            </a:r>
            <a:r>
              <a:rPr lang="en-US" baseline="0" dirty="0" smtClean="0"/>
              <a:t> a threshold for test coverage doesn’t lead to you making the smartest choices.  We should look at each piece of functionality and decide how it should be tested (or not tested).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That’s why we’re here – we going to take an objective look at how</a:t>
            </a:r>
            <a:r>
              <a:rPr lang="en-US" baseline="0" dirty="0" smtClean="0"/>
              <a:t> to make the best use of our time.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a:t>
            </a:r>
            <a:r>
              <a:rPr lang="en-US" baseline="0" dirty="0" smtClean="0"/>
              <a:t> don’t want it to break, we want to make sure it’s meeting the needs of the business, we don’t want bugs, etc.</a:t>
            </a:r>
          </a:p>
          <a:p>
            <a:pPr marL="171450" indent="-171450">
              <a:buFontTx/>
              <a:buChar char="-"/>
            </a:pPr>
            <a:r>
              <a:rPr lang="en-US" baseline="0" dirty="0" smtClean="0"/>
              <a:t>The goal of testing is the same as the goal of writing the code</a:t>
            </a:r>
          </a:p>
          <a:p>
            <a:pPr marL="171450" indent="-171450">
              <a:buFontTx/>
              <a:buChar char="-"/>
            </a:pPr>
            <a:r>
              <a:rPr lang="en-US" baseline="0" dirty="0" smtClean="0"/>
              <a:t>WHICH REALLY MEANS… we don’t want to lose money, we want users to stay happy, etc.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textbook definition of how testing should be done.  But does</a:t>
            </a:r>
            <a:r>
              <a:rPr lang="en-US" baseline="0" dirty="0" smtClean="0"/>
              <a:t> this make sense for you?  There’s a good chance that it does, but we should think about this a bit.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#4</a:t>
            </a:r>
            <a:r>
              <a:rPr lang="en-US" baseline="0" dirty="0" smtClean="0"/>
              <a:t> – realistically, we all have constraints.  But maybe we can </a:t>
            </a:r>
            <a:r>
              <a:rPr lang="en-US" i="1" baseline="0" dirty="0" smtClean="0"/>
              <a:t>change</a:t>
            </a:r>
            <a:r>
              <a:rPr lang="en-US" i="0" baseline="0" dirty="0" smtClean="0"/>
              <a:t> the constraints.  If we don’t have the right people, maybe we need to add team members with different skill sets (or just more people).  If we don’t have a tool we need, maybe we should get it.  If we don’t have skills, maybe we should get training.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a:t>
            </a:r>
            <a:r>
              <a:rPr lang="en-US" baseline="0" dirty="0" smtClean="0"/>
              <a:t> long do we expect this application to be around?  (Or, is this a short-term throwaway solution or something we expect to use for a long time?)</a:t>
            </a:r>
          </a:p>
          <a:p>
            <a:pPr marL="171450" indent="-171450">
              <a:buFontTx/>
              <a:buChar char="-"/>
            </a:pPr>
            <a:r>
              <a:rPr lang="en-US" baseline="0" dirty="0" smtClean="0"/>
              <a:t>How often is it going to change?  </a:t>
            </a:r>
          </a:p>
        </p:txBody>
      </p:sp>
      <p:sp>
        <p:nvSpPr>
          <p:cNvPr id="4" name="Slide Number Placeholder 3"/>
          <p:cNvSpPr>
            <a:spLocks noGrp="1"/>
          </p:cNvSpPr>
          <p:nvPr>
            <p:ph type="sldNum" sz="quarter" idx="10"/>
          </p:nvPr>
        </p:nvSpPr>
        <p:spPr/>
        <p:txBody>
          <a:bodyPr/>
          <a:lstStyle/>
          <a:p>
            <a:fld id="{7B934457-9A74-A349-B5A3-5F7D3B8145E9}" type="slidenum">
              <a:rPr lang="en-US" smtClean="0"/>
              <a:t>37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a:t>
            </a:r>
            <a:r>
              <a:rPr lang="en-US" baseline="0" dirty="0" smtClean="0"/>
              <a:t> do we expect this feature to do?</a:t>
            </a:r>
          </a:p>
          <a:p>
            <a:pPr marL="171450" indent="-171450">
              <a:buFontTx/>
              <a:buChar char="-"/>
            </a:pPr>
            <a:r>
              <a:rPr lang="en-US" baseline="0" dirty="0" smtClean="0"/>
              <a:t>What is acceptable behavior for this feature?</a:t>
            </a:r>
          </a:p>
          <a:p>
            <a:pPr marL="171450" indent="-171450">
              <a:buFontTx/>
              <a:buChar char="-"/>
            </a:pPr>
            <a:r>
              <a:rPr lang="en-US" baseline="0" dirty="0" smtClean="0"/>
              <a:t>How do we know when we are done?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things are important</a:t>
            </a:r>
            <a:r>
              <a:rPr lang="en-US" baseline="0" dirty="0" smtClean="0"/>
              <a:t> when testing the taste of food?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test calculation</a:t>
            </a:r>
            <a:r>
              <a:rPr lang="en-US" baseline="0" dirty="0" smtClean="0"/>
              <a:t> of tax based on the state a product is being shipped to</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save a record to the database,</a:t>
            </a:r>
            <a:r>
              <a:rPr lang="en-US" baseline="0" dirty="0" smtClean="0"/>
              <a:t> then load it back out and see that the data is as you would expect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10</a:t>
            </a:fld>
            <a:endParaRPr lang="en-US"/>
          </a:p>
        </p:txBody>
      </p:sp>
    </p:spTree>
    <p:extLst>
      <p:ext uri="{BB962C8B-B14F-4D97-AF65-F5344CB8AC3E}">
        <p14:creationId xmlns:p14="http://schemas.microsoft.com/office/powerpoint/2010/main" val="9611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A7B996D-51B0-7F48-A6B8-D9DC1CBB3ADA}" type="datetimeFigureOut">
              <a:rPr lang="en-US" smtClean="0"/>
              <a:t>5/17/13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C1F5A0A-F6FC-4FFD-9B49-0DA8697211D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5/17/13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5/17/13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B996D-51B0-7F48-A6B8-D9DC1CBB3ADA}" type="datetimeFigureOut">
              <a:rPr lang="en-US" smtClean="0"/>
              <a:t>5/17/13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B996D-51B0-7F48-A6B8-D9DC1CBB3ADA}" type="datetimeFigureOut">
              <a:rPr lang="en-US" smtClean="0"/>
              <a:t>5/17/13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5/17/13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B996D-51B0-7F48-A6B8-D9DC1CBB3ADA}" type="datetimeFigureOut">
              <a:rPr lang="en-US" smtClean="0"/>
              <a:t>5/17/13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B996D-51B0-7F48-A6B8-D9DC1CBB3ADA}" type="datetimeFigureOut">
              <a:rPr lang="en-US" smtClean="0"/>
              <a:t>5/17/13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996D-51B0-7F48-A6B8-D9DC1CBB3ADA}" type="datetimeFigureOut">
              <a:rPr lang="en-US" smtClean="0"/>
              <a:t>5/17/13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5/17/13</a:t>
            </a:fld>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B996D-51B0-7F48-A6B8-D9DC1CBB3ADA}" type="datetimeFigureOut">
              <a:rPr lang="en-US" smtClean="0"/>
              <a:t>5/17/13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A7B996D-51B0-7F48-A6B8-D9DC1CBB3ADA}" type="datetimeFigureOut">
              <a:rPr lang="en-US" smtClean="0"/>
              <a:t>5/17/13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6002329-062D-FE49-9213-313B70FFF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Franklin Gothic Medium"/>
                <a:cs typeface="Franklin Gothic Medium"/>
              </a:rPr>
              <a:t>Developing an Automated Testing Strategy</a:t>
            </a:r>
            <a:endParaRPr lang="en-US" dirty="0">
              <a:latin typeface="Franklin Gothic Medium"/>
              <a:cs typeface="Franklin Gothic Medium"/>
            </a:endParaRPr>
          </a:p>
        </p:txBody>
      </p:sp>
      <p:sp>
        <p:nvSpPr>
          <p:cNvPr id="3" name="Subtitle 2"/>
          <p:cNvSpPr>
            <a:spLocks noGrp="1"/>
          </p:cNvSpPr>
          <p:nvPr>
            <p:ph type="subTitle" idx="1"/>
          </p:nvPr>
        </p:nvSpPr>
        <p:spPr>
          <a:xfrm>
            <a:off x="4733365" y="4421080"/>
            <a:ext cx="3309803" cy="1620253"/>
          </a:xfrm>
        </p:spPr>
        <p:txBody>
          <a:bodyPr>
            <a:noAutofit/>
          </a:bodyPr>
          <a:lstStyle/>
          <a:p>
            <a:r>
              <a:rPr lang="en-US" sz="2400" dirty="0" smtClean="0">
                <a:latin typeface="Franklin Gothic Medium"/>
                <a:cs typeface="Franklin Gothic Medium"/>
              </a:rPr>
              <a:t>Jon Kruger</a:t>
            </a:r>
          </a:p>
          <a:p>
            <a:r>
              <a:rPr lang="en-US" sz="2400" i="1" dirty="0" smtClean="0">
                <a:latin typeface="Franklin Gothic Medium"/>
                <a:cs typeface="Franklin Gothic Medium"/>
              </a:rPr>
              <a:t>(@</a:t>
            </a:r>
            <a:r>
              <a:rPr lang="en-US" sz="2400" i="1" dirty="0" err="1" smtClean="0">
                <a:latin typeface="Franklin Gothic Medium"/>
                <a:cs typeface="Franklin Gothic Medium"/>
              </a:rPr>
              <a:t>JonKruger</a:t>
            </a:r>
            <a:r>
              <a:rPr lang="en-US" sz="2400" i="1" dirty="0" smtClean="0">
                <a:latin typeface="Franklin Gothic Medium"/>
                <a:cs typeface="Franklin Gothic Medium"/>
              </a:rPr>
              <a:t>)</a:t>
            </a:r>
            <a:endParaRPr lang="en-US" sz="2400" i="1" dirty="0">
              <a:latin typeface="Franklin Gothic Medium"/>
              <a:cs typeface="Franklin Gothic Medium"/>
            </a:endParaRPr>
          </a:p>
        </p:txBody>
      </p:sp>
    </p:spTree>
    <p:extLst>
      <p:ext uri="{BB962C8B-B14F-4D97-AF65-F5344CB8AC3E}">
        <p14:creationId xmlns:p14="http://schemas.microsoft.com/office/powerpoint/2010/main" val="5391599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Integration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components of the system working together</a:t>
            </a:r>
          </a:p>
          <a:p>
            <a:pPr marL="68580" indent="0">
              <a:buNone/>
            </a:pPr>
            <a:endParaRPr lang="en-US" sz="2200" dirty="0"/>
          </a:p>
          <a:p>
            <a:pPr marL="68580" indent="0">
              <a:buNone/>
            </a:pPr>
            <a:r>
              <a:rPr lang="en-US" sz="2200" dirty="0" smtClean="0"/>
              <a:t>May test interaction with external systems</a:t>
            </a:r>
            <a:endParaRPr lang="en-US" sz="2200" dirty="0"/>
          </a:p>
        </p:txBody>
      </p:sp>
      <p:sp>
        <p:nvSpPr>
          <p:cNvPr id="5" name="Content Placeholder 4"/>
          <p:cNvSpPr>
            <a:spLocks noGrp="1"/>
          </p:cNvSpPr>
          <p:nvPr>
            <p:ph sz="quarter" idx="14"/>
          </p:nvPr>
        </p:nvSpPr>
        <p:spPr>
          <a:ln>
            <a:solidFill>
              <a:schemeClr val="accent1"/>
            </a:solidFill>
          </a:ln>
        </p:spPr>
        <p:txBody>
          <a:bodyPr>
            <a:normAutofit fontScale="92500" lnSpcReduction="20000"/>
          </a:bodyPr>
          <a:lstStyle/>
          <a:p>
            <a:pPr marL="68580" indent="0">
              <a:buNone/>
            </a:pPr>
            <a:r>
              <a:rPr lang="en-US" dirty="0" smtClean="0"/>
              <a:t>Slower</a:t>
            </a:r>
          </a:p>
          <a:p>
            <a:pPr marL="68580" indent="0">
              <a:buNone/>
            </a:pPr>
            <a:endParaRPr lang="en-US" dirty="0"/>
          </a:p>
          <a:p>
            <a:pPr marL="68580" indent="0">
              <a:buNone/>
            </a:pPr>
            <a:r>
              <a:rPr lang="en-US" dirty="0" smtClean="0"/>
              <a:t>More brittle</a:t>
            </a:r>
          </a:p>
          <a:p>
            <a:pPr marL="68580" indent="0">
              <a:buNone/>
            </a:pPr>
            <a:endParaRPr lang="en-US" dirty="0"/>
          </a:p>
          <a:p>
            <a:pPr marL="68580" indent="0">
              <a:buNone/>
            </a:pPr>
            <a:r>
              <a:rPr lang="en-US" dirty="0" smtClean="0"/>
              <a:t>Might only test part of the system working together</a:t>
            </a:r>
          </a:p>
          <a:p>
            <a:pPr marL="68580" indent="0">
              <a:buNone/>
            </a:pPr>
            <a:endParaRPr lang="en-US" dirty="0"/>
          </a:p>
          <a:p>
            <a:pPr marL="68580" indent="0">
              <a:buNone/>
            </a:pPr>
            <a:r>
              <a:rPr lang="en-US" dirty="0" smtClean="0"/>
              <a:t>Test data setup might be difficult</a:t>
            </a:r>
            <a:endParaRPr lang="en-US"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4809421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Acceptance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entire application end to end</a:t>
            </a:r>
          </a:p>
          <a:p>
            <a:pPr marL="68580" indent="0">
              <a:buNone/>
            </a:pPr>
            <a:endParaRPr lang="en-US" sz="2200" dirty="0"/>
          </a:p>
          <a:p>
            <a:pPr marL="68580" indent="0">
              <a:buNone/>
            </a:pPr>
            <a:r>
              <a:rPr lang="en-US" sz="2200" dirty="0" smtClean="0"/>
              <a:t>Often written in plain English (“gherkin” syntax)</a:t>
            </a:r>
          </a:p>
          <a:p>
            <a:pPr marL="68580" indent="0">
              <a:buNone/>
            </a:pPr>
            <a:endParaRPr lang="en-US" sz="2200" dirty="0"/>
          </a:p>
          <a:p>
            <a:pPr marL="68580" indent="0">
              <a:buNone/>
            </a:pPr>
            <a:r>
              <a:rPr lang="en-US" sz="2200" dirty="0" smtClean="0"/>
              <a:t>Test the actions that real users will do</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Slower</a:t>
            </a:r>
          </a:p>
          <a:p>
            <a:pPr marL="68580" indent="0">
              <a:buNone/>
            </a:pPr>
            <a:endParaRPr lang="en-US" sz="2200" dirty="0"/>
          </a:p>
          <a:p>
            <a:pPr marL="68580" indent="0">
              <a:buNone/>
            </a:pPr>
            <a:r>
              <a:rPr lang="en-US" sz="2200" dirty="0" smtClean="0"/>
              <a:t>Not good for testing every combination of possibilities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9576781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Manual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Testing subjective things (look and feel, overall user experience)</a:t>
            </a:r>
          </a:p>
          <a:p>
            <a:pPr marL="68580" indent="0">
              <a:buNone/>
            </a:pPr>
            <a:endParaRPr lang="en-US" sz="2200" dirty="0"/>
          </a:p>
          <a:p>
            <a:pPr marL="68580" indent="0">
              <a:buNone/>
            </a:pPr>
            <a:r>
              <a:rPr lang="en-US" sz="2200" dirty="0" smtClean="0"/>
              <a:t>Exploratory testing – try and break the app</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Very time consuming</a:t>
            </a:r>
          </a:p>
          <a:p>
            <a:pPr marL="68580" indent="0">
              <a:buNone/>
            </a:pPr>
            <a:endParaRPr lang="en-US" sz="2200" dirty="0"/>
          </a:p>
          <a:p>
            <a:pPr marL="68580" indent="0">
              <a:buNone/>
            </a:pPr>
            <a:r>
              <a:rPr lang="en-US" sz="2200" dirty="0" smtClean="0"/>
              <a:t>Not easily repeatable</a:t>
            </a:r>
          </a:p>
          <a:p>
            <a:pPr marL="68580" indent="0">
              <a:buNone/>
            </a:pPr>
            <a:endParaRPr lang="en-US" sz="2200" dirty="0"/>
          </a:p>
          <a:p>
            <a:pPr marL="68580" indent="0">
              <a:buNone/>
            </a:pPr>
            <a:r>
              <a:rPr lang="en-US" sz="2200" dirty="0" smtClean="0"/>
              <a:t>Doesn’t scale well as the application grows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4586869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Security Tests</a:t>
            </a:r>
            <a:endParaRPr lang="en-US" dirty="0"/>
          </a:p>
        </p:txBody>
      </p:sp>
      <p:sp>
        <p:nvSpPr>
          <p:cNvPr id="3" name="Content Placeholder 2"/>
          <p:cNvSpPr>
            <a:spLocks noGrp="1"/>
          </p:cNvSpPr>
          <p:nvPr>
            <p:ph idx="1"/>
          </p:nvPr>
        </p:nvSpPr>
        <p:spPr/>
        <p:txBody>
          <a:bodyPr/>
          <a:lstStyle/>
          <a:p>
            <a:pPr marL="68580" indent="0">
              <a:buNone/>
            </a:pPr>
            <a:r>
              <a:rPr lang="en-US" dirty="0" smtClean="0"/>
              <a:t>Make sure the application is not vulnerable to hacking or unauthorized access</a:t>
            </a:r>
            <a:endParaRPr lang="en-US" dirty="0"/>
          </a:p>
        </p:txBody>
      </p:sp>
    </p:spTree>
    <p:extLst>
      <p:ext uri="{BB962C8B-B14F-4D97-AF65-F5344CB8AC3E}">
        <p14:creationId xmlns:p14="http://schemas.microsoft.com/office/powerpoint/2010/main" val="19023983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Load Tests/Performance Tests</a:t>
            </a:r>
            <a:endParaRPr lang="en-US" dirty="0"/>
          </a:p>
        </p:txBody>
      </p:sp>
      <p:sp>
        <p:nvSpPr>
          <p:cNvPr id="3" name="Content Placeholder 2"/>
          <p:cNvSpPr>
            <a:spLocks noGrp="1"/>
          </p:cNvSpPr>
          <p:nvPr>
            <p:ph idx="1"/>
          </p:nvPr>
        </p:nvSpPr>
        <p:spPr/>
        <p:txBody>
          <a:bodyPr/>
          <a:lstStyle/>
          <a:p>
            <a:pPr marL="68580" indent="0">
              <a:buNone/>
            </a:pPr>
            <a:r>
              <a:rPr lang="en-US" dirty="0" smtClean="0"/>
              <a:t>Test how the application behaves under a certain amount of stress</a:t>
            </a:r>
          </a:p>
        </p:txBody>
      </p:sp>
    </p:spTree>
    <p:extLst>
      <p:ext uri="{BB962C8B-B14F-4D97-AF65-F5344CB8AC3E}">
        <p14:creationId xmlns:p14="http://schemas.microsoft.com/office/powerpoint/2010/main" val="35934169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User Acceptance Testing</a:t>
            </a:r>
            <a:endParaRPr lang="en-US" dirty="0"/>
          </a:p>
        </p:txBody>
      </p:sp>
      <p:sp>
        <p:nvSpPr>
          <p:cNvPr id="3" name="Content Placeholder 2"/>
          <p:cNvSpPr>
            <a:spLocks noGrp="1"/>
          </p:cNvSpPr>
          <p:nvPr>
            <p:ph idx="1"/>
          </p:nvPr>
        </p:nvSpPr>
        <p:spPr/>
        <p:txBody>
          <a:bodyPr/>
          <a:lstStyle/>
          <a:p>
            <a:pPr marL="68580" indent="0">
              <a:buNone/>
            </a:pPr>
            <a:r>
              <a:rPr lang="en-US" dirty="0" smtClean="0"/>
              <a:t>Do the users agree that what you have built will meet their needs?</a:t>
            </a:r>
          </a:p>
        </p:txBody>
      </p:sp>
    </p:spTree>
    <p:extLst>
      <p:ext uri="{BB962C8B-B14F-4D97-AF65-F5344CB8AC3E}">
        <p14:creationId xmlns:p14="http://schemas.microsoft.com/office/powerpoint/2010/main" val="15289030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A/B Testing</a:t>
            </a:r>
            <a:endParaRPr lang="en-US" dirty="0"/>
          </a:p>
        </p:txBody>
      </p:sp>
      <p:sp>
        <p:nvSpPr>
          <p:cNvPr id="3" name="Content Placeholder 2"/>
          <p:cNvSpPr>
            <a:spLocks noGrp="1"/>
          </p:cNvSpPr>
          <p:nvPr>
            <p:ph idx="1"/>
          </p:nvPr>
        </p:nvSpPr>
        <p:spPr/>
        <p:txBody>
          <a:bodyPr/>
          <a:lstStyle/>
          <a:p>
            <a:pPr marL="68580" indent="0">
              <a:buNone/>
            </a:pPr>
            <a:r>
              <a:rPr lang="en-US" dirty="0" smtClean="0"/>
              <a:t>Which of these layouts/colors/approaches get better results?</a:t>
            </a:r>
          </a:p>
        </p:txBody>
      </p:sp>
    </p:spTree>
    <p:extLst>
      <p:ext uri="{BB962C8B-B14F-4D97-AF65-F5344CB8AC3E}">
        <p14:creationId xmlns:p14="http://schemas.microsoft.com/office/powerpoint/2010/main" val="11957455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Choosing a test strategy</a:t>
            </a:r>
            <a:endParaRPr lang="en-US" dirty="0"/>
          </a:p>
        </p:txBody>
      </p:sp>
      <p:sp>
        <p:nvSpPr>
          <p:cNvPr id="4" name="Text Placeholder 3"/>
          <p:cNvSpPr>
            <a:spLocks noGrp="1"/>
          </p:cNvSpPr>
          <p:nvPr>
            <p:ph type="body" idx="1"/>
          </p:nvPr>
        </p:nvSpPr>
        <p:spPr/>
        <p:txBody>
          <a:bodyPr>
            <a:normAutofit/>
          </a:bodyPr>
          <a:lstStyle/>
          <a:p>
            <a:pPr algn="r"/>
            <a:r>
              <a:rPr lang="en-US" sz="2400" dirty="0" smtClean="0">
                <a:solidFill>
                  <a:srgbClr val="000000"/>
                </a:solidFill>
              </a:rPr>
              <a:t>… is a TEAM thing!</a:t>
            </a:r>
            <a:endParaRPr lang="en-US" sz="2400" dirty="0">
              <a:solidFill>
                <a:srgbClr val="000000"/>
              </a:solidFill>
            </a:endParaRPr>
          </a:p>
        </p:txBody>
      </p:sp>
    </p:spTree>
    <p:extLst>
      <p:ext uri="{BB962C8B-B14F-4D97-AF65-F5344CB8AC3E}">
        <p14:creationId xmlns:p14="http://schemas.microsoft.com/office/powerpoint/2010/main" val="1723572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Micro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feature?</a:t>
            </a:r>
          </a:p>
        </p:txBody>
      </p:sp>
    </p:spTree>
    <p:extLst>
      <p:ext uri="{BB962C8B-B14F-4D97-AF65-F5344CB8AC3E}">
        <p14:creationId xmlns:p14="http://schemas.microsoft.com/office/powerpoint/2010/main" val="16328718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Three Amigos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791998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Forget everything you know</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1024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Example – Monty Python</a:t>
            </a:r>
            <a:endParaRPr lang="en-US" dirty="0"/>
          </a:p>
        </p:txBody>
      </p:sp>
      <p:sp>
        <p:nvSpPr>
          <p:cNvPr id="4" name="Text Placeholder 3"/>
          <p:cNvSpPr>
            <a:spLocks noGrp="1"/>
          </p:cNvSpPr>
          <p:nvPr>
            <p:ph type="body" idx="1"/>
          </p:nvPr>
        </p:nvSpPr>
        <p:spPr/>
        <p:txBody>
          <a:bodyPr/>
          <a:lstStyle/>
          <a:p>
            <a:r>
              <a:rPr lang="en-US" dirty="0"/>
              <a:t>http://</a:t>
            </a:r>
            <a:r>
              <a:rPr lang="en-US" dirty="0" err="1"/>
              <a:t>www.youtube.com</a:t>
            </a:r>
            <a:r>
              <a:rPr lang="en-US" dirty="0"/>
              <a:t>/</a:t>
            </a:r>
            <a:r>
              <a:rPr lang="en-US" dirty="0" err="1"/>
              <a:t>watch?v</a:t>
            </a:r>
            <a:r>
              <a:rPr lang="en-US" dirty="0"/>
              <a:t>=zrzMhU_4m-g&amp;list=FLY4Oz73XkH0qNK1trlSxPNQ&amp;index=</a:t>
            </a:r>
            <a:r>
              <a:rPr lang="en-US" dirty="0" smtClean="0"/>
              <a:t>1</a:t>
            </a:r>
          </a:p>
          <a:p>
            <a:endParaRPr lang="en-US" dirty="0" smtClean="0"/>
          </a:p>
          <a:p>
            <a:endParaRPr lang="en-US" dirty="0"/>
          </a:p>
        </p:txBody>
      </p:sp>
    </p:spTree>
    <p:extLst>
      <p:ext uri="{BB962C8B-B14F-4D97-AF65-F5344CB8AC3E}">
        <p14:creationId xmlns:p14="http://schemas.microsoft.com/office/powerpoint/2010/main" val="318088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“Gherkin” Syntax</a:t>
            </a:r>
            <a:endParaRPr lang="en-US" dirty="0"/>
          </a:p>
        </p:txBody>
      </p:sp>
      <p:sp>
        <p:nvSpPr>
          <p:cNvPr id="3" name="Content Placeholder 2"/>
          <p:cNvSpPr>
            <a:spLocks noGrp="1"/>
          </p:cNvSpPr>
          <p:nvPr>
            <p:ph idx="1"/>
          </p:nvPr>
        </p:nvSpPr>
        <p:spPr/>
        <p:txBody>
          <a:bodyPr/>
          <a:lstStyle/>
          <a:p>
            <a:pPr marL="457200" indent="-457200">
              <a:buNone/>
            </a:pPr>
            <a:r>
              <a:rPr lang="en-US" dirty="0"/>
              <a:t>Given I am a logged in user</a:t>
            </a:r>
          </a:p>
          <a:p>
            <a:pPr marL="457200" indent="-457200">
              <a:buNone/>
            </a:pPr>
            <a:r>
              <a:rPr lang="en-US" dirty="0"/>
              <a:t>When I go to the final checkout page</a:t>
            </a:r>
          </a:p>
          <a:p>
            <a:pPr marL="457200" indent="-457200">
              <a:buNone/>
            </a:pPr>
            <a:r>
              <a:rPr lang="en-US" dirty="0"/>
              <a:t>Then I should see the total cost of the order broken down by product cost, tax, and shipping charges</a:t>
            </a:r>
          </a:p>
          <a:p>
            <a:pPr marL="457200" indent="-457200">
              <a:buNone/>
            </a:pPr>
            <a:r>
              <a:rPr lang="en-US" dirty="0"/>
              <a:t>And I should see the total cost of the order</a:t>
            </a:r>
          </a:p>
        </p:txBody>
      </p:sp>
    </p:spTree>
    <p:extLst>
      <p:ext uri="{BB962C8B-B14F-4D97-AF65-F5344CB8AC3E}">
        <p14:creationId xmlns:p14="http://schemas.microsoft.com/office/powerpoint/2010/main" val="4748193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pPr indent="-914400">
              <a:buNone/>
            </a:pPr>
            <a:r>
              <a:rPr lang="en-US" dirty="0"/>
              <a:t>Given I am a logged in user</a:t>
            </a:r>
          </a:p>
          <a:p>
            <a:pPr indent="-914400">
              <a:buNone/>
            </a:pPr>
            <a:r>
              <a:rPr lang="en-US" dirty="0"/>
              <a:t>When I go to the final checkout page</a:t>
            </a:r>
          </a:p>
          <a:p>
            <a:pPr indent="-914400">
              <a:buNone/>
            </a:pPr>
            <a:r>
              <a:rPr lang="en-US" dirty="0"/>
              <a:t>Then I should see the total cost of the order broken </a:t>
            </a:r>
            <a:r>
              <a:rPr lang="en-US" dirty="0" smtClean="0"/>
              <a:t>down</a:t>
            </a:r>
          </a:p>
          <a:p>
            <a:pPr indent="-914400">
              <a:buNone/>
            </a:pPr>
            <a:r>
              <a:rPr lang="en-US" dirty="0"/>
              <a:t> </a:t>
            </a:r>
            <a:r>
              <a:rPr lang="en-US" dirty="0" smtClean="0"/>
              <a:t>     by </a:t>
            </a:r>
            <a:r>
              <a:rPr lang="en-US" dirty="0"/>
              <a:t>product cost, tax, and shipping charges</a:t>
            </a:r>
          </a:p>
          <a:p>
            <a:pPr indent="-91440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p>
          <a:p>
            <a:pPr lvl="1"/>
            <a:r>
              <a:rPr lang="en-US" dirty="0"/>
              <a:t>Ohio = 7%</a:t>
            </a:r>
          </a:p>
          <a:p>
            <a:pPr lvl="1"/>
            <a:r>
              <a:rPr lang="en-US" dirty="0"/>
              <a:t>Michigan = 6.5%</a:t>
            </a:r>
          </a:p>
          <a:p>
            <a:pPr lvl="1"/>
            <a:r>
              <a:rPr lang="en-US" dirty="0"/>
              <a:t>Other states = 0%</a:t>
            </a:r>
          </a:p>
          <a:p>
            <a:r>
              <a:rPr lang="en-US" dirty="0"/>
              <a:t>Shipping:</a:t>
            </a:r>
          </a:p>
          <a:p>
            <a:pPr lvl="1"/>
            <a:r>
              <a:rPr lang="en-US" dirty="0"/>
              <a:t>If total cost of products (before tax &gt;= $25), shipping is free, otherwise $5</a:t>
            </a:r>
          </a:p>
          <a:p>
            <a:pPr indent="0">
              <a:buNone/>
            </a:pPr>
            <a:endParaRPr lang="en-US" dirty="0"/>
          </a:p>
        </p:txBody>
      </p:sp>
    </p:spTree>
    <p:extLst>
      <p:ext uri="{BB962C8B-B14F-4D97-AF65-F5344CB8AC3E}">
        <p14:creationId xmlns:p14="http://schemas.microsoft.com/office/powerpoint/2010/main" val="25038168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indent="0">
              <a:buNone/>
            </a:pPr>
            <a:r>
              <a:rPr lang="en-US" dirty="0"/>
              <a:t>Given I am a logged in user</a:t>
            </a:r>
          </a:p>
          <a:p>
            <a:pPr indent="0">
              <a:buNone/>
            </a:pPr>
            <a:r>
              <a:rPr lang="en-US" dirty="0"/>
              <a:t>When I go to the final checkout page</a:t>
            </a:r>
          </a:p>
          <a:p>
            <a:pPr indent="0">
              <a:buNone/>
            </a:pPr>
            <a:r>
              <a:rPr lang="en-US" dirty="0"/>
              <a:t>Then I should see the total cost of the order broken </a:t>
            </a:r>
            <a:r>
              <a:rPr lang="en-US" dirty="0" smtClean="0"/>
              <a:t>down</a:t>
            </a:r>
          </a:p>
          <a:p>
            <a:pPr indent="0">
              <a:buNone/>
            </a:pPr>
            <a:r>
              <a:rPr lang="en-US" dirty="0" smtClean="0"/>
              <a:t>      by </a:t>
            </a:r>
            <a:r>
              <a:rPr lang="en-US" dirty="0"/>
              <a:t>product cost, tax, and shipping charges</a:t>
            </a:r>
          </a:p>
          <a:p>
            <a:pPr indent="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endParaRPr lang="en-US" dirty="0" smtClean="0"/>
          </a:p>
          <a:p>
            <a:pPr lvl="1"/>
            <a:r>
              <a:rPr lang="en-US" dirty="0">
                <a:solidFill>
                  <a:srgbClr val="FF0000"/>
                </a:solidFill>
              </a:rPr>
              <a:t>B</a:t>
            </a:r>
            <a:r>
              <a:rPr lang="en-US" dirty="0" smtClean="0">
                <a:solidFill>
                  <a:srgbClr val="FF0000"/>
                </a:solidFill>
              </a:rPr>
              <a:t>ased </a:t>
            </a:r>
            <a:r>
              <a:rPr lang="en-US" dirty="0">
                <a:solidFill>
                  <a:srgbClr val="FF0000"/>
                </a:solidFill>
              </a:rPr>
              <a:t>on the shipping address, not the billing </a:t>
            </a:r>
            <a:r>
              <a:rPr lang="en-US" dirty="0" smtClean="0">
                <a:solidFill>
                  <a:srgbClr val="FF0000"/>
                </a:solidFill>
              </a:rPr>
              <a:t>address</a:t>
            </a:r>
          </a:p>
          <a:p>
            <a:pPr lvl="1"/>
            <a:r>
              <a:rPr lang="en-US" dirty="0" smtClean="0">
                <a:solidFill>
                  <a:srgbClr val="FF0000"/>
                </a:solidFill>
              </a:rPr>
              <a:t>Tax charged on the sum of the cost of the products</a:t>
            </a:r>
            <a:endParaRPr lang="en-US" dirty="0"/>
          </a:p>
          <a:p>
            <a:pPr lvl="1"/>
            <a:r>
              <a:rPr lang="en-US" dirty="0" smtClean="0"/>
              <a:t>Ohio </a:t>
            </a:r>
            <a:r>
              <a:rPr lang="en-US" dirty="0"/>
              <a:t>= 7%</a:t>
            </a:r>
          </a:p>
          <a:p>
            <a:pPr lvl="1"/>
            <a:r>
              <a:rPr lang="en-US" dirty="0"/>
              <a:t>Michigan = 6.5%</a:t>
            </a:r>
          </a:p>
          <a:p>
            <a:pPr lvl="1"/>
            <a:r>
              <a:rPr lang="en-US" dirty="0"/>
              <a:t>Other </a:t>
            </a:r>
            <a:r>
              <a:rPr lang="en-US" dirty="0" smtClean="0"/>
              <a:t>states </a:t>
            </a:r>
            <a:r>
              <a:rPr lang="en-US" dirty="0" smtClean="0">
                <a:solidFill>
                  <a:srgbClr val="FF0000"/>
                </a:solidFill>
              </a:rPr>
              <a:t>(including DC)</a:t>
            </a:r>
            <a:r>
              <a:rPr lang="en-US" dirty="0" smtClean="0"/>
              <a:t> </a:t>
            </a:r>
            <a:r>
              <a:rPr lang="en-US" dirty="0"/>
              <a:t>= 0</a:t>
            </a:r>
            <a:r>
              <a:rPr lang="en-US" dirty="0" smtClean="0"/>
              <a:t>%</a:t>
            </a:r>
          </a:p>
          <a:p>
            <a:pPr lvl="1"/>
            <a:r>
              <a:rPr lang="en-US" dirty="0" smtClean="0">
                <a:solidFill>
                  <a:srgbClr val="FF0000"/>
                </a:solidFill>
              </a:rPr>
              <a:t>No shipping internationally</a:t>
            </a:r>
            <a:endParaRPr lang="en-US" dirty="0">
              <a:solidFill>
                <a:srgbClr val="FF0000"/>
              </a:solidFill>
            </a:endParaRPr>
          </a:p>
          <a:p>
            <a:r>
              <a:rPr lang="en-US" dirty="0"/>
              <a:t>Shipping:</a:t>
            </a:r>
          </a:p>
          <a:p>
            <a:pPr lvl="1"/>
            <a:r>
              <a:rPr lang="en-US" dirty="0"/>
              <a:t>If total cost of products (before </a:t>
            </a:r>
            <a:r>
              <a:rPr lang="en-US" dirty="0" smtClean="0"/>
              <a:t>tax) </a:t>
            </a:r>
            <a:r>
              <a:rPr lang="en-US" dirty="0"/>
              <a:t>&gt;= $</a:t>
            </a:r>
            <a:r>
              <a:rPr lang="en-US" dirty="0" smtClean="0"/>
              <a:t>25, </a:t>
            </a:r>
            <a:r>
              <a:rPr lang="en-US" dirty="0"/>
              <a:t>shipping is free, otherwise $5</a:t>
            </a:r>
          </a:p>
          <a:p>
            <a:pPr indent="0">
              <a:buNone/>
            </a:pPr>
            <a:endParaRPr lang="en-US" dirty="0"/>
          </a:p>
        </p:txBody>
      </p:sp>
    </p:spTree>
    <p:extLst>
      <p:ext uri="{BB962C8B-B14F-4D97-AF65-F5344CB8AC3E}">
        <p14:creationId xmlns:p14="http://schemas.microsoft.com/office/powerpoint/2010/main" val="30627839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sp>
        <p:nvSpPr>
          <p:cNvPr id="3" name="Content Placeholder 2"/>
          <p:cNvSpPr>
            <a:spLocks noGrp="1"/>
          </p:cNvSpPr>
          <p:nvPr>
            <p:ph idx="1"/>
          </p:nvPr>
        </p:nvSpPr>
        <p:spPr/>
        <p:txBody>
          <a:bodyPr>
            <a:normAutofit/>
          </a:bodyPr>
          <a:lstStyle/>
          <a:p>
            <a:pPr indent="0">
              <a:buNone/>
            </a:pPr>
            <a:r>
              <a:rPr lang="en-US" dirty="0" smtClean="0"/>
              <a:t>We’ll test the following scenarios:</a:t>
            </a:r>
          </a:p>
          <a:p>
            <a:pPr indent="0">
              <a:buNone/>
            </a:pPr>
            <a:endParaRPr lang="en-US" dirty="0" smtClean="0"/>
          </a:p>
          <a:p>
            <a:pPr marL="457200" indent="-457200"/>
            <a:r>
              <a:rPr lang="en-US" dirty="0" smtClean="0"/>
              <a:t>Order with multiple products</a:t>
            </a:r>
          </a:p>
          <a:p>
            <a:pPr marL="457200" indent="-457200"/>
            <a:r>
              <a:rPr lang="en-US" dirty="0" smtClean="0"/>
              <a:t>Ship to OH, MI, DC</a:t>
            </a:r>
          </a:p>
          <a:p>
            <a:pPr marL="457200" indent="-457200"/>
            <a:r>
              <a:rPr lang="en-US" dirty="0" smtClean="0"/>
              <a:t>Unit tests to verify tax calculation for all 51 states</a:t>
            </a:r>
          </a:p>
          <a:p>
            <a:pPr marL="457200" indent="-457200"/>
            <a:r>
              <a:rPr lang="en-US" dirty="0" smtClean="0"/>
              <a:t>Shipping &lt; $25, = $25, &gt; $25</a:t>
            </a:r>
          </a:p>
          <a:p>
            <a:pPr marL="457200" indent="-457200"/>
            <a:r>
              <a:rPr lang="en-US" dirty="0" smtClean="0"/>
              <a:t>Verify order totals</a:t>
            </a:r>
            <a:endParaRPr lang="en-US" dirty="0"/>
          </a:p>
        </p:txBody>
      </p:sp>
    </p:spTree>
    <p:extLst>
      <p:ext uri="{BB962C8B-B14F-4D97-AF65-F5344CB8AC3E}">
        <p14:creationId xmlns:p14="http://schemas.microsoft.com/office/powerpoint/2010/main" val="41695317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035481"/>
              </p:ext>
            </p:extLst>
          </p:nvPr>
        </p:nvGraphicFramePr>
        <p:xfrm>
          <a:off x="583051" y="2314683"/>
          <a:ext cx="7951734" cy="2560319"/>
        </p:xfrm>
        <a:graphic>
          <a:graphicData uri="http://schemas.openxmlformats.org/drawingml/2006/table">
            <a:tbl>
              <a:tblPr firstRow="1" bandRow="1">
                <a:tableStyleId>{5C22544A-7EE6-4342-B048-85BDC9FD1C3A}</a:tableStyleId>
              </a:tblPr>
              <a:tblGrid>
                <a:gridCol w="2650578"/>
                <a:gridCol w="2650578"/>
                <a:gridCol w="2650578"/>
              </a:tblGrid>
              <a:tr h="349097">
                <a:tc>
                  <a:txBody>
                    <a:bodyPr/>
                    <a:lstStyle/>
                    <a:p>
                      <a:r>
                        <a:rPr lang="en-US" dirty="0" smtClean="0"/>
                        <a:t>Products</a:t>
                      </a:r>
                      <a:endParaRPr lang="en-US" dirty="0"/>
                    </a:p>
                  </a:txBody>
                  <a:tcPr/>
                </a:tc>
                <a:tc>
                  <a:txBody>
                    <a:bodyPr/>
                    <a:lstStyle/>
                    <a:p>
                      <a:r>
                        <a:rPr lang="en-US" dirty="0" smtClean="0"/>
                        <a:t>Tax</a:t>
                      </a:r>
                      <a:endParaRPr lang="en-US" dirty="0"/>
                    </a:p>
                  </a:txBody>
                  <a:tcPr/>
                </a:tc>
                <a:tc>
                  <a:txBody>
                    <a:bodyPr/>
                    <a:lstStyle/>
                    <a:p>
                      <a:r>
                        <a:rPr lang="en-US" dirty="0" smtClean="0"/>
                        <a:t>Shipping</a:t>
                      </a:r>
                      <a:endParaRPr lang="en-US" dirty="0"/>
                    </a:p>
                  </a:txBody>
                  <a:tcPr/>
                </a:tc>
              </a:tr>
              <a:tr h="602551">
                <a:tc>
                  <a:txBody>
                    <a:bodyPr/>
                    <a:lstStyle/>
                    <a:p>
                      <a:r>
                        <a:rPr lang="en-US" dirty="0" smtClean="0"/>
                        <a:t>Order with one </a:t>
                      </a:r>
                      <a:r>
                        <a:rPr lang="en-US" baseline="0" dirty="0" smtClean="0"/>
                        <a:t>product</a:t>
                      </a:r>
                      <a:endParaRPr lang="en-US" dirty="0"/>
                    </a:p>
                  </a:txBody>
                  <a:tcPr/>
                </a:tc>
                <a:tc>
                  <a:txBody>
                    <a:bodyPr/>
                    <a:lstStyle/>
                    <a:p>
                      <a:r>
                        <a:rPr lang="en-US" dirty="0" smtClean="0"/>
                        <a:t>Ship to Ohio (7% tax)</a:t>
                      </a:r>
                      <a:endParaRPr lang="en-US" dirty="0"/>
                    </a:p>
                  </a:txBody>
                  <a:tcPr/>
                </a:tc>
                <a:tc>
                  <a:txBody>
                    <a:bodyPr/>
                    <a:lstStyle/>
                    <a:p>
                      <a:r>
                        <a:rPr lang="en-US" dirty="0" smtClean="0"/>
                        <a:t>Cost</a:t>
                      </a:r>
                      <a:r>
                        <a:rPr lang="en-US" baseline="0" dirty="0" smtClean="0"/>
                        <a:t> of product = $24.99 (shipping is $5)</a:t>
                      </a:r>
                      <a:endParaRPr lang="en-US" dirty="0"/>
                    </a:p>
                  </a:txBody>
                  <a:tcPr/>
                </a:tc>
              </a:tr>
              <a:tr h="602551">
                <a:tc>
                  <a:txBody>
                    <a:bodyPr/>
                    <a:lstStyle/>
                    <a:p>
                      <a:r>
                        <a:rPr lang="en-US" dirty="0" smtClean="0"/>
                        <a:t>Order with one product</a:t>
                      </a:r>
                      <a:endParaRPr lang="en-US" dirty="0"/>
                    </a:p>
                  </a:txBody>
                  <a:tcPr/>
                </a:tc>
                <a:tc>
                  <a:txBody>
                    <a:bodyPr/>
                    <a:lstStyle/>
                    <a:p>
                      <a:r>
                        <a:rPr lang="en-US" dirty="0" smtClean="0"/>
                        <a:t>Ship to Michigan (6.5%</a:t>
                      </a:r>
                      <a:r>
                        <a:rPr lang="en-US" baseline="0" dirty="0" smtClean="0"/>
                        <a:t> tax)</a:t>
                      </a:r>
                      <a:endParaRPr lang="en-US" dirty="0"/>
                    </a:p>
                  </a:txBody>
                  <a:tcPr/>
                </a:tc>
                <a:tc>
                  <a:txBody>
                    <a:bodyPr/>
                    <a:lstStyle/>
                    <a:p>
                      <a:r>
                        <a:rPr lang="en-US" dirty="0" smtClean="0"/>
                        <a:t>Cost of product = $25</a:t>
                      </a:r>
                      <a:r>
                        <a:rPr lang="en-US" baseline="0" dirty="0" smtClean="0"/>
                        <a:t> (shipping is free)</a:t>
                      </a:r>
                      <a:endParaRPr lang="en-US" dirty="0"/>
                    </a:p>
                  </a:txBody>
                  <a:tcPr/>
                </a:tc>
              </a:tr>
              <a:tr h="860787">
                <a:tc>
                  <a:txBody>
                    <a:bodyPr/>
                    <a:lstStyle/>
                    <a:p>
                      <a:r>
                        <a:rPr lang="en-US" dirty="0" smtClean="0"/>
                        <a:t>Order with multiple products</a:t>
                      </a:r>
                      <a:endParaRPr lang="en-US" dirty="0"/>
                    </a:p>
                  </a:txBody>
                  <a:tcPr/>
                </a:tc>
                <a:tc>
                  <a:txBody>
                    <a:bodyPr/>
                    <a:lstStyle/>
                    <a:p>
                      <a:r>
                        <a:rPr lang="en-US" dirty="0" smtClean="0"/>
                        <a:t>Ship to DC, billing address</a:t>
                      </a:r>
                      <a:r>
                        <a:rPr lang="en-US" baseline="0" dirty="0" smtClean="0"/>
                        <a:t> is Ohio</a:t>
                      </a:r>
                      <a:r>
                        <a:rPr lang="en-US" dirty="0" smtClean="0"/>
                        <a:t> (0% tax)</a:t>
                      </a:r>
                      <a:endParaRPr lang="en-US" dirty="0"/>
                    </a:p>
                  </a:txBody>
                  <a:tcPr/>
                </a:tc>
                <a:tc>
                  <a:txBody>
                    <a:bodyPr/>
                    <a:lstStyle/>
                    <a:p>
                      <a:r>
                        <a:rPr lang="en-US" dirty="0" smtClean="0"/>
                        <a:t>Cost of products = $25.01 (shipping is free)</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5773607"/>
              </p:ext>
            </p:extLst>
          </p:nvPr>
        </p:nvGraphicFramePr>
        <p:xfrm>
          <a:off x="583051" y="5094678"/>
          <a:ext cx="7951734" cy="741680"/>
        </p:xfrm>
        <a:graphic>
          <a:graphicData uri="http://schemas.openxmlformats.org/drawingml/2006/table">
            <a:tbl>
              <a:tblPr firstRow="1" bandRow="1">
                <a:tableStyleId>{5C22544A-7EE6-4342-B048-85BDC9FD1C3A}</a:tableStyleId>
              </a:tblPr>
              <a:tblGrid>
                <a:gridCol w="7951734"/>
              </a:tblGrid>
              <a:tr h="370840">
                <a:tc>
                  <a:txBody>
                    <a:bodyPr/>
                    <a:lstStyle/>
                    <a:p>
                      <a:r>
                        <a:rPr lang="en-US" dirty="0" smtClean="0"/>
                        <a:t>Verifications</a:t>
                      </a:r>
                      <a:endParaRPr lang="en-US" dirty="0"/>
                    </a:p>
                  </a:txBody>
                  <a:tcPr/>
                </a:tc>
              </a:tr>
              <a:tr h="370840">
                <a:tc>
                  <a:txBody>
                    <a:bodyPr/>
                    <a:lstStyle/>
                    <a:p>
                      <a:r>
                        <a:rPr lang="en-US" dirty="0" smtClean="0"/>
                        <a:t>Total</a:t>
                      </a:r>
                      <a:r>
                        <a:rPr lang="en-US" baseline="0" dirty="0" smtClean="0"/>
                        <a:t> cost = sum of cost of products + tax + shipping</a:t>
                      </a:r>
                      <a:endParaRPr lang="en-US" dirty="0"/>
                    </a:p>
                  </a:txBody>
                  <a:tcPr/>
                </a:tc>
              </a:tr>
            </a:tbl>
          </a:graphicData>
        </a:graphic>
      </p:graphicFrame>
    </p:spTree>
    <p:extLst>
      <p:ext uri="{BB962C8B-B14F-4D97-AF65-F5344CB8AC3E}">
        <p14:creationId xmlns:p14="http://schemas.microsoft.com/office/powerpoint/2010/main" val="31628677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br>
              <a:rPr lang="en-US" dirty="0" smtClean="0"/>
            </a:br>
            <a:r>
              <a:rPr lang="en-US" dirty="0"/>
              <a:t>A</a:t>
            </a:r>
            <a:r>
              <a:rPr lang="en-US" dirty="0" smtClean="0"/>
              <a:t>cceptance Criteria</a:t>
            </a:r>
            <a:endParaRPr lang="en-US" dirty="0"/>
          </a:p>
        </p:txBody>
      </p:sp>
      <p:sp>
        <p:nvSpPr>
          <p:cNvPr id="4" name="Content Placeholder 3"/>
          <p:cNvSpPr>
            <a:spLocks noGrp="1"/>
          </p:cNvSpPr>
          <p:nvPr>
            <p:ph idx="1"/>
          </p:nvPr>
        </p:nvSpPr>
        <p:spPr>
          <a:xfrm>
            <a:off x="606358" y="2323652"/>
            <a:ext cx="7905542" cy="4026613"/>
          </a:xfrm>
        </p:spPr>
        <p:txBody>
          <a:bodyPr>
            <a:normAutofit fontScale="92500" lnSpcReduction="10000"/>
          </a:bodyPr>
          <a:lstStyle/>
          <a:p>
            <a:pPr indent="0">
              <a:buNone/>
            </a:pPr>
            <a:r>
              <a:rPr lang="en-US" b="1" i="1" dirty="0" smtClean="0"/>
              <a:t>Scenario: </a:t>
            </a:r>
            <a:r>
              <a:rPr lang="en-US" b="1" i="1" dirty="0"/>
              <a:t>Order with one product, ship to </a:t>
            </a:r>
            <a:r>
              <a:rPr lang="en-US" b="1" i="1" dirty="0" smtClean="0"/>
              <a:t>OH, </a:t>
            </a:r>
            <a:r>
              <a:rPr lang="en-US" b="1" i="1" dirty="0"/>
              <a:t>total product cost &lt; $25 </a:t>
            </a:r>
          </a:p>
          <a:p>
            <a:pPr indent="0">
              <a:buNone/>
            </a:pPr>
            <a:r>
              <a:rPr lang="en-US" dirty="0" smtClean="0"/>
              <a:t>Given </a:t>
            </a:r>
            <a:r>
              <a:rPr lang="en-US" dirty="0"/>
              <a:t>I am a logged in </a:t>
            </a:r>
            <a:r>
              <a:rPr lang="en-US" dirty="0" smtClean="0"/>
              <a:t>user</a:t>
            </a:r>
          </a:p>
          <a:p>
            <a:pPr indent="0">
              <a:buNone/>
            </a:pPr>
            <a:r>
              <a:rPr lang="en-US" dirty="0" smtClean="0"/>
              <a:t>And the shopping cart is empty</a:t>
            </a:r>
          </a:p>
          <a:p>
            <a:pPr indent="0">
              <a:buNone/>
            </a:pPr>
            <a:r>
              <a:rPr lang="en-US" dirty="0" smtClean="0"/>
              <a:t>And I add a product costing $24.99 to the cart</a:t>
            </a:r>
          </a:p>
          <a:p>
            <a:pPr indent="0">
              <a:buNone/>
            </a:pPr>
            <a:r>
              <a:rPr lang="en-US" dirty="0" smtClean="0"/>
              <a:t>And my shipping state is OH</a:t>
            </a:r>
          </a:p>
          <a:p>
            <a:pPr indent="0">
              <a:buNone/>
            </a:pPr>
            <a:r>
              <a:rPr lang="en-US" dirty="0" smtClean="0"/>
              <a:t>And my billing state is OH</a:t>
            </a:r>
            <a:endParaRPr lang="en-US" dirty="0"/>
          </a:p>
          <a:p>
            <a:pPr indent="0">
              <a:buNone/>
            </a:pPr>
            <a:r>
              <a:rPr lang="en-US" dirty="0"/>
              <a:t>When I go to the final checkout </a:t>
            </a:r>
            <a:r>
              <a:rPr lang="en-US" dirty="0" smtClean="0"/>
              <a:t>page</a:t>
            </a:r>
          </a:p>
          <a:p>
            <a:pPr indent="0">
              <a:buNone/>
            </a:pPr>
            <a:r>
              <a:rPr lang="en-US" dirty="0" smtClean="0"/>
              <a:t>Then the tax amount should be $1.75</a:t>
            </a:r>
          </a:p>
          <a:p>
            <a:pPr indent="0">
              <a:buNone/>
            </a:pPr>
            <a:r>
              <a:rPr lang="en-US" dirty="0" smtClean="0"/>
              <a:t>And the shipping amount should be $5.00</a:t>
            </a:r>
          </a:p>
          <a:p>
            <a:pPr indent="0">
              <a:buNone/>
            </a:pPr>
            <a:r>
              <a:rPr lang="en-US" dirty="0" smtClean="0"/>
              <a:t>And the order total should be $31.74</a:t>
            </a:r>
            <a:endParaRPr lang="en-US" dirty="0"/>
          </a:p>
        </p:txBody>
      </p:sp>
    </p:spTree>
    <p:extLst>
      <p:ext uri="{BB962C8B-B14F-4D97-AF65-F5344CB8AC3E}">
        <p14:creationId xmlns:p14="http://schemas.microsoft.com/office/powerpoint/2010/main" val="1650410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701148" y="4516369"/>
            <a:ext cx="1994362" cy="996790"/>
          </a:xfrm>
          <a:prstGeom prst="rect">
            <a:avLst/>
          </a:prstGeom>
          <a:solidFill>
            <a:srgbClr val="43FF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3605714" y="4516369"/>
            <a:ext cx="2076230" cy="996790"/>
          </a:xfrm>
          <a:prstGeom prst="rect">
            <a:avLst/>
          </a:prstGeom>
          <a:solidFill>
            <a:srgbClr val="A4FF07"/>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611352" y="4492580"/>
            <a:ext cx="1994362" cy="1008232"/>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638318" y="3401942"/>
            <a:ext cx="1954066" cy="1114427"/>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592384" y="2323653"/>
            <a:ext cx="2085882" cy="1114427"/>
          </a:xfrm>
          <a:prstGeom prst="rect">
            <a:avLst/>
          </a:prstGeom>
          <a:solidFill>
            <a:srgbClr val="FF590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615266" y="3414290"/>
            <a:ext cx="2063000" cy="1078289"/>
          </a:xfrm>
          <a:prstGeom prst="rect">
            <a:avLst/>
          </a:prstGeom>
          <a:solidFill>
            <a:srgbClr val="FEFF0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681944" y="2323653"/>
            <a:ext cx="2013566" cy="1078289"/>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611352" y="2323653"/>
            <a:ext cx="1981036" cy="1078289"/>
          </a:xfrm>
          <a:prstGeom prst="rect">
            <a:avLst/>
          </a:prstGeom>
          <a:solidFill>
            <a:srgbClr val="FF00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normAutofit/>
          </a:bodyPr>
          <a:lstStyle/>
          <a:p>
            <a:pPr algn="ctr"/>
            <a:r>
              <a:rPr lang="en-US" dirty="0" smtClean="0"/>
              <a:t>Risk vs. Cost Mapping</a:t>
            </a:r>
            <a:endParaRPr lang="en-US" dirty="0"/>
          </a:p>
        </p:txBody>
      </p:sp>
      <p:cxnSp>
        <p:nvCxnSpPr>
          <p:cNvPr id="7" name="Straight Arrow Connector 6"/>
          <p:cNvCxnSpPr/>
          <p:nvPr/>
        </p:nvCxnSpPr>
        <p:spPr>
          <a:xfrm flipV="1">
            <a:off x="1613153" y="2323653"/>
            <a:ext cx="0" cy="31771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13153" y="5500811"/>
            <a:ext cx="612078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03817" y="2528664"/>
            <a:ext cx="684653" cy="369332"/>
          </a:xfrm>
          <a:prstGeom prst="rect">
            <a:avLst/>
          </a:prstGeom>
          <a:noFill/>
        </p:spPr>
        <p:txBody>
          <a:bodyPr wrap="none" rtlCol="0">
            <a:spAutoFit/>
          </a:bodyPr>
          <a:lstStyle/>
          <a:p>
            <a:r>
              <a:rPr lang="en-US" dirty="0" smtClean="0"/>
              <a:t>High</a:t>
            </a:r>
            <a:endParaRPr lang="en-US" dirty="0"/>
          </a:p>
        </p:txBody>
      </p:sp>
      <p:sp>
        <p:nvSpPr>
          <p:cNvPr id="11" name="TextBox 10"/>
          <p:cNvSpPr txBox="1"/>
          <p:nvPr/>
        </p:nvSpPr>
        <p:spPr>
          <a:xfrm>
            <a:off x="929983" y="5132385"/>
            <a:ext cx="634271" cy="369332"/>
          </a:xfrm>
          <a:prstGeom prst="rect">
            <a:avLst/>
          </a:prstGeom>
          <a:noFill/>
        </p:spPr>
        <p:txBody>
          <a:bodyPr wrap="none" rtlCol="0">
            <a:spAutoFit/>
          </a:bodyPr>
          <a:lstStyle/>
          <a:p>
            <a:r>
              <a:rPr lang="en-US" dirty="0" smtClean="0"/>
              <a:t>Low</a:t>
            </a:r>
            <a:endParaRPr lang="en-US" dirty="0"/>
          </a:p>
        </p:txBody>
      </p:sp>
      <p:sp>
        <p:nvSpPr>
          <p:cNvPr id="13" name="TextBox 12"/>
          <p:cNvSpPr txBox="1"/>
          <p:nvPr/>
        </p:nvSpPr>
        <p:spPr>
          <a:xfrm>
            <a:off x="640681" y="3844486"/>
            <a:ext cx="609362" cy="369332"/>
          </a:xfrm>
          <a:prstGeom prst="rect">
            <a:avLst/>
          </a:prstGeom>
          <a:noFill/>
        </p:spPr>
        <p:txBody>
          <a:bodyPr wrap="none" rtlCol="0">
            <a:spAutoFit/>
          </a:bodyPr>
          <a:lstStyle/>
          <a:p>
            <a:r>
              <a:rPr lang="en-US" b="1" dirty="0" smtClean="0"/>
              <a:t>Risk</a:t>
            </a:r>
            <a:endParaRPr lang="en-US" b="1" dirty="0"/>
          </a:p>
        </p:txBody>
      </p:sp>
      <p:sp>
        <p:nvSpPr>
          <p:cNvPr id="16" name="TextBox 15"/>
          <p:cNvSpPr txBox="1"/>
          <p:nvPr/>
        </p:nvSpPr>
        <p:spPr>
          <a:xfrm>
            <a:off x="1716654" y="5585465"/>
            <a:ext cx="634271" cy="369332"/>
          </a:xfrm>
          <a:prstGeom prst="rect">
            <a:avLst/>
          </a:prstGeom>
          <a:noFill/>
        </p:spPr>
        <p:txBody>
          <a:bodyPr wrap="none" rtlCol="0">
            <a:spAutoFit/>
          </a:bodyPr>
          <a:lstStyle/>
          <a:p>
            <a:r>
              <a:rPr lang="en-US" dirty="0" smtClean="0"/>
              <a:t>Low</a:t>
            </a:r>
            <a:endParaRPr lang="en-US" dirty="0"/>
          </a:p>
        </p:txBody>
      </p:sp>
      <p:sp>
        <p:nvSpPr>
          <p:cNvPr id="17" name="TextBox 16"/>
          <p:cNvSpPr txBox="1"/>
          <p:nvPr/>
        </p:nvSpPr>
        <p:spPr>
          <a:xfrm>
            <a:off x="6890987" y="5552948"/>
            <a:ext cx="684653" cy="369332"/>
          </a:xfrm>
          <a:prstGeom prst="rect">
            <a:avLst/>
          </a:prstGeom>
          <a:noFill/>
        </p:spPr>
        <p:txBody>
          <a:bodyPr wrap="none" rtlCol="0">
            <a:spAutoFit/>
          </a:bodyPr>
          <a:lstStyle/>
          <a:p>
            <a:r>
              <a:rPr lang="en-US" dirty="0" smtClean="0"/>
              <a:t>High</a:t>
            </a:r>
            <a:endParaRPr lang="en-US" dirty="0"/>
          </a:p>
        </p:txBody>
      </p:sp>
      <p:sp>
        <p:nvSpPr>
          <p:cNvPr id="18" name="TextBox 17"/>
          <p:cNvSpPr txBox="1"/>
          <p:nvPr/>
        </p:nvSpPr>
        <p:spPr>
          <a:xfrm>
            <a:off x="4328265" y="5770131"/>
            <a:ext cx="683187" cy="369332"/>
          </a:xfrm>
          <a:prstGeom prst="rect">
            <a:avLst/>
          </a:prstGeom>
          <a:noFill/>
        </p:spPr>
        <p:txBody>
          <a:bodyPr wrap="none" rtlCol="0">
            <a:spAutoFit/>
          </a:bodyPr>
          <a:lstStyle/>
          <a:p>
            <a:r>
              <a:rPr lang="en-US" b="1" dirty="0" smtClean="0"/>
              <a:t>Cost</a:t>
            </a:r>
            <a:endParaRPr lang="en-US" b="1" dirty="0"/>
          </a:p>
        </p:txBody>
      </p:sp>
      <p:sp>
        <p:nvSpPr>
          <p:cNvPr id="19" name="TextBox 18"/>
          <p:cNvSpPr txBox="1"/>
          <p:nvPr/>
        </p:nvSpPr>
        <p:spPr>
          <a:xfrm>
            <a:off x="1750428" y="2505778"/>
            <a:ext cx="1841960" cy="646331"/>
          </a:xfrm>
          <a:prstGeom prst="rect">
            <a:avLst/>
          </a:prstGeom>
          <a:noFill/>
        </p:spPr>
        <p:txBody>
          <a:bodyPr wrap="square" rtlCol="0">
            <a:spAutoFit/>
          </a:bodyPr>
          <a:lstStyle/>
          <a:p>
            <a:r>
              <a:rPr lang="en-US" dirty="0" smtClean="0"/>
              <a:t>High risk, </a:t>
            </a:r>
          </a:p>
          <a:p>
            <a:r>
              <a:rPr lang="en-US" dirty="0" smtClean="0"/>
              <a:t>easy to test</a:t>
            </a:r>
            <a:endParaRPr lang="en-US" dirty="0"/>
          </a:p>
        </p:txBody>
      </p:sp>
      <p:sp>
        <p:nvSpPr>
          <p:cNvPr id="20" name="TextBox 19"/>
          <p:cNvSpPr txBox="1"/>
          <p:nvPr/>
        </p:nvSpPr>
        <p:spPr>
          <a:xfrm>
            <a:off x="1750428" y="4671515"/>
            <a:ext cx="1475857" cy="646331"/>
          </a:xfrm>
          <a:prstGeom prst="rect">
            <a:avLst/>
          </a:prstGeom>
          <a:noFill/>
        </p:spPr>
        <p:txBody>
          <a:bodyPr wrap="square" rtlCol="0">
            <a:spAutoFit/>
          </a:bodyPr>
          <a:lstStyle/>
          <a:p>
            <a:r>
              <a:rPr lang="en-US" dirty="0" smtClean="0"/>
              <a:t>Low risk, easy to test</a:t>
            </a:r>
            <a:endParaRPr lang="en-US" dirty="0"/>
          </a:p>
        </p:txBody>
      </p:sp>
      <p:sp>
        <p:nvSpPr>
          <p:cNvPr id="21" name="TextBox 20"/>
          <p:cNvSpPr txBox="1"/>
          <p:nvPr/>
        </p:nvSpPr>
        <p:spPr>
          <a:xfrm>
            <a:off x="5869092" y="2507372"/>
            <a:ext cx="1622526" cy="646331"/>
          </a:xfrm>
          <a:prstGeom prst="rect">
            <a:avLst/>
          </a:prstGeom>
          <a:noFill/>
        </p:spPr>
        <p:txBody>
          <a:bodyPr wrap="square" rtlCol="0">
            <a:spAutoFit/>
          </a:bodyPr>
          <a:lstStyle/>
          <a:p>
            <a:r>
              <a:rPr lang="en-US" dirty="0" smtClean="0"/>
              <a:t>High risk, hard to test</a:t>
            </a:r>
            <a:endParaRPr lang="en-US" dirty="0"/>
          </a:p>
        </p:txBody>
      </p:sp>
      <p:sp>
        <p:nvSpPr>
          <p:cNvPr id="22" name="TextBox 21"/>
          <p:cNvSpPr txBox="1"/>
          <p:nvPr/>
        </p:nvSpPr>
        <p:spPr>
          <a:xfrm>
            <a:off x="5846210" y="4671516"/>
            <a:ext cx="1571230" cy="646331"/>
          </a:xfrm>
          <a:prstGeom prst="rect">
            <a:avLst/>
          </a:prstGeom>
          <a:noFill/>
        </p:spPr>
        <p:txBody>
          <a:bodyPr wrap="square" rtlCol="0">
            <a:spAutoFit/>
          </a:bodyPr>
          <a:lstStyle/>
          <a:p>
            <a:r>
              <a:rPr lang="en-US" dirty="0" smtClean="0"/>
              <a:t>Low risk, hard to test</a:t>
            </a:r>
            <a:endParaRPr lang="en-US" dirty="0"/>
          </a:p>
        </p:txBody>
      </p:sp>
      <p:cxnSp>
        <p:nvCxnSpPr>
          <p:cNvPr id="24" name="Straight Connector 23"/>
          <p:cNvCxnSpPr/>
          <p:nvPr/>
        </p:nvCxnSpPr>
        <p:spPr>
          <a:xfrm flipH="1" flipV="1">
            <a:off x="3592384"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5678266"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613153" y="2323653"/>
            <a:ext cx="60823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611352" y="3414290"/>
            <a:ext cx="60841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638318" y="4516369"/>
            <a:ext cx="60571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695510" y="2336001"/>
            <a:ext cx="22882" cy="3177158"/>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701148" y="3414290"/>
            <a:ext cx="1994362" cy="1078289"/>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787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Questions to ask</a:t>
            </a:r>
            <a:endParaRPr lang="en-US" dirty="0"/>
          </a:p>
        </p:txBody>
      </p:sp>
      <p:sp>
        <p:nvSpPr>
          <p:cNvPr id="3" name="Content Placeholder 2"/>
          <p:cNvSpPr>
            <a:spLocks noGrp="1"/>
          </p:cNvSpPr>
          <p:nvPr>
            <p:ph idx="1"/>
          </p:nvPr>
        </p:nvSpPr>
        <p:spPr/>
        <p:txBody>
          <a:bodyPr/>
          <a:lstStyle/>
          <a:p>
            <a:r>
              <a:rPr lang="en-US" dirty="0"/>
              <a:t>What will happen if this feature doesn’t work as designed?</a:t>
            </a:r>
          </a:p>
          <a:p>
            <a:r>
              <a:rPr lang="en-US" dirty="0"/>
              <a:t>What is the cost of NOT automating this test?</a:t>
            </a:r>
          </a:p>
          <a:p>
            <a:r>
              <a:rPr lang="en-US" dirty="0" smtClean="0"/>
              <a:t>What will it cost to test this in the way that we want to test it?  Is it worth it?</a:t>
            </a:r>
          </a:p>
          <a:p>
            <a:endParaRPr lang="en-US" dirty="0" smtClean="0"/>
          </a:p>
        </p:txBody>
      </p:sp>
    </p:spTree>
    <p:extLst>
      <p:ext uri="{BB962C8B-B14F-4D97-AF65-F5344CB8AC3E}">
        <p14:creationId xmlns:p14="http://schemas.microsoft.com/office/powerpoint/2010/main" val="1872897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Macro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application?</a:t>
            </a:r>
          </a:p>
          <a:p>
            <a:pPr marL="68580" indent="0">
              <a:buNone/>
            </a:pPr>
            <a:endParaRPr lang="en-US" dirty="0"/>
          </a:p>
          <a:p>
            <a:pPr marL="68580" indent="0">
              <a:buNone/>
            </a:pPr>
            <a:r>
              <a:rPr lang="en-US" dirty="0" smtClean="0"/>
              <a:t>What is the best use of our time and resources given the constraints that we have (type of application, people, skills, time, etc.)?</a:t>
            </a:r>
          </a:p>
        </p:txBody>
      </p:sp>
    </p:spTree>
    <p:extLst>
      <p:ext uri="{BB962C8B-B14F-4D97-AF65-F5344CB8AC3E}">
        <p14:creationId xmlns:p14="http://schemas.microsoft.com/office/powerpoint/2010/main" val="404825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build software?</a:t>
            </a:r>
            <a:endParaRPr lang="en-US" dirty="0"/>
          </a:p>
        </p:txBody>
      </p:sp>
    </p:spTree>
    <p:extLst>
      <p:ext uri="{BB962C8B-B14F-4D97-AF65-F5344CB8AC3E}">
        <p14:creationId xmlns:p14="http://schemas.microsoft.com/office/powerpoint/2010/main" val="255572739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#1</a:t>
            </a:r>
            <a:endParaRPr lang="en-US" dirty="0"/>
          </a:p>
        </p:txBody>
      </p:sp>
      <p:sp>
        <p:nvSpPr>
          <p:cNvPr id="3" name="Content Placeholder 2"/>
          <p:cNvSpPr>
            <a:spLocks noGrp="1"/>
          </p:cNvSpPr>
          <p:nvPr>
            <p:ph idx="1"/>
          </p:nvPr>
        </p:nvSpPr>
        <p:spPr/>
        <p:txBody>
          <a:bodyPr/>
          <a:lstStyle/>
          <a:p>
            <a:pPr marL="68580" indent="0">
              <a:buNone/>
            </a:pPr>
            <a:r>
              <a:rPr lang="en-US" dirty="0" smtClean="0"/>
              <a:t>It’s QA’s job to come up with the testing plan.</a:t>
            </a:r>
          </a:p>
        </p:txBody>
      </p:sp>
    </p:spTree>
    <p:extLst>
      <p:ext uri="{BB962C8B-B14F-4D97-AF65-F5344CB8AC3E}">
        <p14:creationId xmlns:p14="http://schemas.microsoft.com/office/powerpoint/2010/main" val="24665141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#2</a:t>
            </a:r>
            <a:endParaRPr lang="en-US" dirty="0"/>
          </a:p>
        </p:txBody>
      </p:sp>
      <p:sp>
        <p:nvSpPr>
          <p:cNvPr id="3" name="Content Placeholder 2"/>
          <p:cNvSpPr>
            <a:spLocks noGrp="1"/>
          </p:cNvSpPr>
          <p:nvPr>
            <p:ph idx="1"/>
          </p:nvPr>
        </p:nvSpPr>
        <p:spPr/>
        <p:txBody>
          <a:bodyPr/>
          <a:lstStyle/>
          <a:p>
            <a:pPr marL="68580" indent="0">
              <a:buNone/>
            </a:pPr>
            <a:r>
              <a:rPr lang="en-US" dirty="0" smtClean="0"/>
              <a:t>We should have X% test coverage.</a:t>
            </a:r>
          </a:p>
        </p:txBody>
      </p:sp>
    </p:spTree>
    <p:extLst>
      <p:ext uri="{BB962C8B-B14F-4D97-AF65-F5344CB8AC3E}">
        <p14:creationId xmlns:p14="http://schemas.microsoft.com/office/powerpoint/2010/main" val="4139219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#3</a:t>
            </a:r>
            <a:endParaRPr lang="en-US" dirty="0"/>
          </a:p>
        </p:txBody>
      </p:sp>
      <p:sp>
        <p:nvSpPr>
          <p:cNvPr id="3" name="Content Placeholder 2"/>
          <p:cNvSpPr>
            <a:spLocks noGrp="1"/>
          </p:cNvSpPr>
          <p:nvPr>
            <p:ph idx="1"/>
          </p:nvPr>
        </p:nvSpPr>
        <p:spPr/>
        <p:txBody>
          <a:bodyPr/>
          <a:lstStyle/>
          <a:p>
            <a:pPr marL="68580" indent="0">
              <a:buNone/>
            </a:pPr>
            <a:r>
              <a:rPr lang="en-US" dirty="0" smtClean="0"/>
              <a:t>We don’t have time for automated testing.</a:t>
            </a:r>
          </a:p>
        </p:txBody>
      </p:sp>
    </p:spTree>
    <p:extLst>
      <p:ext uri="{BB962C8B-B14F-4D97-AF65-F5344CB8AC3E}">
        <p14:creationId xmlns:p14="http://schemas.microsoft.com/office/powerpoint/2010/main" val="25285428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#4</a:t>
            </a:r>
            <a:endParaRPr lang="en-US" dirty="0"/>
          </a:p>
        </p:txBody>
      </p:sp>
      <p:sp>
        <p:nvSpPr>
          <p:cNvPr id="3" name="Content Placeholder 2"/>
          <p:cNvSpPr>
            <a:spLocks noGrp="1"/>
          </p:cNvSpPr>
          <p:nvPr>
            <p:ph idx="1"/>
          </p:nvPr>
        </p:nvSpPr>
        <p:spPr/>
        <p:txBody>
          <a:bodyPr/>
          <a:lstStyle/>
          <a:p>
            <a:pPr marL="68580" indent="0">
              <a:buNone/>
            </a:pPr>
            <a:r>
              <a:rPr lang="en-US" dirty="0" smtClean="0"/>
              <a:t>We can only have one testing strategy for our application.</a:t>
            </a:r>
          </a:p>
        </p:txBody>
      </p:sp>
    </p:spTree>
    <p:extLst>
      <p:ext uri="{BB962C8B-B14F-4D97-AF65-F5344CB8AC3E}">
        <p14:creationId xmlns:p14="http://schemas.microsoft.com/office/powerpoint/2010/main" val="128933733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The Automated Testing Triangle</a:t>
            </a:r>
            <a:endParaRPr lang="en-US" dirty="0"/>
          </a:p>
        </p:txBody>
      </p:sp>
      <p:pic>
        <p:nvPicPr>
          <p:cNvPr id="4" name="Content Placeholder 6"/>
          <p:cNvPicPr>
            <a:picLocks noGrp="1" noChangeAspect="1"/>
          </p:cNvPicPr>
          <p:nvPr>
            <p:ph idx="1"/>
          </p:nvPr>
        </p:nvPicPr>
        <p:blipFill>
          <a:blip r:embed="rId3"/>
          <a:srcRect l="-21968" r="-21968"/>
          <a:stretch>
            <a:fillRect/>
          </a:stretch>
        </p:blipFill>
        <p:spPr/>
      </p:pic>
    </p:spTree>
    <p:extLst>
      <p:ext uri="{BB962C8B-B14F-4D97-AF65-F5344CB8AC3E}">
        <p14:creationId xmlns:p14="http://schemas.microsoft.com/office/powerpoint/2010/main" val="198287240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Questions to ask</a:t>
            </a:r>
            <a:endParaRPr lang="en-US" dirty="0"/>
          </a:p>
        </p:txBody>
      </p:sp>
      <p:sp>
        <p:nvSpPr>
          <p:cNvPr id="3" name="Content Placeholder 2"/>
          <p:cNvSpPr>
            <a:spLocks noGrp="1"/>
          </p:cNvSpPr>
          <p:nvPr>
            <p:ph idx="1"/>
          </p:nvPr>
        </p:nvSpPr>
        <p:spPr>
          <a:xfrm>
            <a:off x="1043492" y="2323652"/>
            <a:ext cx="6777317" cy="3969403"/>
          </a:xfrm>
        </p:spPr>
        <p:txBody>
          <a:bodyPr>
            <a:normAutofit/>
          </a:bodyPr>
          <a:lstStyle/>
          <a:p>
            <a:r>
              <a:rPr lang="en-US" dirty="0" smtClean="0"/>
              <a:t>What are the areas of the application that are most likely to fail?</a:t>
            </a:r>
          </a:p>
          <a:p>
            <a:r>
              <a:rPr lang="en-US" dirty="0" smtClean="0"/>
              <a:t>What are the areas or the application that will cause the most damage if they fail?</a:t>
            </a:r>
          </a:p>
          <a:p>
            <a:r>
              <a:rPr lang="en-US" dirty="0" smtClean="0"/>
              <a:t>What is the smartest way we can test the application given our people, skills, tools, and time?</a:t>
            </a:r>
          </a:p>
          <a:p>
            <a:r>
              <a:rPr lang="en-US" dirty="0" smtClean="0"/>
              <a:t>If we had no constraints, what would be the best way to test the application?</a:t>
            </a:r>
          </a:p>
        </p:txBody>
      </p:sp>
    </p:spTree>
    <p:extLst>
      <p:ext uri="{BB962C8B-B14F-4D97-AF65-F5344CB8AC3E}">
        <p14:creationId xmlns:p14="http://schemas.microsoft.com/office/powerpoint/2010/main" val="3554880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Types of Tests</a:t>
            </a:r>
            <a:endParaRPr lang="en-US" dirty="0"/>
          </a:p>
        </p:txBody>
      </p:sp>
      <p:sp>
        <p:nvSpPr>
          <p:cNvPr id="3" name="Content Placeholder 2"/>
          <p:cNvSpPr>
            <a:spLocks noGrp="1"/>
          </p:cNvSpPr>
          <p:nvPr>
            <p:ph sz="quarter" idx="13"/>
          </p:nvPr>
        </p:nvSpPr>
        <p:spPr>
          <a:xfrm>
            <a:off x="605348" y="2313432"/>
            <a:ext cx="3643950" cy="3493008"/>
          </a:xfrm>
        </p:spPr>
        <p:txBody>
          <a:bodyPr/>
          <a:lstStyle/>
          <a:p>
            <a:r>
              <a:rPr lang="en-US" dirty="0" smtClean="0"/>
              <a:t>Unit tests</a:t>
            </a:r>
          </a:p>
          <a:p>
            <a:r>
              <a:rPr lang="en-US" dirty="0" smtClean="0"/>
              <a:t>Integration tests</a:t>
            </a:r>
          </a:p>
          <a:p>
            <a:r>
              <a:rPr lang="en-US" dirty="0" smtClean="0"/>
              <a:t>Acceptance Tests</a:t>
            </a:r>
          </a:p>
          <a:p>
            <a:r>
              <a:rPr lang="en-US" dirty="0" smtClean="0"/>
              <a:t>Manual tests</a:t>
            </a:r>
          </a:p>
        </p:txBody>
      </p:sp>
      <p:sp>
        <p:nvSpPr>
          <p:cNvPr id="4" name="Content Placeholder 3"/>
          <p:cNvSpPr>
            <a:spLocks noGrp="1"/>
          </p:cNvSpPr>
          <p:nvPr>
            <p:ph sz="quarter" idx="14"/>
          </p:nvPr>
        </p:nvSpPr>
        <p:spPr>
          <a:xfrm>
            <a:off x="4249297" y="2313431"/>
            <a:ext cx="4201817" cy="3493008"/>
          </a:xfrm>
        </p:spPr>
        <p:txBody>
          <a:bodyPr/>
          <a:lstStyle/>
          <a:p>
            <a:r>
              <a:rPr lang="en-US" dirty="0" smtClean="0"/>
              <a:t>Security tests</a:t>
            </a:r>
          </a:p>
          <a:p>
            <a:r>
              <a:rPr lang="en-US" dirty="0" smtClean="0"/>
              <a:t>Load/performance tests</a:t>
            </a:r>
          </a:p>
          <a:p>
            <a:r>
              <a:rPr lang="en-US" dirty="0" smtClean="0"/>
              <a:t>User acceptance testing</a:t>
            </a:r>
          </a:p>
          <a:p>
            <a:r>
              <a:rPr lang="en-US" dirty="0" smtClean="0"/>
              <a:t>A/B testing</a:t>
            </a:r>
            <a:endParaRPr lang="en-US" dirty="0"/>
          </a:p>
        </p:txBody>
      </p:sp>
    </p:spTree>
    <p:extLst>
      <p:ext uri="{BB962C8B-B14F-4D97-AF65-F5344CB8AC3E}">
        <p14:creationId xmlns:p14="http://schemas.microsoft.com/office/powerpoint/2010/main" val="9937430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internal line-of-business application with 20 users (not mission-critical)</a:t>
            </a:r>
          </a:p>
        </p:txBody>
      </p:sp>
    </p:spTree>
    <p:extLst>
      <p:ext uri="{BB962C8B-B14F-4D97-AF65-F5344CB8AC3E}">
        <p14:creationId xmlns:p14="http://schemas.microsoft.com/office/powerpoint/2010/main" val="9839881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Your bank’s website for accessing your checking account</a:t>
            </a:r>
            <a:endParaRPr lang="en-US" dirty="0"/>
          </a:p>
          <a:p>
            <a:r>
              <a:rPr lang="en-US" dirty="0" smtClean="0"/>
              <a:t>View balance and recent activity</a:t>
            </a:r>
          </a:p>
          <a:p>
            <a:r>
              <a:rPr lang="en-US" dirty="0" smtClean="0"/>
              <a:t>Pay bills</a:t>
            </a:r>
          </a:p>
          <a:p>
            <a:r>
              <a:rPr lang="en-US" dirty="0" smtClean="0"/>
              <a:t>Perform customer service functions</a:t>
            </a:r>
          </a:p>
        </p:txBody>
      </p:sp>
    </p:spTree>
    <p:extLst>
      <p:ext uri="{BB962C8B-B14F-4D97-AF65-F5344CB8AC3E}">
        <p14:creationId xmlns:p14="http://schemas.microsoft.com/office/powerpoint/2010/main" val="2077033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back-end transaction processing system</a:t>
            </a:r>
          </a:p>
          <a:p>
            <a:r>
              <a:rPr lang="en-US" dirty="0" smtClean="0"/>
              <a:t>Processes 100000 transactions per day</a:t>
            </a:r>
          </a:p>
          <a:p>
            <a:r>
              <a:rPr lang="en-US" dirty="0" smtClean="0"/>
              <a:t>No user interface</a:t>
            </a:r>
          </a:p>
        </p:txBody>
      </p:sp>
    </p:spTree>
    <p:extLst>
      <p:ext uri="{BB962C8B-B14F-4D97-AF65-F5344CB8AC3E}">
        <p14:creationId xmlns:p14="http://schemas.microsoft.com/office/powerpoint/2010/main" val="33534239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test software?</a:t>
            </a:r>
            <a:endParaRPr lang="en-US" dirty="0"/>
          </a:p>
        </p:txBody>
      </p:sp>
      <p:sp>
        <p:nvSpPr>
          <p:cNvPr id="4" name="Text Placeholder 3"/>
          <p:cNvSpPr>
            <a:spLocks noGrp="1"/>
          </p:cNvSpPr>
          <p:nvPr>
            <p:ph type="body" idx="1"/>
          </p:nvPr>
        </p:nvSpPr>
        <p:spPr/>
        <p:txBody>
          <a:bodyPr/>
          <a:lstStyle/>
          <a:p>
            <a:r>
              <a:rPr lang="en-US" b="1" dirty="0" smtClean="0">
                <a:solidFill>
                  <a:schemeClr val="tx1"/>
                </a:solidFill>
              </a:rPr>
              <a:t>The real purpose of testing is to make sure that our software is achieving the goals that caused us to build it in the first place.</a:t>
            </a:r>
            <a:endParaRPr lang="en-US" b="1" dirty="0">
              <a:solidFill>
                <a:schemeClr val="tx1"/>
              </a:solidFill>
            </a:endParaRPr>
          </a:p>
        </p:txBody>
      </p:sp>
    </p:spTree>
    <p:extLst>
      <p:ext uri="{BB962C8B-B14F-4D97-AF65-F5344CB8AC3E}">
        <p14:creationId xmlns:p14="http://schemas.microsoft.com/office/powerpoint/2010/main" val="3935785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startup competitor to </a:t>
            </a:r>
            <a:r>
              <a:rPr lang="en-US" dirty="0" err="1" smtClean="0"/>
              <a:t>Instagram</a:t>
            </a:r>
            <a:endParaRPr lang="en-US" dirty="0" smtClean="0"/>
          </a:p>
        </p:txBody>
      </p:sp>
    </p:spTree>
    <p:extLst>
      <p:ext uri="{BB962C8B-B14F-4D97-AF65-F5344CB8AC3E}">
        <p14:creationId xmlns:p14="http://schemas.microsoft.com/office/powerpoint/2010/main" val="290798842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computer in a car</a:t>
            </a:r>
          </a:p>
        </p:txBody>
      </p:sp>
    </p:spTree>
    <p:extLst>
      <p:ext uri="{BB962C8B-B14F-4D97-AF65-F5344CB8AC3E}">
        <p14:creationId xmlns:p14="http://schemas.microsoft.com/office/powerpoint/2010/main" val="38816106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space shuttle</a:t>
            </a:r>
          </a:p>
        </p:txBody>
      </p:sp>
    </p:spTree>
    <p:extLst>
      <p:ext uri="{BB962C8B-B14F-4D97-AF65-F5344CB8AC3E}">
        <p14:creationId xmlns:p14="http://schemas.microsoft.com/office/powerpoint/2010/main" val="316237599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e-commerce site for a clothing store</a:t>
            </a:r>
          </a:p>
        </p:txBody>
      </p:sp>
    </p:spTree>
    <p:extLst>
      <p:ext uri="{BB962C8B-B14F-4D97-AF65-F5344CB8AC3E}">
        <p14:creationId xmlns:p14="http://schemas.microsoft.com/office/powerpoint/2010/main" val="132720977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4092468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Acceptance Criteria</a:t>
            </a:r>
            <a:endParaRPr lang="en-US" dirty="0"/>
          </a:p>
        </p:txBody>
      </p:sp>
    </p:spTree>
    <p:extLst>
      <p:ext uri="{BB962C8B-B14F-4D97-AF65-F5344CB8AC3E}">
        <p14:creationId xmlns:p14="http://schemas.microsoft.com/office/powerpoint/2010/main" val="21926149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Acceptance Criteria - </a:t>
            </a:r>
            <a:r>
              <a:rPr lang="en-US" dirty="0" err="1" smtClean="0"/>
              <a:t>Mythbusters</a:t>
            </a:r>
            <a:endParaRPr lang="en-US" dirty="0"/>
          </a:p>
        </p:txBody>
      </p:sp>
      <p:pic>
        <p:nvPicPr>
          <p:cNvPr id="5" name="Content Placeholder 4"/>
          <p:cNvPicPr>
            <a:picLocks noGrp="1" noChangeAspect="1"/>
          </p:cNvPicPr>
          <p:nvPr>
            <p:ph idx="1"/>
          </p:nvPr>
        </p:nvPicPr>
        <p:blipFill>
          <a:blip r:embed="rId3"/>
          <a:srcRect l="-14381" r="-14381"/>
          <a:stretch>
            <a:fillRect/>
          </a:stretch>
        </p:blipFill>
        <p:spPr/>
      </p:pic>
    </p:spTree>
    <p:extLst>
      <p:ext uri="{BB962C8B-B14F-4D97-AF65-F5344CB8AC3E}">
        <p14:creationId xmlns:p14="http://schemas.microsoft.com/office/powerpoint/2010/main" val="2838302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Acceptance Criteria – America’s Test Kitchen</a:t>
            </a:r>
            <a:endParaRPr lang="en-US" dirty="0"/>
          </a:p>
        </p:txBody>
      </p:sp>
      <p:pic>
        <p:nvPicPr>
          <p:cNvPr id="5" name="Content Placeholder 4"/>
          <p:cNvPicPr>
            <a:picLocks noGrp="1" noChangeAspect="1"/>
          </p:cNvPicPr>
          <p:nvPr>
            <p:ph idx="1"/>
          </p:nvPr>
        </p:nvPicPr>
        <p:blipFill>
          <a:blip r:embed="rId3"/>
          <a:srcRect l="-35561" r="-35561"/>
          <a:stretch>
            <a:fillRect/>
          </a:stretch>
        </p:blipFill>
        <p:spPr/>
      </p:pic>
    </p:spTree>
    <p:extLst>
      <p:ext uri="{BB962C8B-B14F-4D97-AF65-F5344CB8AC3E}">
        <p14:creationId xmlns:p14="http://schemas.microsoft.com/office/powerpoint/2010/main" val="19141773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Types of tests</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9296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39106"/>
            <a:ext cx="7024744" cy="677182"/>
          </a:xfrm>
        </p:spPr>
        <p:txBody>
          <a:bodyPr anchor="t">
            <a:normAutofit fontScale="90000"/>
          </a:bodyPr>
          <a:lstStyle/>
          <a:p>
            <a:pPr algn="ctr"/>
            <a:r>
              <a:rPr lang="en-US" dirty="0" smtClean="0"/>
              <a:t>Unit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Run fast</a:t>
            </a:r>
          </a:p>
          <a:p>
            <a:pPr marL="68580" indent="0">
              <a:buNone/>
            </a:pPr>
            <a:endParaRPr lang="en-US" sz="2200" dirty="0" smtClean="0"/>
          </a:p>
          <a:p>
            <a:pPr marL="68580" indent="0">
              <a:buNone/>
            </a:pPr>
            <a:r>
              <a:rPr lang="en-US" sz="2200" dirty="0" smtClean="0"/>
              <a:t>Test code in isolation</a:t>
            </a:r>
          </a:p>
          <a:p>
            <a:pPr marL="68580" indent="0">
              <a:buNone/>
            </a:pPr>
            <a:endParaRPr lang="en-US" sz="2200" dirty="0" smtClean="0"/>
          </a:p>
          <a:p>
            <a:pPr marL="68580" indent="0">
              <a:buNone/>
            </a:pPr>
            <a:r>
              <a:rPr lang="en-US" sz="2200" dirty="0" smtClean="0"/>
              <a:t>Less brittle</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Don’t test the interaction between components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17858064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280</TotalTime>
  <Words>2123</Words>
  <Application>Microsoft Macintosh PowerPoint</Application>
  <PresentationFormat>On-screen Show (4:3)</PresentationFormat>
  <Paragraphs>286</Paragraphs>
  <Slides>44</Slides>
  <Notes>41</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Austin</vt:lpstr>
      <vt:lpstr>Developing an Automated Testing Strategy</vt:lpstr>
      <vt:lpstr>Forget everything you know</vt:lpstr>
      <vt:lpstr>Why do we build software?</vt:lpstr>
      <vt:lpstr>Why do we test software?</vt:lpstr>
      <vt:lpstr>Acceptance Criteria</vt:lpstr>
      <vt:lpstr>Acceptance Criteria - Mythbusters</vt:lpstr>
      <vt:lpstr>Acceptance Criteria – America’s Test Kitchen</vt:lpstr>
      <vt:lpstr>Types of tests</vt:lpstr>
      <vt:lpstr>Unit Tests</vt:lpstr>
      <vt:lpstr>Integration Tests</vt:lpstr>
      <vt:lpstr>Acceptance Tests</vt:lpstr>
      <vt:lpstr>Manual Tests</vt:lpstr>
      <vt:lpstr>Security Tests</vt:lpstr>
      <vt:lpstr>Load Tests/Performance Tests</vt:lpstr>
      <vt:lpstr>User Acceptance Testing</vt:lpstr>
      <vt:lpstr>A/B Testing</vt:lpstr>
      <vt:lpstr>Choosing a test strategy</vt:lpstr>
      <vt:lpstr>Test Strategy – Micro Level</vt:lpstr>
      <vt:lpstr>The Three Amigos</vt:lpstr>
      <vt:lpstr>Example – Monty Python</vt:lpstr>
      <vt:lpstr>The “Gherkin” Syntax</vt:lpstr>
      <vt:lpstr>Feature: Process an order</vt:lpstr>
      <vt:lpstr>Feature: Process an order</vt:lpstr>
      <vt:lpstr>Feature: Process an order – Testing Notes</vt:lpstr>
      <vt:lpstr>Feature: Process an order – Testing Notes</vt:lpstr>
      <vt:lpstr>Feature: Process an order –  Acceptance Criteria</vt:lpstr>
      <vt:lpstr>Risk vs. Cost Mapping</vt:lpstr>
      <vt:lpstr>Questions to ask</vt:lpstr>
      <vt:lpstr>Test Strategy – Macro Level</vt:lpstr>
      <vt:lpstr>Testing Myth #1</vt:lpstr>
      <vt:lpstr>Testing Myth #2</vt:lpstr>
      <vt:lpstr>Testing Myth #3</vt:lpstr>
      <vt:lpstr>Testing Myth #4</vt:lpstr>
      <vt:lpstr>The Automated Testing Triangle</vt:lpstr>
      <vt:lpstr>Questions to ask</vt:lpstr>
      <vt:lpstr>Types of Tests</vt:lpstr>
      <vt:lpstr>How would you test…</vt:lpstr>
      <vt:lpstr>How would you test…</vt:lpstr>
      <vt:lpstr>How would you test…</vt:lpstr>
      <vt:lpstr>How would you test…</vt:lpstr>
      <vt:lpstr>How would you test…</vt:lpstr>
      <vt:lpstr>How would you test…</vt:lpstr>
      <vt:lpstr>How would you test…</vt:lpstr>
      <vt:lpstr>Slides and contact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Automated Testing Strategy</dc:title>
  <dc:creator>Jon Kruger</dc:creator>
  <cp:lastModifiedBy>Jon Kruger</cp:lastModifiedBy>
  <cp:revision>28</cp:revision>
  <dcterms:created xsi:type="dcterms:W3CDTF">2013-05-05T18:08:37Z</dcterms:created>
  <dcterms:modified xsi:type="dcterms:W3CDTF">2013-05-17T10:38:16Z</dcterms:modified>
</cp:coreProperties>
</file>