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8"/>
  </p:notesMasterIdLst>
  <p:sldIdLst>
    <p:sldId id="256" r:id="rId2"/>
    <p:sldId id="257" r:id="rId3"/>
    <p:sldId id="289" r:id="rId4"/>
    <p:sldId id="283" r:id="rId5"/>
    <p:sldId id="284" r:id="rId6"/>
    <p:sldId id="281" r:id="rId7"/>
    <p:sldId id="267" r:id="rId8"/>
    <p:sldId id="268" r:id="rId9"/>
    <p:sldId id="269" r:id="rId10"/>
    <p:sldId id="270" r:id="rId11"/>
    <p:sldId id="271" r:id="rId12"/>
    <p:sldId id="278" r:id="rId13"/>
    <p:sldId id="259" r:id="rId14"/>
    <p:sldId id="260" r:id="rId15"/>
    <p:sldId id="280" r:id="rId16"/>
    <p:sldId id="285" r:id="rId17"/>
    <p:sldId id="286" r:id="rId18"/>
    <p:sldId id="287" r:id="rId19"/>
    <p:sldId id="288" r:id="rId20"/>
    <p:sldId id="273" r:id="rId21"/>
    <p:sldId id="274" r:id="rId22"/>
    <p:sldId id="276" r:id="rId23"/>
    <p:sldId id="261" r:id="rId24"/>
    <p:sldId id="290" r:id="rId25"/>
    <p:sldId id="262" r:id="rId26"/>
    <p:sldId id="291" r:id="rId27"/>
    <p:sldId id="296" r:id="rId28"/>
    <p:sldId id="292" r:id="rId29"/>
    <p:sldId id="297" r:id="rId30"/>
    <p:sldId id="299" r:id="rId31"/>
    <p:sldId id="298" r:id="rId32"/>
    <p:sldId id="294" r:id="rId33"/>
    <p:sldId id="295" r:id="rId34"/>
    <p:sldId id="282" r:id="rId35"/>
    <p:sldId id="300" r:id="rId36"/>
    <p:sldId id="301" r:id="rId37"/>
    <p:sldId id="302" r:id="rId38"/>
    <p:sldId id="303" r:id="rId39"/>
    <p:sldId id="279" r:id="rId40"/>
    <p:sldId id="266" r:id="rId41"/>
    <p:sldId id="305" r:id="rId42"/>
    <p:sldId id="264" r:id="rId43"/>
    <p:sldId id="263" r:id="rId44"/>
    <p:sldId id="265" r:id="rId45"/>
    <p:sldId id="277" r:id="rId46"/>
    <p:sldId id="30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22" autoAdjust="0"/>
  </p:normalViewPr>
  <p:slideViewPr>
    <p:cSldViewPr>
      <p:cViewPr varScale="1">
        <p:scale>
          <a:sx n="54" d="100"/>
          <a:sy n="54" d="100"/>
        </p:scale>
        <p:origin x="-18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2/17/2015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management is the art of managing the estimating, planning, and execution of a software development project over a short period of time, whether this is done individually or in a team environment.</a:t>
            </a:r>
          </a:p>
          <a:p>
            <a:endParaRPr lang="en-US" dirty="0" smtClean="0"/>
          </a:p>
          <a:p>
            <a:r>
              <a:rPr lang="en-US" dirty="0" smtClean="0"/>
              <a:t>Iteration managers</a:t>
            </a:r>
            <a:r>
              <a:rPr lang="en-US" baseline="0" dirty="0" smtClean="0"/>
              <a:t> vs. project managers</a:t>
            </a:r>
          </a:p>
          <a:p>
            <a:r>
              <a:rPr lang="en-US" baseline="0" dirty="0" smtClean="0"/>
              <a:t>Optimize efficiencies – let team members focus</a:t>
            </a:r>
          </a:p>
          <a:p>
            <a:r>
              <a:rPr lang="en-US" baseline="0" dirty="0" smtClean="0"/>
              <a:t>Help the team work as a team (not silos)</a:t>
            </a:r>
          </a:p>
          <a:p>
            <a:r>
              <a:rPr lang="en-US" baseline="0" dirty="0" err="1" smtClean="0"/>
              <a:t>Unblocker</a:t>
            </a:r>
            <a:endParaRPr lang="en-US" baseline="0" dirty="0" smtClean="0"/>
          </a:p>
          <a:p>
            <a:r>
              <a:rPr lang="en-US" baseline="0" dirty="0" smtClean="0"/>
              <a:t>How to spot someone being blocked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changes (from the business, production support, etc</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 necessarily a full time job</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the big picture</a:t>
            </a:r>
          </a:p>
          <a:p>
            <a:r>
              <a:rPr lang="en-US" baseline="0" dirty="0" smtClean="0"/>
              <a:t>Be the </a:t>
            </a:r>
            <a:r>
              <a:rPr lang="en-US" baseline="0" dirty="0" err="1" smtClean="0"/>
              <a:t>unblocker</a:t>
            </a:r>
            <a:endParaRPr lang="en-US" baseline="0" dirty="0" smtClean="0"/>
          </a:p>
          <a:p>
            <a:r>
              <a:rPr lang="en-US" baseline="0" dirty="0" smtClean="0"/>
              <a:t>Keep things flowing – blockers, people stuck</a:t>
            </a:r>
          </a:p>
          <a:p>
            <a:r>
              <a:rPr lang="en-US" baseline="0" dirty="0" smtClean="0"/>
              <a:t>Finding the bottlenecks</a:t>
            </a:r>
          </a:p>
          <a:p>
            <a:r>
              <a:rPr lang="en-US" baseline="0" dirty="0" smtClean="0"/>
              <a:t>Definition of Done</a:t>
            </a:r>
          </a:p>
          <a:p>
            <a:r>
              <a:rPr lang="en-US" baseline="0" dirty="0" smtClean="0"/>
              <a:t>Finishing the iteration – cut off </a:t>
            </a:r>
            <a:r>
              <a:rPr lang="en-US" baseline="0" dirty="0" err="1" smtClean="0"/>
              <a:t>dev</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a:t>
            </a:r>
            <a:r>
              <a:rPr lang="en-US" baseline="0" dirty="0" smtClean="0"/>
              <a:t> of you estimate </a:t>
            </a:r>
            <a:r>
              <a:rPr lang="en-US" baseline="0" dirty="0" err="1" smtClean="0"/>
              <a:t>dev</a:t>
            </a:r>
            <a:r>
              <a:rPr lang="en-US" baseline="0" dirty="0" smtClean="0"/>
              <a:t>?  QA?  Analysis?</a:t>
            </a:r>
            <a:endParaRPr lang="en-US" dirty="0" smtClean="0"/>
          </a:p>
          <a:p>
            <a:r>
              <a:rPr lang="en-US" dirty="0" smtClean="0"/>
              <a:t>“Estimates 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as late as possible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have long estimation meetings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Re-estimating work that was estimated long ago</a:t>
            </a:r>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pPr marL="171450" indent="-171450">
              <a:buFontTx/>
              <a:buChar char="-"/>
            </a:pPr>
            <a:r>
              <a:rPr lang="en-US" baseline="0" dirty="0" smtClean="0"/>
              <a:t>Makes sense, people are used to it</a:t>
            </a:r>
          </a:p>
          <a:p>
            <a:pPr marL="171450" indent="-171450">
              <a:buFontTx/>
              <a:buChar char="-"/>
            </a:pPr>
            <a:r>
              <a:rPr lang="en-US" baseline="0" dirty="0" smtClean="0"/>
              <a:t>Easier if you know the app/business/subject matter well</a:t>
            </a:r>
          </a:p>
          <a:p>
            <a:pPr marL="171450" indent="-171450">
              <a:buFontTx/>
              <a:buChar char="-"/>
            </a:pPr>
            <a:r>
              <a:rPr lang="en-US" baseline="0" dirty="0" smtClean="0"/>
              <a:t>People doing the work do the estimating</a:t>
            </a:r>
          </a:p>
          <a:p>
            <a:pPr marL="171450" indent="-17145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Relative to other features</a:t>
            </a:r>
          </a:p>
          <a:p>
            <a:pPr marL="0" indent="0">
              <a:buFontTx/>
              <a:buNone/>
            </a:pPr>
            <a:endParaRPr lang="en-US" baseline="0" dirty="0" smtClean="0"/>
          </a:p>
          <a:p>
            <a:pPr marL="0" indent="0">
              <a:buFontTx/>
              <a:buNone/>
            </a:pPr>
            <a:r>
              <a:rPr lang="en-US" baseline="0" dirty="0" smtClean="0"/>
              <a:t>Pros:</a:t>
            </a:r>
          </a:p>
          <a:p>
            <a:pPr marL="171450" indent="-171450">
              <a:buFontTx/>
              <a:buChar char="-"/>
            </a:pPr>
            <a:r>
              <a:rPr lang="en-US" baseline="0" dirty="0" smtClean="0"/>
              <a:t>Easier if you </a:t>
            </a:r>
            <a:r>
              <a:rPr lang="en-US" b="1" baseline="0" dirty="0" smtClean="0"/>
              <a:t>don’t </a:t>
            </a:r>
            <a:r>
              <a:rPr lang="en-US" baseline="0" dirty="0" smtClean="0"/>
              <a:t>know the app/business/subject matter well</a:t>
            </a:r>
          </a:p>
          <a:p>
            <a:pPr marL="171450" indent="-171450">
              <a:buFontTx/>
              <a:buChar char="-"/>
            </a:pPr>
            <a:r>
              <a:rPr lang="en-US" baseline="0" dirty="0" smtClean="0"/>
              <a:t>People better at estimating relative size than actual size</a:t>
            </a:r>
          </a:p>
          <a:p>
            <a:pPr marL="171450" indent="-171450">
              <a:buFontTx/>
              <a:buChar char="-"/>
            </a:pPr>
            <a:r>
              <a:rPr lang="en-US" baseline="0" dirty="0" smtClean="0"/>
              <a:t>People might estimate different hours but same relative size</a:t>
            </a:r>
          </a:p>
          <a:p>
            <a:pPr marL="171450" indent="-171450">
              <a:buFontTx/>
              <a:buChar char="-"/>
            </a:pPr>
            <a:r>
              <a:rPr lang="en-US" baseline="0" dirty="0" smtClean="0"/>
              <a:t>Velocity has more meaning</a:t>
            </a:r>
          </a:p>
          <a:p>
            <a:pPr marL="171450" indent="-171450">
              <a:buFontTx/>
              <a:buChar char="-"/>
            </a:pPr>
            <a:endParaRPr lang="en-US" baseline="0" dirty="0" smtClean="0"/>
          </a:p>
          <a:p>
            <a:pPr marL="0" indent="0">
              <a:buFontTx/>
              <a:buNone/>
            </a:pPr>
            <a:r>
              <a:rPr lang="en-US" baseline="0" dirty="0" smtClean="0"/>
              <a:t>Cons:</a:t>
            </a:r>
          </a:p>
          <a:p>
            <a:pPr marL="171450" indent="-171450">
              <a:buFontTx/>
              <a:buChar char="-"/>
            </a:pPr>
            <a:r>
              <a:rPr lang="en-US" baseline="0" dirty="0" smtClean="0"/>
              <a:t>Estimating in arbitrary sizes can be awkward</a:t>
            </a:r>
          </a:p>
          <a:p>
            <a:pPr marL="171450" indent="-171450">
              <a:buFontTx/>
              <a:buChar char="-"/>
            </a:pPr>
            <a:r>
              <a:rPr lang="en-US" baseline="0" dirty="0" smtClean="0"/>
              <a:t>People tend to convert to hours in their head</a:t>
            </a:r>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Estimates are usually wrong</a:t>
            </a:r>
          </a:p>
          <a:p>
            <a:pPr marL="171450" indent="-171450">
              <a:buFontTx/>
              <a:buChar char="-"/>
            </a:pPr>
            <a:r>
              <a:rPr lang="en-US" baseline="0" dirty="0" smtClean="0"/>
              <a:t>Break all tickets down into small enough sizes and the variance in sizes averages out</a:t>
            </a:r>
          </a:p>
          <a:p>
            <a:pPr marL="171450" indent="-171450">
              <a:buFontTx/>
              <a:buChar char="-"/>
            </a:pPr>
            <a:r>
              <a:rPr lang="en-US" baseline="0" dirty="0" smtClean="0"/>
              <a:t>Need to have less variance in tickets</a:t>
            </a:r>
          </a:p>
          <a:p>
            <a:pPr marL="171450" indent="-171450">
              <a:buFontTx/>
              <a:buChar char="-"/>
            </a:pPr>
            <a:r>
              <a:rPr lang="en-US" baseline="0" dirty="0" smtClean="0"/>
              <a:t>Alternative – T-Shirt sizes (combination of counting tickets and story points)</a:t>
            </a:r>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Works well if you handle work as it comes to you </a:t>
            </a:r>
          </a:p>
          <a:p>
            <a:pPr marL="171450" indent="-171450">
              <a:buFontTx/>
              <a:buChar char="-"/>
            </a:pPr>
            <a:r>
              <a:rPr lang="en-US" baseline="0" dirty="0" smtClean="0"/>
              <a:t>Works well if the majority of the tickets aren’t known when the iteration starts</a:t>
            </a:r>
          </a:p>
          <a:p>
            <a:pPr marL="171450" indent="-171450">
              <a:buFontTx/>
              <a:buChar char="-"/>
            </a:pPr>
            <a:r>
              <a:rPr lang="en-US" baseline="0" dirty="0" smtClean="0"/>
              <a:t>e.g. production support</a:t>
            </a:r>
          </a:p>
        </p:txBody>
      </p:sp>
      <p:sp>
        <p:nvSpPr>
          <p:cNvPr id="4" name="Slide Number Placeholder 3"/>
          <p:cNvSpPr>
            <a:spLocks noGrp="1"/>
          </p:cNvSpPr>
          <p:nvPr>
            <p:ph type="sldNum" sz="quarter" idx="10"/>
          </p:nvPr>
        </p:nvSpPr>
        <p:spPr/>
        <p:txBody>
          <a:bodyPr/>
          <a:lstStyle/>
          <a:p>
            <a:fld id="{CF4E5B25-4A79-484F-8CBE-17420048C75D}" type="slidenum">
              <a:rPr lang="en-US" smtClean="0"/>
              <a:t>19</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20</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Management doesn’t like surprises</a:t>
            </a:r>
          </a:p>
          <a:p>
            <a:r>
              <a:rPr lang="en-US" baseline="0" dirty="0" smtClean="0"/>
              <a:t>Need to be able to deliver consistently</a:t>
            </a:r>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21</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22</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t>
            </a:r>
            <a:r>
              <a:rPr lang="en-US" dirty="0" smtClean="0"/>
              <a:t>analysis (</a:t>
            </a:r>
            <a:r>
              <a:rPr lang="en-US" dirty="0" err="1" smtClean="0"/>
              <a:t>Avizent</a:t>
            </a:r>
            <a:r>
              <a:rPr lang="en-US" dirty="0" smtClean="0"/>
              <a:t>, AEP, utilization % by</a:t>
            </a:r>
            <a:r>
              <a:rPr lang="en-US" baseline="0" dirty="0" smtClean="0"/>
              <a:t> category</a:t>
            </a:r>
            <a:r>
              <a:rPr lang="en-US" dirty="0" smtClean="0"/>
              <a:t>)</a:t>
            </a:r>
            <a:endParaRPr lang="en-US" dirty="0" smtClean="0"/>
          </a:p>
          <a:p>
            <a:r>
              <a:rPr lang="en-US" dirty="0" smtClean="0"/>
              <a:t>Get</a:t>
            </a:r>
            <a:r>
              <a:rPr lang="en-US" baseline="0" dirty="0" smtClean="0"/>
              <a:t> better at </a:t>
            </a:r>
            <a:r>
              <a:rPr lang="en-US" baseline="0" dirty="0" smtClean="0"/>
              <a:t>estimating and planning</a:t>
            </a:r>
            <a:endParaRPr lang="en-US" baseline="0" dirty="0" smtClean="0"/>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members not changing, fully allocated</a:t>
            </a:r>
          </a:p>
          <a:p>
            <a:pPr marL="171450" indent="-171450">
              <a:buFontTx/>
              <a:buChar char="-"/>
            </a:pPr>
            <a:r>
              <a:rPr lang="en-US" baseline="0" dirty="0" smtClean="0"/>
              <a:t>Smaller teams</a:t>
            </a:r>
          </a:p>
          <a:p>
            <a:pPr marL="171450" indent="-171450">
              <a:buFontTx/>
              <a:buChar char="-"/>
            </a:pPr>
            <a:r>
              <a:rPr lang="en-US" baseline="0" dirty="0" smtClean="0"/>
              <a:t>Expected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actuals</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23</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Track everything you do</a:t>
            </a:r>
          </a:p>
          <a:p>
            <a:r>
              <a:rPr lang="en-US" dirty="0" smtClean="0"/>
              <a:t>- % time per activity</a:t>
            </a:r>
          </a:p>
          <a:p>
            <a:r>
              <a:rPr lang="en-US" dirty="0" smtClean="0"/>
              <a:t>   - difference between 50% and 60%</a:t>
            </a:r>
          </a:p>
          <a:p>
            <a:r>
              <a:rPr lang="en-US" dirty="0" smtClean="0"/>
              <a:t>- "invisible time" - time doing things without recording what it went towards</a:t>
            </a:r>
          </a:p>
          <a:p>
            <a:pPr marL="171450" indent="-171450">
              <a:buFontTx/>
              <a:buChar char="-"/>
            </a:pPr>
            <a:r>
              <a:rPr lang="en-US" dirty="0" smtClean="0"/>
              <a:t>create tickets for everything</a:t>
            </a:r>
          </a:p>
          <a:p>
            <a:pPr marL="171450" indent="-171450">
              <a:buFontTx/>
              <a:buChar char="-"/>
            </a:pPr>
            <a:r>
              <a:rPr lang="en-US" dirty="0" smtClean="0"/>
              <a:t>Compare</a:t>
            </a:r>
            <a:r>
              <a:rPr lang="en-US" baseline="0" dirty="0" smtClean="0"/>
              <a:t> estimates vs. actuals</a:t>
            </a:r>
            <a:endParaRPr lang="en-US" dirty="0" smtClean="0"/>
          </a:p>
          <a:p>
            <a:r>
              <a:rPr lang="en-US" dirty="0" smtClean="0"/>
              <a:t>- Danger – things filling up your day</a:t>
            </a:r>
          </a:p>
          <a:p>
            <a:r>
              <a:rPr lang="en-US" dirty="0" smtClean="0"/>
              <a:t>- Limit meetings so that you can have as much time to get work done as you committed to</a:t>
            </a:r>
          </a:p>
        </p:txBody>
      </p:sp>
      <p:sp>
        <p:nvSpPr>
          <p:cNvPr id="4" name="Slide Number Placeholder 3"/>
          <p:cNvSpPr>
            <a:spLocks noGrp="1"/>
          </p:cNvSpPr>
          <p:nvPr>
            <p:ph type="sldNum" sz="quarter" idx="10"/>
          </p:nvPr>
        </p:nvSpPr>
        <p:spPr/>
        <p:txBody>
          <a:bodyPr/>
          <a:lstStyle/>
          <a:p>
            <a:fld id="{CF4E5B25-4A79-484F-8CBE-17420048C75D}" type="slidenum">
              <a:rPr lang="en-US" smtClean="0"/>
              <a:t>24</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you track that you might share with others to communicate status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25</a:t>
            </a:fld>
            <a:endParaRPr lang="en-US"/>
          </a:p>
        </p:txBody>
      </p:sp>
    </p:spTree>
    <p:extLst>
      <p:ext uri="{BB962C8B-B14F-4D97-AF65-F5344CB8AC3E}">
        <p14:creationId xmlns:p14="http://schemas.microsoft.com/office/powerpoint/2010/main" val="3965149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can you conclude from this chart?</a:t>
            </a:r>
          </a:p>
          <a:p>
            <a:pPr marL="171450" indent="-171450">
              <a:buFontTx/>
              <a:buChar char="-"/>
            </a:pPr>
            <a:r>
              <a:rPr lang="en-US" baseline="0" dirty="0" smtClean="0"/>
              <a:t>Average velocity is 58</a:t>
            </a:r>
          </a:p>
          <a:p>
            <a:pPr marL="171450" indent="-171450">
              <a:buFontTx/>
              <a:buChar char="-"/>
            </a:pPr>
            <a:r>
              <a:rPr lang="en-US" baseline="0" dirty="0" smtClean="0"/>
              <a:t>The last two iterations have been good so we can do better than 58</a:t>
            </a:r>
          </a:p>
          <a:p>
            <a:pPr marL="171450" indent="-171450">
              <a:buFontTx/>
              <a:buChar char="-"/>
            </a:pPr>
            <a:r>
              <a:rPr lang="en-US" baseline="0" dirty="0" smtClean="0"/>
              <a:t>Absolutely nothing!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27</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I’m going to track to help me plan/estimate</a:t>
            </a:r>
          </a:p>
          <a:p>
            <a:r>
              <a:rPr lang="en-US" baseline="0" dirty="0" smtClean="0"/>
              <a:t>Not going to share (outside the team)</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28</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29</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Velocity</a:t>
            </a:r>
            <a:r>
              <a:rPr lang="en-US" baseline="0" dirty="0" smtClean="0"/>
              <a:t> affected by variables</a:t>
            </a:r>
          </a:p>
          <a:p>
            <a:r>
              <a:rPr lang="en-US" baseline="0" dirty="0" smtClean="0"/>
              <a:t>Capacity is better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Start with</a:t>
            </a:r>
            <a:r>
              <a:rPr lang="en-US" baseline="0" dirty="0" smtClean="0"/>
              <a:t> a gut feel and refine it</a:t>
            </a:r>
          </a:p>
          <a:p>
            <a:endParaRPr lang="en-US" baseline="0"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Estimates vs. actuals at the feature level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Work that comes into the iteration after the iteration starts (excluding even swaps of one feature for another) – for example, this could be bugs, production support, etc.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Percentage of time spent on analysis, development, testing, and everything else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Points/hours planned for vs. points/hours completed in an iteration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Planned vacations, holidays, or other unusual events</a:t>
            </a:r>
          </a:p>
          <a:p>
            <a:endParaRPr lang="en-US" dirty="0" smtClean="0"/>
          </a:p>
          <a:p>
            <a:r>
              <a:rPr lang="en-US" baseline="0" dirty="0" smtClean="0"/>
              <a:t>Velocity </a:t>
            </a:r>
            <a:r>
              <a:rPr lang="en-US" baseline="0" dirty="0" smtClean="0"/>
              <a:t>is an internal metric, my capacity estimate is the interpretation of velocity (and other data)</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30</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people want to know, and why?</a:t>
            </a:r>
          </a:p>
          <a:p>
            <a:r>
              <a:rPr lang="en-US" baseline="0" dirty="0" smtClean="0"/>
              <a:t>Posted metrics can distract the team from the goal</a:t>
            </a:r>
          </a:p>
          <a:p>
            <a:r>
              <a:rPr lang="en-US" baseline="0" dirty="0" smtClean="0"/>
              <a:t>Have a really good reason for posting metrics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31</a:t>
            </a:fld>
            <a:endParaRPr lang="en-US"/>
          </a:p>
        </p:txBody>
      </p:sp>
    </p:spTree>
    <p:extLst>
      <p:ext uri="{BB962C8B-B14F-4D97-AF65-F5344CB8AC3E}">
        <p14:creationId xmlns:p14="http://schemas.microsoft.com/office/powerpoint/2010/main" val="268310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of you are working in an agile environment?</a:t>
            </a:r>
          </a:p>
          <a:p>
            <a:r>
              <a:rPr lang="en-US" baseline="0" dirty="0" smtClean="0"/>
              <a:t>This is not a talk about Agile</a:t>
            </a:r>
            <a:endParaRPr lang="en-US" dirty="0" smtClean="0"/>
          </a:p>
          <a:p>
            <a:r>
              <a:rPr lang="en-US" dirty="0" smtClean="0"/>
              <a:t>You</a:t>
            </a:r>
            <a:r>
              <a:rPr lang="en-US" baseline="0" dirty="0" smtClean="0"/>
              <a:t> </a:t>
            </a:r>
            <a:r>
              <a:rPr lang="en-US" baseline="0" dirty="0" smtClean="0"/>
              <a:t>don’t have to be in an Agile environment to do these things, although Agile practices make this a lot </a:t>
            </a:r>
            <a:r>
              <a:rPr lang="en-US" baseline="0" dirty="0" smtClean="0"/>
              <a:t>easier</a:t>
            </a:r>
          </a:p>
          <a:p>
            <a:r>
              <a:rPr lang="en-US" baseline="0" dirty="0" smtClean="0"/>
              <a:t>The goal is to find problems as soon as possible so that you can address them</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 that compares team</a:t>
            </a:r>
            <a:r>
              <a:rPr lang="en-US" baseline="0" dirty="0" smtClean="0"/>
              <a:t> members</a:t>
            </a:r>
          </a:p>
          <a:p>
            <a:r>
              <a:rPr lang="en-US" baseline="0" dirty="0" smtClean="0"/>
              <a:t>Anything that encourages competition vs. working together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32</a:t>
            </a:fld>
            <a:endParaRPr lang="en-US"/>
          </a:p>
        </p:txBody>
      </p:sp>
    </p:spTree>
    <p:extLst>
      <p:ext uri="{BB962C8B-B14F-4D97-AF65-F5344CB8AC3E}">
        <p14:creationId xmlns:p14="http://schemas.microsoft.com/office/powerpoint/2010/main" val="1329780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incentivizes developers</a:t>
            </a:r>
            <a:r>
              <a:rPr lang="en-US" baseline="0" dirty="0" smtClean="0"/>
              <a:t> to get as many features to QA as possible (quality doesn’t matter, helping others doesn’t matter)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33</a:t>
            </a:fld>
            <a:endParaRPr lang="en-US"/>
          </a:p>
        </p:txBody>
      </p:sp>
    </p:spTree>
    <p:extLst>
      <p:ext uri="{BB962C8B-B14F-4D97-AF65-F5344CB8AC3E}">
        <p14:creationId xmlns:p14="http://schemas.microsoft.com/office/powerpoint/2010/main" val="3678939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a:t>
            </a:r>
            <a:r>
              <a:rPr lang="en-US" dirty="0" err="1" smtClean="0"/>
              <a:t>burndowns</a:t>
            </a:r>
            <a:endParaRPr lang="en-US" dirty="0" smtClean="0"/>
          </a:p>
          <a:p>
            <a:r>
              <a:rPr lang="en-US" dirty="0" smtClean="0"/>
              <a:t>Project</a:t>
            </a:r>
            <a:r>
              <a:rPr lang="en-US" baseline="0" dirty="0" smtClean="0"/>
              <a:t> level vs. iteration level</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34</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scope line</a:t>
            </a:r>
          </a:p>
          <a:p>
            <a:r>
              <a:rPr lang="en-US" dirty="0" smtClean="0"/>
              <a:t>Actual completed</a:t>
            </a:r>
            <a:r>
              <a:rPr lang="en-US" baseline="0" dirty="0" smtClean="0"/>
              <a:t> line (“burn-up”)</a:t>
            </a:r>
          </a:p>
          <a:p>
            <a:r>
              <a:rPr lang="en-US" baseline="0" dirty="0" smtClean="0"/>
              <a:t>Callouts</a:t>
            </a:r>
          </a:p>
          <a:p>
            <a:r>
              <a:rPr lang="en-US" baseline="0" dirty="0" smtClean="0"/>
              <a:t>“Ideal Remaining” line reflects the project schedule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35</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 you interpret</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36</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optimistic/pessimistic</a:t>
            </a:r>
            <a:r>
              <a:rPr lang="en-US" baseline="0" dirty="0" smtClean="0"/>
              <a:t> trend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37</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looks like after the bump</a:t>
            </a:r>
            <a:r>
              <a:rPr lang="en-US" baseline="0" dirty="0" smtClean="0"/>
              <a:t> in the road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38</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out what</a:t>
            </a:r>
            <a:r>
              <a:rPr lang="en-US" baseline="0" dirty="0" smtClean="0"/>
              <a:t> questions they really want answered, then just tell them the answer</a:t>
            </a:r>
          </a:p>
          <a:p>
            <a:r>
              <a:rPr lang="en-US" baseline="0" dirty="0" err="1" smtClean="0"/>
              <a:t>Burndowns</a:t>
            </a:r>
            <a:r>
              <a:rPr lang="en-US" baseline="0" dirty="0" smtClean="0"/>
              <a:t> still leave lots of room for interpretation</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39</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40</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41</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Managing backlog</a:t>
            </a:r>
          </a:p>
          <a:p>
            <a:pPr marL="171450" indent="-171450">
              <a:buFontTx/>
              <a:buChar char="-"/>
            </a:pPr>
            <a:r>
              <a:rPr lang="en-US" dirty="0" smtClean="0"/>
              <a:t>how far out should you accurately plan? (depends on how far out</a:t>
            </a:r>
            <a:r>
              <a:rPr lang="en-US" baseline="0" dirty="0" smtClean="0"/>
              <a:t> you have to commit)</a:t>
            </a:r>
            <a:endParaRPr lang="en-US" dirty="0" smtClean="0"/>
          </a:p>
          <a:p>
            <a:r>
              <a:rPr lang="en-US" dirty="0" smtClean="0"/>
              <a:t>- will this ticket ever be worth our time?</a:t>
            </a:r>
          </a:p>
          <a:p>
            <a:r>
              <a:rPr lang="en-US" dirty="0" smtClean="0"/>
              <a:t>- let the business keep the backlog.  Each iteration they can choose what to give you from their backlog.</a:t>
            </a:r>
          </a:p>
          <a:p>
            <a:r>
              <a:rPr lang="en-US" dirty="0" smtClean="0"/>
              <a:t>- There's a cost to every ticket in the backlog (you have to estimate it, talk about it, keep track of it, discuss it again)</a:t>
            </a:r>
          </a:p>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42</a:t>
            </a:fld>
            <a:endParaRPr lang="en-US"/>
          </a:p>
        </p:txBody>
      </p:sp>
    </p:spTree>
    <p:extLst>
      <p:ext uri="{BB962C8B-B14F-4D97-AF65-F5344CB8AC3E}">
        <p14:creationId xmlns:p14="http://schemas.microsoft.com/office/powerpoint/2010/main" val="3247014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a:t>
            </a:r>
            <a:r>
              <a:rPr lang="en-US" baseline="0" dirty="0" smtClean="0"/>
              <a:t> how they like to plan</a:t>
            </a:r>
          </a:p>
          <a:p>
            <a:r>
              <a:rPr lang="en-US" baseline="0" dirty="0" smtClean="0"/>
              <a:t>What is important to them (quick to market, level of quality, involvement from users, etc.)</a:t>
            </a:r>
          </a:p>
          <a:p>
            <a:r>
              <a:rPr lang="en-US" baseline="0" dirty="0" smtClean="0"/>
              <a:t>Estimate often equals “commitment”</a:t>
            </a:r>
          </a:p>
          <a:p>
            <a:r>
              <a:rPr lang="en-US" baseline="0" dirty="0" smtClean="0"/>
              <a:t>If you don’t provide an estimate, one will be made up for you!</a:t>
            </a:r>
          </a:p>
          <a:p>
            <a:r>
              <a:rPr lang="en-US" baseline="0" dirty="0" smtClean="0"/>
              <a:t>You define “normal” for your team (predictability) – “invisible time”</a:t>
            </a:r>
          </a:p>
          <a:p>
            <a:r>
              <a:rPr lang="en-US" dirty="0" smtClean="0"/>
              <a:t>Cost isn't the only thing that matters, ability to change quickly matters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43</a:t>
            </a:fld>
            <a:endParaRPr lang="en-US"/>
          </a:p>
        </p:txBody>
      </p:sp>
    </p:spTree>
    <p:extLst>
      <p:ext uri="{BB962C8B-B14F-4D97-AF65-F5344CB8AC3E}">
        <p14:creationId xmlns:p14="http://schemas.microsoft.com/office/powerpoint/2010/main" val="1536291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Riding waves</a:t>
            </a:r>
          </a:p>
          <a:p>
            <a:r>
              <a:rPr lang="en-US" dirty="0" smtClean="0"/>
              <a:t>Rookie</a:t>
            </a:r>
            <a:r>
              <a:rPr lang="en-US" baseline="0" dirty="0" smtClean="0"/>
              <a:t> QBs</a:t>
            </a:r>
          </a:p>
          <a:p>
            <a:r>
              <a:rPr lang="en-US" baseline="0" dirty="0" smtClean="0"/>
              <a:t>Keep everything in front of you</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44</a:t>
            </a:fld>
            <a:endParaRPr lang="en-US"/>
          </a:p>
        </p:txBody>
      </p:sp>
    </p:spTree>
    <p:extLst>
      <p:ext uri="{BB962C8B-B14F-4D97-AF65-F5344CB8AC3E}">
        <p14:creationId xmlns:p14="http://schemas.microsoft.com/office/powerpoint/2010/main" val="1847759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tools</a:t>
            </a:r>
          </a:p>
          <a:p>
            <a:r>
              <a:rPr lang="en-US" dirty="0" smtClean="0"/>
              <a:t>Use the board to see how things are going and when problems occur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2/17/2015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2/17/2015</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2/17/2015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2/17/2015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b="1"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183075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b="1"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77315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b="1"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19537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b="1" dirty="0" smtClean="0"/>
              <a:t>No estimating</a:t>
            </a:r>
          </a:p>
          <a:p>
            <a:endParaRPr lang="en-US" sz="3200" dirty="0"/>
          </a:p>
        </p:txBody>
      </p:sp>
    </p:spTree>
    <p:extLst>
      <p:ext uri="{BB962C8B-B14F-4D97-AF65-F5344CB8AC3E}">
        <p14:creationId xmlns:p14="http://schemas.microsoft.com/office/powerpoint/2010/main" val="216143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Iteration Management? </a:t>
            </a:r>
            <a:endParaRPr lang="en-US" dirty="0"/>
          </a:p>
        </p:txBody>
      </p:sp>
      <p:sp>
        <p:nvSpPr>
          <p:cNvPr id="2" name="Content Placeholder 1"/>
          <p:cNvSpPr>
            <a:spLocks noGrp="1"/>
          </p:cNvSpPr>
          <p:nvPr>
            <p:ph idx="1"/>
          </p:nvPr>
        </p:nvSpPr>
        <p:spPr/>
        <p:txBody>
          <a:bodyPr/>
          <a:lstStyle/>
          <a:p>
            <a:r>
              <a:rPr lang="en-US" dirty="0" smtClean="0"/>
              <a:t>Find problems as soon as possible and find a way to fix them</a:t>
            </a:r>
          </a:p>
          <a:p>
            <a:r>
              <a:rPr lang="en-US" dirty="0" smtClean="0"/>
              <a:t>Help the team become as efficient as possible</a:t>
            </a:r>
          </a:p>
          <a:p>
            <a:r>
              <a:rPr lang="en-US" dirty="0" smtClean="0"/>
              <a:t>Help with planning</a:t>
            </a:r>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normAutofit fontScale="90000"/>
          </a:bodyPr>
          <a:lstStyle/>
          <a:p>
            <a:pPr algn="ctr"/>
            <a:r>
              <a:rPr lang="en-US" dirty="0" smtClean="0"/>
              <a:t>Data Analysis</a:t>
            </a:r>
            <a:br>
              <a:rPr lang="en-US" dirty="0" smtClean="0"/>
            </a:br>
            <a:r>
              <a:rPr lang="en-US" dirty="0" smtClean="0"/>
              <a:t/>
            </a:r>
            <a:br>
              <a:rPr lang="en-US" dirty="0" smtClean="0"/>
            </a:br>
            <a:r>
              <a:rPr lang="en-US" i="1" dirty="0" smtClean="0"/>
              <a:t>…at the personal level</a:t>
            </a:r>
            <a:endParaRPr lang="en-US" i="1"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81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Metrics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600" dirty="0" smtClean="0"/>
              <a:t>Data has </a:t>
            </a:r>
            <a:r>
              <a:rPr lang="en-US" sz="3600" dirty="0"/>
              <a:t>no value on its own, the value is in </a:t>
            </a:r>
            <a:r>
              <a:rPr lang="en-US" sz="3600" dirty="0" smtClean="0"/>
              <a:t>the </a:t>
            </a:r>
            <a:r>
              <a:rPr lang="en-US" sz="3600" b="1" i="1" dirty="0" smtClean="0"/>
              <a:t>interpretation</a:t>
            </a:r>
            <a:r>
              <a:rPr lang="en-US" sz="3600" dirty="0"/>
              <a:t> of the data.</a:t>
            </a:r>
          </a:p>
        </p:txBody>
      </p:sp>
    </p:spTree>
    <p:extLst>
      <p:ext uri="{BB962C8B-B14F-4D97-AF65-F5344CB8AC3E}">
        <p14:creationId xmlns:p14="http://schemas.microsoft.com/office/powerpoint/2010/main" val="3885045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Data and Interpretation</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941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sz="2800" dirty="0"/>
              <a:t>Estimates vs. </a:t>
            </a:r>
            <a:r>
              <a:rPr lang="en-US" sz="2800" dirty="0" smtClean="0"/>
              <a:t>actuals</a:t>
            </a:r>
            <a:endParaRPr lang="en-US" sz="2800" dirty="0"/>
          </a:p>
          <a:p>
            <a:r>
              <a:rPr lang="en-US" sz="2800" dirty="0"/>
              <a:t>Points/hours planned for vs. points/hours completed in an iteration</a:t>
            </a:r>
          </a:p>
          <a:p>
            <a:r>
              <a:rPr lang="en-US" sz="2800" dirty="0"/>
              <a:t>Points/hours completed in an iteration (velocity)</a:t>
            </a:r>
          </a:p>
          <a:p>
            <a:r>
              <a:rPr lang="en-US" sz="2800" dirty="0" smtClean="0"/>
              <a:t>Cycle time</a:t>
            </a:r>
            <a:endParaRPr lang="en-US" sz="2800" dirty="0"/>
          </a:p>
          <a:p>
            <a:endParaRPr lang="en-US" sz="2800" dirty="0"/>
          </a:p>
        </p:txBody>
      </p:sp>
    </p:spTree>
    <p:extLst>
      <p:ext uri="{BB962C8B-B14F-4D97-AF65-F5344CB8AC3E}">
        <p14:creationId xmlns:p14="http://schemas.microsoft.com/office/powerpoint/2010/main" val="15018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dirty="0" smtClean="0"/>
              <a:t>Work </a:t>
            </a:r>
            <a:r>
              <a:rPr lang="en-US" dirty="0"/>
              <a:t>that comes into the iteration after the iteration starts</a:t>
            </a:r>
          </a:p>
          <a:p>
            <a:r>
              <a:rPr lang="en-US" dirty="0"/>
              <a:t>How much work gets pushed out of the iteration</a:t>
            </a:r>
          </a:p>
          <a:p>
            <a:r>
              <a:rPr lang="en-US" dirty="0"/>
              <a:t>Number of hours worked over 40 hours</a:t>
            </a:r>
          </a:p>
          <a:p>
            <a:r>
              <a:rPr lang="en-US" dirty="0"/>
              <a:t>Percentage of time spent on analysis, development, testing, and everything else</a:t>
            </a:r>
          </a:p>
          <a:p>
            <a:r>
              <a:rPr lang="en-US" dirty="0"/>
              <a:t>User </a:t>
            </a:r>
            <a:r>
              <a:rPr lang="en-US" dirty="0" smtClean="0"/>
              <a:t>happiness</a:t>
            </a:r>
            <a:endParaRPr lang="en-US" dirty="0"/>
          </a:p>
        </p:txBody>
      </p:sp>
    </p:spTree>
    <p:extLst>
      <p:ext uri="{BB962C8B-B14F-4D97-AF65-F5344CB8AC3E}">
        <p14:creationId xmlns:p14="http://schemas.microsoft.com/office/powerpoint/2010/main" val="6689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Management wants things done quickly</a:t>
            </a:r>
            <a:endParaRPr lang="en-US" dirty="0"/>
          </a:p>
        </p:txBody>
      </p:sp>
      <p:sp>
        <p:nvSpPr>
          <p:cNvPr id="6" name="Title 3"/>
          <p:cNvSpPr txBox="1">
            <a:spLocks/>
          </p:cNvSpPr>
          <p:nvPr/>
        </p:nvSpPr>
        <p:spPr>
          <a:xfrm>
            <a:off x="1287332" y="3962400"/>
            <a:ext cx="6637468"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t>… and predictably</a:t>
            </a:r>
            <a:endParaRPr lang="en-US" i="1" dirty="0"/>
          </a:p>
        </p:txBody>
      </p:sp>
    </p:spTree>
    <p:extLst>
      <p:ext uri="{BB962C8B-B14F-4D97-AF65-F5344CB8AC3E}">
        <p14:creationId xmlns:p14="http://schemas.microsoft.com/office/powerpoint/2010/main" val="20067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Velocity</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405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External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5744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Bad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842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Implied Metrics</a:t>
            </a:r>
            <a:endParaRPr lang="en-US" dirty="0"/>
          </a:p>
        </p:txBody>
      </p:sp>
      <p:sp>
        <p:nvSpPr>
          <p:cNvPr id="2" name="Content Placeholder 1"/>
          <p:cNvSpPr>
            <a:spLocks noGrp="1"/>
          </p:cNvSpPr>
          <p:nvPr>
            <p:ph idx="1"/>
          </p:nvPr>
        </p:nvSpPr>
        <p:spPr/>
        <p:txBody>
          <a:bodyPr/>
          <a:lstStyle/>
          <a:p>
            <a:endParaRPr lang="en-US"/>
          </a:p>
        </p:txBody>
      </p:sp>
      <p:pic>
        <p:nvPicPr>
          <p:cNvPr id="2050" name="Picture 2" descr="Load She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97" y="1447800"/>
            <a:ext cx="6827406" cy="503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63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1026" name="Picture 2" descr="simple 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77200" cy="445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3074"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495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95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5122" name="Picture 2" descr="http://jonkruger.com/wp-content/uploads/2015/01/burndow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28" y="1676400"/>
            <a:ext cx="783474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03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6146"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42" y="1752600"/>
            <a:ext cx="796371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26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7170"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12" y="1828800"/>
            <a:ext cx="78077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87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Should you post a </a:t>
            </a:r>
            <a:r>
              <a:rPr lang="en-US" dirty="0" err="1" smtClean="0"/>
              <a:t>burndown</a:t>
            </a:r>
            <a:r>
              <a:rPr lang="en-US" dirty="0" smtClean="0"/>
              <a:t> chart?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5224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85800"/>
            <a:ext cx="7024744" cy="1143000"/>
          </a:xfrm>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a:xfrm>
            <a:off x="609600" y="1447800"/>
            <a:ext cx="7924800" cy="4953000"/>
          </a:xfrm>
        </p:spPr>
        <p:txBody>
          <a:bodyPr anchor="ctr">
            <a:normAutofit fontScale="850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Presentations</a:t>
            </a:r>
          </a:p>
          <a:p>
            <a:pPr algn="ctr">
              <a:buNone/>
            </a:pPr>
            <a:endParaRPr lang="en-US" sz="3600" b="1" dirty="0"/>
          </a:p>
          <a:p>
            <a:pPr algn="ctr">
              <a:buNone/>
            </a:pPr>
            <a:r>
              <a:rPr lang="en-US" sz="3600" dirty="0" smtClean="0"/>
              <a:t>Blog Series:</a:t>
            </a:r>
          </a:p>
          <a:p>
            <a:pPr algn="ctr">
              <a:buNone/>
            </a:pPr>
            <a:r>
              <a:rPr lang="en-US" sz="3100" b="1" dirty="0" smtClean="0"/>
              <a:t>http://jonkruger.com/iteration-management</a:t>
            </a:r>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221711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3489</TotalTime>
  <Words>1769</Words>
  <Application>Microsoft Office PowerPoint</Application>
  <PresentationFormat>On-screen Show (4:3)</PresentationFormat>
  <Paragraphs>288</Paragraphs>
  <Slides>46</Slides>
  <Notes>43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Austin</vt:lpstr>
      <vt:lpstr>Iteration Management – Your Key to Predictable Delivery</vt:lpstr>
      <vt:lpstr>What is Iteration Management? </vt:lpstr>
      <vt:lpstr>Management wants things done quickly</vt:lpstr>
      <vt:lpstr>What if I’m not an Agile project?</vt:lpstr>
      <vt:lpstr>What if I’m not a team lead?</vt:lpstr>
      <vt:lpstr>What’s an iteration?</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Estimation Methods</vt:lpstr>
      <vt:lpstr>Estimation Methods</vt:lpstr>
      <vt:lpstr>Estimation Methods</vt:lpstr>
      <vt:lpstr>Estimation Methods</vt:lpstr>
      <vt:lpstr>How many in the jar?</vt:lpstr>
      <vt:lpstr>How many in the jar?</vt:lpstr>
      <vt:lpstr>How many in the jar?</vt:lpstr>
      <vt:lpstr>Data Analysis</vt:lpstr>
      <vt:lpstr>Data Analysis  …at the personal level</vt:lpstr>
      <vt:lpstr>Metrics</vt:lpstr>
      <vt:lpstr>Metrics</vt:lpstr>
      <vt:lpstr>Data and Interpretation</vt:lpstr>
      <vt:lpstr>Internal Metrics</vt:lpstr>
      <vt:lpstr>Internal Metrics</vt:lpstr>
      <vt:lpstr>Velocity</vt:lpstr>
      <vt:lpstr>External Metrics</vt:lpstr>
      <vt:lpstr>Bad Metrics</vt:lpstr>
      <vt:lpstr>Implied Metrics</vt:lpstr>
      <vt:lpstr>Burndown Charts</vt:lpstr>
      <vt:lpstr>Burndown Charts</vt:lpstr>
      <vt:lpstr>Burndown Charts</vt:lpstr>
      <vt:lpstr>Burndown Charts</vt:lpstr>
      <vt:lpstr>Burndown Charts</vt:lpstr>
      <vt:lpstr>Should you post a burndown chart?</vt:lpstr>
      <vt:lpstr>Involving Stakeholders</vt:lpstr>
      <vt:lpstr>Capacity Planning</vt:lpstr>
      <vt:lpstr>Managing the Backlog</vt:lpstr>
      <vt:lpstr>Working with Management</vt:lpstr>
      <vt:lpstr>Keeping Up</vt:lpstr>
      <vt:lpstr>The only rule</vt:lpstr>
      <vt:lpstr>Slides and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IMAGE</cp:lastModifiedBy>
  <cp:revision>72</cp:revision>
  <dcterms:created xsi:type="dcterms:W3CDTF">2015-02-05T01:13:06Z</dcterms:created>
  <dcterms:modified xsi:type="dcterms:W3CDTF">2015-02-17T17:50:42Z</dcterms:modified>
</cp:coreProperties>
</file>