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8"/>
  </p:notesMasterIdLst>
  <p:sldIdLst>
    <p:sldId id="256" r:id="rId2"/>
    <p:sldId id="257" r:id="rId3"/>
    <p:sldId id="283" r:id="rId4"/>
    <p:sldId id="284" r:id="rId5"/>
    <p:sldId id="281" r:id="rId6"/>
    <p:sldId id="267" r:id="rId7"/>
    <p:sldId id="268" r:id="rId8"/>
    <p:sldId id="269" r:id="rId9"/>
    <p:sldId id="270" r:id="rId10"/>
    <p:sldId id="271" r:id="rId11"/>
    <p:sldId id="278" r:id="rId12"/>
    <p:sldId id="259" r:id="rId13"/>
    <p:sldId id="260" r:id="rId14"/>
    <p:sldId id="280" r:id="rId15"/>
    <p:sldId id="273" r:id="rId16"/>
    <p:sldId id="274" r:id="rId17"/>
    <p:sldId id="276" r:id="rId18"/>
    <p:sldId id="261" r:id="rId19"/>
    <p:sldId id="262" r:id="rId20"/>
    <p:sldId id="282" r:id="rId21"/>
    <p:sldId id="279" r:id="rId22"/>
    <p:sldId id="266" r:id="rId23"/>
    <p:sldId id="264" r:id="rId24"/>
    <p:sldId id="263" r:id="rId25"/>
    <p:sldId id="265"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22" autoAdjust="0"/>
  </p:normalViewPr>
  <p:slideViewPr>
    <p:cSldViewPr>
      <p:cViewPr varScale="1">
        <p:scale>
          <a:sx n="54" d="100"/>
          <a:sy n="54" d="100"/>
        </p:scale>
        <p:origin x="-182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5C74-C5D5-44B4-837D-76A1EE64E52E}" type="datetimeFigureOut">
              <a:rPr lang="en-US" smtClean="0"/>
              <a:t>2/10/2015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E5B25-4A79-484F-8CBE-17420048C75D}" type="slidenum">
              <a:rPr lang="en-US" smtClean="0"/>
              <a:t>‹#›</a:t>
            </a:fld>
            <a:endParaRPr lang="en-US"/>
          </a:p>
        </p:txBody>
      </p:sp>
    </p:spTree>
    <p:extLst>
      <p:ext uri="{BB962C8B-B14F-4D97-AF65-F5344CB8AC3E}">
        <p14:creationId xmlns:p14="http://schemas.microsoft.com/office/powerpoint/2010/main" val="357706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Iteration managers</a:t>
            </a:r>
            <a:r>
              <a:rPr lang="en-US" baseline="0" dirty="0" smtClean="0"/>
              <a:t> vs. project managers</a:t>
            </a:r>
          </a:p>
          <a:p>
            <a:r>
              <a:rPr lang="en-US" baseline="0" dirty="0" smtClean="0"/>
              <a:t>Optimize efficiencies – let team members focus</a:t>
            </a:r>
          </a:p>
          <a:p>
            <a:r>
              <a:rPr lang="en-US" baseline="0" dirty="0" smtClean="0"/>
              <a:t>Help the team work as a team (not silos)</a:t>
            </a:r>
          </a:p>
          <a:p>
            <a:r>
              <a:rPr lang="en-US" baseline="0" dirty="0" err="1" smtClean="0"/>
              <a:t>Unblocker</a:t>
            </a:r>
            <a:endParaRPr lang="en-US" baseline="0" dirty="0" smtClean="0"/>
          </a:p>
          <a:p>
            <a:r>
              <a:rPr lang="en-US" baseline="0" dirty="0" smtClean="0"/>
              <a:t>How to spot someone being blocked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Handling changes (from the business, production support, etc.)</a:t>
            </a:r>
          </a:p>
        </p:txBody>
      </p:sp>
      <p:sp>
        <p:nvSpPr>
          <p:cNvPr id="4" name="Slide Number Placeholder 3"/>
          <p:cNvSpPr>
            <a:spLocks noGrp="1"/>
          </p:cNvSpPr>
          <p:nvPr>
            <p:ph type="sldNum" sz="quarter" idx="10"/>
          </p:nvPr>
        </p:nvSpPr>
        <p:spPr/>
        <p:txBody>
          <a:bodyPr/>
          <a:lstStyle/>
          <a:p>
            <a:fld id="{CF4E5B25-4A79-484F-8CBE-17420048C75D}" type="slidenum">
              <a:rPr lang="en-US" smtClean="0"/>
              <a:t>2</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11</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Board</a:t>
            </a:r>
          </a:p>
          <a:p>
            <a:r>
              <a:rPr lang="en-US" dirty="0" smtClean="0"/>
              <a:t>Online</a:t>
            </a:r>
            <a:r>
              <a:rPr lang="en-US" baseline="0" dirty="0" smtClean="0"/>
              <a:t> tools</a:t>
            </a:r>
          </a:p>
        </p:txBody>
      </p:sp>
      <p:sp>
        <p:nvSpPr>
          <p:cNvPr id="4" name="Slide Number Placeholder 3"/>
          <p:cNvSpPr>
            <a:spLocks noGrp="1"/>
          </p:cNvSpPr>
          <p:nvPr>
            <p:ph type="sldNum" sz="quarter" idx="10"/>
          </p:nvPr>
        </p:nvSpPr>
        <p:spPr/>
        <p:txBody>
          <a:bodyPr/>
          <a:lstStyle/>
          <a:p>
            <a:fld id="{CF4E5B25-4A79-484F-8CBE-17420048C75D}" type="slidenum">
              <a:rPr lang="en-US" smtClean="0"/>
              <a:t>12</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“Estimates are always wrong” – business needs better</a:t>
            </a:r>
            <a:r>
              <a:rPr lang="en-US" baseline="0" dirty="0" smtClean="0"/>
              <a:t> that this</a:t>
            </a:r>
          </a:p>
          <a:p>
            <a:r>
              <a:rPr lang="en-US" baseline="0" dirty="0" smtClean="0"/>
              <a:t>You know that estimates will be interpreted as commitments, this should not surprise you anymore</a:t>
            </a:r>
            <a:endParaRPr lang="en-US" dirty="0" smtClean="0"/>
          </a:p>
          <a:p>
            <a:r>
              <a:rPr lang="en-US" baseline="0" dirty="0" smtClean="0"/>
              <a:t>Small tasks are easier to estimate (how small is up to you)</a:t>
            </a:r>
          </a:p>
          <a:p>
            <a:r>
              <a:rPr lang="en-US" baseline="0" dirty="0" smtClean="0"/>
              <a:t>3 amigos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People</a:t>
            </a:r>
            <a:r>
              <a:rPr lang="en-US" baseline="0" dirty="0" smtClean="0"/>
              <a:t> doing the work should do the estimates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Estimate as late as possible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Re-estimating work that was estimated long ago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have long estimation meetings</a:t>
            </a:r>
          </a:p>
          <a:p>
            <a:r>
              <a:rPr lang="en-US" baseline="0" dirty="0" smtClean="0"/>
              <a:t>Story points vs. hours</a:t>
            </a:r>
          </a:p>
        </p:txBody>
      </p:sp>
      <p:sp>
        <p:nvSpPr>
          <p:cNvPr id="4" name="Slide Number Placeholder 3"/>
          <p:cNvSpPr>
            <a:spLocks noGrp="1"/>
          </p:cNvSpPr>
          <p:nvPr>
            <p:ph type="sldNum" sz="quarter" idx="10"/>
          </p:nvPr>
        </p:nvSpPr>
        <p:spPr/>
        <p:txBody>
          <a:bodyPr/>
          <a:lstStyle/>
          <a:p>
            <a:fld id="{CF4E5B25-4A79-484F-8CBE-17420048C75D}" type="slidenum">
              <a:rPr lang="en-US" smtClean="0"/>
              <a:t>13</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 and cons of each</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14</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15</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16</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becomes much easier to estimate once we have data that can help us determine the right answer.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17</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Past experiences with data analysis</a:t>
            </a:r>
          </a:p>
          <a:p>
            <a:r>
              <a:rPr lang="en-US" dirty="0" smtClean="0"/>
              <a:t>Get</a:t>
            </a:r>
            <a:r>
              <a:rPr lang="en-US" baseline="0" dirty="0" smtClean="0"/>
              <a:t> better at estimating</a:t>
            </a:r>
          </a:p>
          <a:p>
            <a:r>
              <a:rPr lang="en-US" baseline="0" dirty="0" smtClean="0"/>
              <a:t>How will you know if you’re estimating correctly?</a:t>
            </a:r>
          </a:p>
          <a:p>
            <a:r>
              <a:rPr lang="en-US" baseline="0" dirty="0" smtClean="0"/>
              <a:t>Control variables</a:t>
            </a:r>
          </a:p>
          <a:p>
            <a:pPr marL="171450" indent="-171450">
              <a:buFontTx/>
              <a:buChar char="-"/>
            </a:pPr>
            <a:r>
              <a:rPr lang="en-US" baseline="0" dirty="0" smtClean="0"/>
              <a:t>Team members</a:t>
            </a:r>
          </a:p>
          <a:p>
            <a:pPr marL="171450" indent="-171450">
              <a:buFontTx/>
              <a:buChar char="-"/>
            </a:pPr>
            <a:r>
              <a:rPr lang="en-US" baseline="0" dirty="0" smtClean="0"/>
              <a:t>Smaller teams</a:t>
            </a:r>
          </a:p>
          <a:p>
            <a:pPr marL="171450" indent="-171450">
              <a:buFontTx/>
              <a:buChar char="-"/>
            </a:pPr>
            <a:r>
              <a:rPr lang="en-US" baseline="0" dirty="0" smtClean="0"/>
              <a:t>Expected the unexpected</a:t>
            </a:r>
          </a:p>
          <a:p>
            <a:pPr marL="171450" indent="-171450">
              <a:buFontTx/>
              <a:buChar char="-"/>
            </a:pPr>
            <a:r>
              <a:rPr lang="en-US" baseline="0" dirty="0" smtClean="0"/>
              <a:t>Consistent hours/accounting for all hours</a:t>
            </a:r>
          </a:p>
          <a:p>
            <a:pPr marL="0" indent="0">
              <a:buFontTx/>
              <a:buNone/>
            </a:pPr>
            <a:r>
              <a:rPr lang="en-US" baseline="0" dirty="0" smtClean="0"/>
              <a:t>Track everything!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Tracking estimates vs. actuals</a:t>
            </a:r>
            <a:endParaRPr lang="en-US" dirty="0" smtClean="0"/>
          </a:p>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18</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much can we commit to, and what</a:t>
            </a:r>
            <a:r>
              <a:rPr lang="en-US" baseline="0" dirty="0" smtClean="0"/>
              <a:t> should we work on</a:t>
            </a:r>
            <a:r>
              <a:rPr lang="en-US" dirty="0" smtClean="0"/>
              <a:t>?</a:t>
            </a:r>
          </a:p>
          <a:p>
            <a:r>
              <a:rPr lang="en-US" dirty="0" smtClean="0"/>
              <a:t>Tickets should already be estimated (incl.</a:t>
            </a:r>
            <a:r>
              <a:rPr lang="en-US" baseline="0" dirty="0" smtClean="0"/>
              <a:t> analysis, testing)</a:t>
            </a:r>
          </a:p>
          <a:p>
            <a:endParaRPr lang="en-US" baseline="0" dirty="0" smtClean="0"/>
          </a:p>
          <a:p>
            <a:r>
              <a:rPr lang="en-US" baseline="0" dirty="0" smtClean="0"/>
              <a:t>% person’s time in each discipline for moving tickets?  (separate by project)</a:t>
            </a:r>
          </a:p>
          <a:p>
            <a:r>
              <a:rPr lang="en-US" dirty="0" smtClean="0"/>
              <a:t>Account</a:t>
            </a:r>
            <a:r>
              <a:rPr lang="en-US" baseline="0" dirty="0" smtClean="0"/>
              <a:t> for time off, special meetings,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Expected time needed for new scope, prod support,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Normal working hours</a:t>
            </a:r>
          </a:p>
          <a:p>
            <a:r>
              <a:rPr lang="en-US" dirty="0" smtClean="0"/>
              <a:t>Break</a:t>
            </a:r>
            <a:r>
              <a:rPr lang="en-US" baseline="0" dirty="0" smtClean="0"/>
              <a:t> the team into smaller teams (or sub-teams) </a:t>
            </a:r>
          </a:p>
          <a:p>
            <a:r>
              <a:rPr lang="en-US" baseline="0" dirty="0" smtClean="0"/>
              <a:t>Each sub-team can do their own capacity planning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Start with a gut feel, and then adjust your gut feel estimate based on data and experiences (PUT THIS POINT SOMEWHERE ELSE?)</a:t>
            </a:r>
          </a:p>
          <a:p>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21</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Product owners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the business pick what you work 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Include the business in the meeting, or meet with the before, whatever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goals for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Swapping</a:t>
            </a:r>
            <a:r>
              <a:rPr lang="en-US" baseline="0" dirty="0" smtClean="0"/>
              <a:t> things out during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Demos/UAT</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22</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don’t have to be in an Agile environment to do these things, although Agile practices make this a lot easier</a:t>
            </a:r>
          </a:p>
          <a:p>
            <a:r>
              <a:rPr lang="en-US" baseline="0" dirty="0" smtClean="0"/>
              <a:t>Apply these ideas to the work that you are doing so that you can see problems quicker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of yourself as a team of one – apply principles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a:t>
            </a:r>
            <a:r>
              <a:rPr lang="en-US" baseline="0" dirty="0" smtClean="0"/>
              <a:t>, defined amount of time (scrum)</a:t>
            </a:r>
          </a:p>
          <a:p>
            <a:r>
              <a:rPr lang="en-US" baseline="0" dirty="0" smtClean="0"/>
              <a:t>Continuous flow of work (</a:t>
            </a:r>
            <a:r>
              <a:rPr lang="en-US" baseline="0" dirty="0" err="1" smtClean="0"/>
              <a:t>kanban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5</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board vs. online tools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6</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we can easily see that we are either developing things faster than we can test them, or things are getting stuck in testing due to bugs. We may need to assign more people to testing or work on reducing bugs.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7</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a lot of features that are blocked. We should try and address the blocking issues and look and see if there is some greater problem that is causing things to get blocked.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8</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don’t have much in our backlog, so the developers are going to be out of stuff to do really soon. We may need to get more people working on requirements gathering.</a:t>
            </a:r>
          </a:p>
        </p:txBody>
      </p:sp>
      <p:sp>
        <p:nvSpPr>
          <p:cNvPr id="4" name="Slide Number Placeholder 3"/>
          <p:cNvSpPr>
            <a:spLocks noGrp="1"/>
          </p:cNvSpPr>
          <p:nvPr>
            <p:ph type="sldNum" sz="quarter" idx="10"/>
          </p:nvPr>
        </p:nvSpPr>
        <p:spPr/>
        <p:txBody>
          <a:bodyPr/>
          <a:lstStyle/>
          <a:p>
            <a:fld id="{CF4E5B25-4A79-484F-8CBE-17420048C75D}" type="slidenum">
              <a:rPr lang="en-US" smtClean="0"/>
              <a:t>9</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Things are flowing pretty smoothly. We have a good sized backlog, no blockers, the work is evenly distributed, and we’re getting a lot done.</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10</a:t>
            </a:fld>
            <a:endParaRPr lang="en-US"/>
          </a:p>
        </p:txBody>
      </p:sp>
    </p:spTree>
    <p:extLst>
      <p:ext uri="{BB962C8B-B14F-4D97-AF65-F5344CB8AC3E}">
        <p14:creationId xmlns:p14="http://schemas.microsoft.com/office/powerpoint/2010/main" val="247959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86B444B-C4E2-405B-A158-8F5713CA0896}" type="datetimeFigureOut">
              <a:rPr lang="en-US" smtClean="0"/>
              <a:t>2/10/2015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FD7936D-822E-44AA-858F-8BA8A460C80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6B444B-C4E2-405B-A158-8F5713CA0896}"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B444B-C4E2-405B-A158-8F5713CA0896}"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6B444B-C4E2-405B-A158-8F5713CA0896}" type="datetimeFigureOut">
              <a:rPr lang="en-US" smtClean="0"/>
              <a:t>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6B444B-C4E2-405B-A158-8F5713CA0896}" type="datetimeFigureOut">
              <a:rPr lang="en-US" smtClean="0"/>
              <a:t>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B444B-C4E2-405B-A158-8F5713CA0896}" type="datetimeFigureOut">
              <a:rPr lang="en-US" smtClean="0"/>
              <a:t>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2/10/2015</a:t>
            </a:fld>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B444B-C4E2-405B-A158-8F5713CA0896}" type="datetimeFigureOut">
              <a:rPr lang="en-US" smtClean="0"/>
              <a:t>2/10/2015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86B444B-C4E2-405B-A158-8F5713CA0896}" type="datetimeFigureOut">
              <a:rPr lang="en-US" smtClean="0"/>
              <a:t>2/10/2015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FD7936D-822E-44AA-858F-8BA8A460C8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3174640"/>
            <a:ext cx="3313355" cy="1702160"/>
          </a:xfrm>
        </p:spPr>
        <p:txBody>
          <a:bodyPr>
            <a:normAutofit fontScale="90000"/>
          </a:bodyPr>
          <a:lstStyle/>
          <a:p>
            <a:r>
              <a:rPr lang="en-US" dirty="0" smtClean="0"/>
              <a:t>Iteration Management – Your Key to Predictable Delivery</a:t>
            </a:r>
            <a:endParaRPr lang="en-US" dirty="0"/>
          </a:p>
        </p:txBody>
      </p:sp>
      <p:sp>
        <p:nvSpPr>
          <p:cNvPr id="3" name="Subtitle 2"/>
          <p:cNvSpPr>
            <a:spLocks noGrp="1"/>
          </p:cNvSpPr>
          <p:nvPr>
            <p:ph type="subTitle" idx="1"/>
          </p:nvPr>
        </p:nvSpPr>
        <p:spPr>
          <a:xfrm>
            <a:off x="4733365" y="5029200"/>
            <a:ext cx="3309803" cy="881109"/>
          </a:xfrm>
        </p:spPr>
        <p:txBody>
          <a:bodyPr>
            <a:normAutofit/>
          </a:bodyPr>
          <a:lstStyle/>
          <a:p>
            <a:r>
              <a:rPr lang="en-US" dirty="0" smtClean="0"/>
              <a:t>By Jon Kruger</a:t>
            </a:r>
          </a:p>
          <a:p>
            <a:r>
              <a:rPr lang="en-US" dirty="0" smtClean="0"/>
              <a:t>(@</a:t>
            </a:r>
            <a:r>
              <a:rPr lang="en-US" dirty="0" err="1" smtClean="0"/>
              <a:t>JonKruger</a:t>
            </a:r>
            <a:r>
              <a:rPr lang="en-US" dirty="0" smtClean="0"/>
              <a:t>)</a:t>
            </a:r>
            <a:endParaRPr lang="en-US" dirty="0"/>
          </a:p>
        </p:txBody>
      </p:sp>
    </p:spTree>
    <p:extLst>
      <p:ext uri="{BB962C8B-B14F-4D97-AF65-F5344CB8AC3E}">
        <p14:creationId xmlns:p14="http://schemas.microsoft.com/office/powerpoint/2010/main" val="2334416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4098" name="Picture 2" descr="goo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2046130"/>
            <a:ext cx="5731905" cy="382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503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304800"/>
            <a:ext cx="7024744" cy="1143000"/>
          </a:xfrm>
        </p:spPr>
        <p:txBody>
          <a:bodyPr anchor="ctr">
            <a:normAutofit fontScale="90000"/>
          </a:bodyPr>
          <a:lstStyle/>
          <a:p>
            <a:pPr algn="ctr"/>
            <a:r>
              <a:rPr lang="en-US" dirty="0" smtClean="0"/>
              <a:t>What is this board telling you?</a:t>
            </a:r>
            <a:endParaRPr lang="en-US" dirty="0"/>
          </a:p>
        </p:txBody>
      </p:sp>
      <p:pic>
        <p:nvPicPr>
          <p:cNvPr id="5" name="Picture 4"/>
          <p:cNvPicPr>
            <a:picLocks noGrp="1" noChangeAspect="1"/>
          </p:cNvPicPr>
          <p:nvPr/>
        </p:nvPicPr>
        <p:blipFill>
          <a:blip r:embed="rId3" cstate="print">
            <a:extLst>
              <a:ext uri="{28A0092B-C50C-407E-A947-70E740481C1C}">
                <a14:useLocalDpi xmlns:a14="http://schemas.microsoft.com/office/drawing/2010/main" val="0"/>
              </a:ext>
            </a:extLst>
          </a:blip>
          <a:srcRect l="10131" r="10131"/>
          <a:stretch>
            <a:fillRect/>
          </a:stretch>
        </p:blipFill>
        <p:spPr>
          <a:xfrm>
            <a:off x="1219200" y="1371600"/>
            <a:ext cx="6705600" cy="5029200"/>
          </a:xfrm>
          <a:prstGeom prst="rect">
            <a:avLst/>
          </a:prstGeom>
        </p:spPr>
      </p:pic>
    </p:spTree>
    <p:extLst>
      <p:ext uri="{BB962C8B-B14F-4D97-AF65-F5344CB8AC3E}">
        <p14:creationId xmlns:p14="http://schemas.microsoft.com/office/powerpoint/2010/main" val="2679795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Iteration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001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Estimating</a:t>
            </a:r>
            <a:endParaRPr lang="en-US" dirty="0"/>
          </a:p>
        </p:txBody>
      </p:sp>
      <p:pic>
        <p:nvPicPr>
          <p:cNvPr id="5124" name="Picture 4" descr="Estima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752600"/>
            <a:ext cx="5410200" cy="432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795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2638685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20191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Tree>
    <p:extLst>
      <p:ext uri="{BB962C8B-B14F-4D97-AF65-F5344CB8AC3E}">
        <p14:creationId xmlns:p14="http://schemas.microsoft.com/office/powerpoint/2010/main" val="3166057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8"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185" y="1976366"/>
            <a:ext cx="2579000" cy="3438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
        <p:nvSpPr>
          <p:cNvPr id="9" name="TextBox 8"/>
          <p:cNvSpPr txBox="1"/>
          <p:nvPr/>
        </p:nvSpPr>
        <p:spPr>
          <a:xfrm>
            <a:off x="6858000" y="5613298"/>
            <a:ext cx="1219200" cy="707886"/>
          </a:xfrm>
          <a:prstGeom prst="rect">
            <a:avLst/>
          </a:prstGeom>
          <a:noFill/>
        </p:spPr>
        <p:txBody>
          <a:bodyPr wrap="square" rtlCol="0">
            <a:spAutoFit/>
          </a:bodyPr>
          <a:lstStyle/>
          <a:p>
            <a:r>
              <a:rPr lang="en-US" sz="4000" b="1" dirty="0" smtClean="0"/>
              <a:t>90</a:t>
            </a:r>
            <a:endParaRPr lang="en-US" sz="4000" b="1" dirty="0"/>
          </a:p>
        </p:txBody>
      </p:sp>
    </p:spTree>
    <p:extLst>
      <p:ext uri="{BB962C8B-B14F-4D97-AF65-F5344CB8AC3E}">
        <p14:creationId xmlns:p14="http://schemas.microsoft.com/office/powerpoint/2010/main" val="2350241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Data Analysis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7940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8743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is Iteration Management? </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675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err="1" smtClean="0"/>
              <a:t>Burndown</a:t>
            </a:r>
            <a:r>
              <a:rPr lang="en-US" dirty="0" smtClean="0"/>
              <a:t> Charts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0654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Capacity Planning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1244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Involving Stakeholders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63060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Backlog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7404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Working with Management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6679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Keeping Up</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54065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628" y="1027664"/>
            <a:ext cx="7024744" cy="1143000"/>
          </a:xfrm>
        </p:spPr>
        <p:txBody>
          <a:bodyPr anchor="ctr"/>
          <a:lstStyle/>
          <a:p>
            <a:pPr algn="ctr"/>
            <a:r>
              <a:rPr lang="en-US" dirty="0" smtClean="0"/>
              <a:t>The only rule</a:t>
            </a:r>
            <a:endParaRPr lang="en-US" dirty="0"/>
          </a:p>
        </p:txBody>
      </p:sp>
      <p:sp>
        <p:nvSpPr>
          <p:cNvPr id="2" name="Content Placeholder 1"/>
          <p:cNvSpPr>
            <a:spLocks noGrp="1"/>
          </p:cNvSpPr>
          <p:nvPr>
            <p:ph idx="1"/>
          </p:nvPr>
        </p:nvSpPr>
        <p:spPr>
          <a:xfrm>
            <a:off x="1183342" y="2323652"/>
            <a:ext cx="6777317" cy="3508977"/>
          </a:xfrm>
        </p:spPr>
        <p:txBody>
          <a:bodyPr>
            <a:normAutofit/>
          </a:bodyPr>
          <a:lstStyle/>
          <a:p>
            <a:pPr marL="68580" indent="0" algn="ctr">
              <a:buNone/>
            </a:pPr>
            <a:endParaRPr lang="en-US" sz="3600" b="1" i="1" dirty="0" smtClean="0"/>
          </a:p>
          <a:p>
            <a:pPr marL="68580" indent="0" algn="ctr">
              <a:buNone/>
            </a:pPr>
            <a:r>
              <a:rPr lang="en-US" sz="3600" b="1" i="1" dirty="0" smtClean="0"/>
              <a:t>Do more of what works and less of what doesn’t.</a:t>
            </a:r>
            <a:endParaRPr lang="en-US" sz="3600" b="1" i="1" dirty="0"/>
          </a:p>
        </p:txBody>
      </p:sp>
    </p:spTree>
    <p:extLst>
      <p:ext uri="{BB962C8B-B14F-4D97-AF65-F5344CB8AC3E}">
        <p14:creationId xmlns:p14="http://schemas.microsoft.com/office/powerpoint/2010/main" val="117382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an Agile project?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0548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 team lead?</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3028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What’s an iteration?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7658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The Board</a:t>
            </a:r>
            <a:endParaRPr lang="en-US" dirty="0"/>
          </a:p>
        </p:txBody>
      </p:sp>
      <p:pic>
        <p:nvPicPr>
          <p:cNvPr id="6" name="Picture 5"/>
          <p:cNvPicPr>
            <a:picLocks noGrp="1"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282700" y="1543050"/>
            <a:ext cx="6578600" cy="4933950"/>
          </a:xfrm>
          <a:prstGeom prst="rect">
            <a:avLst/>
          </a:prstGeom>
        </p:spPr>
      </p:pic>
    </p:spTree>
    <p:extLst>
      <p:ext uri="{BB962C8B-B14F-4D97-AF65-F5344CB8AC3E}">
        <p14:creationId xmlns:p14="http://schemas.microsoft.com/office/powerpoint/2010/main" val="2479053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1026" name="Picture 2" descr="boar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50468" cy="376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828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2050" name="Picture 2" descr="blocker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0069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3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3074" name="Picture 2" descr="no-backlo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62100" y="2133600"/>
            <a:ext cx="5621893" cy="374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514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2939</TotalTime>
  <Words>712</Words>
  <Application>Microsoft Office PowerPoint</Application>
  <PresentationFormat>On-screen Show (4:3)</PresentationFormat>
  <Paragraphs>112</Paragraphs>
  <Slides>26</Slides>
  <Notes>19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Austin</vt:lpstr>
      <vt:lpstr>Iteration Management – Your Key to Predictable Delivery</vt:lpstr>
      <vt:lpstr>What is Iteration Management? </vt:lpstr>
      <vt:lpstr>What if I’m not an Agile project?</vt:lpstr>
      <vt:lpstr>What if I’m not a team lead?</vt:lpstr>
      <vt:lpstr>What’s an iteration?</vt:lpstr>
      <vt:lpstr>The Board</vt:lpstr>
      <vt:lpstr>What is this board telling you?</vt:lpstr>
      <vt:lpstr>What is this board telling you?</vt:lpstr>
      <vt:lpstr>What is this board telling you?</vt:lpstr>
      <vt:lpstr>What is this board telling you?</vt:lpstr>
      <vt:lpstr>What is this board telling you?</vt:lpstr>
      <vt:lpstr>Managing the Iteration</vt:lpstr>
      <vt:lpstr>Estimating</vt:lpstr>
      <vt:lpstr>Estimation Methods</vt:lpstr>
      <vt:lpstr>How many in the jar?</vt:lpstr>
      <vt:lpstr>How many in the jar?</vt:lpstr>
      <vt:lpstr>How many in the jar?</vt:lpstr>
      <vt:lpstr>Data Analysis</vt:lpstr>
      <vt:lpstr>Metrics</vt:lpstr>
      <vt:lpstr>Burndown Charts</vt:lpstr>
      <vt:lpstr>Capacity Planning</vt:lpstr>
      <vt:lpstr>Involving Stakeholders</vt:lpstr>
      <vt:lpstr>Managing the Backlog</vt:lpstr>
      <vt:lpstr>Working with Management</vt:lpstr>
      <vt:lpstr>Keeping Up</vt:lpstr>
      <vt:lpstr>The only rule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 Management – Your Key to Predictable Delivery</dc:title>
  <dc:creator>IMAGE</dc:creator>
  <cp:lastModifiedBy>IMAGE</cp:lastModifiedBy>
  <cp:revision>35</cp:revision>
  <dcterms:created xsi:type="dcterms:W3CDTF">2015-02-05T01:13:06Z</dcterms:created>
  <dcterms:modified xsi:type="dcterms:W3CDTF">2015-02-11T03:26:48Z</dcterms:modified>
</cp:coreProperties>
</file>