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28"/>
  </p:notesMasterIdLst>
  <p:sldIdLst>
    <p:sldId id="256" r:id="rId2"/>
    <p:sldId id="257" r:id="rId3"/>
    <p:sldId id="283" r:id="rId4"/>
    <p:sldId id="284" r:id="rId5"/>
    <p:sldId id="281" r:id="rId6"/>
    <p:sldId id="267" r:id="rId7"/>
    <p:sldId id="268" r:id="rId8"/>
    <p:sldId id="269" r:id="rId9"/>
    <p:sldId id="270" r:id="rId10"/>
    <p:sldId id="271" r:id="rId11"/>
    <p:sldId id="278" r:id="rId12"/>
    <p:sldId id="259" r:id="rId13"/>
    <p:sldId id="260" r:id="rId14"/>
    <p:sldId id="280" r:id="rId15"/>
    <p:sldId id="273" r:id="rId16"/>
    <p:sldId id="274" r:id="rId17"/>
    <p:sldId id="276" r:id="rId18"/>
    <p:sldId id="261" r:id="rId19"/>
    <p:sldId id="279" r:id="rId20"/>
    <p:sldId id="266" r:id="rId21"/>
    <p:sldId id="262" r:id="rId22"/>
    <p:sldId id="282" r:id="rId23"/>
    <p:sldId id="263" r:id="rId24"/>
    <p:sldId id="264" r:id="rId25"/>
    <p:sldId id="265" r:id="rId26"/>
    <p:sldId id="27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822" autoAdjust="0"/>
  </p:normalViewPr>
  <p:slideViewPr>
    <p:cSldViewPr>
      <p:cViewPr varScale="1">
        <p:scale>
          <a:sx n="54" d="100"/>
          <a:sy n="54" d="100"/>
        </p:scale>
        <p:origin x="-182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6C5C74-C5D5-44B4-837D-76A1EE64E52E}" type="datetimeFigureOut">
              <a:rPr lang="en-US" smtClean="0"/>
              <a:t>2/10/2015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4E5B25-4A79-484F-8CBE-17420048C75D}" type="slidenum">
              <a:rPr lang="en-US" smtClean="0"/>
              <a:t>‹#›</a:t>
            </a:fld>
            <a:endParaRPr lang="en-US"/>
          </a:p>
        </p:txBody>
      </p:sp>
    </p:spTree>
    <p:extLst>
      <p:ext uri="{BB962C8B-B14F-4D97-AF65-F5344CB8AC3E}">
        <p14:creationId xmlns:p14="http://schemas.microsoft.com/office/powerpoint/2010/main" val="3577067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Iteration managers</a:t>
            </a:r>
            <a:r>
              <a:rPr lang="en-US" baseline="0" dirty="0" smtClean="0"/>
              <a:t> vs. project managers</a:t>
            </a:r>
          </a:p>
          <a:p>
            <a:r>
              <a:rPr lang="en-US" baseline="0" dirty="0" smtClean="0"/>
              <a:t>Optimize efficiencies – let team members focus</a:t>
            </a:r>
          </a:p>
          <a:p>
            <a:r>
              <a:rPr lang="en-US" baseline="0" dirty="0" smtClean="0"/>
              <a:t>Help the team work as a team (not silos)</a:t>
            </a:r>
          </a:p>
          <a:p>
            <a:r>
              <a:rPr lang="en-US" baseline="0" dirty="0" err="1" smtClean="0"/>
              <a:t>Unblocker</a:t>
            </a:r>
            <a:endParaRPr lang="en-US" baseline="0" dirty="0" smtClean="0"/>
          </a:p>
          <a:p>
            <a:r>
              <a:rPr lang="en-US" baseline="0" dirty="0" smtClean="0"/>
              <a:t>How to spot someone being blocked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Handling changes (from the business, production support, etc.)</a:t>
            </a:r>
          </a:p>
        </p:txBody>
      </p:sp>
      <p:sp>
        <p:nvSpPr>
          <p:cNvPr id="4" name="Slide Number Placeholder 3"/>
          <p:cNvSpPr>
            <a:spLocks noGrp="1"/>
          </p:cNvSpPr>
          <p:nvPr>
            <p:ph type="sldNum" sz="quarter" idx="10"/>
          </p:nvPr>
        </p:nvSpPr>
        <p:spPr/>
        <p:txBody>
          <a:bodyPr/>
          <a:lstStyle/>
          <a:p>
            <a:fld id="{CF4E5B25-4A79-484F-8CBE-17420048C75D}" type="slidenum">
              <a:rPr lang="en-US" smtClean="0"/>
              <a:t>2</a:t>
            </a:fld>
            <a:endParaRPr lang="en-US"/>
          </a:p>
        </p:txBody>
      </p:sp>
    </p:spTree>
    <p:extLst>
      <p:ext uri="{BB962C8B-B14F-4D97-AF65-F5344CB8AC3E}">
        <p14:creationId xmlns:p14="http://schemas.microsoft.com/office/powerpoint/2010/main" val="39610002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11</a:t>
            </a:fld>
            <a:endParaRPr lang="en-US"/>
          </a:p>
        </p:txBody>
      </p:sp>
    </p:spTree>
    <p:extLst>
      <p:ext uri="{BB962C8B-B14F-4D97-AF65-F5344CB8AC3E}">
        <p14:creationId xmlns:p14="http://schemas.microsoft.com/office/powerpoint/2010/main" val="2479593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Board</a:t>
            </a:r>
          </a:p>
          <a:p>
            <a:r>
              <a:rPr lang="en-US" dirty="0" smtClean="0"/>
              <a:t>Online</a:t>
            </a:r>
            <a:r>
              <a:rPr lang="en-US" baseline="0" dirty="0" smtClean="0"/>
              <a:t> tools</a:t>
            </a:r>
          </a:p>
        </p:txBody>
      </p:sp>
      <p:sp>
        <p:nvSpPr>
          <p:cNvPr id="4" name="Slide Number Placeholder 3"/>
          <p:cNvSpPr>
            <a:spLocks noGrp="1"/>
          </p:cNvSpPr>
          <p:nvPr>
            <p:ph type="sldNum" sz="quarter" idx="10"/>
          </p:nvPr>
        </p:nvSpPr>
        <p:spPr/>
        <p:txBody>
          <a:bodyPr/>
          <a:lstStyle/>
          <a:p>
            <a:fld id="{CF4E5B25-4A79-484F-8CBE-17420048C75D}" type="slidenum">
              <a:rPr lang="en-US" smtClean="0"/>
              <a:t>12</a:t>
            </a:fld>
            <a:endParaRPr lang="en-US"/>
          </a:p>
        </p:txBody>
      </p:sp>
    </p:spTree>
    <p:extLst>
      <p:ext uri="{BB962C8B-B14F-4D97-AF65-F5344CB8AC3E}">
        <p14:creationId xmlns:p14="http://schemas.microsoft.com/office/powerpoint/2010/main" val="2479593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“Estimates are always wrong” – business needs better</a:t>
            </a:r>
            <a:r>
              <a:rPr lang="en-US" baseline="0" dirty="0" smtClean="0"/>
              <a:t> that this</a:t>
            </a:r>
          </a:p>
          <a:p>
            <a:r>
              <a:rPr lang="en-US" baseline="0" dirty="0" smtClean="0"/>
              <a:t>You know that estimates will be interpreted as commitments, this should not surprise you anymore</a:t>
            </a:r>
            <a:endParaRPr lang="en-US" dirty="0" smtClean="0"/>
          </a:p>
          <a:p>
            <a:r>
              <a:rPr lang="en-US" baseline="0" dirty="0" smtClean="0"/>
              <a:t>Small tasks are easier to estimate (how small is up to you)</a:t>
            </a:r>
          </a:p>
          <a:p>
            <a:r>
              <a:rPr lang="en-US" baseline="0" dirty="0" smtClean="0"/>
              <a:t>3 amigos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People</a:t>
            </a:r>
            <a:r>
              <a:rPr lang="en-US" baseline="0" dirty="0" smtClean="0"/>
              <a:t> doing the work should do the estimates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Estimate as late as possible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Re-estimating work that was estimated long ago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Don’t have long estimation meetings</a:t>
            </a:r>
          </a:p>
          <a:p>
            <a:r>
              <a:rPr lang="en-US" baseline="0" dirty="0" smtClean="0"/>
              <a:t>Story points vs. hours</a:t>
            </a:r>
          </a:p>
        </p:txBody>
      </p:sp>
      <p:sp>
        <p:nvSpPr>
          <p:cNvPr id="4" name="Slide Number Placeholder 3"/>
          <p:cNvSpPr>
            <a:spLocks noGrp="1"/>
          </p:cNvSpPr>
          <p:nvPr>
            <p:ph type="sldNum" sz="quarter" idx="10"/>
          </p:nvPr>
        </p:nvSpPr>
        <p:spPr/>
        <p:txBody>
          <a:bodyPr/>
          <a:lstStyle/>
          <a:p>
            <a:fld id="{CF4E5B25-4A79-484F-8CBE-17420048C75D}" type="slidenum">
              <a:rPr lang="en-US" smtClean="0"/>
              <a:t>13</a:t>
            </a:fld>
            <a:endParaRPr lang="en-US"/>
          </a:p>
        </p:txBody>
      </p:sp>
    </p:spTree>
    <p:extLst>
      <p:ext uri="{BB962C8B-B14F-4D97-AF65-F5344CB8AC3E}">
        <p14:creationId xmlns:p14="http://schemas.microsoft.com/office/powerpoint/2010/main" val="2101706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Pros and cons of each</a:t>
            </a:r>
            <a:endParaRPr lang="en-US" baseline="0" dirty="0" smtClean="0"/>
          </a:p>
        </p:txBody>
      </p:sp>
      <p:sp>
        <p:nvSpPr>
          <p:cNvPr id="4" name="Slide Number Placeholder 3"/>
          <p:cNvSpPr>
            <a:spLocks noGrp="1"/>
          </p:cNvSpPr>
          <p:nvPr>
            <p:ph type="sldNum" sz="quarter" idx="10"/>
          </p:nvPr>
        </p:nvSpPr>
        <p:spPr/>
        <p:txBody>
          <a:bodyPr/>
          <a:lstStyle/>
          <a:p>
            <a:fld id="{CF4E5B25-4A79-484F-8CBE-17420048C75D}" type="slidenum">
              <a:rPr lang="en-US" smtClean="0"/>
              <a:t>14</a:t>
            </a:fld>
            <a:endParaRPr lang="en-US"/>
          </a:p>
        </p:txBody>
      </p:sp>
    </p:spTree>
    <p:extLst>
      <p:ext uri="{BB962C8B-B14F-4D97-AF65-F5344CB8AC3E}">
        <p14:creationId xmlns:p14="http://schemas.microsoft.com/office/powerpoint/2010/main" val="2101706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15</a:t>
            </a:fld>
            <a:endParaRPr lang="en-US"/>
          </a:p>
        </p:txBody>
      </p:sp>
    </p:spTree>
    <p:extLst>
      <p:ext uri="{BB962C8B-B14F-4D97-AF65-F5344CB8AC3E}">
        <p14:creationId xmlns:p14="http://schemas.microsoft.com/office/powerpoint/2010/main" val="24576760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16</a:t>
            </a:fld>
            <a:endParaRPr lang="en-US"/>
          </a:p>
        </p:txBody>
      </p:sp>
    </p:spTree>
    <p:extLst>
      <p:ext uri="{BB962C8B-B14F-4D97-AF65-F5344CB8AC3E}">
        <p14:creationId xmlns:p14="http://schemas.microsoft.com/office/powerpoint/2010/main" val="24576760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becomes much easier to estimate once we have data that can help us determine the right answer.</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17</a:t>
            </a:fld>
            <a:endParaRPr lang="en-US"/>
          </a:p>
        </p:txBody>
      </p:sp>
    </p:spTree>
    <p:extLst>
      <p:ext uri="{BB962C8B-B14F-4D97-AF65-F5344CB8AC3E}">
        <p14:creationId xmlns:p14="http://schemas.microsoft.com/office/powerpoint/2010/main" val="24576760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Past experiences with data analysis</a:t>
            </a:r>
          </a:p>
          <a:p>
            <a:r>
              <a:rPr lang="en-US" dirty="0" smtClean="0"/>
              <a:t>Get</a:t>
            </a:r>
            <a:r>
              <a:rPr lang="en-US" baseline="0" dirty="0" smtClean="0"/>
              <a:t> better at estimating</a:t>
            </a:r>
          </a:p>
          <a:p>
            <a:r>
              <a:rPr lang="en-US" baseline="0" dirty="0" smtClean="0"/>
              <a:t>How will you know if you’re estimating correctly?</a:t>
            </a:r>
          </a:p>
          <a:p>
            <a:r>
              <a:rPr lang="en-US" baseline="0" dirty="0" smtClean="0"/>
              <a:t>Control variables</a:t>
            </a:r>
          </a:p>
          <a:p>
            <a:pPr marL="171450" indent="-171450">
              <a:buFontTx/>
              <a:buChar char="-"/>
            </a:pPr>
            <a:r>
              <a:rPr lang="en-US" baseline="0" dirty="0" smtClean="0"/>
              <a:t>Team members</a:t>
            </a:r>
          </a:p>
          <a:p>
            <a:pPr marL="171450" indent="-171450">
              <a:buFontTx/>
              <a:buChar char="-"/>
            </a:pPr>
            <a:r>
              <a:rPr lang="en-US" baseline="0" dirty="0" smtClean="0"/>
              <a:t>Smaller teams</a:t>
            </a:r>
          </a:p>
          <a:p>
            <a:pPr marL="171450" indent="-171450">
              <a:buFontTx/>
              <a:buChar char="-"/>
            </a:pPr>
            <a:r>
              <a:rPr lang="en-US" baseline="0" dirty="0" smtClean="0"/>
              <a:t>Expected the unexpected</a:t>
            </a:r>
          </a:p>
          <a:p>
            <a:pPr marL="171450" indent="-171450">
              <a:buFontTx/>
              <a:buChar char="-"/>
            </a:pPr>
            <a:r>
              <a:rPr lang="en-US" baseline="0" dirty="0" smtClean="0"/>
              <a:t>Consistent hours/accounting for all hours</a:t>
            </a:r>
          </a:p>
          <a:p>
            <a:pPr marL="0" indent="0">
              <a:buFontTx/>
              <a:buNone/>
            </a:pPr>
            <a:r>
              <a:rPr lang="en-US" baseline="0" dirty="0" smtClean="0"/>
              <a:t>Track everything!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Tracking estimates vs. actuals</a:t>
            </a:r>
            <a:endParaRPr lang="en-US" dirty="0" smtClean="0"/>
          </a:p>
          <a:p>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18</a:t>
            </a:fld>
            <a:endParaRPr lang="en-US"/>
          </a:p>
        </p:txBody>
      </p:sp>
    </p:spTree>
    <p:extLst>
      <p:ext uri="{BB962C8B-B14F-4D97-AF65-F5344CB8AC3E}">
        <p14:creationId xmlns:p14="http://schemas.microsoft.com/office/powerpoint/2010/main" val="24576760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How much can we commit to, and what</a:t>
            </a:r>
            <a:r>
              <a:rPr lang="en-US" baseline="0" dirty="0" smtClean="0"/>
              <a:t> should we work on</a:t>
            </a:r>
            <a:r>
              <a:rPr lang="en-US" dirty="0" smtClean="0"/>
              <a:t>?</a:t>
            </a:r>
          </a:p>
          <a:p>
            <a:r>
              <a:rPr lang="en-US" dirty="0" smtClean="0"/>
              <a:t>Tickets should already be estimated (incl.</a:t>
            </a:r>
            <a:r>
              <a:rPr lang="en-US" baseline="0" dirty="0" smtClean="0"/>
              <a:t> analysis, testing)</a:t>
            </a:r>
          </a:p>
          <a:p>
            <a:endParaRPr lang="en-US" baseline="0" dirty="0" smtClean="0"/>
          </a:p>
          <a:p>
            <a:r>
              <a:rPr lang="en-US" baseline="0" dirty="0" smtClean="0"/>
              <a:t>% person’s time in each discipline for moving tickets?  (separate by project)</a:t>
            </a:r>
          </a:p>
          <a:p>
            <a:r>
              <a:rPr lang="en-US" dirty="0" smtClean="0"/>
              <a:t>Account</a:t>
            </a:r>
            <a:r>
              <a:rPr lang="en-US" baseline="0" dirty="0" smtClean="0"/>
              <a:t> for time off, special meetings, etc.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Expected time needed for new scope, prod support, etc.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Normal working hours</a:t>
            </a:r>
          </a:p>
          <a:p>
            <a:r>
              <a:rPr lang="en-US" dirty="0" smtClean="0"/>
              <a:t>Break</a:t>
            </a:r>
            <a:r>
              <a:rPr lang="en-US" baseline="0" dirty="0" smtClean="0"/>
              <a:t> the team into smaller teams (or sub-teams) </a:t>
            </a:r>
          </a:p>
          <a:p>
            <a:r>
              <a:rPr lang="en-US" baseline="0" dirty="0" smtClean="0"/>
              <a:t>Each sub-team can do their own capacity planning</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Start with a gut feel, and then adjust your gut feel estimate based on data and experiences (PUT THIS POINT SOMEWHERE ELSE?)</a:t>
            </a:r>
          </a:p>
          <a:p>
            <a:endParaRPr lang="en-US" dirty="0" smtClean="0"/>
          </a:p>
        </p:txBody>
      </p:sp>
      <p:sp>
        <p:nvSpPr>
          <p:cNvPr id="4" name="Slide Number Placeholder 3"/>
          <p:cNvSpPr>
            <a:spLocks noGrp="1"/>
          </p:cNvSpPr>
          <p:nvPr>
            <p:ph type="sldNum" sz="quarter" idx="10"/>
          </p:nvPr>
        </p:nvSpPr>
        <p:spPr/>
        <p:txBody>
          <a:bodyPr/>
          <a:lstStyle/>
          <a:p>
            <a:fld id="{CF4E5B25-4A79-484F-8CBE-17420048C75D}" type="slidenum">
              <a:rPr lang="en-US" smtClean="0"/>
              <a:t>19</a:t>
            </a:fld>
            <a:endParaRPr lang="en-US"/>
          </a:p>
        </p:txBody>
      </p:sp>
    </p:spTree>
    <p:extLst>
      <p:ext uri="{BB962C8B-B14F-4D97-AF65-F5344CB8AC3E}">
        <p14:creationId xmlns:p14="http://schemas.microsoft.com/office/powerpoint/2010/main" val="19363861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Product owners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 the business pick what you work 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Include the business in the meeting, or meet with the before, whatever works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Set goals for the iteration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Swapping</a:t>
            </a:r>
            <a:r>
              <a:rPr lang="en-US" baseline="0" dirty="0" smtClean="0"/>
              <a:t> things out during the iteration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Demos/UAT</a:t>
            </a:r>
            <a:endParaRPr lang="en-US" dirty="0" smtClean="0"/>
          </a:p>
        </p:txBody>
      </p:sp>
      <p:sp>
        <p:nvSpPr>
          <p:cNvPr id="4" name="Slide Number Placeholder 3"/>
          <p:cNvSpPr>
            <a:spLocks noGrp="1"/>
          </p:cNvSpPr>
          <p:nvPr>
            <p:ph type="sldNum" sz="quarter" idx="10"/>
          </p:nvPr>
        </p:nvSpPr>
        <p:spPr/>
        <p:txBody>
          <a:bodyPr/>
          <a:lstStyle/>
          <a:p>
            <a:fld id="{CF4E5B25-4A79-484F-8CBE-17420048C75D}" type="slidenum">
              <a:rPr lang="en-US" smtClean="0"/>
              <a:t>20</a:t>
            </a:fld>
            <a:endParaRPr lang="en-US"/>
          </a:p>
        </p:txBody>
      </p:sp>
    </p:spTree>
    <p:extLst>
      <p:ext uri="{BB962C8B-B14F-4D97-AF65-F5344CB8AC3E}">
        <p14:creationId xmlns:p14="http://schemas.microsoft.com/office/powerpoint/2010/main" val="1936386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don’t have to be in an Agile environment to do these things, although Agile practices make this a lot easier</a:t>
            </a:r>
          </a:p>
          <a:p>
            <a:r>
              <a:rPr lang="en-US" baseline="0" dirty="0" smtClean="0"/>
              <a:t>Apply these ideas to the work that you are doing so that you can see problems quicker</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3</a:t>
            </a:fld>
            <a:endParaRPr lang="en-US"/>
          </a:p>
        </p:txBody>
      </p:sp>
    </p:spTree>
    <p:extLst>
      <p:ext uri="{BB962C8B-B14F-4D97-AF65-F5344CB8AC3E}">
        <p14:creationId xmlns:p14="http://schemas.microsoft.com/office/powerpoint/2010/main" val="3961000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Think</a:t>
            </a:r>
            <a:r>
              <a:rPr lang="en-US" baseline="0" dirty="0" smtClean="0"/>
              <a:t> of yourself as a team of one – apply principles</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4</a:t>
            </a:fld>
            <a:endParaRPr lang="en-US"/>
          </a:p>
        </p:txBody>
      </p:sp>
    </p:spTree>
    <p:extLst>
      <p:ext uri="{BB962C8B-B14F-4D97-AF65-F5344CB8AC3E}">
        <p14:creationId xmlns:p14="http://schemas.microsoft.com/office/powerpoint/2010/main" val="3961000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Small</a:t>
            </a:r>
            <a:r>
              <a:rPr lang="en-US" baseline="0" dirty="0" smtClean="0"/>
              <a:t>, defined amount of time (scrum)</a:t>
            </a:r>
          </a:p>
          <a:p>
            <a:r>
              <a:rPr lang="en-US" baseline="0" dirty="0" smtClean="0"/>
              <a:t>Continuous flow of work (</a:t>
            </a:r>
            <a:r>
              <a:rPr lang="en-US" baseline="0" dirty="0" err="1" smtClean="0"/>
              <a:t>kanban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5</a:t>
            </a:fld>
            <a:endParaRPr lang="en-US"/>
          </a:p>
        </p:txBody>
      </p:sp>
    </p:spTree>
    <p:extLst>
      <p:ext uri="{BB962C8B-B14F-4D97-AF65-F5344CB8AC3E}">
        <p14:creationId xmlns:p14="http://schemas.microsoft.com/office/powerpoint/2010/main" val="3961000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Physical board vs. online tools</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6</a:t>
            </a:fld>
            <a:endParaRPr lang="en-US"/>
          </a:p>
        </p:txBody>
      </p:sp>
    </p:spTree>
    <p:extLst>
      <p:ext uri="{BB962C8B-B14F-4D97-AF65-F5344CB8AC3E}">
        <p14:creationId xmlns:p14="http://schemas.microsoft.com/office/powerpoint/2010/main" val="2479593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this example, we can easily see that we are either developing things faster than we can test them, or things are getting stuck in testing due to bugs. We may need to assign more people to testing or work on reducing bugs.</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7</a:t>
            </a:fld>
            <a:endParaRPr lang="en-US"/>
          </a:p>
        </p:txBody>
      </p:sp>
    </p:spTree>
    <p:extLst>
      <p:ext uri="{BB962C8B-B14F-4D97-AF65-F5344CB8AC3E}">
        <p14:creationId xmlns:p14="http://schemas.microsoft.com/office/powerpoint/2010/main" val="2479593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There are a lot of features that are blocked. We should try and address the blocking issues and look and see if there is some greater problem that is causing things to get blocked.</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8</a:t>
            </a:fld>
            <a:endParaRPr lang="en-US"/>
          </a:p>
        </p:txBody>
      </p:sp>
    </p:spTree>
    <p:extLst>
      <p:ext uri="{BB962C8B-B14F-4D97-AF65-F5344CB8AC3E}">
        <p14:creationId xmlns:p14="http://schemas.microsoft.com/office/powerpoint/2010/main" val="2479593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don’t have much in our backlog, so the developers are going to be out of stuff to do really soon. We may need to get more people working on requirements gathering.</a:t>
            </a:r>
          </a:p>
        </p:txBody>
      </p:sp>
      <p:sp>
        <p:nvSpPr>
          <p:cNvPr id="4" name="Slide Number Placeholder 3"/>
          <p:cNvSpPr>
            <a:spLocks noGrp="1"/>
          </p:cNvSpPr>
          <p:nvPr>
            <p:ph type="sldNum" sz="quarter" idx="10"/>
          </p:nvPr>
        </p:nvSpPr>
        <p:spPr/>
        <p:txBody>
          <a:bodyPr/>
          <a:lstStyle/>
          <a:p>
            <a:fld id="{CF4E5B25-4A79-484F-8CBE-17420048C75D}" type="slidenum">
              <a:rPr lang="en-US" smtClean="0"/>
              <a:t>9</a:t>
            </a:fld>
            <a:endParaRPr lang="en-US"/>
          </a:p>
        </p:txBody>
      </p:sp>
    </p:spTree>
    <p:extLst>
      <p:ext uri="{BB962C8B-B14F-4D97-AF65-F5344CB8AC3E}">
        <p14:creationId xmlns:p14="http://schemas.microsoft.com/office/powerpoint/2010/main" val="2479593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Things are flowing pretty smoothly. We have a good sized backlog, no blockers, the work is evenly distributed, and we’re getting a lot done.</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10</a:t>
            </a:fld>
            <a:endParaRPr lang="en-US"/>
          </a:p>
        </p:txBody>
      </p:sp>
    </p:spTree>
    <p:extLst>
      <p:ext uri="{BB962C8B-B14F-4D97-AF65-F5344CB8AC3E}">
        <p14:creationId xmlns:p14="http://schemas.microsoft.com/office/powerpoint/2010/main" val="2479593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286B444B-C4E2-405B-A158-8F5713CA0896}" type="datetimeFigureOut">
              <a:rPr lang="en-US" smtClean="0"/>
              <a:t>2/10/2015</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7FD7936D-822E-44AA-858F-8BA8A460C803}"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6B444B-C4E2-405B-A158-8F5713CA0896}" type="datetimeFigureOut">
              <a:rPr lang="en-US" smtClean="0"/>
              <a:t>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6B444B-C4E2-405B-A158-8F5713CA0896}" type="datetimeFigureOut">
              <a:rPr lang="en-US" smtClean="0"/>
              <a:t>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6B444B-C4E2-405B-A158-8F5713CA0896}" type="datetimeFigureOut">
              <a:rPr lang="en-US" smtClean="0"/>
              <a:t>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6B444B-C4E2-405B-A158-8F5713CA0896}" type="datetimeFigureOut">
              <a:rPr lang="en-US" smtClean="0"/>
              <a:t>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286B444B-C4E2-405B-A158-8F5713CA0896}" type="datetimeFigureOut">
              <a:rPr lang="en-US" smtClean="0"/>
              <a:t>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7936D-822E-44AA-858F-8BA8A460C803}"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86B444B-C4E2-405B-A158-8F5713CA0896}" type="datetimeFigureOut">
              <a:rPr lang="en-US" smtClean="0"/>
              <a:t>2/10/2015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6B444B-C4E2-405B-A158-8F5713CA0896}" type="datetimeFigureOut">
              <a:rPr lang="en-US" smtClean="0"/>
              <a:t>2/10/2015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6B444B-C4E2-405B-A158-8F5713CA0896}" type="datetimeFigureOut">
              <a:rPr lang="en-US" smtClean="0"/>
              <a:t>2/10/2015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286B444B-C4E2-405B-A158-8F5713CA0896}" type="datetimeFigureOut">
              <a:rPr lang="en-US" smtClean="0"/>
              <a:t>2/10/2015</a:t>
            </a:fld>
            <a:endParaRPr lang="en-US"/>
          </a:p>
        </p:txBody>
      </p:sp>
      <p:sp>
        <p:nvSpPr>
          <p:cNvPr id="7" name="Slide Number Placeholder 6"/>
          <p:cNvSpPr>
            <a:spLocks noGrp="1"/>
          </p:cNvSpPr>
          <p:nvPr>
            <p:ph type="sldNum" sz="quarter" idx="12"/>
          </p:nvPr>
        </p:nvSpPr>
        <p:spPr/>
        <p:txBody>
          <a:bodyPr/>
          <a:lstStyle/>
          <a:p>
            <a:fld id="{7FD7936D-822E-44AA-858F-8BA8A460C803}"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6B444B-C4E2-405B-A158-8F5713CA0896}" type="datetimeFigureOut">
              <a:rPr lang="en-US" smtClean="0"/>
              <a:t>2/10/2015</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286B444B-C4E2-405B-A158-8F5713CA0896}" type="datetimeFigureOut">
              <a:rPr lang="en-US" smtClean="0"/>
              <a:t>2/10/2015</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7FD7936D-822E-44AA-858F-8BA8A460C80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24400" y="3174640"/>
            <a:ext cx="3313355" cy="1702160"/>
          </a:xfrm>
        </p:spPr>
        <p:txBody>
          <a:bodyPr>
            <a:normAutofit fontScale="90000"/>
          </a:bodyPr>
          <a:lstStyle/>
          <a:p>
            <a:r>
              <a:rPr lang="en-US" dirty="0" smtClean="0"/>
              <a:t>Iteration Management – Your Key to Predictable Delivery</a:t>
            </a:r>
            <a:endParaRPr lang="en-US" dirty="0"/>
          </a:p>
        </p:txBody>
      </p:sp>
      <p:sp>
        <p:nvSpPr>
          <p:cNvPr id="3" name="Subtitle 2"/>
          <p:cNvSpPr>
            <a:spLocks noGrp="1"/>
          </p:cNvSpPr>
          <p:nvPr>
            <p:ph type="subTitle" idx="1"/>
          </p:nvPr>
        </p:nvSpPr>
        <p:spPr>
          <a:xfrm>
            <a:off x="4733365" y="5029200"/>
            <a:ext cx="3309803" cy="881109"/>
          </a:xfrm>
        </p:spPr>
        <p:txBody>
          <a:bodyPr>
            <a:normAutofit/>
          </a:bodyPr>
          <a:lstStyle/>
          <a:p>
            <a:r>
              <a:rPr lang="en-US" dirty="0" smtClean="0"/>
              <a:t>By Jon Kruger</a:t>
            </a:r>
          </a:p>
          <a:p>
            <a:r>
              <a:rPr lang="en-US" dirty="0" smtClean="0"/>
              <a:t>(@</a:t>
            </a:r>
            <a:r>
              <a:rPr lang="en-US" dirty="0" err="1" smtClean="0"/>
              <a:t>JonKruger</a:t>
            </a:r>
            <a:r>
              <a:rPr lang="en-US" dirty="0" smtClean="0"/>
              <a:t>)</a:t>
            </a:r>
            <a:endParaRPr lang="en-US" dirty="0"/>
          </a:p>
        </p:txBody>
      </p:sp>
    </p:spTree>
    <p:extLst>
      <p:ext uri="{BB962C8B-B14F-4D97-AF65-F5344CB8AC3E}">
        <p14:creationId xmlns:p14="http://schemas.microsoft.com/office/powerpoint/2010/main" val="23344163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fontScale="90000"/>
          </a:bodyPr>
          <a:lstStyle/>
          <a:p>
            <a:pPr algn="ctr"/>
            <a:r>
              <a:rPr lang="en-US" dirty="0" smtClean="0"/>
              <a:t>What is this board telling you?</a:t>
            </a:r>
            <a:endParaRPr lang="en-US" dirty="0"/>
          </a:p>
        </p:txBody>
      </p:sp>
      <p:pic>
        <p:nvPicPr>
          <p:cNvPr id="4098" name="Picture 2" descr="good"/>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24000" y="2046130"/>
            <a:ext cx="5731905" cy="3821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5033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304800"/>
            <a:ext cx="7024744" cy="1143000"/>
          </a:xfrm>
        </p:spPr>
        <p:txBody>
          <a:bodyPr anchor="ctr">
            <a:normAutofit fontScale="90000"/>
          </a:bodyPr>
          <a:lstStyle/>
          <a:p>
            <a:pPr algn="ctr"/>
            <a:r>
              <a:rPr lang="en-US" dirty="0" smtClean="0"/>
              <a:t>What is this board telling you?</a:t>
            </a:r>
            <a:endParaRPr lang="en-US" dirty="0"/>
          </a:p>
        </p:txBody>
      </p:sp>
      <p:pic>
        <p:nvPicPr>
          <p:cNvPr id="5" name="Picture 4"/>
          <p:cNvPicPr>
            <a:picLocks noGrp="1" noChangeAspect="1"/>
          </p:cNvPicPr>
          <p:nvPr/>
        </p:nvPicPr>
        <p:blipFill>
          <a:blip r:embed="rId3" cstate="print">
            <a:extLst>
              <a:ext uri="{28A0092B-C50C-407E-A947-70E740481C1C}">
                <a14:useLocalDpi xmlns:a14="http://schemas.microsoft.com/office/drawing/2010/main" val="0"/>
              </a:ext>
            </a:extLst>
          </a:blip>
          <a:srcRect l="10131" r="10131"/>
          <a:stretch>
            <a:fillRect/>
          </a:stretch>
        </p:blipFill>
        <p:spPr>
          <a:xfrm>
            <a:off x="1219200" y="1371600"/>
            <a:ext cx="6705600" cy="5029200"/>
          </a:xfrm>
          <a:prstGeom prst="rect">
            <a:avLst/>
          </a:prstGeom>
        </p:spPr>
      </p:pic>
    </p:spTree>
    <p:extLst>
      <p:ext uri="{BB962C8B-B14F-4D97-AF65-F5344CB8AC3E}">
        <p14:creationId xmlns:p14="http://schemas.microsoft.com/office/powerpoint/2010/main" val="26797959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Managing the Iteration</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700141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457200"/>
            <a:ext cx="7024744" cy="1143000"/>
          </a:xfrm>
        </p:spPr>
        <p:txBody>
          <a:bodyPr anchor="ctr"/>
          <a:lstStyle/>
          <a:p>
            <a:pPr algn="ctr"/>
            <a:r>
              <a:rPr lang="en-US" dirty="0" smtClean="0"/>
              <a:t>Estimating</a:t>
            </a:r>
            <a:endParaRPr lang="en-US" dirty="0"/>
          </a:p>
        </p:txBody>
      </p:sp>
      <p:pic>
        <p:nvPicPr>
          <p:cNvPr id="5124" name="Picture 4" descr="Estima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6900" y="1752600"/>
            <a:ext cx="5410200" cy="4328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87956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Estimation Methods</a:t>
            </a:r>
            <a:endParaRPr lang="en-US" dirty="0"/>
          </a:p>
        </p:txBody>
      </p:sp>
      <p:sp>
        <p:nvSpPr>
          <p:cNvPr id="2" name="Content Placeholder 1"/>
          <p:cNvSpPr>
            <a:spLocks noGrp="1"/>
          </p:cNvSpPr>
          <p:nvPr>
            <p:ph idx="1"/>
          </p:nvPr>
        </p:nvSpPr>
        <p:spPr/>
        <p:txBody>
          <a:bodyPr>
            <a:normAutofit/>
          </a:bodyPr>
          <a:lstStyle/>
          <a:p>
            <a:pPr marL="68580" indent="0" algn="ctr">
              <a:buNone/>
            </a:pPr>
            <a:r>
              <a:rPr lang="en-US" sz="3200" dirty="0" smtClean="0"/>
              <a:t>Time (hours/days)</a:t>
            </a:r>
          </a:p>
          <a:p>
            <a:pPr marL="68580" indent="0" algn="ctr">
              <a:buNone/>
            </a:pPr>
            <a:r>
              <a:rPr lang="en-US" sz="3200" dirty="0" smtClean="0"/>
              <a:t>Story Points</a:t>
            </a:r>
          </a:p>
          <a:p>
            <a:pPr marL="68580" indent="0" algn="ctr">
              <a:buNone/>
            </a:pPr>
            <a:r>
              <a:rPr lang="en-US" sz="3200" dirty="0" smtClean="0"/>
              <a:t>Counting tickets</a:t>
            </a:r>
          </a:p>
          <a:p>
            <a:pPr marL="68580" indent="0" algn="ctr">
              <a:buNone/>
            </a:pPr>
            <a:r>
              <a:rPr lang="en-US" sz="3200" dirty="0" smtClean="0"/>
              <a:t>No estimating</a:t>
            </a:r>
          </a:p>
          <a:p>
            <a:endParaRPr lang="en-US" sz="3200" dirty="0"/>
          </a:p>
        </p:txBody>
      </p:sp>
    </p:spTree>
    <p:extLst>
      <p:ext uri="{BB962C8B-B14F-4D97-AF65-F5344CB8AC3E}">
        <p14:creationId xmlns:p14="http://schemas.microsoft.com/office/powerpoint/2010/main" val="26386859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609600"/>
            <a:ext cx="7024744" cy="1143000"/>
          </a:xfrm>
        </p:spPr>
        <p:txBody>
          <a:bodyPr anchor="ctr"/>
          <a:lstStyle/>
          <a:p>
            <a:pPr algn="ctr"/>
            <a:r>
              <a:rPr lang="en-US" dirty="0" smtClean="0"/>
              <a:t>How many in the jar?</a:t>
            </a:r>
            <a:endParaRPr lang="en-US" dirty="0"/>
          </a:p>
        </p:txBody>
      </p:sp>
      <p:pic>
        <p:nvPicPr>
          <p:cNvPr id="6146" name="Picture 2" descr="http://inspiringhomestyle.com/wp-content/uploads/2013/11/candy-corn-ja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1254" y="1801548"/>
            <a:ext cx="2514600" cy="3753134"/>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data:image/jpeg;base64,/9j/4AAQSkZJRgABAQAAAQABAAD/2wCEAAkGBhQSEBUUExQWFRUWGRUYFxQXGBkUGBUVFxgVFBcUFxgYGyYeGBkjGRcUHy8gIycpLCwsFx4xNTAqNSYrLCkBCQoKDgwOGg8PGiklHyUqKiwqLCwsLC8sLC0pKS0pLCksLCwsKSopKSwsLywsLCwsKSwsLCwsLCwsKSwsLCwsLP/AABEIAPAAoAMBIgACEQEDEQH/xAAbAAACAwEBAQAAAAAAAAAAAAAEBQIDBgEHAP/EAEQQAAEDAgQDBQQHBAkEAwAAAAEAAhEDIQQFEjFBUWEGInGBkROhscEUMlKS0eHwBxVCYhYjNFOCk7LC8TNDlKIXJHL/xAAaAQACAwEBAAAAAAAAAAAAAAAABQEDBAIG/8QALBEAAgIBBAEDAwQCAwAAAAAAAAECAxEEEiExQQUTURQikSNxgcGh8DJCYf/aAAwDAQACEQMRAD8A8wp0CO9EjmPkjmgRz5FWYGsGsu0kA97pPAKnE0tBkfUdcdOiqOgOvWgm/muYfDzvv8FB471/0UVTEfWm9+p6CfiugB8W8ghsyBaUO56sxhBcdExvfefJcp4Uk8B4qEgK4IHih8Udk7o5XrhpdxExwuJN00w/YgObLg4jc94C8NJHpq9yCTJYBnenkmmsn9SfyWpy3sZRLoh1t+8b7T8Hfe8IdD9n1MN4zAuHneLnlYkHy8jxKOS2EkjM4f6o8kRTZ3XeBTLE5NSZAFRzRO5E6RqZG/8AK53+X4lIMRRFv60mQLHgSGSPVzh/hKodTL1bEV1ZkwPS5R2V5eXgky2DHAk8fJU2G0FGZdmYbId02USUsdHSlH5GmEy5kXE+J8Ffh6IBNgLHgqMHmTDaY8USwgumZF/gqXksyLM5YddhwF0u8XeQTPOo1+Q+aXsnr5CPfuoLl0Sp0h9knqTCLw8THcHvUqOVVHAHSACJlx4eaLp5e5sd4eX5Qq5HaZj6h5cZjwCmKwLCDPCPDkqwfcqmmU3wI8hmWuYDNS7QHWG5PAKt+I1PJ2B4cm8l9isMWAA2tMcRxv1QgfZQgLH287n1MBXUaZPD1QftgN/QK5uYEbN9SflCkEP8uy2oYipo6gEn3AlOqORk/XrYjwbTj3vqMCz3ZwPr1mtcyGX1O0uIECw1EwJK1mKy2ixstc238gd8WrJbq4VSUZZNNWmna8IbZbSpUmQGVz1NbBs+NUlGnGUtor/+TgT/AL1nKeAfo1gamnbu0hPX6mybV8pLqBc1jdTQJJY1x8bUwD6+SPqoPtFtmjlX/wBl/AFmVCg76vtx41MG/wD01gVnMXlreDneYZ/sqOR9PAOaf65jXtMAPApNvtBEAz4Ar7NcmbTbOgDwHvvdT9VBeGcR01knhdmbr4cD9fJDBM34YHYjwv8AihMRhCz6wgi8cY5qY3Qn0d2aS6r/AJI42kHCP0LbhAZdmT2vb3jBIkTzR9HEjSdjAJ6xBlJsCP6xmwuEY4eTlcNGza+d/Xf5q8Ac/wBei5ScPtDyarA/+Y+Q/wCEubGQyw/1G+ChWUqNZoptl14Njv5qs3hDRWnyee1KZkA8djwIV2GbpIdExsOvM9EOK9x02HBWPxpIjhyFk6Eh3E4jUQSSSd7R4Qq8LhC7VcADmY3VcjdQa+56oA+rsAda6gJV1SoNhw/RTLI8C2oZdfp+KrtsVcXJmjT0u6ahEY9kcmJcKpqezLbju6ieG7jAstNicTUd3Zkk27znW5naFTTy/UGsbI1ET0E39yYZllbaNPUDvPkB15Lz12oVs02uT0tejqpsUc8lWGwetsAEsB73edfwG26IrtwzWOYW1GnhpcR6nTt5q/stDsMDImXfE/JD5k0B549FRG+XuNPwRCqN9kovoX4OhhqY7geHWMk65I8dlzNcw9s2JcDbUJtG2xVtCiNQmALfgodo30n6W0zLhu8cLWE8brZGxzTecF301dNkcRb/AKENbBGbGfJA5ph6rHAkMjYRqv4gkwtlk2BY+m1zzDoB08jx96V53Sa59nQGTuN3evBRTqGrNrRk1s4yeImTxhL9NtD27EfxRwkcUDhaeuoBOnUeA2lPM5xOqlIEERJAjYhAdn6YOIZPUjxAJCcRl9ola+41mLpljRBMiRymLTsgmOe43JKZ450tk9UuZVhYmbV0E02dUfhqQ8Uvp1rIzDVf+VW2dYMC5oJtYclNuH5n0V9Bw5xupB1+qc5EmAGrRPBQZSPh4pnWZt5Kms0XHBQmTgG0Dh/z1XqPZLKqTaAMDYTzJ4rzvJMGH4imx1wSAeoAMr1D6LTpRAgRs23uCTep2Zcak8Z/Bt0q7fkWY2voxbG0ovMg3AGwHS/wTTMcvFRkVHOIIuJge5LM2q02aajGG8GeMeZlO8W5lTDSyDIF+KwvTS8PGF38jmTlJwfzwZeg72MtY4tE7A+U3RmHax0OcSTIFzNjbZcp5fJi0nnYBO8DlbBRkkF15Frco5qqdihy1yxlqXGuGV/goxWXsDbAbFLMPkDnt1FwbOwiT8bKx2YFxLGhztJc0mDpb4uiPRW08xLWaRfTaecdFRFWRRkplbKLjB8lVWm6iyI1CRJFiBxIHEobOcOPZWYfCIVuIzkSNUC4v5q/Ns0aWCAStClNuLaKJ6a1vDXJjHYUOYdxNiD12IWewuILKjXbFp+G4+K1GGdL6jYs6dM8HWNj4/NZfM6cVnxsTI/xAFehpluWGKLobJG8kVGidjBseih+7mi8x5hL8jeX0G8xbbkmbKJ6/rzWGeU2jbBJoYYDBs03AN9zfmratFoBgD0XcAyKYnn81Krx81L6K/J5hQabHzRD6zQJ58B05q0Bo4oOvQvYpy0JchbKwMA9FzG1A238RMD9e9AuJUWuvqNz14KME5HnZSjqxlMAgQSe9xsbDmV6HnGGho7x5bLzfJ6YFQk7gSz/APWwI6rZ0mYuowawSBMEkAx1uk+udefuXI59OhypyeEQ+gP0zJeBtO4HTom+V5Yw09R434jysjssqtFIB0aouJEzyQ1LCucHvY7ukmGja258UmTsuk1EZu+U4tdc8C3MsQKTgJkEwOJFieF0yy/N9dMwx1pA1CJ8CUmOHJNwT1iU5yanAIJHNdXP9Nccl+opkq8yecFuFxQ9lD4a6DI63J/FIfpAc9/KfiEZmzg3EATuB8SPn7kLkIIxTwWzTc0A8w4ExbwmfJdaatS56yFSjRV7y5yLq2XGq7S3x8grHUj7ODuPe3j6H5p99JAxBAaGiIBMiTxC5Wa2m4EjUQSXHaA7ff4LTY4QahnycR1spTzt4wZnAYxjNVN47xMtMT/xf4rG5z/1T0AHpZbXPqtM4in7PxNoFy2wPHisfnTIqnz+Kb0d4/8ABJq+W5YxyMOzlSKb9+64dNx+SZnMBwN+p/JLezze5XHVh9xVvsuo9FxZFbmdUt7RxR7QOa3SNHG51Er799Pd/G3jsxLGt6+5E0WH7Tv15qplqSFFfAOHL1Qr6Ksfi+qodXTbkRFTwqy1Se5QBQSaXsvlj34glhEMiZ49N7cbr0DAZ8yrR7gMiWkFpBDhYgrzjs9jnMrkt3c2PeDK9JyxzGUoERBNuZufOSV531bblccjbTwftqT6KsHii4uaWiAp1sTTYwU2gtdFg0G/W25QRxjmBx9n4GeHVSyHFOe9xIGoxpdybxA81jpUqpNvhYG7rTXuJcLHnyBuojgffB96Jy/LHOk6jbqiM5yJwIe11ye9N7c/LkjPoRoMkX+KrtnHHBos1inXiPbM7jv6qppeC76hL+QJIgnmIKa13ihUJaJlonxk3/XJL6WbU6jqjapDSSYniNgJ4EXVeGaCHEHUJ33sAtq/Tgn5OaYb3tn/ACvDKc2x/tHC0TY3vIuDI2V2AxDXN0PN+XE9epQWJw5JtvIv5ppicjY1geXayCJEQL2tyQq3ejrUSq08dq4fgWZrhmCADfhe6yHaSmW1jPG/ktXi8RS9o0UxAIuP5p68Y38lmO1VbVWB/lCY6WDg9uciDUSc47mX9mpcKscQ0ed0cMsdPD1CC7JD6/8Ah+a0opoum1No7pitqKsF2dc4atTR0ueMckcMg0gy6fAQmGXNPs7c/mr677Hmue0RuaZ5jWqCJDI85+SEcf5U0xlIaABwAS8thvgm2RMDON9lx3DxUtMqGqdI6j4hSBoez2B9pUtIJJbJHdEQd+ccF6Lh8obSZ15m5Py9F51ljnMJLSfrOgcJ5rYtbii1riW92DpuZIv4LzfqKcrFzhHodNF+ylu4+A7MaT4AIhp/V1DBOayCCJ33CNzCtVfRBFMTE2dtbq1UNyAlhJdfpYfiq9R9kvnIw019aqUZcfsH47Nqei5EEefkBcqFCoypSbZzu6JBm1tj1QjMqDaczfw9Lr7K8boN55wL+4fq6mqqNcsz8lNulioNwb4EmPwjDVIa2+0cZ5R4J1lDG0aRFUBu5vEX67KjKKTq2MqV6jSzg2mRcAd0Od/MQDsi+0DwRA4/BZNTLNmxPgs953KNKWPkW5jmFINOmHSP4b+/ZZarmFZ+mk1xNxN4FthKNq4WLA9Y4fkmuVijTEOptDt9TgL9Qt2lhGPCZN1Lqr+X/vQjxNH2dWkCDckzEDb6o96znaT+0G8iB5cx6ra43E0y1ztViXaBM+EDlKwmdP1Vied/UlM9PFp8iG3oddmCND4beQCnX0gDcgeYSXsW76/64KGIf3uPoq7K8zZfVZ9pt8tzSi2iAajQZNpniu181oyYeDysfwWIpVuWvyEI+k8mLPQ1hYIUcvIle6QPBDOb3Si3NhQY2UzQoBGNghV+xv5j4o72C7UoTcb8VIYD+zvfrtYdpJPKN/xXp2LeA1obFxA8omfVYfstWpAEOs6HGTsR4p9gK3tHOc1xt9Vp5c15f1DMrHxjA6oUp1p/AbhsrqMpuHtnlpJMGIbMmBaQPNNOz+JFQeyce+wQRNyNgfNLquKqBsNDZMAGZF+McU17MZG2nU1uOp5Bkm+9z4LNS5TkvcZbJpVvd34E3aCg+k7SQeexNuBPNMcLlzWMvcncnj+A6J9nWIpue0Pgd2B4NPLjMrP08BU0kF8iXaTEENk6QTxIEX3W3X0KMU4siOqnbFRfAqzfMzScBTGpxMEcm8SeS4MLUxDdRLWkcLn3oevhNBOreVXRxtWD7ISY3NgOpWbT1QTWVkbex7de+t8/IGyi4GSDAJBO4kGCmuNo08XQLWyNN9UQbTIE7zslxzd4pezADQJBO7ieJnmSZV2FxBDJYbgRp4eCvru9uTyuMlWrhbOClLhoyeLpkO0kCQbeQSbtB/aHfriVo3O11NXMz4JB2uP/ANt/hT/0BN9PLLE+sgoDPsSP+p4t94co4po1buQnZhxAf9bcbRyKefeP3VFrxNnNMcxF4Y0RJN0xwmm31vRa7s3TacKZaC7U7cNPLii30mhpOkTa0D3LhrKJ34eDzCo+nwn3qvU3gSiBgOoVT8IBxCYikqc6dnKPe5+9fOpBRDbqQNHkeFYabnm52A4cPyTLKqIdUA4Tt8kv7N4MOqP7wDQ0SCd5IvHkU/wuUPa7W27RNjueoskXqLUXyeh9OujGmUX2aGlgmaAYE+G0Ijs3jX1KsFoAGoapmY5CEvoZkHf1YBLoNo4cydoRfZTVTc9ryJ7zgRIABItPQ8bJRpYv3FkrmsQeVyaHtDg26hUAl2kaZuQBbT05rN4XN2F8SJMkD4j1TbtTj3OqU6TPrOYyXfYESSOZjZZ/MMnAYNFiJ3vPj77pnr5py2yf7FWlrjtW94yAdoKus90Eu6bR1QHZrFvAqMI1AmZ2vtAHKAE7wGLYae1xv4pFleKDK1VzrNc4kcbc/isNds4Re3tDWKlKDrabwDZjhXMcSWkCfEe5Ry3FNuNydh806zHMm1abtHe8Bssy4AmwNuO0easrUrF9y5NScraGpcDzMMiYKQNgd5aYvveNxK837TunFPPRnuYB8ltMbiZphsusWze3nzCwudXrv8U40UHDOWeZ1H9h3ZvZ4jl80/Y0DglvY3DNc2pIky2PCHSice7S4gEC+3RWWrMiymWIm27Mf2d5/mdbyCbB4O4ta3kvL6GNqCwfA5XATBmMeYBc3rcrnO1YIcNzyAOJ5/6fwUHNPD5K2pTaBOkeipNMR9UJkKyupqHCfIKoavs8uAUqo6IeLjxCAH+QMBr3j6pg+l16LltQFo5QvPOzTQcRB4jbzB+S3tSgGt7noOPReV9V5uwNNPhwSPqOI0Oc8t0g7HoOfLmmPZfEitX/AJYAjmCfnCEo1w5pBEGNjZQ7HUA3FnTtIgcu9BXPp6/VWezfhOqba5wNM5zBgr6jDRoptaTxEc+F0qzXHiIBEn3BM82yQEAvj6oBI+rYnmTylJKuFpN7siRsQY4TC3a6j7/cZxpnXuWMvBn62HnUGki24KBwrSwBr730gzvyB6wnz8I8MLgNUXA2ceg4SktfCnENYZNJphxBEuMfVtw5rHCUWsN8D2N0c5h2F4HAPOrTYEXtufmqKdFz3FjoY4R/EII+2Ji29uiYYPHFjYguAIANpM2vsFYcpDyXvAJPSYHABVxv2SzPrwYr75qTXSM3jMvdSexhqB41TMQSAeNzzWNzUzVd5LbZhg2trt0CBxHDcfmsPmwiu8cjCf6WamtyPP6jhGo7Dj+rreLPg5czFsvdvvyCB7L4otZUA4lvuCZ1GA3MyeoU2P7jupPaBNaP01FUQObfulN8hyCnVaSXPEGLEcp5Jr/RWmASH1LdR+CrayWb0nhmc9nAI8I6+HSUHUJmETrEdUFUq3THIowU4iZQgPeHiPiia9SUI4oINb2XwjX4qCQO6Y8bbFa59QU4MuJBgiS4DmVhMnMEVJvwHiLfFbjI67TRlxveSea8/r5uu3elnobaaD2bn1kFxWYGpJFo2I38Ud2OxOjEk1Xd1zbPsJMiR1MTskmPqNFYxYO9CU1y3AA3dtuPz6LMr/bkrGuR/Yqvp2s44HvaZx0uAdNN3DbunePGVm8PQbO4G8BMqrX1ZYNMCBO5nePSPVL8TkVQA94TFpFvO60W62FjyZNHKuuvEnhjHCMDqRBICSOzNrXPplpOk7hszx36SrKL2MpEmu2b92QIPERJO6TDFAzDS4nieayS07i235NWmqVkpSzwOqOHNZu2hoMxxtdTOKfD26ZLeUX4hDYOpUZTcQ2ZEhsgcNkLh8/LWudUpvaXXt3hHC9vgqVTKecLKQv1KSscY9CypjwHwfrkiQRt0+KxeeXxNUjbWVqcViPaVNYER6rHV62p7jzJXpNJDbHoV6hroaZFTMOgcR8E3DChcn7tMdb+qZa+q5seZF9XEUaHso6GPuB3vkE8JlscSsC6p1X1GuXRpJuuU8IiUMvOTpy2f4z6BQOVDmfd6rZjsTiT/A37w/FTb2FxHJn3gmPIswjD/uYc3e5c/cYPFy3v9AsRzpjzPyCkOwFf7dIfeP8AtRmQYRhW4V9NsNYXAeZ/NEZX2kZRcfbB8SIGl1omZBseC3VPsJV41Kfo78Fc3sO/jVb6FVSrUu4l8LXBYUjz/tR2qpYjSKb9DW3u1wOobbA2CLf29pijDXD2sbkO0g8xaT4WWxqfs9Dt30/8oH3lVn9mNE7ln+UB81VZpYW43R6D32lhMxPZftoygHtqv1Bzi/UNROoxMggcht/w6xH7Q8M4HS8k8i0tv1JFk6/+LMNxj7gHzRuL7B0arQ2oQQNgKVJsRyLWghVT9OqnLc0/yQtRJHnTc6w5EktDjc+JuTtzUHZ7S4FvqFvB+yzB8j6BTZ+zLBj+A+oHwC7+gr+H+TfH1a6KwmvwY/D9qqTacag43sCPRV0O11I0AyoO+BBiC09RG3gt2z9nuDH/AG/f+SuZ2Iwo2p+/8l3Vo4V52rsw2amVkt0jyarV1s002Ovxvt4oah2XH8U+AK9nHZbD/ZP3io/0Vw393/7O/FaFW0Vys3PLPMGYEAcfcpfROvuXpv8ARnDD/tD1d+K6Oz2H/um+/wDFcunJ0rsHmDsIV2hhiDK9P/cdD+6Z6Lv7oo/3TPuhc/Tk/UM0xUZXzkFh8wLq9WkWlvsy3SftgtBLhw4rUZQ2VyV8uFAH0r6VwrkoA+JXCvpUUAdKiV8uFAHCuLpUUAcK5K6oSgD4lcJXxXJQBElRUyoFAESFEqZUCgB2VDQJmLqRK4XIA+XJX2sc1EvCAOlRXxqBQNUIAkVEqBxLeaqdjmcx6oAvKihXZpT+0PX8lA5szn7iUAGlRJQJzVvAE/4So/vP+V3ogA6VEoH94OO1N3uCicVU+wfUIAOXJQJq1fsjzd+SgX1f5B5lADAlRJS+an2m+h/FQLH/AGx91ADAuUS8c0tcDxq/BVOe3jWPqEAaHRU5s9AV97N/94PIJIcXXP8AGfIBQJqneo71hBA9NB3Go70/JRdQHF7vWEhOHed3OPmVH6BzlSA7cymN3nzePxVLqtAbuHm6UqGWjkpDLhyQAwdmGHH2T6n5Ks5vQGw/9ShBgF04FQBec9p8GH7v5qt3aAcKZ9wUG4NS+hoAg7tA7hT9/wCSrdntT7A9Sr/oa++iIAEdnFY8Gj1PzUHZjWPEfdR/0VffRggBacTWP8foB+CgXVT/ABuTb6OFz2AQAnNF53e71KicETuT6lOfZBc0BBIm/dy+/dycQFEkIA//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data:image/jpeg;base64,/9j/4AAQSkZJRgABAQAAAQABAAD/2wCEAAkGBhQSEBUUExQWFRUWGRUYFxQXGBkUGBUVFxgVFBcUFxgYGyYeGBkjGRcUHy8gIycpLCwsFx4xNTAqNSYrLCkBCQoKDgwOGg8PGiklHyUqKiwqLCwsLC8sLC0pKS0pLCksLCwsKSopKSwsLywsLCwsKSwsLCwsLCwsKSwsLCwsLP/AABEIAPAAoAMBIgACEQEDEQH/xAAbAAACAwEBAQAAAAAAAAAAAAAEBQIDBgEHAP/EAEQQAAEDAgQDBQQHBAkEAwAAAAEAAhEDIQQFEjFBUWEGInGBkROhscEUMlKS0eHwBxVCYhYjNFOCk7LC8TNDlKIXJHL/xAAaAQACAwEBAAAAAAAAAAAAAAAABQEDBAIG/8QALBEAAgIBBAEDAwQCAwAAAAAAAAECAxEEEiExQQUTURQikSNxgcGh8DJCYf/aAAwDAQACEQMRAD8A8wp0CO9EjmPkjmgRz5FWYGsGsu0kA97pPAKnE0tBkfUdcdOiqOgOvWgm/muYfDzvv8FB471/0UVTEfWm9+p6CfiugB8W8ghsyBaUO56sxhBcdExvfefJcp4Uk8B4qEgK4IHih8Udk7o5XrhpdxExwuJN00w/YgObLg4jc94C8NJHpq9yCTJYBnenkmmsn9SfyWpy3sZRLoh1t+8b7T8Hfe8IdD9n1MN4zAuHneLnlYkHy8jxKOS2EkjM4f6o8kRTZ3XeBTLE5NSZAFRzRO5E6RqZG/8AK53+X4lIMRRFv60mQLHgSGSPVzh/hKodTL1bEV1ZkwPS5R2V5eXgky2DHAk8fJU2G0FGZdmYbId02USUsdHSlH5GmEy5kXE+J8Ffh6IBNgLHgqMHmTDaY8USwgumZF/gqXksyLM5YddhwF0u8XeQTPOo1+Q+aXsnr5CPfuoLl0Sp0h9knqTCLw8THcHvUqOVVHAHSACJlx4eaLp5e5sd4eX5Qq5HaZj6h5cZjwCmKwLCDPCPDkqwfcqmmU3wI8hmWuYDNS7QHWG5PAKt+I1PJ2B4cm8l9isMWAA2tMcRxv1QgfZQgLH287n1MBXUaZPD1QftgN/QK5uYEbN9SflCkEP8uy2oYipo6gEn3AlOqORk/XrYjwbTj3vqMCz3ZwPr1mtcyGX1O0uIECw1EwJK1mKy2ixstc238gd8WrJbq4VSUZZNNWmna8IbZbSpUmQGVz1NbBs+NUlGnGUtor/+TgT/AL1nKeAfo1gamnbu0hPX6mybV8pLqBc1jdTQJJY1x8bUwD6+SPqoPtFtmjlX/wBl/AFmVCg76vtx41MG/wD01gVnMXlreDneYZ/sqOR9PAOaf65jXtMAPApNvtBEAz4Ar7NcmbTbOgDwHvvdT9VBeGcR01knhdmbr4cD9fJDBM34YHYjwv8AihMRhCz6wgi8cY5qY3Qn0d2aS6r/AJI42kHCP0LbhAZdmT2vb3jBIkTzR9HEjSdjAJ6xBlJsCP6xmwuEY4eTlcNGza+d/Xf5q8Ac/wBei5ScPtDyarA/+Y+Q/wCEubGQyw/1G+ChWUqNZoptl14Njv5qs3hDRWnyee1KZkA8djwIV2GbpIdExsOvM9EOK9x02HBWPxpIjhyFk6Eh3E4jUQSSSd7R4Qq8LhC7VcADmY3VcjdQa+56oA+rsAda6gJV1SoNhw/RTLI8C2oZdfp+KrtsVcXJmjT0u6ahEY9kcmJcKpqezLbju6ieG7jAstNicTUd3Zkk27znW5naFTTy/UGsbI1ET0E39yYZllbaNPUDvPkB15Lz12oVs02uT0tejqpsUc8lWGwetsAEsB73edfwG26IrtwzWOYW1GnhpcR6nTt5q/stDsMDImXfE/JD5k0B549FRG+XuNPwRCqN9kovoX4OhhqY7geHWMk65I8dlzNcw9s2JcDbUJtG2xVtCiNQmALfgodo30n6W0zLhu8cLWE8brZGxzTecF301dNkcRb/AKENbBGbGfJA5ph6rHAkMjYRqv4gkwtlk2BY+m1zzDoB08jx96V53Sa59nQGTuN3evBRTqGrNrRk1s4yeImTxhL9NtD27EfxRwkcUDhaeuoBOnUeA2lPM5xOqlIEERJAjYhAdn6YOIZPUjxAJCcRl9ola+41mLpljRBMiRymLTsgmOe43JKZ450tk9UuZVhYmbV0E02dUfhqQ8Uvp1rIzDVf+VW2dYMC5oJtYclNuH5n0V9Bw5xupB1+qc5EmAGrRPBQZSPh4pnWZt5Kms0XHBQmTgG0Dh/z1XqPZLKqTaAMDYTzJ4rzvJMGH4imx1wSAeoAMr1D6LTpRAgRs23uCTep2Zcak8Z/Bt0q7fkWY2voxbG0ovMg3AGwHS/wTTMcvFRkVHOIIuJge5LM2q02aajGG8GeMeZlO8W5lTDSyDIF+KwvTS8PGF38jmTlJwfzwZeg72MtY4tE7A+U3RmHax0OcSTIFzNjbZcp5fJi0nnYBO8DlbBRkkF15Frco5qqdihy1yxlqXGuGV/goxWXsDbAbFLMPkDnt1FwbOwiT8bKx2YFxLGhztJc0mDpb4uiPRW08xLWaRfTaecdFRFWRRkplbKLjB8lVWm6iyI1CRJFiBxIHEobOcOPZWYfCIVuIzkSNUC4v5q/Ns0aWCAStClNuLaKJ6a1vDXJjHYUOYdxNiD12IWewuILKjXbFp+G4+K1GGdL6jYs6dM8HWNj4/NZfM6cVnxsTI/xAFehpluWGKLobJG8kVGidjBseih+7mi8x5hL8jeX0G8xbbkmbKJ6/rzWGeU2jbBJoYYDBs03AN9zfmratFoBgD0XcAyKYnn81Krx81L6K/J5hQabHzRD6zQJ58B05q0Bo4oOvQvYpy0JchbKwMA9FzG1A238RMD9e9AuJUWuvqNz14KME5HnZSjqxlMAgQSe9xsbDmV6HnGGho7x5bLzfJ6YFQk7gSz/APWwI6rZ0mYuowawSBMEkAx1uk+udefuXI59OhypyeEQ+gP0zJeBtO4HTom+V5Yw09R434jysjssqtFIB0aouJEzyQ1LCucHvY7ukmGja258UmTsuk1EZu+U4tdc8C3MsQKTgJkEwOJFieF0yy/N9dMwx1pA1CJ8CUmOHJNwT1iU5yanAIJHNdXP9Nccl+opkq8yecFuFxQ9lD4a6DI63J/FIfpAc9/KfiEZmzg3EATuB8SPn7kLkIIxTwWzTc0A8w4ExbwmfJdaatS56yFSjRV7y5yLq2XGq7S3x8grHUj7ODuPe3j6H5p99JAxBAaGiIBMiTxC5Wa2m4EjUQSXHaA7ff4LTY4QahnycR1spTzt4wZnAYxjNVN47xMtMT/xf4rG5z/1T0AHpZbXPqtM4in7PxNoFy2wPHisfnTIqnz+Kb0d4/8ABJq+W5YxyMOzlSKb9+64dNx+SZnMBwN+p/JLezze5XHVh9xVvsuo9FxZFbmdUt7RxR7QOa3SNHG51Er799Pd/G3jsxLGt6+5E0WH7Tv15qplqSFFfAOHL1Qr6Ksfi+qodXTbkRFTwqy1Se5QBQSaXsvlj34glhEMiZ49N7cbr0DAZ8yrR7gMiWkFpBDhYgrzjs9jnMrkt3c2PeDK9JyxzGUoERBNuZufOSV531bblccjbTwftqT6KsHii4uaWiAp1sTTYwU2gtdFg0G/W25QRxjmBx9n4GeHVSyHFOe9xIGoxpdybxA81jpUqpNvhYG7rTXuJcLHnyBuojgffB96Jy/LHOk6jbqiM5yJwIe11ye9N7c/LkjPoRoMkX+KrtnHHBos1inXiPbM7jv6qppeC76hL+QJIgnmIKa13ihUJaJlonxk3/XJL6WbU6jqjapDSSYniNgJ4EXVeGaCHEHUJ33sAtq/Tgn5OaYb3tn/ACvDKc2x/tHC0TY3vIuDI2V2AxDXN0PN+XE9epQWJw5JtvIv5ppicjY1geXayCJEQL2tyQq3ejrUSq08dq4fgWZrhmCADfhe6yHaSmW1jPG/ktXi8RS9o0UxAIuP5p68Y38lmO1VbVWB/lCY6WDg9uciDUSc47mX9mpcKscQ0ed0cMsdPD1CC7JD6/8Ah+a0opoum1No7pitqKsF2dc4atTR0ueMckcMg0gy6fAQmGXNPs7c/mr677Hmue0RuaZ5jWqCJDI85+SEcf5U0xlIaABwAS8thvgm2RMDON9lx3DxUtMqGqdI6j4hSBoez2B9pUtIJJbJHdEQd+ccF6Lh8obSZ15m5Py9F51ljnMJLSfrOgcJ5rYtbii1riW92DpuZIv4LzfqKcrFzhHodNF+ylu4+A7MaT4AIhp/V1DBOayCCJ33CNzCtVfRBFMTE2dtbq1UNyAlhJdfpYfiq9R9kvnIw019aqUZcfsH47Nqei5EEefkBcqFCoypSbZzu6JBm1tj1QjMqDaczfw9Lr7K8boN55wL+4fq6mqqNcsz8lNulioNwb4EmPwjDVIa2+0cZ5R4J1lDG0aRFUBu5vEX67KjKKTq2MqV6jSzg2mRcAd0Od/MQDsi+0DwRA4/BZNTLNmxPgs953KNKWPkW5jmFINOmHSP4b+/ZZarmFZ+mk1xNxN4FthKNq4WLA9Y4fkmuVijTEOptDt9TgL9Qt2lhGPCZN1Lqr+X/vQjxNH2dWkCDckzEDb6o96znaT+0G8iB5cx6ra43E0y1ztViXaBM+EDlKwmdP1Vied/UlM9PFp8iG3oddmCND4beQCnX0gDcgeYSXsW76/64KGIf3uPoq7K8zZfVZ9pt8tzSi2iAajQZNpniu181oyYeDysfwWIpVuWvyEI+k8mLPQ1hYIUcvIle6QPBDOb3Si3NhQY2UzQoBGNghV+xv5j4o72C7UoTcb8VIYD+zvfrtYdpJPKN/xXp2LeA1obFxA8omfVYfstWpAEOs6HGTsR4p9gK3tHOc1xt9Vp5c15f1DMrHxjA6oUp1p/AbhsrqMpuHtnlpJMGIbMmBaQPNNOz+JFQeyce+wQRNyNgfNLquKqBsNDZMAGZF+McU17MZG2nU1uOp5Bkm+9z4LNS5TkvcZbJpVvd34E3aCg+k7SQeexNuBPNMcLlzWMvcncnj+A6J9nWIpue0Pgd2B4NPLjMrP08BU0kF8iXaTEENk6QTxIEX3W3X0KMU4siOqnbFRfAqzfMzScBTGpxMEcm8SeS4MLUxDdRLWkcLn3oevhNBOreVXRxtWD7ISY3NgOpWbT1QTWVkbex7de+t8/IGyi4GSDAJBO4kGCmuNo08XQLWyNN9UQbTIE7zslxzd4pezADQJBO7ieJnmSZV2FxBDJYbgRp4eCvru9uTyuMlWrhbOClLhoyeLpkO0kCQbeQSbtB/aHfriVo3O11NXMz4JB2uP/ANt/hT/0BN9PLLE+sgoDPsSP+p4t94co4po1buQnZhxAf9bcbRyKefeP3VFrxNnNMcxF4Y0RJN0xwmm31vRa7s3TacKZaC7U7cNPLii30mhpOkTa0D3LhrKJ34eDzCo+nwn3qvU3gSiBgOoVT8IBxCYikqc6dnKPe5+9fOpBRDbqQNHkeFYabnm52A4cPyTLKqIdUA4Tt8kv7N4MOqP7wDQ0SCd5IvHkU/wuUPa7W27RNjueoskXqLUXyeh9OujGmUX2aGlgmaAYE+G0Ijs3jX1KsFoAGoapmY5CEvoZkHf1YBLoNo4cydoRfZTVTc9ryJ7zgRIABItPQ8bJRpYv3FkrmsQeVyaHtDg26hUAl2kaZuQBbT05rN4XN2F8SJMkD4j1TbtTj3OqU6TPrOYyXfYESSOZjZZ/MMnAYNFiJ3vPj77pnr5py2yf7FWlrjtW94yAdoKus90Eu6bR1QHZrFvAqMI1AmZ2vtAHKAE7wGLYae1xv4pFleKDK1VzrNc4kcbc/isNds4Re3tDWKlKDrabwDZjhXMcSWkCfEe5Ry3FNuNydh806zHMm1abtHe8Bssy4AmwNuO0easrUrF9y5NScraGpcDzMMiYKQNgd5aYvveNxK837TunFPPRnuYB8ltMbiZphsusWze3nzCwudXrv8U40UHDOWeZ1H9h3ZvZ4jl80/Y0DglvY3DNc2pIky2PCHSice7S4gEC+3RWWrMiymWIm27Mf2d5/mdbyCbB4O4ta3kvL6GNqCwfA5XATBmMeYBc3rcrnO1YIcNzyAOJ5/6fwUHNPD5K2pTaBOkeipNMR9UJkKyupqHCfIKoavs8uAUqo6IeLjxCAH+QMBr3j6pg+l16LltQFo5QvPOzTQcRB4jbzB+S3tSgGt7noOPReV9V5uwNNPhwSPqOI0Oc8t0g7HoOfLmmPZfEitX/AJYAjmCfnCEo1w5pBEGNjZQ7HUA3FnTtIgcu9BXPp6/VWezfhOqba5wNM5zBgr6jDRoptaTxEc+F0qzXHiIBEn3BM82yQEAvj6oBI+rYnmTylJKuFpN7siRsQY4TC3a6j7/cZxpnXuWMvBn62HnUGki24KBwrSwBr730gzvyB6wnz8I8MLgNUXA2ceg4SktfCnENYZNJphxBEuMfVtw5rHCUWsN8D2N0c5h2F4HAPOrTYEXtufmqKdFz3FjoY4R/EII+2Ji29uiYYPHFjYguAIANpM2vsFYcpDyXvAJPSYHABVxv2SzPrwYr75qTXSM3jMvdSexhqB41TMQSAeNzzWNzUzVd5LbZhg2trt0CBxHDcfmsPmwiu8cjCf6WamtyPP6jhGo7Dj+rreLPg5czFsvdvvyCB7L4otZUA4lvuCZ1GA3MyeoU2P7jupPaBNaP01FUQObfulN8hyCnVaSXPEGLEcp5Jr/RWmASH1LdR+CrayWb0nhmc9nAI8I6+HSUHUJmETrEdUFUq3THIowU4iZQgPeHiPiia9SUI4oINb2XwjX4qCQO6Y8bbFa59QU4MuJBgiS4DmVhMnMEVJvwHiLfFbjI67TRlxveSea8/r5uu3elnobaaD2bn1kFxWYGpJFo2I38Ud2OxOjEk1Xd1zbPsJMiR1MTskmPqNFYxYO9CU1y3AA3dtuPz6LMr/bkrGuR/Yqvp2s44HvaZx0uAdNN3DbunePGVm8PQbO4G8BMqrX1ZYNMCBO5nePSPVL8TkVQA94TFpFvO60W62FjyZNHKuuvEnhjHCMDqRBICSOzNrXPplpOk7hszx36SrKL2MpEmu2b92QIPERJO6TDFAzDS4nieayS07i235NWmqVkpSzwOqOHNZu2hoMxxtdTOKfD26ZLeUX4hDYOpUZTcQ2ZEhsgcNkLh8/LWudUpvaXXt3hHC9vgqVTKecLKQv1KSscY9CypjwHwfrkiQRt0+KxeeXxNUjbWVqcViPaVNYER6rHV62p7jzJXpNJDbHoV6hroaZFTMOgcR8E3DChcn7tMdb+qZa+q5seZF9XEUaHso6GPuB3vkE8JlscSsC6p1X1GuXRpJuuU8IiUMvOTpy2f4z6BQOVDmfd6rZjsTiT/A37w/FTb2FxHJn3gmPIswjD/uYc3e5c/cYPFy3v9AsRzpjzPyCkOwFf7dIfeP8AtRmQYRhW4V9NsNYXAeZ/NEZX2kZRcfbB8SIGl1omZBseC3VPsJV41Kfo78Fc3sO/jVb6FVSrUu4l8LXBYUjz/tR2qpYjSKb9DW3u1wOobbA2CLf29pijDXD2sbkO0g8xaT4WWxqfs9Dt30/8oH3lVn9mNE7ln+UB81VZpYW43R6D32lhMxPZftoygHtqv1Bzi/UNROoxMggcht/w6xH7Q8M4HS8k8i0tv1JFk6/+LMNxj7gHzRuL7B0arQ2oQQNgKVJsRyLWghVT9OqnLc0/yQtRJHnTc6w5EktDjc+JuTtzUHZ7S4FvqFvB+yzB8j6BTZ+zLBj+A+oHwC7+gr+H+TfH1a6KwmvwY/D9qqTacag43sCPRV0O11I0AyoO+BBiC09RG3gt2z9nuDH/AG/f+SuZ2Iwo2p+/8l3Vo4V52rsw2amVkt0jyarV1s002Ovxvt4oah2XH8U+AK9nHZbD/ZP3io/0Vw393/7O/FaFW0Vys3PLPMGYEAcfcpfROvuXpv8ARnDD/tD1d+K6Oz2H/um+/wDFcunJ0rsHmDsIV2hhiDK9P/cdD+6Z6Lv7oo/3TPuhc/Tk/UM0xUZXzkFh8wLq9WkWlvsy3SftgtBLhw4rUZQ2VyV8uFAH0r6VwrkoA+JXCvpUUAdKiV8uFAHCuLpUUAcK5K6oSgD4lcJXxXJQBElRUyoFAESFEqZUCgB2VDQJmLqRK4XIA+XJX2sc1EvCAOlRXxqBQNUIAkVEqBxLeaqdjmcx6oAvKihXZpT+0PX8lA5szn7iUAGlRJQJzVvAE/4So/vP+V3ogA6VEoH94OO1N3uCicVU+wfUIAOXJQJq1fsjzd+SgX1f5B5lADAlRJS+an2m+h/FQLH/AGx91ADAuUS8c0tcDxq/BVOe3jWPqEAaHRU5s9AV97N/94PIJIcXXP8AGfIBQJqneo71hBA9NB3Go70/JRdQHF7vWEhOHed3OPmVH6BzlSA7cymN3nzePxVLqtAbuHm6UqGWjkpDLhyQAwdmGHH2T6n5Ks5vQGw/9ShBgF04FQBec9p8GH7v5qt3aAcKZ9wUG4NS+hoAg7tA7hT9/wCSrdntT7A9Sr/oa++iIAEdnFY8Gj1PzUHZjWPEfdR/0VffRggBacTWP8foB+CgXVT/ABuTb6OFz2AQAnNF53e71KicETuT6lOfZBc0BBIm/dy+/dycQFEkIA//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201912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609600"/>
            <a:ext cx="7024744" cy="1143000"/>
          </a:xfrm>
        </p:spPr>
        <p:txBody>
          <a:bodyPr anchor="ctr"/>
          <a:lstStyle/>
          <a:p>
            <a:pPr algn="ctr"/>
            <a:r>
              <a:rPr lang="en-US" dirty="0" smtClean="0"/>
              <a:t>How many in the jar?</a:t>
            </a:r>
            <a:endParaRPr lang="en-US" dirty="0"/>
          </a:p>
        </p:txBody>
      </p:sp>
      <p:pic>
        <p:nvPicPr>
          <p:cNvPr id="6146" name="Picture 2" descr="http://inspiringhomestyle.com/wp-content/uploads/2013/11/candy-corn-ja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1254" y="1801548"/>
            <a:ext cx="2514600" cy="3753134"/>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data:image/jpeg;base64,/9j/4AAQSkZJRgABAQAAAQABAAD/2wCEAAkGBhQSEBUUExQWFRUWGRUYFxQXGBkUGBUVFxgVFBcUFxgYGyYeGBkjGRcUHy8gIycpLCwsFx4xNTAqNSYrLCkBCQoKDgwOGg8PGiklHyUqKiwqLCwsLC8sLC0pKS0pLCksLCwsKSopKSwsLywsLCwsKSwsLCwsLCwsKSwsLCwsLP/AABEIAPAAoAMBIgACEQEDEQH/xAAbAAACAwEBAQAAAAAAAAAAAAAEBQIDBgEHAP/EAEQQAAEDAgQDBQQHBAkEAwAAAAEAAhEDIQQFEjFBUWEGInGBkROhscEUMlKS0eHwBxVCYhYjNFOCk7LC8TNDlKIXJHL/xAAaAQACAwEBAAAAAAAAAAAAAAAABQEDBAIG/8QALBEAAgIBBAEDAwQCAwAAAAAAAAECAxEEEiExQQUTURQikSNxgcGh8DJCYf/aAAwDAQACEQMRAD8A8wp0CO9EjmPkjmgRz5FWYGsGsu0kA97pPAKnE0tBkfUdcdOiqOgOvWgm/muYfDzvv8FB471/0UVTEfWm9+p6CfiugB8W8ghsyBaUO56sxhBcdExvfefJcp4Uk8B4qEgK4IHih8Udk7o5XrhpdxExwuJN00w/YgObLg4jc94C8NJHpq9yCTJYBnenkmmsn9SfyWpy3sZRLoh1t+8b7T8Hfe8IdD9n1MN4zAuHneLnlYkHy8jxKOS2EkjM4f6o8kRTZ3XeBTLE5NSZAFRzRO5E6RqZG/8AK53+X4lIMRRFv60mQLHgSGSPVzh/hKodTL1bEV1ZkwPS5R2V5eXgky2DHAk8fJU2G0FGZdmYbId02USUsdHSlH5GmEy5kXE+J8Ffh6IBNgLHgqMHmTDaY8USwgumZF/gqXksyLM5YddhwF0u8XeQTPOo1+Q+aXsnr5CPfuoLl0Sp0h9knqTCLw8THcHvUqOVVHAHSACJlx4eaLp5e5sd4eX5Qq5HaZj6h5cZjwCmKwLCDPCPDkqwfcqmmU3wI8hmWuYDNS7QHWG5PAKt+I1PJ2B4cm8l9isMWAA2tMcRxv1QgfZQgLH287n1MBXUaZPD1QftgN/QK5uYEbN9SflCkEP8uy2oYipo6gEn3AlOqORk/XrYjwbTj3vqMCz3ZwPr1mtcyGX1O0uIECw1EwJK1mKy2ixstc238gd8WrJbq4VSUZZNNWmna8IbZbSpUmQGVz1NbBs+NUlGnGUtor/+TgT/AL1nKeAfo1gamnbu0hPX6mybV8pLqBc1jdTQJJY1x8bUwD6+SPqoPtFtmjlX/wBl/AFmVCg76vtx41MG/wD01gVnMXlreDneYZ/sqOR9PAOaf65jXtMAPApNvtBEAz4Ar7NcmbTbOgDwHvvdT9VBeGcR01knhdmbr4cD9fJDBM34YHYjwv8AihMRhCz6wgi8cY5qY3Qn0d2aS6r/AJI42kHCP0LbhAZdmT2vb3jBIkTzR9HEjSdjAJ6xBlJsCP6xmwuEY4eTlcNGza+d/Xf5q8Ac/wBei5ScPtDyarA/+Y+Q/wCEubGQyw/1G+ChWUqNZoptl14Njv5qs3hDRWnyee1KZkA8djwIV2GbpIdExsOvM9EOK9x02HBWPxpIjhyFk6Eh3E4jUQSSSd7R4Qq8LhC7VcADmY3VcjdQa+56oA+rsAda6gJV1SoNhw/RTLI8C2oZdfp+KrtsVcXJmjT0u6ahEY9kcmJcKpqezLbju6ieG7jAstNicTUd3Zkk27znW5naFTTy/UGsbI1ET0E39yYZllbaNPUDvPkB15Lz12oVs02uT0tejqpsUc8lWGwetsAEsB73edfwG26IrtwzWOYW1GnhpcR6nTt5q/stDsMDImXfE/JD5k0B549FRG+XuNPwRCqN9kovoX4OhhqY7geHWMk65I8dlzNcw9s2JcDbUJtG2xVtCiNQmALfgodo30n6W0zLhu8cLWE8brZGxzTecF301dNkcRb/AKENbBGbGfJA5ph6rHAkMjYRqv4gkwtlk2BY+m1zzDoB08jx96V53Sa59nQGTuN3evBRTqGrNrRk1s4yeImTxhL9NtD27EfxRwkcUDhaeuoBOnUeA2lPM5xOqlIEERJAjYhAdn6YOIZPUjxAJCcRl9ola+41mLpljRBMiRymLTsgmOe43JKZ450tk9UuZVhYmbV0E02dUfhqQ8Uvp1rIzDVf+VW2dYMC5oJtYclNuH5n0V9Bw5xupB1+qc5EmAGrRPBQZSPh4pnWZt5Kms0XHBQmTgG0Dh/z1XqPZLKqTaAMDYTzJ4rzvJMGH4imx1wSAeoAMr1D6LTpRAgRs23uCTep2Zcak8Z/Bt0q7fkWY2voxbG0ovMg3AGwHS/wTTMcvFRkVHOIIuJge5LM2q02aajGG8GeMeZlO8W5lTDSyDIF+KwvTS8PGF38jmTlJwfzwZeg72MtY4tE7A+U3RmHax0OcSTIFzNjbZcp5fJi0nnYBO8DlbBRkkF15Frco5qqdihy1yxlqXGuGV/goxWXsDbAbFLMPkDnt1FwbOwiT8bKx2YFxLGhztJc0mDpb4uiPRW08xLWaRfTaecdFRFWRRkplbKLjB8lVWm6iyI1CRJFiBxIHEobOcOPZWYfCIVuIzkSNUC4v5q/Ns0aWCAStClNuLaKJ6a1vDXJjHYUOYdxNiD12IWewuILKjXbFp+G4+K1GGdL6jYs6dM8HWNj4/NZfM6cVnxsTI/xAFehpluWGKLobJG8kVGidjBseih+7mi8x5hL8jeX0G8xbbkmbKJ6/rzWGeU2jbBJoYYDBs03AN9zfmratFoBgD0XcAyKYnn81Krx81L6K/J5hQabHzRD6zQJ58B05q0Bo4oOvQvYpy0JchbKwMA9FzG1A238RMD9e9AuJUWuvqNz14KME5HnZSjqxlMAgQSe9xsbDmV6HnGGho7x5bLzfJ6YFQk7gSz/APWwI6rZ0mYuowawSBMEkAx1uk+udefuXI59OhypyeEQ+gP0zJeBtO4HTom+V5Yw09R434jysjssqtFIB0aouJEzyQ1LCucHvY7ukmGja258UmTsuk1EZu+U4tdc8C3MsQKTgJkEwOJFieF0yy/N9dMwx1pA1CJ8CUmOHJNwT1iU5yanAIJHNdXP9Nccl+opkq8yecFuFxQ9lD4a6DI63J/FIfpAc9/KfiEZmzg3EATuB8SPn7kLkIIxTwWzTc0A8w4ExbwmfJdaatS56yFSjRV7y5yLq2XGq7S3x8grHUj7ODuPe3j6H5p99JAxBAaGiIBMiTxC5Wa2m4EjUQSXHaA7ff4LTY4QahnycR1spTzt4wZnAYxjNVN47xMtMT/xf4rG5z/1T0AHpZbXPqtM4in7PxNoFy2wPHisfnTIqnz+Kb0d4/8ABJq+W5YxyMOzlSKb9+64dNx+SZnMBwN+p/JLezze5XHVh9xVvsuo9FxZFbmdUt7RxR7QOa3SNHG51Er799Pd/G3jsxLGt6+5E0WH7Tv15qplqSFFfAOHL1Qr6Ksfi+qodXTbkRFTwqy1Se5QBQSaXsvlj34glhEMiZ49N7cbr0DAZ8yrR7gMiWkFpBDhYgrzjs9jnMrkt3c2PeDK9JyxzGUoERBNuZufOSV531bblccjbTwftqT6KsHii4uaWiAp1sTTYwU2gtdFg0G/W25QRxjmBx9n4GeHVSyHFOe9xIGoxpdybxA81jpUqpNvhYG7rTXuJcLHnyBuojgffB96Jy/LHOk6jbqiM5yJwIe11ye9N7c/LkjPoRoMkX+KrtnHHBos1inXiPbM7jv6qppeC76hL+QJIgnmIKa13ihUJaJlonxk3/XJL6WbU6jqjapDSSYniNgJ4EXVeGaCHEHUJ33sAtq/Tgn5OaYb3tn/ACvDKc2x/tHC0TY3vIuDI2V2AxDXN0PN+XE9epQWJw5JtvIv5ppicjY1geXayCJEQL2tyQq3ejrUSq08dq4fgWZrhmCADfhe6yHaSmW1jPG/ktXi8RS9o0UxAIuP5p68Y38lmO1VbVWB/lCY6WDg9uciDUSc47mX9mpcKscQ0ed0cMsdPD1CC7JD6/8Ah+a0opoum1No7pitqKsF2dc4atTR0ueMckcMg0gy6fAQmGXNPs7c/mr677Hmue0RuaZ5jWqCJDI85+SEcf5U0xlIaABwAS8thvgm2RMDON9lx3DxUtMqGqdI6j4hSBoez2B9pUtIJJbJHdEQd+ccF6Lh8obSZ15m5Py9F51ljnMJLSfrOgcJ5rYtbii1riW92DpuZIv4LzfqKcrFzhHodNF+ylu4+A7MaT4AIhp/V1DBOayCCJ33CNzCtVfRBFMTE2dtbq1UNyAlhJdfpYfiq9R9kvnIw019aqUZcfsH47Nqei5EEefkBcqFCoypSbZzu6JBm1tj1QjMqDaczfw9Lr7K8boN55wL+4fq6mqqNcsz8lNulioNwb4EmPwjDVIa2+0cZ5R4J1lDG0aRFUBu5vEX67KjKKTq2MqV6jSzg2mRcAd0Od/MQDsi+0DwRA4/BZNTLNmxPgs953KNKWPkW5jmFINOmHSP4b+/ZZarmFZ+mk1xNxN4FthKNq4WLA9Y4fkmuVijTEOptDt9TgL9Qt2lhGPCZN1Lqr+X/vQjxNH2dWkCDckzEDb6o96znaT+0G8iB5cx6ra43E0y1ztViXaBM+EDlKwmdP1Vied/UlM9PFp8iG3oddmCND4beQCnX0gDcgeYSXsW76/64KGIf3uPoq7K8zZfVZ9pt8tzSi2iAajQZNpniu181oyYeDysfwWIpVuWvyEI+k8mLPQ1hYIUcvIle6QPBDOb3Si3NhQY2UzQoBGNghV+xv5j4o72C7UoTcb8VIYD+zvfrtYdpJPKN/xXp2LeA1obFxA8omfVYfstWpAEOs6HGTsR4p9gK3tHOc1xt9Vp5c15f1DMrHxjA6oUp1p/AbhsrqMpuHtnlpJMGIbMmBaQPNNOz+JFQeyce+wQRNyNgfNLquKqBsNDZMAGZF+McU17MZG2nU1uOp5Bkm+9z4LNS5TkvcZbJpVvd34E3aCg+k7SQeexNuBPNMcLlzWMvcncnj+A6J9nWIpue0Pgd2B4NPLjMrP08BU0kF8iXaTEENk6QTxIEX3W3X0KMU4siOqnbFRfAqzfMzScBTGpxMEcm8SeS4MLUxDdRLWkcLn3oevhNBOreVXRxtWD7ISY3NgOpWbT1QTWVkbex7de+t8/IGyi4GSDAJBO4kGCmuNo08XQLWyNN9UQbTIE7zslxzd4pezADQJBO7ieJnmSZV2FxBDJYbgRp4eCvru9uTyuMlWrhbOClLhoyeLpkO0kCQbeQSbtB/aHfriVo3O11NXMz4JB2uP/ANt/hT/0BN9PLLE+sgoDPsSP+p4t94co4po1buQnZhxAf9bcbRyKefeP3VFrxNnNMcxF4Y0RJN0xwmm31vRa7s3TacKZaC7U7cNPLii30mhpOkTa0D3LhrKJ34eDzCo+nwn3qvU3gSiBgOoVT8IBxCYikqc6dnKPe5+9fOpBRDbqQNHkeFYabnm52A4cPyTLKqIdUA4Tt8kv7N4MOqP7wDQ0SCd5IvHkU/wuUPa7W27RNjueoskXqLUXyeh9OujGmUX2aGlgmaAYE+G0Ijs3jX1KsFoAGoapmY5CEvoZkHf1YBLoNo4cydoRfZTVTc9ryJ7zgRIABItPQ8bJRpYv3FkrmsQeVyaHtDg26hUAl2kaZuQBbT05rN4XN2F8SJMkD4j1TbtTj3OqU6TPrOYyXfYESSOZjZZ/MMnAYNFiJ3vPj77pnr5py2yf7FWlrjtW94yAdoKus90Eu6bR1QHZrFvAqMI1AmZ2vtAHKAE7wGLYae1xv4pFleKDK1VzrNc4kcbc/isNds4Re3tDWKlKDrabwDZjhXMcSWkCfEe5Ry3FNuNydh806zHMm1abtHe8Bssy4AmwNuO0easrUrF9y5NScraGpcDzMMiYKQNgd5aYvveNxK837TunFPPRnuYB8ltMbiZphsusWze3nzCwudXrv8U40UHDOWeZ1H9h3ZvZ4jl80/Y0DglvY3DNc2pIky2PCHSice7S4gEC+3RWWrMiymWIm27Mf2d5/mdbyCbB4O4ta3kvL6GNqCwfA5XATBmMeYBc3rcrnO1YIcNzyAOJ5/6fwUHNPD5K2pTaBOkeipNMR9UJkKyupqHCfIKoavs8uAUqo6IeLjxCAH+QMBr3j6pg+l16LltQFo5QvPOzTQcRB4jbzB+S3tSgGt7noOPReV9V5uwNNPhwSPqOI0Oc8t0g7HoOfLmmPZfEitX/AJYAjmCfnCEo1w5pBEGNjZQ7HUA3FnTtIgcu9BXPp6/VWezfhOqba5wNM5zBgr6jDRoptaTxEc+F0qzXHiIBEn3BM82yQEAvj6oBI+rYnmTylJKuFpN7siRsQY4TC3a6j7/cZxpnXuWMvBn62HnUGki24KBwrSwBr730gzvyB6wnz8I8MLgNUXA2ceg4SktfCnENYZNJphxBEuMfVtw5rHCUWsN8D2N0c5h2F4HAPOrTYEXtufmqKdFz3FjoY4R/EII+2Ji29uiYYPHFjYguAIANpM2vsFYcpDyXvAJPSYHABVxv2SzPrwYr75qTXSM3jMvdSexhqB41TMQSAeNzzWNzUzVd5LbZhg2trt0CBxHDcfmsPmwiu8cjCf6WamtyPP6jhGo7Dj+rreLPg5czFsvdvvyCB7L4otZUA4lvuCZ1GA3MyeoU2P7jupPaBNaP01FUQObfulN8hyCnVaSXPEGLEcp5Jr/RWmASH1LdR+CrayWb0nhmc9nAI8I6+HSUHUJmETrEdUFUq3THIowU4iZQgPeHiPiia9SUI4oINb2XwjX4qCQO6Y8bbFa59QU4MuJBgiS4DmVhMnMEVJvwHiLfFbjI67TRlxveSea8/r5uu3elnobaaD2bn1kFxWYGpJFo2I38Ud2OxOjEk1Xd1zbPsJMiR1MTskmPqNFYxYO9CU1y3AA3dtuPz6LMr/bkrGuR/Yqvp2s44HvaZx0uAdNN3DbunePGVm8PQbO4G8BMqrX1ZYNMCBO5nePSPVL8TkVQA94TFpFvO60W62FjyZNHKuuvEnhjHCMDqRBICSOzNrXPplpOk7hszx36SrKL2MpEmu2b92QIPERJO6TDFAzDS4nieayS07i235NWmqVkpSzwOqOHNZu2hoMxxtdTOKfD26ZLeUX4hDYOpUZTcQ2ZEhsgcNkLh8/LWudUpvaXXt3hHC9vgqVTKecLKQv1KSscY9CypjwHwfrkiQRt0+KxeeXxNUjbWVqcViPaVNYER6rHV62p7jzJXpNJDbHoV6hroaZFTMOgcR8E3DChcn7tMdb+qZa+q5seZF9XEUaHso6GPuB3vkE8JlscSsC6p1X1GuXRpJuuU8IiUMvOTpy2f4z6BQOVDmfd6rZjsTiT/A37w/FTb2FxHJn3gmPIswjD/uYc3e5c/cYPFy3v9AsRzpjzPyCkOwFf7dIfeP8AtRmQYRhW4V9NsNYXAeZ/NEZX2kZRcfbB8SIGl1omZBseC3VPsJV41Kfo78Fc3sO/jVb6FVSrUu4l8LXBYUjz/tR2qpYjSKb9DW3u1wOobbA2CLf29pijDXD2sbkO0g8xaT4WWxqfs9Dt30/8oH3lVn9mNE7ln+UB81VZpYW43R6D32lhMxPZftoygHtqv1Bzi/UNROoxMggcht/w6xH7Q8M4HS8k8i0tv1JFk6/+LMNxj7gHzRuL7B0arQ2oQQNgKVJsRyLWghVT9OqnLc0/yQtRJHnTc6w5EktDjc+JuTtzUHZ7S4FvqFvB+yzB8j6BTZ+zLBj+A+oHwC7+gr+H+TfH1a6KwmvwY/D9qqTacag43sCPRV0O11I0AyoO+BBiC09RG3gt2z9nuDH/AG/f+SuZ2Iwo2p+/8l3Vo4V52rsw2amVkt0jyarV1s002Ovxvt4oah2XH8U+AK9nHZbD/ZP3io/0Vw393/7O/FaFW0Vys3PLPMGYEAcfcpfROvuXpv8ARnDD/tD1d+K6Oz2H/um+/wDFcunJ0rsHmDsIV2hhiDK9P/cdD+6Z6Lv7oo/3TPuhc/Tk/UM0xUZXzkFh8wLq9WkWlvsy3SftgtBLhw4rUZQ2VyV8uFAH0r6VwrkoA+JXCvpUUAdKiV8uFAHCuLpUUAcK5K6oSgD4lcJXxXJQBElRUyoFAESFEqZUCgB2VDQJmLqRK4XIA+XJX2sc1EvCAOlRXxqBQNUIAkVEqBxLeaqdjmcx6oAvKihXZpT+0PX8lA5szn7iUAGlRJQJzVvAE/4So/vP+V3ogA6VEoH94OO1N3uCicVU+wfUIAOXJQJq1fsjzd+SgX1f5B5lADAlRJS+an2m+h/FQLH/AGx91ADAuUS8c0tcDxq/BVOe3jWPqEAaHRU5s9AV97N/94PIJIcXXP8AGfIBQJqneo71hBA9NB3Go70/JRdQHF7vWEhOHed3OPmVH6BzlSA7cymN3nzePxVLqtAbuHm6UqGWjkpDLhyQAwdmGHH2T6n5Ks5vQGw/9ShBgF04FQBec9p8GH7v5qt3aAcKZ9wUG4NS+hoAg7tA7hT9/wCSrdntT7A9Sr/oa++iIAEdnFY8Gj1PzUHZjWPEfdR/0VffRggBacTWP8foB+CgXVT/ABuTb6OFz2AQAnNF53e71KicETuT6lOfZBc0BBIm/dy+/dycQFEkIA//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data:image/jpeg;base64,/9j/4AAQSkZJRgABAQAAAQABAAD/2wCEAAkGBhQSEBUUExQWFRUWGRUYFxQXGBkUGBUVFxgVFBcUFxgYGyYeGBkjGRcUHy8gIycpLCwsFx4xNTAqNSYrLCkBCQoKDgwOGg8PGiklHyUqKiwqLCwsLC8sLC0pKS0pLCksLCwsKSopKSwsLywsLCwsKSwsLCwsLCwsKSwsLCwsLP/AABEIAPAAoAMBIgACEQEDEQH/xAAbAAACAwEBAQAAAAAAAAAAAAAEBQIDBgEHAP/EAEQQAAEDAgQDBQQHBAkEAwAAAAEAAhEDIQQFEjFBUWEGInGBkROhscEUMlKS0eHwBxVCYhYjNFOCk7LC8TNDlKIXJHL/xAAaAQACAwEBAAAAAAAAAAAAAAAABQEDBAIG/8QALBEAAgIBBAEDAwQCAwAAAAAAAAECAxEEEiExQQUTURQikSNxgcGh8DJCYf/aAAwDAQACEQMRAD8A8wp0CO9EjmPkjmgRz5FWYGsGsu0kA97pPAKnE0tBkfUdcdOiqOgOvWgm/muYfDzvv8FB471/0UVTEfWm9+p6CfiugB8W8ghsyBaUO56sxhBcdExvfefJcp4Uk8B4qEgK4IHih8Udk7o5XrhpdxExwuJN00w/YgObLg4jc94C8NJHpq9yCTJYBnenkmmsn9SfyWpy3sZRLoh1t+8b7T8Hfe8IdD9n1MN4zAuHneLnlYkHy8jxKOS2EkjM4f6o8kRTZ3XeBTLE5NSZAFRzRO5E6RqZG/8AK53+X4lIMRRFv60mQLHgSGSPVzh/hKodTL1bEV1ZkwPS5R2V5eXgky2DHAk8fJU2G0FGZdmYbId02USUsdHSlH5GmEy5kXE+J8Ffh6IBNgLHgqMHmTDaY8USwgumZF/gqXksyLM5YddhwF0u8XeQTPOo1+Q+aXsnr5CPfuoLl0Sp0h9knqTCLw8THcHvUqOVVHAHSACJlx4eaLp5e5sd4eX5Qq5HaZj6h5cZjwCmKwLCDPCPDkqwfcqmmU3wI8hmWuYDNS7QHWG5PAKt+I1PJ2B4cm8l9isMWAA2tMcRxv1QgfZQgLH287n1MBXUaZPD1QftgN/QK5uYEbN9SflCkEP8uy2oYipo6gEn3AlOqORk/XrYjwbTj3vqMCz3ZwPr1mtcyGX1O0uIECw1EwJK1mKy2ixstc238gd8WrJbq4VSUZZNNWmna8IbZbSpUmQGVz1NbBs+NUlGnGUtor/+TgT/AL1nKeAfo1gamnbu0hPX6mybV8pLqBc1jdTQJJY1x8bUwD6+SPqoPtFtmjlX/wBl/AFmVCg76vtx41MG/wD01gVnMXlreDneYZ/sqOR9PAOaf65jXtMAPApNvtBEAz4Ar7NcmbTbOgDwHvvdT9VBeGcR01knhdmbr4cD9fJDBM34YHYjwv8AihMRhCz6wgi8cY5qY3Qn0d2aS6r/AJI42kHCP0LbhAZdmT2vb3jBIkTzR9HEjSdjAJ6xBlJsCP6xmwuEY4eTlcNGza+d/Xf5q8Ac/wBei5ScPtDyarA/+Y+Q/wCEubGQyw/1G+ChWUqNZoptl14Njv5qs3hDRWnyee1KZkA8djwIV2GbpIdExsOvM9EOK9x02HBWPxpIjhyFk6Eh3E4jUQSSSd7R4Qq8LhC7VcADmY3VcjdQa+56oA+rsAda6gJV1SoNhw/RTLI8C2oZdfp+KrtsVcXJmjT0u6ahEY9kcmJcKpqezLbju6ieG7jAstNicTUd3Zkk27znW5naFTTy/UGsbI1ET0E39yYZllbaNPUDvPkB15Lz12oVs02uT0tejqpsUc8lWGwetsAEsB73edfwG26IrtwzWOYW1GnhpcR6nTt5q/stDsMDImXfE/JD5k0B549FRG+XuNPwRCqN9kovoX4OhhqY7geHWMk65I8dlzNcw9s2JcDbUJtG2xVtCiNQmALfgodo30n6W0zLhu8cLWE8brZGxzTecF301dNkcRb/AKENbBGbGfJA5ph6rHAkMjYRqv4gkwtlk2BY+m1zzDoB08jx96V53Sa59nQGTuN3evBRTqGrNrRk1s4yeImTxhL9NtD27EfxRwkcUDhaeuoBOnUeA2lPM5xOqlIEERJAjYhAdn6YOIZPUjxAJCcRl9ola+41mLpljRBMiRymLTsgmOe43JKZ450tk9UuZVhYmbV0E02dUfhqQ8Uvp1rIzDVf+VW2dYMC5oJtYclNuH5n0V9Bw5xupB1+qc5EmAGrRPBQZSPh4pnWZt5Kms0XHBQmTgG0Dh/z1XqPZLKqTaAMDYTzJ4rzvJMGH4imx1wSAeoAMr1D6LTpRAgRs23uCTep2Zcak8Z/Bt0q7fkWY2voxbG0ovMg3AGwHS/wTTMcvFRkVHOIIuJge5LM2q02aajGG8GeMeZlO8W5lTDSyDIF+KwvTS8PGF38jmTlJwfzwZeg72MtY4tE7A+U3RmHax0OcSTIFzNjbZcp5fJi0nnYBO8DlbBRkkF15Frco5qqdihy1yxlqXGuGV/goxWXsDbAbFLMPkDnt1FwbOwiT8bKx2YFxLGhztJc0mDpb4uiPRW08xLWaRfTaecdFRFWRRkplbKLjB8lVWm6iyI1CRJFiBxIHEobOcOPZWYfCIVuIzkSNUC4v5q/Ns0aWCAStClNuLaKJ6a1vDXJjHYUOYdxNiD12IWewuILKjXbFp+G4+K1GGdL6jYs6dM8HWNj4/NZfM6cVnxsTI/xAFehpluWGKLobJG8kVGidjBseih+7mi8x5hL8jeX0G8xbbkmbKJ6/rzWGeU2jbBJoYYDBs03AN9zfmratFoBgD0XcAyKYnn81Krx81L6K/J5hQabHzRD6zQJ58B05q0Bo4oOvQvYpy0JchbKwMA9FzG1A238RMD9e9AuJUWuvqNz14KME5HnZSjqxlMAgQSe9xsbDmV6HnGGho7x5bLzfJ6YFQk7gSz/APWwI6rZ0mYuowawSBMEkAx1uk+udefuXI59OhypyeEQ+gP0zJeBtO4HTom+V5Yw09R434jysjssqtFIB0aouJEzyQ1LCucHvY7ukmGja258UmTsuk1EZu+U4tdc8C3MsQKTgJkEwOJFieF0yy/N9dMwx1pA1CJ8CUmOHJNwT1iU5yanAIJHNdXP9Nccl+opkq8yecFuFxQ9lD4a6DI63J/FIfpAc9/KfiEZmzg3EATuB8SPn7kLkIIxTwWzTc0A8w4ExbwmfJdaatS56yFSjRV7y5yLq2XGq7S3x8grHUj7ODuPe3j6H5p99JAxBAaGiIBMiTxC5Wa2m4EjUQSXHaA7ff4LTY4QahnycR1spTzt4wZnAYxjNVN47xMtMT/xf4rG5z/1T0AHpZbXPqtM4in7PxNoFy2wPHisfnTIqnz+Kb0d4/8ABJq+W5YxyMOzlSKb9+64dNx+SZnMBwN+p/JLezze5XHVh9xVvsuo9FxZFbmdUt7RxR7QOa3SNHG51Er799Pd/G3jsxLGt6+5E0WH7Tv15qplqSFFfAOHL1Qr6Ksfi+qodXTbkRFTwqy1Se5QBQSaXsvlj34glhEMiZ49N7cbr0DAZ8yrR7gMiWkFpBDhYgrzjs9jnMrkt3c2PeDK9JyxzGUoERBNuZufOSV531bblccjbTwftqT6KsHii4uaWiAp1sTTYwU2gtdFg0G/W25QRxjmBx9n4GeHVSyHFOe9xIGoxpdybxA81jpUqpNvhYG7rTXuJcLHnyBuojgffB96Jy/LHOk6jbqiM5yJwIe11ye9N7c/LkjPoRoMkX+KrtnHHBos1inXiPbM7jv6qppeC76hL+QJIgnmIKa13ihUJaJlonxk3/XJL6WbU6jqjapDSSYniNgJ4EXVeGaCHEHUJ33sAtq/Tgn5OaYb3tn/ACvDKc2x/tHC0TY3vIuDI2V2AxDXN0PN+XE9epQWJw5JtvIv5ppicjY1geXayCJEQL2tyQq3ejrUSq08dq4fgWZrhmCADfhe6yHaSmW1jPG/ktXi8RS9o0UxAIuP5p68Y38lmO1VbVWB/lCY6WDg9uciDUSc47mX9mpcKscQ0ed0cMsdPD1CC7JD6/8Ah+a0opoum1No7pitqKsF2dc4atTR0ueMckcMg0gy6fAQmGXNPs7c/mr677Hmue0RuaZ5jWqCJDI85+SEcf5U0xlIaABwAS8thvgm2RMDON9lx3DxUtMqGqdI6j4hSBoez2B9pUtIJJbJHdEQd+ccF6Lh8obSZ15m5Py9F51ljnMJLSfrOgcJ5rYtbii1riW92DpuZIv4LzfqKcrFzhHodNF+ylu4+A7MaT4AIhp/V1DBOayCCJ33CNzCtVfRBFMTE2dtbq1UNyAlhJdfpYfiq9R9kvnIw019aqUZcfsH47Nqei5EEefkBcqFCoypSbZzu6JBm1tj1QjMqDaczfw9Lr7K8boN55wL+4fq6mqqNcsz8lNulioNwb4EmPwjDVIa2+0cZ5R4J1lDG0aRFUBu5vEX67KjKKTq2MqV6jSzg2mRcAd0Od/MQDsi+0DwRA4/BZNTLNmxPgs953KNKWPkW5jmFINOmHSP4b+/ZZarmFZ+mk1xNxN4FthKNq4WLA9Y4fkmuVijTEOptDt9TgL9Qt2lhGPCZN1Lqr+X/vQjxNH2dWkCDckzEDb6o96znaT+0G8iB5cx6ra43E0y1ztViXaBM+EDlKwmdP1Vied/UlM9PFp8iG3oddmCND4beQCnX0gDcgeYSXsW76/64KGIf3uPoq7K8zZfVZ9pt8tzSi2iAajQZNpniu181oyYeDysfwWIpVuWvyEI+k8mLPQ1hYIUcvIle6QPBDOb3Si3NhQY2UzQoBGNghV+xv5j4o72C7UoTcb8VIYD+zvfrtYdpJPKN/xXp2LeA1obFxA8omfVYfstWpAEOs6HGTsR4p9gK3tHOc1xt9Vp5c15f1DMrHxjA6oUp1p/AbhsrqMpuHtnlpJMGIbMmBaQPNNOz+JFQeyce+wQRNyNgfNLquKqBsNDZMAGZF+McU17MZG2nU1uOp5Bkm+9z4LNS5TkvcZbJpVvd34E3aCg+k7SQeexNuBPNMcLlzWMvcncnj+A6J9nWIpue0Pgd2B4NPLjMrP08BU0kF8iXaTEENk6QTxIEX3W3X0KMU4siOqnbFRfAqzfMzScBTGpxMEcm8SeS4MLUxDdRLWkcLn3oevhNBOreVXRxtWD7ISY3NgOpWbT1QTWVkbex7de+t8/IGyi4GSDAJBO4kGCmuNo08XQLWyNN9UQbTIE7zslxzd4pezADQJBO7ieJnmSZV2FxBDJYbgRp4eCvru9uTyuMlWrhbOClLhoyeLpkO0kCQbeQSbtB/aHfriVo3O11NXMz4JB2uP/ANt/hT/0BN9PLLE+sgoDPsSP+p4t94co4po1buQnZhxAf9bcbRyKefeP3VFrxNnNMcxF4Y0RJN0xwmm31vRa7s3TacKZaC7U7cNPLii30mhpOkTa0D3LhrKJ34eDzCo+nwn3qvU3gSiBgOoVT8IBxCYikqc6dnKPe5+9fOpBRDbqQNHkeFYabnm52A4cPyTLKqIdUA4Tt8kv7N4MOqP7wDQ0SCd5IvHkU/wuUPa7W27RNjueoskXqLUXyeh9OujGmUX2aGlgmaAYE+G0Ijs3jX1KsFoAGoapmY5CEvoZkHf1YBLoNo4cydoRfZTVTc9ryJ7zgRIABItPQ8bJRpYv3FkrmsQeVyaHtDg26hUAl2kaZuQBbT05rN4XN2F8SJMkD4j1TbtTj3OqU6TPrOYyXfYESSOZjZZ/MMnAYNFiJ3vPj77pnr5py2yf7FWlrjtW94yAdoKus90Eu6bR1QHZrFvAqMI1AmZ2vtAHKAE7wGLYae1xv4pFleKDK1VzrNc4kcbc/isNds4Re3tDWKlKDrabwDZjhXMcSWkCfEe5Ry3FNuNydh806zHMm1abtHe8Bssy4AmwNuO0easrUrF9y5NScraGpcDzMMiYKQNgd5aYvveNxK837TunFPPRnuYB8ltMbiZphsusWze3nzCwudXrv8U40UHDOWeZ1H9h3ZvZ4jl80/Y0DglvY3DNc2pIky2PCHSice7S4gEC+3RWWrMiymWIm27Mf2d5/mdbyCbB4O4ta3kvL6GNqCwfA5XATBmMeYBc3rcrnO1YIcNzyAOJ5/6fwUHNPD5K2pTaBOkeipNMR9UJkKyupqHCfIKoavs8uAUqo6IeLjxCAH+QMBr3j6pg+l16LltQFo5QvPOzTQcRB4jbzB+S3tSgGt7noOPReV9V5uwNNPhwSPqOI0Oc8t0g7HoOfLmmPZfEitX/AJYAjmCfnCEo1w5pBEGNjZQ7HUA3FnTtIgcu9BXPp6/VWezfhOqba5wNM5zBgr6jDRoptaTxEc+F0qzXHiIBEn3BM82yQEAvj6oBI+rYnmTylJKuFpN7siRsQY4TC3a6j7/cZxpnXuWMvBn62HnUGki24KBwrSwBr730gzvyB6wnz8I8MLgNUXA2ceg4SktfCnENYZNJphxBEuMfVtw5rHCUWsN8D2N0c5h2F4HAPOrTYEXtufmqKdFz3FjoY4R/EII+2Ji29uiYYPHFjYguAIANpM2vsFYcpDyXvAJPSYHABVxv2SzPrwYr75qTXSM3jMvdSexhqB41TMQSAeNzzWNzUzVd5LbZhg2trt0CBxHDcfmsPmwiu8cjCf6WamtyPP6jhGo7Dj+rreLPg5czFsvdvvyCB7L4otZUA4lvuCZ1GA3MyeoU2P7jupPaBNaP01FUQObfulN8hyCnVaSXPEGLEcp5Jr/RWmASH1LdR+CrayWb0nhmc9nAI8I6+HSUHUJmETrEdUFUq3THIowU4iZQgPeHiPiia9SUI4oINb2XwjX4qCQO6Y8bbFa59QU4MuJBgiS4DmVhMnMEVJvwHiLfFbjI67TRlxveSea8/r5uu3elnobaaD2bn1kFxWYGpJFo2I38Ud2OxOjEk1Xd1zbPsJMiR1MTskmPqNFYxYO9CU1y3AA3dtuPz6LMr/bkrGuR/Yqvp2s44HvaZx0uAdNN3DbunePGVm8PQbO4G8BMqrX1ZYNMCBO5nePSPVL8TkVQA94TFpFvO60W62FjyZNHKuuvEnhjHCMDqRBICSOzNrXPplpOk7hszx36SrKL2MpEmu2b92QIPERJO6TDFAzDS4nieayS07i235NWmqVkpSzwOqOHNZu2hoMxxtdTOKfD26ZLeUX4hDYOpUZTcQ2ZEhsgcNkLh8/LWudUpvaXXt3hHC9vgqVTKecLKQv1KSscY9CypjwHwfrkiQRt0+KxeeXxNUjbWVqcViPaVNYER6rHV62p7jzJXpNJDbHoV6hroaZFTMOgcR8E3DChcn7tMdb+qZa+q5seZF9XEUaHso6GPuB3vkE8JlscSsC6p1X1GuXRpJuuU8IiUMvOTpy2f4z6BQOVDmfd6rZjsTiT/A37w/FTb2FxHJn3gmPIswjD/uYc3e5c/cYPFy3v9AsRzpjzPyCkOwFf7dIfeP8AtRmQYRhW4V9NsNYXAeZ/NEZX2kZRcfbB8SIGl1omZBseC3VPsJV41Kfo78Fc3sO/jVb6FVSrUu4l8LXBYUjz/tR2qpYjSKb9DW3u1wOobbA2CLf29pijDXD2sbkO0g8xaT4WWxqfs9Dt30/8oH3lVn9mNE7ln+UB81VZpYW43R6D32lhMxPZftoygHtqv1Bzi/UNROoxMggcht/w6xH7Q8M4HS8k8i0tv1JFk6/+LMNxj7gHzRuL7B0arQ2oQQNgKVJsRyLWghVT9OqnLc0/yQtRJHnTc6w5EktDjc+JuTtzUHZ7S4FvqFvB+yzB8j6BTZ+zLBj+A+oHwC7+gr+H+TfH1a6KwmvwY/D9qqTacag43sCPRV0O11I0AyoO+BBiC09RG3gt2z9nuDH/AG/f+SuZ2Iwo2p+/8l3Vo4V52rsw2amVkt0jyarV1s002Ovxvt4oah2XH8U+AK9nHZbD/ZP3io/0Vw393/7O/FaFW0Vys3PLPMGYEAcfcpfROvuXpv8ARnDD/tD1d+K6Oz2H/um+/wDFcunJ0rsHmDsIV2hhiDK9P/cdD+6Z6Lv7oo/3TPuhc/Tk/UM0xUZXzkFh8wLq9WkWlvsy3SftgtBLhw4rUZQ2VyV8uFAH0r6VwrkoA+JXCvpUUAdKiV8uFAHCuLpUUAcK5K6oSgD4lcJXxXJQBElRUyoFAESFEqZUCgB2VDQJmLqRK4XIA+XJX2sc1EvCAOlRXxqBQNUIAkVEqBxLeaqdjmcx6oAvKihXZpT+0PX8lA5szn7iUAGlRJQJzVvAE/4So/vP+V3ogA6VEoH94OO1N3uCicVU+wfUIAOXJQJq1fsjzd+SgX1f5B5lADAlRJS+an2m+h/FQLH/AGx91ADAuUS8c0tcDxq/BVOe3jWPqEAaHRU5s9AV97N/94PIJIcXXP8AGfIBQJqneo71hBA9NB3Go70/JRdQHF7vWEhOHed3OPmVH6BzlSA7cymN3nzePxVLqtAbuHm6UqGWjkpDLhyQAwdmGHH2T6n5Ks5vQGw/9ShBgF04FQBec9p8GH7v5qt3aAcKZ9wUG4NS+hoAg7tA7hT9/wCSrdntT7A9Sr/oa++iIAEdnFY8Gj1PzUHZjWPEfdR/0VffRggBacTWP8foB+CgXVT/ABuTb6OFz2AQAnNF53e71KicETuT6lOfZBc0BBIm/dy+/dycQFEkIA//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87"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819133"/>
            <a:ext cx="2202094" cy="37531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371600" y="5638800"/>
            <a:ext cx="1219200" cy="707886"/>
          </a:xfrm>
          <a:prstGeom prst="rect">
            <a:avLst/>
          </a:prstGeom>
          <a:noFill/>
        </p:spPr>
        <p:txBody>
          <a:bodyPr wrap="square" rtlCol="0">
            <a:spAutoFit/>
          </a:bodyPr>
          <a:lstStyle/>
          <a:p>
            <a:r>
              <a:rPr lang="en-US" sz="4000" b="1" dirty="0" smtClean="0"/>
              <a:t>250</a:t>
            </a:r>
            <a:endParaRPr lang="en-US" sz="4000" b="1" dirty="0"/>
          </a:p>
        </p:txBody>
      </p:sp>
    </p:spTree>
    <p:extLst>
      <p:ext uri="{BB962C8B-B14F-4D97-AF65-F5344CB8AC3E}">
        <p14:creationId xmlns:p14="http://schemas.microsoft.com/office/powerpoint/2010/main" val="31660574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609600"/>
            <a:ext cx="7024744" cy="1143000"/>
          </a:xfrm>
        </p:spPr>
        <p:txBody>
          <a:bodyPr anchor="ctr"/>
          <a:lstStyle/>
          <a:p>
            <a:pPr algn="ctr"/>
            <a:r>
              <a:rPr lang="en-US" dirty="0" smtClean="0"/>
              <a:t>How many in the jar?</a:t>
            </a:r>
            <a:endParaRPr lang="en-US" dirty="0"/>
          </a:p>
        </p:txBody>
      </p:sp>
      <p:pic>
        <p:nvPicPr>
          <p:cNvPr id="6146" name="Picture 2" descr="http://inspiringhomestyle.com/wp-content/uploads/2013/11/candy-corn-ja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1254" y="1801548"/>
            <a:ext cx="2514600" cy="3753134"/>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data:image/jpeg;base64,/9j/4AAQSkZJRgABAQAAAQABAAD/2wCEAAkGBhQSEBUUExQWFRUWGRUYFxQXGBkUGBUVFxgVFBcUFxgYGyYeGBkjGRcUHy8gIycpLCwsFx4xNTAqNSYrLCkBCQoKDgwOGg8PGiklHyUqKiwqLCwsLC8sLC0pKS0pLCksLCwsKSopKSwsLywsLCwsKSwsLCwsLCwsKSwsLCwsLP/AABEIAPAAoAMBIgACEQEDEQH/xAAbAAACAwEBAQAAAAAAAAAAAAAEBQIDBgEHAP/EAEQQAAEDAgQDBQQHBAkEAwAAAAEAAhEDIQQFEjFBUWEGInGBkROhscEUMlKS0eHwBxVCYhYjNFOCk7LC8TNDlKIXJHL/xAAaAQACAwEBAAAAAAAAAAAAAAAABQEDBAIG/8QALBEAAgIBBAEDAwQCAwAAAAAAAAECAxEEEiExQQUTURQikSNxgcGh8DJCYf/aAAwDAQACEQMRAD8A8wp0CO9EjmPkjmgRz5FWYGsGsu0kA97pPAKnE0tBkfUdcdOiqOgOvWgm/muYfDzvv8FB471/0UVTEfWm9+p6CfiugB8W8ghsyBaUO56sxhBcdExvfefJcp4Uk8B4qEgK4IHih8Udk7o5XrhpdxExwuJN00w/YgObLg4jc94C8NJHpq9yCTJYBnenkmmsn9SfyWpy3sZRLoh1t+8b7T8Hfe8IdD9n1MN4zAuHneLnlYkHy8jxKOS2EkjM4f6o8kRTZ3XeBTLE5NSZAFRzRO5E6RqZG/8AK53+X4lIMRRFv60mQLHgSGSPVzh/hKodTL1bEV1ZkwPS5R2V5eXgky2DHAk8fJU2G0FGZdmYbId02USUsdHSlH5GmEy5kXE+J8Ffh6IBNgLHgqMHmTDaY8USwgumZF/gqXksyLM5YddhwF0u8XeQTPOo1+Q+aXsnr5CPfuoLl0Sp0h9knqTCLw8THcHvUqOVVHAHSACJlx4eaLp5e5sd4eX5Qq5HaZj6h5cZjwCmKwLCDPCPDkqwfcqmmU3wI8hmWuYDNS7QHWG5PAKt+I1PJ2B4cm8l9isMWAA2tMcRxv1QgfZQgLH287n1MBXUaZPD1QftgN/QK5uYEbN9SflCkEP8uy2oYipo6gEn3AlOqORk/XrYjwbTj3vqMCz3ZwPr1mtcyGX1O0uIECw1EwJK1mKy2ixstc238gd8WrJbq4VSUZZNNWmna8IbZbSpUmQGVz1NbBs+NUlGnGUtor/+TgT/AL1nKeAfo1gamnbu0hPX6mybV8pLqBc1jdTQJJY1x8bUwD6+SPqoPtFtmjlX/wBl/AFmVCg76vtx41MG/wD01gVnMXlreDneYZ/sqOR9PAOaf65jXtMAPApNvtBEAz4Ar7NcmbTbOgDwHvvdT9VBeGcR01knhdmbr4cD9fJDBM34YHYjwv8AihMRhCz6wgi8cY5qY3Qn0d2aS6r/AJI42kHCP0LbhAZdmT2vb3jBIkTzR9HEjSdjAJ6xBlJsCP6xmwuEY4eTlcNGza+d/Xf5q8Ac/wBei5ScPtDyarA/+Y+Q/wCEubGQyw/1G+ChWUqNZoptl14Njv5qs3hDRWnyee1KZkA8djwIV2GbpIdExsOvM9EOK9x02HBWPxpIjhyFk6Eh3E4jUQSSSd7R4Qq8LhC7VcADmY3VcjdQa+56oA+rsAda6gJV1SoNhw/RTLI8C2oZdfp+KrtsVcXJmjT0u6ahEY9kcmJcKpqezLbju6ieG7jAstNicTUd3Zkk27znW5naFTTy/UGsbI1ET0E39yYZllbaNPUDvPkB15Lz12oVs02uT0tejqpsUc8lWGwetsAEsB73edfwG26IrtwzWOYW1GnhpcR6nTt5q/stDsMDImXfE/JD5k0B549FRG+XuNPwRCqN9kovoX4OhhqY7geHWMk65I8dlzNcw9s2JcDbUJtG2xVtCiNQmALfgodo30n6W0zLhu8cLWE8brZGxzTecF301dNkcRb/AKENbBGbGfJA5ph6rHAkMjYRqv4gkwtlk2BY+m1zzDoB08jx96V53Sa59nQGTuN3evBRTqGrNrRk1s4yeImTxhL9NtD27EfxRwkcUDhaeuoBOnUeA2lPM5xOqlIEERJAjYhAdn6YOIZPUjxAJCcRl9ola+41mLpljRBMiRymLTsgmOe43JKZ450tk9UuZVhYmbV0E02dUfhqQ8Uvp1rIzDVf+VW2dYMC5oJtYclNuH5n0V9Bw5xupB1+qc5EmAGrRPBQZSPh4pnWZt5Kms0XHBQmTgG0Dh/z1XqPZLKqTaAMDYTzJ4rzvJMGH4imx1wSAeoAMr1D6LTpRAgRs23uCTep2Zcak8Z/Bt0q7fkWY2voxbG0ovMg3AGwHS/wTTMcvFRkVHOIIuJge5LM2q02aajGG8GeMeZlO8W5lTDSyDIF+KwvTS8PGF38jmTlJwfzwZeg72MtY4tE7A+U3RmHax0OcSTIFzNjbZcp5fJi0nnYBO8DlbBRkkF15Frco5qqdihy1yxlqXGuGV/goxWXsDbAbFLMPkDnt1FwbOwiT8bKx2YFxLGhztJc0mDpb4uiPRW08xLWaRfTaecdFRFWRRkplbKLjB8lVWm6iyI1CRJFiBxIHEobOcOPZWYfCIVuIzkSNUC4v5q/Ns0aWCAStClNuLaKJ6a1vDXJjHYUOYdxNiD12IWewuILKjXbFp+G4+K1GGdL6jYs6dM8HWNj4/NZfM6cVnxsTI/xAFehpluWGKLobJG8kVGidjBseih+7mi8x5hL8jeX0G8xbbkmbKJ6/rzWGeU2jbBJoYYDBs03AN9zfmratFoBgD0XcAyKYnn81Krx81L6K/J5hQabHzRD6zQJ58B05q0Bo4oOvQvYpy0JchbKwMA9FzG1A238RMD9e9AuJUWuvqNz14KME5HnZSjqxlMAgQSe9xsbDmV6HnGGho7x5bLzfJ6YFQk7gSz/APWwI6rZ0mYuowawSBMEkAx1uk+udefuXI59OhypyeEQ+gP0zJeBtO4HTom+V5Yw09R434jysjssqtFIB0aouJEzyQ1LCucHvY7ukmGja258UmTsuk1EZu+U4tdc8C3MsQKTgJkEwOJFieF0yy/N9dMwx1pA1CJ8CUmOHJNwT1iU5yanAIJHNdXP9Nccl+opkq8yecFuFxQ9lD4a6DI63J/FIfpAc9/KfiEZmzg3EATuB8SPn7kLkIIxTwWzTc0A8w4ExbwmfJdaatS56yFSjRV7y5yLq2XGq7S3x8grHUj7ODuPe3j6H5p99JAxBAaGiIBMiTxC5Wa2m4EjUQSXHaA7ff4LTY4QahnycR1spTzt4wZnAYxjNVN47xMtMT/xf4rG5z/1T0AHpZbXPqtM4in7PxNoFy2wPHisfnTIqnz+Kb0d4/8ABJq+W5YxyMOzlSKb9+64dNx+SZnMBwN+p/JLezze5XHVh9xVvsuo9FxZFbmdUt7RxR7QOa3SNHG51Er799Pd/G3jsxLGt6+5E0WH7Tv15qplqSFFfAOHL1Qr6Ksfi+qodXTbkRFTwqy1Se5QBQSaXsvlj34glhEMiZ49N7cbr0DAZ8yrR7gMiWkFpBDhYgrzjs9jnMrkt3c2PeDK9JyxzGUoERBNuZufOSV531bblccjbTwftqT6KsHii4uaWiAp1sTTYwU2gtdFg0G/W25QRxjmBx9n4GeHVSyHFOe9xIGoxpdybxA81jpUqpNvhYG7rTXuJcLHnyBuojgffB96Jy/LHOk6jbqiM5yJwIe11ye9N7c/LkjPoRoMkX+KrtnHHBos1inXiPbM7jv6qppeC76hL+QJIgnmIKa13ihUJaJlonxk3/XJL6WbU6jqjapDSSYniNgJ4EXVeGaCHEHUJ33sAtq/Tgn5OaYb3tn/ACvDKc2x/tHC0TY3vIuDI2V2AxDXN0PN+XE9epQWJw5JtvIv5ppicjY1geXayCJEQL2tyQq3ejrUSq08dq4fgWZrhmCADfhe6yHaSmW1jPG/ktXi8RS9o0UxAIuP5p68Y38lmO1VbVWB/lCY6WDg9uciDUSc47mX9mpcKscQ0ed0cMsdPD1CC7JD6/8Ah+a0opoum1No7pitqKsF2dc4atTR0ueMckcMg0gy6fAQmGXNPs7c/mr677Hmue0RuaZ5jWqCJDI85+SEcf5U0xlIaABwAS8thvgm2RMDON9lx3DxUtMqGqdI6j4hSBoez2B9pUtIJJbJHdEQd+ccF6Lh8obSZ15m5Py9F51ljnMJLSfrOgcJ5rYtbii1riW92DpuZIv4LzfqKcrFzhHodNF+ylu4+A7MaT4AIhp/V1DBOayCCJ33CNzCtVfRBFMTE2dtbq1UNyAlhJdfpYfiq9R9kvnIw019aqUZcfsH47Nqei5EEefkBcqFCoypSbZzu6JBm1tj1QjMqDaczfw9Lr7K8boN55wL+4fq6mqqNcsz8lNulioNwb4EmPwjDVIa2+0cZ5R4J1lDG0aRFUBu5vEX67KjKKTq2MqV6jSzg2mRcAd0Od/MQDsi+0DwRA4/BZNTLNmxPgs953KNKWPkW5jmFINOmHSP4b+/ZZarmFZ+mk1xNxN4FthKNq4WLA9Y4fkmuVijTEOptDt9TgL9Qt2lhGPCZN1Lqr+X/vQjxNH2dWkCDckzEDb6o96znaT+0G8iB5cx6ra43E0y1ztViXaBM+EDlKwmdP1Vied/UlM9PFp8iG3oddmCND4beQCnX0gDcgeYSXsW76/64KGIf3uPoq7K8zZfVZ9pt8tzSi2iAajQZNpniu181oyYeDysfwWIpVuWvyEI+k8mLPQ1hYIUcvIle6QPBDOb3Si3NhQY2UzQoBGNghV+xv5j4o72C7UoTcb8VIYD+zvfrtYdpJPKN/xXp2LeA1obFxA8omfVYfstWpAEOs6HGTsR4p9gK3tHOc1xt9Vp5c15f1DMrHxjA6oUp1p/AbhsrqMpuHtnlpJMGIbMmBaQPNNOz+JFQeyce+wQRNyNgfNLquKqBsNDZMAGZF+McU17MZG2nU1uOp5Bkm+9z4LNS5TkvcZbJpVvd34E3aCg+k7SQeexNuBPNMcLlzWMvcncnj+A6J9nWIpue0Pgd2B4NPLjMrP08BU0kF8iXaTEENk6QTxIEX3W3X0KMU4siOqnbFRfAqzfMzScBTGpxMEcm8SeS4MLUxDdRLWkcLn3oevhNBOreVXRxtWD7ISY3NgOpWbT1QTWVkbex7de+t8/IGyi4GSDAJBO4kGCmuNo08XQLWyNN9UQbTIE7zslxzd4pezADQJBO7ieJnmSZV2FxBDJYbgRp4eCvru9uTyuMlWrhbOClLhoyeLpkO0kCQbeQSbtB/aHfriVo3O11NXMz4JB2uP/ANt/hT/0BN9PLLE+sgoDPsSP+p4t94co4po1buQnZhxAf9bcbRyKefeP3VFrxNnNMcxF4Y0RJN0xwmm31vRa7s3TacKZaC7U7cNPLii30mhpOkTa0D3LhrKJ34eDzCo+nwn3qvU3gSiBgOoVT8IBxCYikqc6dnKPe5+9fOpBRDbqQNHkeFYabnm52A4cPyTLKqIdUA4Tt8kv7N4MOqP7wDQ0SCd5IvHkU/wuUPa7W27RNjueoskXqLUXyeh9OujGmUX2aGlgmaAYE+G0Ijs3jX1KsFoAGoapmY5CEvoZkHf1YBLoNo4cydoRfZTVTc9ryJ7zgRIABItPQ8bJRpYv3FkrmsQeVyaHtDg26hUAl2kaZuQBbT05rN4XN2F8SJMkD4j1TbtTj3OqU6TPrOYyXfYESSOZjZZ/MMnAYNFiJ3vPj77pnr5py2yf7FWlrjtW94yAdoKus90Eu6bR1QHZrFvAqMI1AmZ2vtAHKAE7wGLYae1xv4pFleKDK1VzrNc4kcbc/isNds4Re3tDWKlKDrabwDZjhXMcSWkCfEe5Ry3FNuNydh806zHMm1abtHe8Bssy4AmwNuO0easrUrF9y5NScraGpcDzMMiYKQNgd5aYvveNxK837TunFPPRnuYB8ltMbiZphsusWze3nzCwudXrv8U40UHDOWeZ1H9h3ZvZ4jl80/Y0DglvY3DNc2pIky2PCHSice7S4gEC+3RWWrMiymWIm27Mf2d5/mdbyCbB4O4ta3kvL6GNqCwfA5XATBmMeYBc3rcrnO1YIcNzyAOJ5/6fwUHNPD5K2pTaBOkeipNMR9UJkKyupqHCfIKoavs8uAUqo6IeLjxCAH+QMBr3j6pg+l16LltQFo5QvPOzTQcRB4jbzB+S3tSgGt7noOPReV9V5uwNNPhwSPqOI0Oc8t0g7HoOfLmmPZfEitX/AJYAjmCfnCEo1w5pBEGNjZQ7HUA3FnTtIgcu9BXPp6/VWezfhOqba5wNM5zBgr6jDRoptaTxEc+F0qzXHiIBEn3BM82yQEAvj6oBI+rYnmTylJKuFpN7siRsQY4TC3a6j7/cZxpnXuWMvBn62HnUGki24KBwrSwBr730gzvyB6wnz8I8MLgNUXA2ceg4SktfCnENYZNJphxBEuMfVtw5rHCUWsN8D2N0c5h2F4HAPOrTYEXtufmqKdFz3FjoY4R/EII+2Ji29uiYYPHFjYguAIANpM2vsFYcpDyXvAJPSYHABVxv2SzPrwYr75qTXSM3jMvdSexhqB41TMQSAeNzzWNzUzVd5LbZhg2trt0CBxHDcfmsPmwiu8cjCf6WamtyPP6jhGo7Dj+rreLPg5czFsvdvvyCB7L4otZUA4lvuCZ1GA3MyeoU2P7jupPaBNaP01FUQObfulN8hyCnVaSXPEGLEcp5Jr/RWmASH1LdR+CrayWb0nhmc9nAI8I6+HSUHUJmETrEdUFUq3THIowU4iZQgPeHiPiia9SUI4oINb2XwjX4qCQO6Y8bbFa59QU4MuJBgiS4DmVhMnMEVJvwHiLfFbjI67TRlxveSea8/r5uu3elnobaaD2bn1kFxWYGpJFo2I38Ud2OxOjEk1Xd1zbPsJMiR1MTskmPqNFYxYO9CU1y3AA3dtuPz6LMr/bkrGuR/Yqvp2s44HvaZx0uAdNN3DbunePGVm8PQbO4G8BMqrX1ZYNMCBO5nePSPVL8TkVQA94TFpFvO60W62FjyZNHKuuvEnhjHCMDqRBICSOzNrXPplpOk7hszx36SrKL2MpEmu2b92QIPERJO6TDFAzDS4nieayS07i235NWmqVkpSzwOqOHNZu2hoMxxtdTOKfD26ZLeUX4hDYOpUZTcQ2ZEhsgcNkLh8/LWudUpvaXXt3hHC9vgqVTKecLKQv1KSscY9CypjwHwfrkiQRt0+KxeeXxNUjbWVqcViPaVNYER6rHV62p7jzJXpNJDbHoV6hroaZFTMOgcR8E3DChcn7tMdb+qZa+q5seZF9XEUaHso6GPuB3vkE8JlscSsC6p1X1GuXRpJuuU8IiUMvOTpy2f4z6BQOVDmfd6rZjsTiT/A37w/FTb2FxHJn3gmPIswjD/uYc3e5c/cYPFy3v9AsRzpjzPyCkOwFf7dIfeP8AtRmQYRhW4V9NsNYXAeZ/NEZX2kZRcfbB8SIGl1omZBseC3VPsJV41Kfo78Fc3sO/jVb6FVSrUu4l8LXBYUjz/tR2qpYjSKb9DW3u1wOobbA2CLf29pijDXD2sbkO0g8xaT4WWxqfs9Dt30/8oH3lVn9mNE7ln+UB81VZpYW43R6D32lhMxPZftoygHtqv1Bzi/UNROoxMggcht/w6xH7Q8M4HS8k8i0tv1JFk6/+LMNxj7gHzRuL7B0arQ2oQQNgKVJsRyLWghVT9OqnLc0/yQtRJHnTc6w5EktDjc+JuTtzUHZ7S4FvqFvB+yzB8j6BTZ+zLBj+A+oHwC7+gr+H+TfH1a6KwmvwY/D9qqTacag43sCPRV0O11I0AyoO+BBiC09RG3gt2z9nuDH/AG/f+SuZ2Iwo2p+/8l3Vo4V52rsw2amVkt0jyarV1s002Ovxvt4oah2XH8U+AK9nHZbD/ZP3io/0Vw393/7O/FaFW0Vys3PLPMGYEAcfcpfROvuXpv8ARnDD/tD1d+K6Oz2H/um+/wDFcunJ0rsHmDsIV2hhiDK9P/cdD+6Z6Lv7oo/3TPuhc/Tk/UM0xUZXzkFh8wLq9WkWlvsy3SftgtBLhw4rUZQ2VyV8uFAH0r6VwrkoA+JXCvpUUAdKiV8uFAHCuLpUUAcK5K6oSgD4lcJXxXJQBElRUyoFAESFEqZUCgB2VDQJmLqRK4XIA+XJX2sc1EvCAOlRXxqBQNUIAkVEqBxLeaqdjmcx6oAvKihXZpT+0PX8lA5szn7iUAGlRJQJzVvAE/4So/vP+V3ogA6VEoH94OO1N3uCicVU+wfUIAOXJQJq1fsjzd+SgX1f5B5lADAlRJS+an2m+h/FQLH/AGx91ADAuUS8c0tcDxq/BVOe3jWPqEAaHRU5s9AV97N/94PIJIcXXP8AGfIBQJqneo71hBA9NB3Go70/JRdQHF7vWEhOHed3OPmVH6BzlSA7cymN3nzePxVLqtAbuHm6UqGWjkpDLhyQAwdmGHH2T6n5Ks5vQGw/9ShBgF04FQBec9p8GH7v5qt3aAcKZ9wUG4NS+hoAg7tA7hT9/wCSrdntT7A9Sr/oa++iIAEdnFY8Gj1PzUHZjWPEfdR/0VffRggBacTWP8foB+CgXVT/ABuTb6OFz2AQAnNF53e71KicETuT6lOfZBc0BBIm/dy+/dycQFEkIA//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data:image/jpeg;base64,/9j/4AAQSkZJRgABAQAAAQABAAD/2wCEAAkGBhQSEBUUExQWFRUWGRUYFxQXGBkUGBUVFxgVFBcUFxgYGyYeGBkjGRcUHy8gIycpLCwsFx4xNTAqNSYrLCkBCQoKDgwOGg8PGiklHyUqKiwqLCwsLC8sLC0pKS0pLCksLCwsKSopKSwsLywsLCwsKSwsLCwsLCwsKSwsLCwsLP/AABEIAPAAoAMBIgACEQEDEQH/xAAbAAACAwEBAQAAAAAAAAAAAAAEBQIDBgEHAP/EAEQQAAEDAgQDBQQHBAkEAwAAAAEAAhEDIQQFEjFBUWEGInGBkROhscEUMlKS0eHwBxVCYhYjNFOCk7LC8TNDlKIXJHL/xAAaAQACAwEBAAAAAAAAAAAAAAAABQEDBAIG/8QALBEAAgIBBAEDAwQCAwAAAAAAAAECAxEEEiExQQUTURQikSNxgcGh8DJCYf/aAAwDAQACEQMRAD8A8wp0CO9EjmPkjmgRz5FWYGsGsu0kA97pPAKnE0tBkfUdcdOiqOgOvWgm/muYfDzvv8FB471/0UVTEfWm9+p6CfiugB8W8ghsyBaUO56sxhBcdExvfefJcp4Uk8B4qEgK4IHih8Udk7o5XrhpdxExwuJN00w/YgObLg4jc94C8NJHpq9yCTJYBnenkmmsn9SfyWpy3sZRLoh1t+8b7T8Hfe8IdD9n1MN4zAuHneLnlYkHy8jxKOS2EkjM4f6o8kRTZ3XeBTLE5NSZAFRzRO5E6RqZG/8AK53+X4lIMRRFv60mQLHgSGSPVzh/hKodTL1bEV1ZkwPS5R2V5eXgky2DHAk8fJU2G0FGZdmYbId02USUsdHSlH5GmEy5kXE+J8Ffh6IBNgLHgqMHmTDaY8USwgumZF/gqXksyLM5YddhwF0u8XeQTPOo1+Q+aXsnr5CPfuoLl0Sp0h9knqTCLw8THcHvUqOVVHAHSACJlx4eaLp5e5sd4eX5Qq5HaZj6h5cZjwCmKwLCDPCPDkqwfcqmmU3wI8hmWuYDNS7QHWG5PAKt+I1PJ2B4cm8l9isMWAA2tMcRxv1QgfZQgLH287n1MBXUaZPD1QftgN/QK5uYEbN9SflCkEP8uy2oYipo6gEn3AlOqORk/XrYjwbTj3vqMCz3ZwPr1mtcyGX1O0uIECw1EwJK1mKy2ixstc238gd8WrJbq4VSUZZNNWmna8IbZbSpUmQGVz1NbBs+NUlGnGUtor/+TgT/AL1nKeAfo1gamnbu0hPX6mybV8pLqBc1jdTQJJY1x8bUwD6+SPqoPtFtmjlX/wBl/AFmVCg76vtx41MG/wD01gVnMXlreDneYZ/sqOR9PAOaf65jXtMAPApNvtBEAz4Ar7NcmbTbOgDwHvvdT9VBeGcR01knhdmbr4cD9fJDBM34YHYjwv8AihMRhCz6wgi8cY5qY3Qn0d2aS6r/AJI42kHCP0LbhAZdmT2vb3jBIkTzR9HEjSdjAJ6xBlJsCP6xmwuEY4eTlcNGza+d/Xf5q8Ac/wBei5ScPtDyarA/+Y+Q/wCEubGQyw/1G+ChWUqNZoptl14Njv5qs3hDRWnyee1KZkA8djwIV2GbpIdExsOvM9EOK9x02HBWPxpIjhyFk6Eh3E4jUQSSSd7R4Qq8LhC7VcADmY3VcjdQa+56oA+rsAda6gJV1SoNhw/RTLI8C2oZdfp+KrtsVcXJmjT0u6ahEY9kcmJcKpqezLbju6ieG7jAstNicTUd3Zkk27znW5naFTTy/UGsbI1ET0E39yYZllbaNPUDvPkB15Lz12oVs02uT0tejqpsUc8lWGwetsAEsB73edfwG26IrtwzWOYW1GnhpcR6nTt5q/stDsMDImXfE/JD5k0B549FRG+XuNPwRCqN9kovoX4OhhqY7geHWMk65I8dlzNcw9s2JcDbUJtG2xVtCiNQmALfgodo30n6W0zLhu8cLWE8brZGxzTecF301dNkcRb/AKENbBGbGfJA5ph6rHAkMjYRqv4gkwtlk2BY+m1zzDoB08jx96V53Sa59nQGTuN3evBRTqGrNrRk1s4yeImTxhL9NtD27EfxRwkcUDhaeuoBOnUeA2lPM5xOqlIEERJAjYhAdn6YOIZPUjxAJCcRl9ola+41mLpljRBMiRymLTsgmOe43JKZ450tk9UuZVhYmbV0E02dUfhqQ8Uvp1rIzDVf+VW2dYMC5oJtYclNuH5n0V9Bw5xupB1+qc5EmAGrRPBQZSPh4pnWZt5Kms0XHBQmTgG0Dh/z1XqPZLKqTaAMDYTzJ4rzvJMGH4imx1wSAeoAMr1D6LTpRAgRs23uCTep2Zcak8Z/Bt0q7fkWY2voxbG0ovMg3AGwHS/wTTMcvFRkVHOIIuJge5LM2q02aajGG8GeMeZlO8W5lTDSyDIF+KwvTS8PGF38jmTlJwfzwZeg72MtY4tE7A+U3RmHax0OcSTIFzNjbZcp5fJi0nnYBO8DlbBRkkF15Frco5qqdihy1yxlqXGuGV/goxWXsDbAbFLMPkDnt1FwbOwiT8bKx2YFxLGhztJc0mDpb4uiPRW08xLWaRfTaecdFRFWRRkplbKLjB8lVWm6iyI1CRJFiBxIHEobOcOPZWYfCIVuIzkSNUC4v5q/Ns0aWCAStClNuLaKJ6a1vDXJjHYUOYdxNiD12IWewuILKjXbFp+G4+K1GGdL6jYs6dM8HWNj4/NZfM6cVnxsTI/xAFehpluWGKLobJG8kVGidjBseih+7mi8x5hL8jeX0G8xbbkmbKJ6/rzWGeU2jbBJoYYDBs03AN9zfmratFoBgD0XcAyKYnn81Krx81L6K/J5hQabHzRD6zQJ58B05q0Bo4oOvQvYpy0JchbKwMA9FzG1A238RMD9e9AuJUWuvqNz14KME5HnZSjqxlMAgQSe9xsbDmV6HnGGho7x5bLzfJ6YFQk7gSz/APWwI6rZ0mYuowawSBMEkAx1uk+udefuXI59OhypyeEQ+gP0zJeBtO4HTom+V5Yw09R434jysjssqtFIB0aouJEzyQ1LCucHvY7ukmGja258UmTsuk1EZu+U4tdc8C3MsQKTgJkEwOJFieF0yy/N9dMwx1pA1CJ8CUmOHJNwT1iU5yanAIJHNdXP9Nccl+opkq8yecFuFxQ9lD4a6DI63J/FIfpAc9/KfiEZmzg3EATuB8SPn7kLkIIxTwWzTc0A8w4ExbwmfJdaatS56yFSjRV7y5yLq2XGq7S3x8grHUj7ODuPe3j6H5p99JAxBAaGiIBMiTxC5Wa2m4EjUQSXHaA7ff4LTY4QahnycR1spTzt4wZnAYxjNVN47xMtMT/xf4rG5z/1T0AHpZbXPqtM4in7PxNoFy2wPHisfnTIqnz+Kb0d4/8ABJq+W5YxyMOzlSKb9+64dNx+SZnMBwN+p/JLezze5XHVh9xVvsuo9FxZFbmdUt7RxR7QOa3SNHG51Er799Pd/G3jsxLGt6+5E0WH7Tv15qplqSFFfAOHL1Qr6Ksfi+qodXTbkRFTwqy1Se5QBQSaXsvlj34glhEMiZ49N7cbr0DAZ8yrR7gMiWkFpBDhYgrzjs9jnMrkt3c2PeDK9JyxzGUoERBNuZufOSV531bblccjbTwftqT6KsHii4uaWiAp1sTTYwU2gtdFg0G/W25QRxjmBx9n4GeHVSyHFOe9xIGoxpdybxA81jpUqpNvhYG7rTXuJcLHnyBuojgffB96Jy/LHOk6jbqiM5yJwIe11ye9N7c/LkjPoRoMkX+KrtnHHBos1inXiPbM7jv6qppeC76hL+QJIgnmIKa13ihUJaJlonxk3/XJL6WbU6jqjapDSSYniNgJ4EXVeGaCHEHUJ33sAtq/Tgn5OaYb3tn/ACvDKc2x/tHC0TY3vIuDI2V2AxDXN0PN+XE9epQWJw5JtvIv5ppicjY1geXayCJEQL2tyQq3ejrUSq08dq4fgWZrhmCADfhe6yHaSmW1jPG/ktXi8RS9o0UxAIuP5p68Y38lmO1VbVWB/lCY6WDg9uciDUSc47mX9mpcKscQ0ed0cMsdPD1CC7JD6/8Ah+a0opoum1No7pitqKsF2dc4atTR0ueMckcMg0gy6fAQmGXNPs7c/mr677Hmue0RuaZ5jWqCJDI85+SEcf5U0xlIaABwAS8thvgm2RMDON9lx3DxUtMqGqdI6j4hSBoez2B9pUtIJJbJHdEQd+ccF6Lh8obSZ15m5Py9F51ljnMJLSfrOgcJ5rYtbii1riW92DpuZIv4LzfqKcrFzhHodNF+ylu4+A7MaT4AIhp/V1DBOayCCJ33CNzCtVfRBFMTE2dtbq1UNyAlhJdfpYfiq9R9kvnIw019aqUZcfsH47Nqei5EEefkBcqFCoypSbZzu6JBm1tj1QjMqDaczfw9Lr7K8boN55wL+4fq6mqqNcsz8lNulioNwb4EmPwjDVIa2+0cZ5R4J1lDG0aRFUBu5vEX67KjKKTq2MqV6jSzg2mRcAd0Od/MQDsi+0DwRA4/BZNTLNmxPgs953KNKWPkW5jmFINOmHSP4b+/ZZarmFZ+mk1xNxN4FthKNq4WLA9Y4fkmuVijTEOptDt9TgL9Qt2lhGPCZN1Lqr+X/vQjxNH2dWkCDckzEDb6o96znaT+0G8iB5cx6ra43E0y1ztViXaBM+EDlKwmdP1Vied/UlM9PFp8iG3oddmCND4beQCnX0gDcgeYSXsW76/64KGIf3uPoq7K8zZfVZ9pt8tzSi2iAajQZNpniu181oyYeDysfwWIpVuWvyEI+k8mLPQ1hYIUcvIle6QPBDOb3Si3NhQY2UzQoBGNghV+xv5j4o72C7UoTcb8VIYD+zvfrtYdpJPKN/xXp2LeA1obFxA8omfVYfstWpAEOs6HGTsR4p9gK3tHOc1xt9Vp5c15f1DMrHxjA6oUp1p/AbhsrqMpuHtnlpJMGIbMmBaQPNNOz+JFQeyce+wQRNyNgfNLquKqBsNDZMAGZF+McU17MZG2nU1uOp5Bkm+9z4LNS5TkvcZbJpVvd34E3aCg+k7SQeexNuBPNMcLlzWMvcncnj+A6J9nWIpue0Pgd2B4NPLjMrP08BU0kF8iXaTEENk6QTxIEX3W3X0KMU4siOqnbFRfAqzfMzScBTGpxMEcm8SeS4MLUxDdRLWkcLn3oevhNBOreVXRxtWD7ISY3NgOpWbT1QTWVkbex7de+t8/IGyi4GSDAJBO4kGCmuNo08XQLWyNN9UQbTIE7zslxzd4pezADQJBO7ieJnmSZV2FxBDJYbgRp4eCvru9uTyuMlWrhbOClLhoyeLpkO0kCQbeQSbtB/aHfriVo3O11NXMz4JB2uP/ANt/hT/0BN9PLLE+sgoDPsSP+p4t94co4po1buQnZhxAf9bcbRyKefeP3VFrxNnNMcxF4Y0RJN0xwmm31vRa7s3TacKZaC7U7cNPLii30mhpOkTa0D3LhrKJ34eDzCo+nwn3qvU3gSiBgOoVT8IBxCYikqc6dnKPe5+9fOpBRDbqQNHkeFYabnm52A4cPyTLKqIdUA4Tt8kv7N4MOqP7wDQ0SCd5IvHkU/wuUPa7W27RNjueoskXqLUXyeh9OujGmUX2aGlgmaAYE+G0Ijs3jX1KsFoAGoapmY5CEvoZkHf1YBLoNo4cydoRfZTVTc9ryJ7zgRIABItPQ8bJRpYv3FkrmsQeVyaHtDg26hUAl2kaZuQBbT05rN4XN2F8SJMkD4j1TbtTj3OqU6TPrOYyXfYESSOZjZZ/MMnAYNFiJ3vPj77pnr5py2yf7FWlrjtW94yAdoKus90Eu6bR1QHZrFvAqMI1AmZ2vtAHKAE7wGLYae1xv4pFleKDK1VzrNc4kcbc/isNds4Re3tDWKlKDrabwDZjhXMcSWkCfEe5Ry3FNuNydh806zHMm1abtHe8Bssy4AmwNuO0easrUrF9y5NScraGpcDzMMiYKQNgd5aYvveNxK837TunFPPRnuYB8ltMbiZphsusWze3nzCwudXrv8U40UHDOWeZ1H9h3ZvZ4jl80/Y0DglvY3DNc2pIky2PCHSice7S4gEC+3RWWrMiymWIm27Mf2d5/mdbyCbB4O4ta3kvL6GNqCwfA5XATBmMeYBc3rcrnO1YIcNzyAOJ5/6fwUHNPD5K2pTaBOkeipNMR9UJkKyupqHCfIKoavs8uAUqo6IeLjxCAH+QMBr3j6pg+l16LltQFo5QvPOzTQcRB4jbzB+S3tSgGt7noOPReV9V5uwNNPhwSPqOI0Oc8t0g7HoOfLmmPZfEitX/AJYAjmCfnCEo1w5pBEGNjZQ7HUA3FnTtIgcu9BXPp6/VWezfhOqba5wNM5zBgr6jDRoptaTxEc+F0qzXHiIBEn3BM82yQEAvj6oBI+rYnmTylJKuFpN7siRsQY4TC3a6j7/cZxpnXuWMvBn62HnUGki24KBwrSwBr730gzvyB6wnz8I8MLgNUXA2ceg4SktfCnENYZNJphxBEuMfVtw5rHCUWsN8D2N0c5h2F4HAPOrTYEXtufmqKdFz3FjoY4R/EII+2Ji29uiYYPHFjYguAIANpM2vsFYcpDyXvAJPSYHABVxv2SzPrwYr75qTXSM3jMvdSexhqB41TMQSAeNzzWNzUzVd5LbZhg2trt0CBxHDcfmsPmwiu8cjCf6WamtyPP6jhGo7Dj+rreLPg5czFsvdvvyCB7L4otZUA4lvuCZ1GA3MyeoU2P7jupPaBNaP01FUQObfulN8hyCnVaSXPEGLEcp5Jr/RWmASH1LdR+CrayWb0nhmc9nAI8I6+HSUHUJmETrEdUFUq3THIowU4iZQgPeHiPiia9SUI4oINb2XwjX4qCQO6Y8bbFa59QU4MuJBgiS4DmVhMnMEVJvwHiLfFbjI67TRlxveSea8/r5uu3elnobaaD2bn1kFxWYGpJFo2I38Ud2OxOjEk1Xd1zbPsJMiR1MTskmPqNFYxYO9CU1y3AA3dtuPz6LMr/bkrGuR/Yqvp2s44HvaZx0uAdNN3DbunePGVm8PQbO4G8BMqrX1ZYNMCBO5nePSPVL8TkVQA94TFpFvO60W62FjyZNHKuuvEnhjHCMDqRBICSOzNrXPplpOk7hszx36SrKL2MpEmu2b92QIPERJO6TDFAzDS4nieayS07i235NWmqVkpSzwOqOHNZu2hoMxxtdTOKfD26ZLeUX4hDYOpUZTcQ2ZEhsgcNkLh8/LWudUpvaXXt3hHC9vgqVTKecLKQv1KSscY9CypjwHwfrkiQRt0+KxeeXxNUjbWVqcViPaVNYER6rHV62p7jzJXpNJDbHoV6hroaZFTMOgcR8E3DChcn7tMdb+qZa+q5seZF9XEUaHso6GPuB3vkE8JlscSsC6p1X1GuXRpJuuU8IiUMvOTpy2f4z6BQOVDmfd6rZjsTiT/A37w/FTb2FxHJn3gmPIswjD/uYc3e5c/cYPFy3v9AsRzpjzPyCkOwFf7dIfeP8AtRmQYRhW4V9NsNYXAeZ/NEZX2kZRcfbB8SIGl1omZBseC3VPsJV41Kfo78Fc3sO/jVb6FVSrUu4l8LXBYUjz/tR2qpYjSKb9DW3u1wOobbA2CLf29pijDXD2sbkO0g8xaT4WWxqfs9Dt30/8oH3lVn9mNE7ln+UB81VZpYW43R6D32lhMxPZftoygHtqv1Bzi/UNROoxMggcht/w6xH7Q8M4HS8k8i0tv1JFk6/+LMNxj7gHzRuL7B0arQ2oQQNgKVJsRyLWghVT9OqnLc0/yQtRJHnTc6w5EktDjc+JuTtzUHZ7S4FvqFvB+yzB8j6BTZ+zLBj+A+oHwC7+gr+H+TfH1a6KwmvwY/D9qqTacag43sCPRV0O11I0AyoO+BBiC09RG3gt2z9nuDH/AG/f+SuZ2Iwo2p+/8l3Vo4V52rsw2amVkt0jyarV1s002Ovxvt4oah2XH8U+AK9nHZbD/ZP3io/0Vw393/7O/FaFW0Vys3PLPMGYEAcfcpfROvuXpv8ARnDD/tD1d+K6Oz2H/um+/wDFcunJ0rsHmDsIV2hhiDK9P/cdD+6Z6Lv7oo/3TPuhc/Tk/UM0xUZXzkFh8wLq9WkWlvsy3SftgtBLhw4rUZQ2VyV8uFAH0r6VwrkoA+JXCvpUUAdKiV8uFAHCuLpUUAcK5K6oSgD4lcJXxXJQBElRUyoFAESFEqZUCgB2VDQJmLqRK4XIA+XJX2sc1EvCAOlRXxqBQNUIAkVEqBxLeaqdjmcx6oAvKihXZpT+0PX8lA5szn7iUAGlRJQJzVvAE/4So/vP+V3ogA6VEoH94OO1N3uCicVU+wfUIAOXJQJq1fsjzd+SgX1f5B5lADAlRJS+an2m+h/FQLH/AGx91ADAuUS8c0tcDxq/BVOe3jWPqEAaHRU5s9AV97N/94PIJIcXXP8AGfIBQJqneo71hBA9NB3Go70/JRdQHF7vWEhOHed3OPmVH6BzlSA7cymN3nzePxVLqtAbuHm6UqGWjkpDLhyQAwdmGHH2T6n5Ks5vQGw/9ShBgF04FQBec9p8GH7v5qt3aAcKZ9wUG4NS+hoAg7tA7hT9/wCSrdntT7A9Sr/oa++iIAEdnFY8Gj1PzUHZjWPEfdR/0VffRggBacTWP8foB+CgXVT/ABuTb6OFz2AQAnNF53e71KicETuT6lOfZBc0BBIm/dy+/dycQFEkIA//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87"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819133"/>
            <a:ext cx="2202094" cy="37531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88"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1185" y="1976366"/>
            <a:ext cx="2579000" cy="34386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371600" y="5638800"/>
            <a:ext cx="1219200" cy="707886"/>
          </a:xfrm>
          <a:prstGeom prst="rect">
            <a:avLst/>
          </a:prstGeom>
          <a:noFill/>
        </p:spPr>
        <p:txBody>
          <a:bodyPr wrap="square" rtlCol="0">
            <a:spAutoFit/>
          </a:bodyPr>
          <a:lstStyle/>
          <a:p>
            <a:r>
              <a:rPr lang="en-US" sz="4000" b="1" dirty="0" smtClean="0"/>
              <a:t>250</a:t>
            </a:r>
            <a:endParaRPr lang="en-US" sz="4000" b="1" dirty="0"/>
          </a:p>
        </p:txBody>
      </p:sp>
      <p:sp>
        <p:nvSpPr>
          <p:cNvPr id="9" name="TextBox 8"/>
          <p:cNvSpPr txBox="1"/>
          <p:nvPr/>
        </p:nvSpPr>
        <p:spPr>
          <a:xfrm>
            <a:off x="6858000" y="5613298"/>
            <a:ext cx="1219200" cy="707886"/>
          </a:xfrm>
          <a:prstGeom prst="rect">
            <a:avLst/>
          </a:prstGeom>
          <a:noFill/>
        </p:spPr>
        <p:txBody>
          <a:bodyPr wrap="square" rtlCol="0">
            <a:spAutoFit/>
          </a:bodyPr>
          <a:lstStyle/>
          <a:p>
            <a:r>
              <a:rPr lang="en-US" sz="4000" b="1" dirty="0" smtClean="0"/>
              <a:t>90</a:t>
            </a:r>
            <a:endParaRPr lang="en-US" sz="4000" b="1" dirty="0"/>
          </a:p>
        </p:txBody>
      </p:sp>
    </p:spTree>
    <p:extLst>
      <p:ext uri="{BB962C8B-B14F-4D97-AF65-F5344CB8AC3E}">
        <p14:creationId xmlns:p14="http://schemas.microsoft.com/office/powerpoint/2010/main" val="23502413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Data Analysis</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779403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Capacity Planning</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512449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3266" y="2747963"/>
            <a:ext cx="6637468" cy="1362075"/>
          </a:xfrm>
        </p:spPr>
        <p:txBody>
          <a:bodyPr anchor="ctr"/>
          <a:lstStyle/>
          <a:p>
            <a:pPr algn="ctr"/>
            <a:r>
              <a:rPr lang="en-US" dirty="0" smtClean="0"/>
              <a:t>What is Iteration Management? </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86756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Involving Stakeholders</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663060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Metrics</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87435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err="1" smtClean="0"/>
              <a:t>Burndown</a:t>
            </a:r>
            <a:r>
              <a:rPr lang="en-US" dirty="0" smtClean="0"/>
              <a:t> Charts</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106545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Working with Management</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766796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Managing the Backlog</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474043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Keeping Up</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854065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9628" y="1027664"/>
            <a:ext cx="7024744" cy="1143000"/>
          </a:xfrm>
        </p:spPr>
        <p:txBody>
          <a:bodyPr anchor="ctr"/>
          <a:lstStyle/>
          <a:p>
            <a:pPr algn="ctr"/>
            <a:r>
              <a:rPr lang="en-US" dirty="0" smtClean="0"/>
              <a:t>The only rule</a:t>
            </a:r>
            <a:endParaRPr lang="en-US" dirty="0"/>
          </a:p>
        </p:txBody>
      </p:sp>
      <p:sp>
        <p:nvSpPr>
          <p:cNvPr id="2" name="Content Placeholder 1"/>
          <p:cNvSpPr>
            <a:spLocks noGrp="1"/>
          </p:cNvSpPr>
          <p:nvPr>
            <p:ph idx="1"/>
          </p:nvPr>
        </p:nvSpPr>
        <p:spPr>
          <a:xfrm>
            <a:off x="1183342" y="2323652"/>
            <a:ext cx="6777317" cy="3508977"/>
          </a:xfrm>
        </p:spPr>
        <p:txBody>
          <a:bodyPr>
            <a:normAutofit/>
          </a:bodyPr>
          <a:lstStyle/>
          <a:p>
            <a:pPr marL="68580" indent="0" algn="ctr">
              <a:buNone/>
            </a:pPr>
            <a:endParaRPr lang="en-US" sz="3600" b="1" i="1" dirty="0" smtClean="0"/>
          </a:p>
          <a:p>
            <a:pPr marL="68580" indent="0" algn="ctr">
              <a:buNone/>
            </a:pPr>
            <a:r>
              <a:rPr lang="en-US" sz="3600" b="1" i="1" dirty="0" smtClean="0"/>
              <a:t>Do more of what works and less of what doesn’t.</a:t>
            </a:r>
            <a:endParaRPr lang="en-US" sz="3600" b="1" i="1" dirty="0"/>
          </a:p>
        </p:txBody>
      </p:sp>
    </p:spTree>
    <p:extLst>
      <p:ext uri="{BB962C8B-B14F-4D97-AF65-F5344CB8AC3E}">
        <p14:creationId xmlns:p14="http://schemas.microsoft.com/office/powerpoint/2010/main" val="1173827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3266" y="2747963"/>
            <a:ext cx="6637468" cy="1362075"/>
          </a:xfrm>
        </p:spPr>
        <p:txBody>
          <a:bodyPr anchor="ctr"/>
          <a:lstStyle/>
          <a:p>
            <a:pPr algn="ctr"/>
            <a:r>
              <a:rPr lang="en-US" dirty="0" smtClean="0"/>
              <a:t>What if I’m not an Agile project?</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205487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3266" y="2747963"/>
            <a:ext cx="6637468" cy="1362075"/>
          </a:xfrm>
        </p:spPr>
        <p:txBody>
          <a:bodyPr anchor="ctr"/>
          <a:lstStyle/>
          <a:p>
            <a:pPr algn="ctr"/>
            <a:r>
              <a:rPr lang="en-US" dirty="0" smtClean="0"/>
              <a:t>What if I’m not a team lead?</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330288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3266" y="2747963"/>
            <a:ext cx="6637468" cy="1362075"/>
          </a:xfrm>
        </p:spPr>
        <p:txBody>
          <a:bodyPr anchor="ctr"/>
          <a:lstStyle/>
          <a:p>
            <a:pPr algn="ctr"/>
            <a:r>
              <a:rPr lang="en-US" dirty="0" smtClean="0"/>
              <a:t>What’s an iteration?</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976581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457200"/>
            <a:ext cx="7024744" cy="1143000"/>
          </a:xfrm>
        </p:spPr>
        <p:txBody>
          <a:bodyPr anchor="ctr"/>
          <a:lstStyle/>
          <a:p>
            <a:pPr algn="ctr"/>
            <a:r>
              <a:rPr lang="en-US" dirty="0" smtClean="0"/>
              <a:t>The Board</a:t>
            </a:r>
            <a:endParaRPr lang="en-US" dirty="0"/>
          </a:p>
        </p:txBody>
      </p:sp>
      <p:pic>
        <p:nvPicPr>
          <p:cNvPr id="6" name="Picture 5"/>
          <p:cNvPicPr>
            <a:picLocks noGrp="1"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1282700" y="1543050"/>
            <a:ext cx="6578600" cy="4933950"/>
          </a:xfrm>
          <a:prstGeom prst="rect">
            <a:avLst/>
          </a:prstGeom>
        </p:spPr>
      </p:pic>
    </p:spTree>
    <p:extLst>
      <p:ext uri="{BB962C8B-B14F-4D97-AF65-F5344CB8AC3E}">
        <p14:creationId xmlns:p14="http://schemas.microsoft.com/office/powerpoint/2010/main" val="24790539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fontScale="90000"/>
          </a:bodyPr>
          <a:lstStyle/>
          <a:p>
            <a:pPr algn="ctr"/>
            <a:r>
              <a:rPr lang="en-US" dirty="0" smtClean="0"/>
              <a:t>What is this board telling you?</a:t>
            </a:r>
            <a:endParaRPr lang="en-US" dirty="0"/>
          </a:p>
        </p:txBody>
      </p:sp>
      <p:pic>
        <p:nvPicPr>
          <p:cNvPr id="1026" name="Picture 2" descr="board"/>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00200" y="2133600"/>
            <a:ext cx="5650468" cy="3766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28288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fontScale="90000"/>
          </a:bodyPr>
          <a:lstStyle/>
          <a:p>
            <a:pPr algn="ctr"/>
            <a:r>
              <a:rPr lang="en-US" dirty="0" smtClean="0"/>
              <a:t>What is this board telling you?</a:t>
            </a:r>
            <a:endParaRPr lang="en-US" dirty="0"/>
          </a:p>
        </p:txBody>
      </p:sp>
      <p:pic>
        <p:nvPicPr>
          <p:cNvPr id="2050" name="Picture 2" descr="blockers"/>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00200" y="2133600"/>
            <a:ext cx="5600699"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5832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fontScale="90000"/>
          </a:bodyPr>
          <a:lstStyle/>
          <a:p>
            <a:pPr algn="ctr"/>
            <a:r>
              <a:rPr lang="en-US" dirty="0" smtClean="0"/>
              <a:t>What is this board telling you?</a:t>
            </a:r>
            <a:endParaRPr lang="en-US" dirty="0"/>
          </a:p>
        </p:txBody>
      </p:sp>
      <p:pic>
        <p:nvPicPr>
          <p:cNvPr id="3074" name="Picture 2" descr="no-backlo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62100" y="2133600"/>
            <a:ext cx="5621893" cy="3747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18514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2928</TotalTime>
  <Words>712</Words>
  <Application>Microsoft Office PowerPoint</Application>
  <PresentationFormat>On-screen Show (4:3)</PresentationFormat>
  <Paragraphs>112</Paragraphs>
  <Slides>26</Slides>
  <Notes>19</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Austin</vt:lpstr>
      <vt:lpstr>Iteration Management – Your Key to Predictable Delivery</vt:lpstr>
      <vt:lpstr>What is Iteration Management? </vt:lpstr>
      <vt:lpstr>What if I’m not an Agile project?</vt:lpstr>
      <vt:lpstr>What if I’m not a team lead?</vt:lpstr>
      <vt:lpstr>What’s an iteration?</vt:lpstr>
      <vt:lpstr>The Board</vt:lpstr>
      <vt:lpstr>What is this board telling you?</vt:lpstr>
      <vt:lpstr>What is this board telling you?</vt:lpstr>
      <vt:lpstr>What is this board telling you?</vt:lpstr>
      <vt:lpstr>What is this board telling you?</vt:lpstr>
      <vt:lpstr>What is this board telling you?</vt:lpstr>
      <vt:lpstr>Managing the Iteration</vt:lpstr>
      <vt:lpstr>Estimating</vt:lpstr>
      <vt:lpstr>Estimation Methods</vt:lpstr>
      <vt:lpstr>How many in the jar?</vt:lpstr>
      <vt:lpstr>How many in the jar?</vt:lpstr>
      <vt:lpstr>How many in the jar?</vt:lpstr>
      <vt:lpstr>Data Analysis</vt:lpstr>
      <vt:lpstr>Capacity Planning</vt:lpstr>
      <vt:lpstr>Involving Stakeholders</vt:lpstr>
      <vt:lpstr>Metrics</vt:lpstr>
      <vt:lpstr>Burndown Charts</vt:lpstr>
      <vt:lpstr>Working with Management</vt:lpstr>
      <vt:lpstr>Managing the Backlog</vt:lpstr>
      <vt:lpstr>Keeping Up</vt:lpstr>
      <vt:lpstr>The only rule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Iteration Management – Your Key to Predictable Delivery</dc:title>
  <dc:creator>IMAGE</dc:creator>
  <cp:lastModifiedBy>IMAGE</cp:lastModifiedBy>
  <cp:revision>34</cp:revision>
  <dcterms:created xsi:type="dcterms:W3CDTF">2015-02-05T01:13:06Z</dcterms:created>
  <dcterms:modified xsi:type="dcterms:W3CDTF">2015-02-11T03:10:55Z</dcterms:modified>
</cp:coreProperties>
</file>