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8"/>
  </p:notesMasterIdLst>
  <p:sldIdLst>
    <p:sldId id="256" r:id="rId2"/>
    <p:sldId id="257" r:id="rId3"/>
    <p:sldId id="289" r:id="rId4"/>
    <p:sldId id="283" r:id="rId5"/>
    <p:sldId id="284" r:id="rId6"/>
    <p:sldId id="281" r:id="rId7"/>
    <p:sldId id="267" r:id="rId8"/>
    <p:sldId id="268" r:id="rId9"/>
    <p:sldId id="269" r:id="rId10"/>
    <p:sldId id="270" r:id="rId11"/>
    <p:sldId id="271" r:id="rId12"/>
    <p:sldId id="278" r:id="rId13"/>
    <p:sldId id="259" r:id="rId14"/>
    <p:sldId id="260" r:id="rId15"/>
    <p:sldId id="280" r:id="rId16"/>
    <p:sldId id="285" r:id="rId17"/>
    <p:sldId id="286" r:id="rId18"/>
    <p:sldId id="287" r:id="rId19"/>
    <p:sldId id="288" r:id="rId20"/>
    <p:sldId id="273" r:id="rId21"/>
    <p:sldId id="274" r:id="rId22"/>
    <p:sldId id="276" r:id="rId23"/>
    <p:sldId id="261" r:id="rId24"/>
    <p:sldId id="290" r:id="rId25"/>
    <p:sldId id="262" r:id="rId26"/>
    <p:sldId id="291" r:id="rId27"/>
    <p:sldId id="296" r:id="rId28"/>
    <p:sldId id="292" r:id="rId29"/>
    <p:sldId id="297" r:id="rId30"/>
    <p:sldId id="299" r:id="rId31"/>
    <p:sldId id="298" r:id="rId32"/>
    <p:sldId id="294" r:id="rId33"/>
    <p:sldId id="295" r:id="rId34"/>
    <p:sldId id="282" r:id="rId35"/>
    <p:sldId id="300" r:id="rId36"/>
    <p:sldId id="301" r:id="rId37"/>
    <p:sldId id="302" r:id="rId38"/>
    <p:sldId id="303" r:id="rId39"/>
    <p:sldId id="279" r:id="rId40"/>
    <p:sldId id="305" r:id="rId41"/>
    <p:sldId id="266" r:id="rId42"/>
    <p:sldId id="264" r:id="rId43"/>
    <p:sldId id="263" r:id="rId44"/>
    <p:sldId id="265" r:id="rId45"/>
    <p:sldId id="277" r:id="rId46"/>
    <p:sldId id="30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22" autoAdjust="0"/>
  </p:normalViewPr>
  <p:slideViewPr>
    <p:cSldViewPr>
      <p:cViewPr varScale="1">
        <p:scale>
          <a:sx n="54" d="100"/>
          <a:sy n="54" d="100"/>
        </p:scale>
        <p:origin x="-18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5C74-C5D5-44B4-837D-76A1EE64E52E}" type="datetimeFigureOut">
              <a:rPr lang="en-US" smtClean="0"/>
              <a:t>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E5B25-4A79-484F-8CBE-17420048C75D}" type="slidenum">
              <a:rPr lang="en-US" smtClean="0"/>
              <a:t>‹#›</a:t>
            </a:fld>
            <a:endParaRPr lang="en-US"/>
          </a:p>
        </p:txBody>
      </p:sp>
    </p:spTree>
    <p:extLst>
      <p:ext uri="{BB962C8B-B14F-4D97-AF65-F5344CB8AC3E}">
        <p14:creationId xmlns:p14="http://schemas.microsoft.com/office/powerpoint/2010/main" val="357706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 managers</a:t>
            </a:r>
            <a:r>
              <a:rPr lang="en-US" baseline="0" dirty="0" smtClean="0"/>
              <a:t> vs. project managers</a:t>
            </a:r>
          </a:p>
          <a:p>
            <a:r>
              <a:rPr lang="en-US" baseline="0" dirty="0" smtClean="0"/>
              <a:t>Optimize efficiencies – let team members focus</a:t>
            </a:r>
          </a:p>
          <a:p>
            <a:r>
              <a:rPr lang="en-US" baseline="0" dirty="0" smtClean="0"/>
              <a:t>Help the team work as a team (not silos)</a:t>
            </a:r>
          </a:p>
          <a:p>
            <a:r>
              <a:rPr lang="en-US" baseline="0" dirty="0" err="1" smtClean="0"/>
              <a:t>Unblocker</a:t>
            </a:r>
            <a:endParaRPr lang="en-US" baseline="0" dirty="0" smtClean="0"/>
          </a:p>
          <a:p>
            <a:r>
              <a:rPr lang="en-US" baseline="0" dirty="0" smtClean="0"/>
              <a:t>How to spot someone being blocked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Handling changes (from the business, production support, etc.)</a:t>
            </a:r>
          </a:p>
        </p:txBody>
      </p:sp>
      <p:sp>
        <p:nvSpPr>
          <p:cNvPr id="4" name="Slide Number Placeholder 3"/>
          <p:cNvSpPr>
            <a:spLocks noGrp="1"/>
          </p:cNvSpPr>
          <p:nvPr>
            <p:ph type="sldNum" sz="quarter" idx="10"/>
          </p:nvPr>
        </p:nvSpPr>
        <p:spPr/>
        <p:txBody>
          <a:bodyPr/>
          <a:lstStyle/>
          <a:p>
            <a:fld id="{CF4E5B25-4A79-484F-8CBE-17420048C75D}" type="slidenum">
              <a:rPr lang="en-US" smtClean="0"/>
              <a:t>2</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Things are flowing pretty smoothly. We have a good sized backlog, no blockers, the work is evenly distributed, and we’re getting a lot done.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11</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12</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the big picture</a:t>
            </a:r>
          </a:p>
          <a:p>
            <a:r>
              <a:rPr lang="en-US" baseline="0" dirty="0" smtClean="0"/>
              <a:t>Be the </a:t>
            </a:r>
            <a:r>
              <a:rPr lang="en-US" baseline="0" dirty="0" err="1" smtClean="0"/>
              <a:t>unblocker</a:t>
            </a:r>
            <a:endParaRPr lang="en-US" baseline="0" dirty="0" smtClean="0"/>
          </a:p>
          <a:p>
            <a:r>
              <a:rPr lang="en-US" baseline="0" dirty="0" smtClean="0"/>
              <a:t>Keep things flowing – blockers, people stuck</a:t>
            </a:r>
          </a:p>
          <a:p>
            <a:r>
              <a:rPr lang="en-US" baseline="0" dirty="0" smtClean="0"/>
              <a:t>Finding the bottlenecks</a:t>
            </a:r>
          </a:p>
          <a:p>
            <a:r>
              <a:rPr lang="en-US" baseline="0" dirty="0" smtClean="0"/>
              <a:t>Finishing the iteration – cut off </a:t>
            </a:r>
            <a:r>
              <a:rPr lang="en-US" baseline="0" dirty="0" err="1" smtClean="0"/>
              <a:t>dev</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13</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a:t>
            </a:r>
            <a:r>
              <a:rPr lang="en-US" baseline="0" dirty="0" smtClean="0"/>
              <a:t> of you estimate </a:t>
            </a:r>
            <a:r>
              <a:rPr lang="en-US" baseline="0" dirty="0" err="1" smtClean="0"/>
              <a:t>dev</a:t>
            </a:r>
            <a:r>
              <a:rPr lang="en-US" baseline="0" dirty="0" smtClean="0"/>
              <a:t>?  QA?  Analysis?</a:t>
            </a:r>
            <a:endParaRPr lang="en-US" dirty="0" smtClean="0"/>
          </a:p>
          <a:p>
            <a:r>
              <a:rPr lang="en-US" dirty="0" smtClean="0"/>
              <a:t>“Estimates are always wrong” – business needs better</a:t>
            </a:r>
            <a:r>
              <a:rPr lang="en-US" baseline="0" dirty="0" smtClean="0"/>
              <a:t> that this</a:t>
            </a:r>
          </a:p>
          <a:p>
            <a:r>
              <a:rPr lang="en-US" baseline="0" dirty="0" smtClean="0"/>
              <a:t>You know that estimates will be interpreted as commitments, this should not surprise you anymore</a:t>
            </a:r>
            <a:endParaRPr lang="en-US" dirty="0" smtClean="0"/>
          </a:p>
          <a:p>
            <a:r>
              <a:rPr lang="en-US" baseline="0" dirty="0" smtClean="0"/>
              <a:t>Small tasks are easier to estimate (how small is up to you)</a:t>
            </a:r>
          </a:p>
          <a:p>
            <a:r>
              <a:rPr lang="en-US" baseline="0" dirty="0" smtClean="0"/>
              <a:t>3 amigos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doing the work should do the 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as late as possible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have long estimation meetings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Re-estimating work that was estimated long ago</a:t>
            </a:r>
          </a:p>
        </p:txBody>
      </p:sp>
      <p:sp>
        <p:nvSpPr>
          <p:cNvPr id="4" name="Slide Number Placeholder 3"/>
          <p:cNvSpPr>
            <a:spLocks noGrp="1"/>
          </p:cNvSpPr>
          <p:nvPr>
            <p:ph type="sldNum" sz="quarter" idx="10"/>
          </p:nvPr>
        </p:nvSpPr>
        <p:spPr/>
        <p:txBody>
          <a:bodyPr/>
          <a:lstStyle/>
          <a:p>
            <a:fld id="{CF4E5B25-4A79-484F-8CBE-17420048C75D}" type="slidenum">
              <a:rPr lang="en-US" smtClean="0"/>
              <a:t>14</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and cons of each</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15</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p>
          <a:p>
            <a:pPr marL="171450" indent="-171450">
              <a:buFontTx/>
              <a:buChar char="-"/>
            </a:pPr>
            <a:r>
              <a:rPr lang="en-US" baseline="0" dirty="0" smtClean="0"/>
              <a:t>Makes sense, people are used to it</a:t>
            </a:r>
          </a:p>
          <a:p>
            <a:pPr marL="171450" indent="-171450">
              <a:buFontTx/>
              <a:buChar char="-"/>
            </a:pPr>
            <a:r>
              <a:rPr lang="en-US" baseline="0" dirty="0" smtClean="0"/>
              <a:t>Easier if you know the app/business/subject matter well</a:t>
            </a:r>
          </a:p>
          <a:p>
            <a:pPr marL="171450" indent="-171450">
              <a:buFontTx/>
              <a:buChar char="-"/>
            </a:pPr>
            <a:r>
              <a:rPr lang="en-US" baseline="0" dirty="0" smtClean="0"/>
              <a:t>People doing the work do the estimating</a:t>
            </a:r>
          </a:p>
          <a:p>
            <a:pPr marL="171450" indent="-171450">
              <a:buFontTx/>
              <a:buChar char="-"/>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16</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Relative to other features</a:t>
            </a:r>
          </a:p>
          <a:p>
            <a:pPr marL="0" indent="0">
              <a:buFontTx/>
              <a:buNone/>
            </a:pPr>
            <a:endParaRPr lang="en-US" baseline="0" dirty="0" smtClean="0"/>
          </a:p>
          <a:p>
            <a:pPr marL="0" indent="0">
              <a:buFontTx/>
              <a:buNone/>
            </a:pPr>
            <a:r>
              <a:rPr lang="en-US" baseline="0" dirty="0" smtClean="0"/>
              <a:t>Pros:</a:t>
            </a:r>
          </a:p>
          <a:p>
            <a:pPr marL="171450" indent="-171450">
              <a:buFontTx/>
              <a:buChar char="-"/>
            </a:pPr>
            <a:r>
              <a:rPr lang="en-US" baseline="0" dirty="0" smtClean="0"/>
              <a:t>Easier if you </a:t>
            </a:r>
            <a:r>
              <a:rPr lang="en-US" b="1" baseline="0" dirty="0" smtClean="0"/>
              <a:t>don’t </a:t>
            </a:r>
            <a:r>
              <a:rPr lang="en-US" baseline="0" dirty="0" smtClean="0"/>
              <a:t>know the app/business/subject matter well</a:t>
            </a:r>
          </a:p>
          <a:p>
            <a:pPr marL="171450" indent="-171450">
              <a:buFontTx/>
              <a:buChar char="-"/>
            </a:pPr>
            <a:r>
              <a:rPr lang="en-US" baseline="0" dirty="0" smtClean="0"/>
              <a:t>People better at estimating relative size than actual size</a:t>
            </a:r>
          </a:p>
          <a:p>
            <a:pPr marL="171450" indent="-171450">
              <a:buFontTx/>
              <a:buChar char="-"/>
            </a:pPr>
            <a:r>
              <a:rPr lang="en-US" baseline="0" dirty="0" smtClean="0"/>
              <a:t>People might estimate different hours but same relative size</a:t>
            </a:r>
          </a:p>
          <a:p>
            <a:pPr marL="171450" indent="-171450">
              <a:buFontTx/>
              <a:buChar char="-"/>
            </a:pPr>
            <a:r>
              <a:rPr lang="en-US" baseline="0" dirty="0" smtClean="0"/>
              <a:t>Velocity has more meaning</a:t>
            </a:r>
          </a:p>
          <a:p>
            <a:pPr marL="171450" indent="-171450">
              <a:buFontTx/>
              <a:buChar char="-"/>
            </a:pPr>
            <a:endParaRPr lang="en-US" baseline="0" dirty="0" smtClean="0"/>
          </a:p>
          <a:p>
            <a:pPr marL="0" indent="0">
              <a:buFontTx/>
              <a:buNone/>
            </a:pPr>
            <a:r>
              <a:rPr lang="en-US" baseline="0" dirty="0" smtClean="0"/>
              <a:t>Cons:</a:t>
            </a:r>
          </a:p>
          <a:p>
            <a:pPr marL="171450" indent="-171450">
              <a:buFontTx/>
              <a:buChar char="-"/>
            </a:pPr>
            <a:r>
              <a:rPr lang="en-US" baseline="0" dirty="0" smtClean="0"/>
              <a:t>Estimating in arbitrary sizes can be awkward</a:t>
            </a:r>
          </a:p>
          <a:p>
            <a:pPr marL="171450" indent="-171450">
              <a:buFontTx/>
              <a:buChar char="-"/>
            </a:pPr>
            <a:r>
              <a:rPr lang="en-US" baseline="0" dirty="0" smtClean="0"/>
              <a:t>People tend to convert to hours in their head</a:t>
            </a:r>
          </a:p>
        </p:txBody>
      </p:sp>
      <p:sp>
        <p:nvSpPr>
          <p:cNvPr id="4" name="Slide Number Placeholder 3"/>
          <p:cNvSpPr>
            <a:spLocks noGrp="1"/>
          </p:cNvSpPr>
          <p:nvPr>
            <p:ph type="sldNum" sz="quarter" idx="10"/>
          </p:nvPr>
        </p:nvSpPr>
        <p:spPr/>
        <p:txBody>
          <a:bodyPr/>
          <a:lstStyle/>
          <a:p>
            <a:fld id="{CF4E5B25-4A79-484F-8CBE-17420048C75D}" type="slidenum">
              <a:rPr lang="en-US" smtClean="0"/>
              <a:t>17</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Estimates are usually wrong</a:t>
            </a:r>
          </a:p>
          <a:p>
            <a:pPr marL="171450" indent="-171450">
              <a:buFontTx/>
              <a:buChar char="-"/>
            </a:pPr>
            <a:r>
              <a:rPr lang="en-US" baseline="0" dirty="0" smtClean="0"/>
              <a:t>Break all tickets down into small enough sizes and the variance in sizes averages out</a:t>
            </a:r>
          </a:p>
          <a:p>
            <a:pPr marL="171450" indent="-171450">
              <a:buFontTx/>
              <a:buChar char="-"/>
            </a:pPr>
            <a:r>
              <a:rPr lang="en-US" baseline="0" dirty="0" smtClean="0"/>
              <a:t>Need to have less variance in tickets</a:t>
            </a:r>
          </a:p>
          <a:p>
            <a:pPr marL="171450" indent="-171450">
              <a:buFontTx/>
              <a:buChar char="-"/>
            </a:pPr>
            <a:r>
              <a:rPr lang="en-US" baseline="0" dirty="0" smtClean="0"/>
              <a:t>Alternative – T-Shirt sizes (combination of counting tickets and story points)</a:t>
            </a:r>
          </a:p>
        </p:txBody>
      </p:sp>
      <p:sp>
        <p:nvSpPr>
          <p:cNvPr id="4" name="Slide Number Placeholder 3"/>
          <p:cNvSpPr>
            <a:spLocks noGrp="1"/>
          </p:cNvSpPr>
          <p:nvPr>
            <p:ph type="sldNum" sz="quarter" idx="10"/>
          </p:nvPr>
        </p:nvSpPr>
        <p:spPr/>
        <p:txBody>
          <a:bodyPr/>
          <a:lstStyle/>
          <a:p>
            <a:fld id="{CF4E5B25-4A79-484F-8CBE-17420048C75D}" type="slidenum">
              <a:rPr lang="en-US" smtClean="0"/>
              <a:t>18</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Works well if you handle work as it comes to you </a:t>
            </a:r>
          </a:p>
          <a:p>
            <a:pPr marL="171450" indent="-171450">
              <a:buFontTx/>
              <a:buChar char="-"/>
            </a:pPr>
            <a:r>
              <a:rPr lang="en-US" baseline="0" dirty="0" smtClean="0"/>
              <a:t>Works well if the majority of the tickets aren’t known when the iteration starts</a:t>
            </a:r>
          </a:p>
          <a:p>
            <a:pPr marL="171450" indent="-171450">
              <a:buFontTx/>
              <a:buChar char="-"/>
            </a:pPr>
            <a:r>
              <a:rPr lang="en-US" baseline="0" dirty="0" smtClean="0"/>
              <a:t>e.g. production support</a:t>
            </a:r>
          </a:p>
        </p:txBody>
      </p:sp>
      <p:sp>
        <p:nvSpPr>
          <p:cNvPr id="4" name="Slide Number Placeholder 3"/>
          <p:cNvSpPr>
            <a:spLocks noGrp="1"/>
          </p:cNvSpPr>
          <p:nvPr>
            <p:ph type="sldNum" sz="quarter" idx="10"/>
          </p:nvPr>
        </p:nvSpPr>
        <p:spPr/>
        <p:txBody>
          <a:bodyPr/>
          <a:lstStyle/>
          <a:p>
            <a:fld id="{CF4E5B25-4A79-484F-8CBE-17420048C75D}" type="slidenum">
              <a:rPr lang="en-US" smtClean="0"/>
              <a:t>19</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20</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Management doesn’t like surprises</a:t>
            </a:r>
          </a:p>
          <a:p>
            <a:r>
              <a:rPr lang="en-US" baseline="0" dirty="0" smtClean="0"/>
              <a:t>Need to be able to deliver consistently</a:t>
            </a:r>
          </a:p>
        </p:txBody>
      </p:sp>
      <p:sp>
        <p:nvSpPr>
          <p:cNvPr id="4" name="Slide Number Placeholder 3"/>
          <p:cNvSpPr>
            <a:spLocks noGrp="1"/>
          </p:cNvSpPr>
          <p:nvPr>
            <p:ph type="sldNum" sz="quarter" idx="10"/>
          </p:nvPr>
        </p:nvSpPr>
        <p:spPr/>
        <p:txBody>
          <a:bodyPr/>
          <a:lstStyle/>
          <a:p>
            <a:fld id="{CF4E5B25-4A79-484F-8CBE-17420048C75D}" type="slidenum">
              <a:rPr lang="en-US" smtClean="0"/>
              <a:t>3</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21</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becomes much easier to estimate once we have data that can help us determine the right answer.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22</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experiences with data analysis</a:t>
            </a:r>
          </a:p>
          <a:p>
            <a:r>
              <a:rPr lang="en-US" dirty="0" smtClean="0"/>
              <a:t>Get</a:t>
            </a:r>
            <a:r>
              <a:rPr lang="en-US" baseline="0" dirty="0" smtClean="0"/>
              <a:t> better at estimating</a:t>
            </a:r>
          </a:p>
          <a:p>
            <a:r>
              <a:rPr lang="en-US" baseline="0" dirty="0" smtClean="0"/>
              <a:t>How will you know if you’re estimating correctly?</a:t>
            </a:r>
          </a:p>
          <a:p>
            <a:r>
              <a:rPr lang="en-US" baseline="0" dirty="0" smtClean="0"/>
              <a:t>Control variables</a:t>
            </a:r>
          </a:p>
          <a:p>
            <a:pPr marL="171450" indent="-171450">
              <a:buFontTx/>
              <a:buChar char="-"/>
            </a:pPr>
            <a:r>
              <a:rPr lang="en-US" baseline="0" dirty="0" smtClean="0"/>
              <a:t>Team members</a:t>
            </a:r>
          </a:p>
          <a:p>
            <a:pPr marL="171450" indent="-171450">
              <a:buFontTx/>
              <a:buChar char="-"/>
            </a:pPr>
            <a:r>
              <a:rPr lang="en-US" baseline="0" dirty="0" smtClean="0"/>
              <a:t>Smaller teams</a:t>
            </a:r>
          </a:p>
          <a:p>
            <a:pPr marL="171450" indent="-171450">
              <a:buFontTx/>
              <a:buChar char="-"/>
            </a:pPr>
            <a:r>
              <a:rPr lang="en-US" baseline="0" dirty="0" smtClean="0"/>
              <a:t>Expected the unexpected</a:t>
            </a:r>
          </a:p>
          <a:p>
            <a:pPr marL="171450" indent="-171450">
              <a:buFontTx/>
              <a:buChar char="-"/>
            </a:pPr>
            <a:r>
              <a:rPr lang="en-US" baseline="0" dirty="0" smtClean="0"/>
              <a:t>Consistent hours/accounting for all hours</a:t>
            </a:r>
          </a:p>
          <a:p>
            <a:pPr marL="0" indent="0">
              <a:buFontTx/>
              <a:buNone/>
            </a:pPr>
            <a:r>
              <a:rPr lang="en-US" baseline="0" dirty="0" smtClean="0"/>
              <a:t>Track everything!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Tracking estimates vs. actuals</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23</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Track everything you do</a:t>
            </a:r>
          </a:p>
          <a:p>
            <a:r>
              <a:rPr lang="en-US" dirty="0" smtClean="0"/>
              <a:t>- % time per activity</a:t>
            </a:r>
          </a:p>
          <a:p>
            <a:r>
              <a:rPr lang="en-US" dirty="0" smtClean="0"/>
              <a:t>   - difference between 50% and 60%</a:t>
            </a:r>
          </a:p>
          <a:p>
            <a:r>
              <a:rPr lang="en-US" dirty="0" smtClean="0"/>
              <a:t>- "invisible time" - time doing things without recording what it went towards</a:t>
            </a:r>
          </a:p>
          <a:p>
            <a:pPr marL="171450" indent="-171450">
              <a:buFontTx/>
              <a:buChar char="-"/>
            </a:pPr>
            <a:r>
              <a:rPr lang="en-US" dirty="0" smtClean="0"/>
              <a:t>create tickets for everything</a:t>
            </a:r>
          </a:p>
          <a:p>
            <a:pPr marL="171450" indent="-171450">
              <a:buFontTx/>
              <a:buChar char="-"/>
            </a:pPr>
            <a:r>
              <a:rPr lang="en-US" dirty="0" smtClean="0"/>
              <a:t>Compare</a:t>
            </a:r>
            <a:r>
              <a:rPr lang="en-US" baseline="0" dirty="0" smtClean="0"/>
              <a:t> estimates vs. actuals</a:t>
            </a:r>
            <a:endParaRPr lang="en-US" dirty="0" smtClean="0"/>
          </a:p>
          <a:p>
            <a:r>
              <a:rPr lang="en-US" dirty="0" smtClean="0"/>
              <a:t>- Danger – things feeling up your day</a:t>
            </a:r>
          </a:p>
          <a:p>
            <a:r>
              <a:rPr lang="en-US" dirty="0" smtClean="0"/>
              <a:t>- Limit meetings so that you can have as much time to get work done as you committed to</a:t>
            </a:r>
          </a:p>
        </p:txBody>
      </p:sp>
      <p:sp>
        <p:nvSpPr>
          <p:cNvPr id="4" name="Slide Number Placeholder 3"/>
          <p:cNvSpPr>
            <a:spLocks noGrp="1"/>
          </p:cNvSpPr>
          <p:nvPr>
            <p:ph type="sldNum" sz="quarter" idx="10"/>
          </p:nvPr>
        </p:nvSpPr>
        <p:spPr/>
        <p:txBody>
          <a:bodyPr/>
          <a:lstStyle/>
          <a:p>
            <a:fld id="{CF4E5B25-4A79-484F-8CBE-17420048C75D}" type="slidenum">
              <a:rPr lang="en-US" smtClean="0"/>
              <a:t>24</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you track that you might share with others to communicate status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25</a:t>
            </a:fld>
            <a:endParaRPr lang="en-US"/>
          </a:p>
        </p:txBody>
      </p:sp>
    </p:spTree>
    <p:extLst>
      <p:ext uri="{BB962C8B-B14F-4D97-AF65-F5344CB8AC3E}">
        <p14:creationId xmlns:p14="http://schemas.microsoft.com/office/powerpoint/2010/main" val="3965149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can you conclude from this chart?</a:t>
            </a:r>
          </a:p>
          <a:p>
            <a:pPr marL="171450" indent="-171450">
              <a:buFontTx/>
              <a:buChar char="-"/>
            </a:pPr>
            <a:r>
              <a:rPr lang="en-US" baseline="0" dirty="0" smtClean="0"/>
              <a:t>Average velocity is 58</a:t>
            </a:r>
          </a:p>
          <a:p>
            <a:pPr marL="171450" indent="-171450">
              <a:buFontTx/>
              <a:buChar char="-"/>
            </a:pPr>
            <a:r>
              <a:rPr lang="en-US" baseline="0" dirty="0" smtClean="0"/>
              <a:t>The last two iterations have been good so we can do better than 58</a:t>
            </a:r>
          </a:p>
          <a:p>
            <a:pPr marL="171450" indent="-171450">
              <a:buFontTx/>
              <a:buChar char="-"/>
            </a:pPr>
            <a:r>
              <a:rPr lang="en-US" baseline="0" dirty="0" smtClean="0"/>
              <a:t>Absolutely nothing!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27</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I’m going to track to help me plan/estimate</a:t>
            </a:r>
          </a:p>
          <a:p>
            <a:r>
              <a:rPr lang="en-US" baseline="0" dirty="0" smtClean="0"/>
              <a:t>Not going to share (outside the team)</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28</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29</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Velocity</a:t>
            </a:r>
            <a:r>
              <a:rPr lang="en-US" baseline="0" dirty="0" smtClean="0"/>
              <a:t> affected by variables</a:t>
            </a:r>
          </a:p>
          <a:p>
            <a:r>
              <a:rPr lang="en-US" baseline="0" dirty="0" smtClean="0"/>
              <a:t>Capacity is better</a:t>
            </a:r>
          </a:p>
          <a:p>
            <a:endParaRPr lang="en-US" baseline="0"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Estimates vs. actuals at the feature level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Work that comes into the iteration after the iteration starts (excluding even swaps of one feature for another) – for example, this could be bugs, production support, etc.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Percentage of time spent on analysis, development, testing, and everything else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Points/hours planned for vs. points/hours completed in an iteration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Planned vacations, holidays, or other unusual events</a:t>
            </a:r>
          </a:p>
          <a:p>
            <a:endParaRPr lang="en-US" dirty="0" smtClean="0"/>
          </a:p>
          <a:p>
            <a:r>
              <a:rPr lang="en-US" dirty="0" smtClean="0"/>
              <a:t>Start with</a:t>
            </a:r>
            <a:r>
              <a:rPr lang="en-US" baseline="0" dirty="0" smtClean="0"/>
              <a:t> a gut feel and refine it</a:t>
            </a:r>
          </a:p>
          <a:p>
            <a:r>
              <a:rPr lang="en-US" baseline="0" dirty="0" smtClean="0"/>
              <a:t>Velocity is an internal metric, my capacity estimate is the interpretation of velocity (and other data)</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30</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people want to know, and why?</a:t>
            </a:r>
          </a:p>
          <a:p>
            <a:r>
              <a:rPr lang="en-US" baseline="0" dirty="0" smtClean="0"/>
              <a:t>Posted metrics can distract the team from the goal</a:t>
            </a:r>
          </a:p>
          <a:p>
            <a:r>
              <a:rPr lang="en-US" baseline="0" dirty="0" smtClean="0"/>
              <a:t>Have a really good reason for posting metrics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31</a:t>
            </a:fld>
            <a:endParaRPr lang="en-US"/>
          </a:p>
        </p:txBody>
      </p:sp>
    </p:spTree>
    <p:extLst>
      <p:ext uri="{BB962C8B-B14F-4D97-AF65-F5344CB8AC3E}">
        <p14:creationId xmlns:p14="http://schemas.microsoft.com/office/powerpoint/2010/main" val="268310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don’t have to be in an Agile environment to do these things, although Agile practices make this a lot easier</a:t>
            </a:r>
          </a:p>
          <a:p>
            <a:r>
              <a:rPr lang="en-US" baseline="0" dirty="0" smtClean="0"/>
              <a:t>Apply these ideas to the work that you are doing so that you can see problems quicker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 that compares team</a:t>
            </a:r>
            <a:r>
              <a:rPr lang="en-US" baseline="0" dirty="0" smtClean="0"/>
              <a:t> members</a:t>
            </a:r>
          </a:p>
          <a:p>
            <a:r>
              <a:rPr lang="en-US" baseline="0" dirty="0" smtClean="0"/>
              <a:t>Anything that encourages competition vs. working together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32</a:t>
            </a:fld>
            <a:endParaRPr lang="en-US"/>
          </a:p>
        </p:txBody>
      </p:sp>
    </p:spTree>
    <p:extLst>
      <p:ext uri="{BB962C8B-B14F-4D97-AF65-F5344CB8AC3E}">
        <p14:creationId xmlns:p14="http://schemas.microsoft.com/office/powerpoint/2010/main" val="1329780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incentivizes developers</a:t>
            </a:r>
            <a:r>
              <a:rPr lang="en-US" baseline="0" dirty="0" smtClean="0"/>
              <a:t> to get as many features to QA as possible (quality doesn’t matter, helping others doesn’t matter)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33</a:t>
            </a:fld>
            <a:endParaRPr lang="en-US"/>
          </a:p>
        </p:txBody>
      </p:sp>
    </p:spTree>
    <p:extLst>
      <p:ext uri="{BB962C8B-B14F-4D97-AF65-F5344CB8AC3E}">
        <p14:creationId xmlns:p14="http://schemas.microsoft.com/office/powerpoint/2010/main" val="3678939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a:t>
            </a:r>
            <a:r>
              <a:rPr lang="en-US" dirty="0" err="1" smtClean="0"/>
              <a:t>burndowns</a:t>
            </a:r>
            <a:endParaRPr lang="en-US" dirty="0" smtClean="0"/>
          </a:p>
          <a:p>
            <a:r>
              <a:rPr lang="en-US" dirty="0" smtClean="0"/>
              <a:t>Project</a:t>
            </a:r>
            <a:r>
              <a:rPr lang="en-US" baseline="0" dirty="0" smtClean="0"/>
              <a:t> level vs. iteration level</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34</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scope line</a:t>
            </a:r>
          </a:p>
          <a:p>
            <a:r>
              <a:rPr lang="en-US" dirty="0" smtClean="0"/>
              <a:t>Actual completed</a:t>
            </a:r>
            <a:r>
              <a:rPr lang="en-US" baseline="0" dirty="0" smtClean="0"/>
              <a:t> line (“burn-up”)</a:t>
            </a:r>
          </a:p>
          <a:p>
            <a:r>
              <a:rPr lang="en-US" baseline="0" dirty="0" smtClean="0"/>
              <a:t>Callouts</a:t>
            </a:r>
          </a:p>
          <a:p>
            <a:r>
              <a:rPr lang="en-US" baseline="0" dirty="0" smtClean="0"/>
              <a:t>“Ideal Remaining” line reflects the project schedule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35</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would you interpret</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36</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Showing optimistic/pessimistic</a:t>
            </a:r>
            <a:r>
              <a:rPr lang="en-US" baseline="0" dirty="0" smtClean="0"/>
              <a:t> trend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37</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 looks like after the bump</a:t>
            </a:r>
            <a:r>
              <a:rPr lang="en-US" baseline="0" dirty="0" smtClean="0"/>
              <a:t> in the road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38</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out what</a:t>
            </a:r>
            <a:r>
              <a:rPr lang="en-US" baseline="0" dirty="0" smtClean="0"/>
              <a:t> questions they really want answered, then just tell them the answer</a:t>
            </a:r>
          </a:p>
          <a:p>
            <a:r>
              <a:rPr lang="en-US" baseline="0" dirty="0" err="1" smtClean="0"/>
              <a:t>Burndowns</a:t>
            </a:r>
            <a:r>
              <a:rPr lang="en-US" baseline="0" dirty="0" smtClean="0"/>
              <a:t> still leave lots of room for interpretation</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39</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can we commit to, and what</a:t>
            </a:r>
            <a:r>
              <a:rPr lang="en-US" baseline="0" dirty="0" smtClean="0"/>
              <a:t> should we work on</a:t>
            </a:r>
            <a:r>
              <a:rPr lang="en-US" dirty="0" smtClean="0"/>
              <a:t>?</a:t>
            </a:r>
          </a:p>
          <a:p>
            <a:r>
              <a:rPr lang="en-US" dirty="0" smtClean="0"/>
              <a:t>Tickets should already be estimated (incl.</a:t>
            </a:r>
            <a:r>
              <a:rPr lang="en-US" baseline="0" dirty="0" smtClean="0"/>
              <a:t> analysis, testing)</a:t>
            </a:r>
          </a:p>
          <a:p>
            <a:endParaRPr lang="en-US" baseline="0" dirty="0" smtClean="0"/>
          </a:p>
          <a:p>
            <a:r>
              <a:rPr lang="en-US" baseline="0" dirty="0" smtClean="0"/>
              <a:t>% person’s time in each discipline for moving tickets?  (separate by project)</a:t>
            </a:r>
          </a:p>
          <a:p>
            <a:r>
              <a:rPr lang="en-US" dirty="0" smtClean="0"/>
              <a:t>Account</a:t>
            </a:r>
            <a:r>
              <a:rPr lang="en-US" baseline="0" dirty="0" smtClean="0"/>
              <a:t> for time off, special meetings,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Expected time needed for new scope, prod support,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Normal working hours</a:t>
            </a:r>
          </a:p>
          <a:p>
            <a:r>
              <a:rPr lang="en-US" dirty="0" smtClean="0"/>
              <a:t>Break</a:t>
            </a:r>
            <a:r>
              <a:rPr lang="en-US" baseline="0" dirty="0" smtClean="0"/>
              <a:t> the team into smaller teams (or sub-teams) </a:t>
            </a:r>
          </a:p>
          <a:p>
            <a:r>
              <a:rPr lang="en-US" baseline="0" dirty="0" smtClean="0"/>
              <a:t>Each sub-team can do their own capacity planning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gut feel, and then adjust your gut feel estimate based on data and experiences </a:t>
            </a:r>
          </a:p>
          <a:p>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40</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Product owners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the business pick what you work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Include the business in the meeting, or meet with the before, whatever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goals for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Swapping</a:t>
            </a:r>
            <a:r>
              <a:rPr lang="en-US" baseline="0" dirty="0" smtClean="0"/>
              <a:t> things out during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Demos/UAT</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41</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yourself as a team of one – apply principles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5</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Managing backlog</a:t>
            </a:r>
          </a:p>
          <a:p>
            <a:pPr marL="171450" indent="-171450">
              <a:buFontTx/>
              <a:buChar char="-"/>
            </a:pPr>
            <a:r>
              <a:rPr lang="en-US" dirty="0" smtClean="0"/>
              <a:t>how far out should you accurately plan? (depends on how far out</a:t>
            </a:r>
            <a:r>
              <a:rPr lang="en-US" baseline="0" dirty="0" smtClean="0"/>
              <a:t> you have to commit)</a:t>
            </a:r>
            <a:endParaRPr lang="en-US" dirty="0" smtClean="0"/>
          </a:p>
          <a:p>
            <a:r>
              <a:rPr lang="en-US" dirty="0" smtClean="0"/>
              <a:t>- will this ticket ever be worth our time?</a:t>
            </a:r>
          </a:p>
          <a:p>
            <a:r>
              <a:rPr lang="en-US" dirty="0" smtClean="0"/>
              <a:t>- let the business keep the backlog.  Each iteration they can choose what to give you from their backlog.</a:t>
            </a:r>
          </a:p>
          <a:p>
            <a:r>
              <a:rPr lang="en-US" dirty="0" smtClean="0"/>
              <a:t>- There's a cost to every ticket in the backlog (you have to estimate it, talk about it, keep track of it, discuss it again)</a:t>
            </a:r>
          </a:p>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42</a:t>
            </a:fld>
            <a:endParaRPr lang="en-US"/>
          </a:p>
        </p:txBody>
      </p:sp>
    </p:spTree>
    <p:extLst>
      <p:ext uri="{BB962C8B-B14F-4D97-AF65-F5344CB8AC3E}">
        <p14:creationId xmlns:p14="http://schemas.microsoft.com/office/powerpoint/2010/main" val="3247014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a:t>
            </a:r>
            <a:r>
              <a:rPr lang="en-US" baseline="0" dirty="0" smtClean="0"/>
              <a:t> how they like to plan</a:t>
            </a:r>
          </a:p>
          <a:p>
            <a:r>
              <a:rPr lang="en-US" baseline="0" dirty="0" smtClean="0"/>
              <a:t>What is important to them (quick to market, level of quality, involvement from users, etc.)</a:t>
            </a:r>
          </a:p>
          <a:p>
            <a:r>
              <a:rPr lang="en-US" baseline="0" dirty="0" smtClean="0"/>
              <a:t>Estimate often equals “commitment”</a:t>
            </a:r>
          </a:p>
          <a:p>
            <a:r>
              <a:rPr lang="en-US" baseline="0" dirty="0" smtClean="0"/>
              <a:t>If you don’t provide an estimate, one will be made up for you!</a:t>
            </a:r>
          </a:p>
          <a:p>
            <a:r>
              <a:rPr lang="en-US" baseline="0" dirty="0" smtClean="0"/>
              <a:t>You define “normal” for your team (predictability) – “invisible time”</a:t>
            </a:r>
          </a:p>
          <a:p>
            <a:r>
              <a:rPr lang="en-US" dirty="0" smtClean="0"/>
              <a:t>Cost isn't the only thing that matters, ability to change quickly matters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43</a:t>
            </a:fld>
            <a:endParaRPr lang="en-US"/>
          </a:p>
        </p:txBody>
      </p:sp>
    </p:spTree>
    <p:extLst>
      <p:ext uri="{BB962C8B-B14F-4D97-AF65-F5344CB8AC3E}">
        <p14:creationId xmlns:p14="http://schemas.microsoft.com/office/powerpoint/2010/main" val="1536291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Riding waves</a:t>
            </a:r>
          </a:p>
          <a:p>
            <a:r>
              <a:rPr lang="en-US" dirty="0" smtClean="0"/>
              <a:t>Rookie</a:t>
            </a:r>
            <a:r>
              <a:rPr lang="en-US" baseline="0" dirty="0" smtClean="0"/>
              <a:t> QBs</a:t>
            </a:r>
          </a:p>
          <a:p>
            <a:r>
              <a:rPr lang="en-US" baseline="0" dirty="0" smtClean="0"/>
              <a:t>Keep everything in front of you</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44</a:t>
            </a:fld>
            <a:endParaRPr lang="en-US"/>
          </a:p>
        </p:txBody>
      </p:sp>
    </p:spTree>
    <p:extLst>
      <p:ext uri="{BB962C8B-B14F-4D97-AF65-F5344CB8AC3E}">
        <p14:creationId xmlns:p14="http://schemas.microsoft.com/office/powerpoint/2010/main" val="1847759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defined amount of time (scrum)</a:t>
            </a:r>
          </a:p>
          <a:p>
            <a:r>
              <a:rPr lang="en-US" baseline="0" dirty="0" smtClean="0"/>
              <a:t>Continuous flow of work (</a:t>
            </a:r>
            <a:r>
              <a:rPr lang="en-US" baseline="0" dirty="0" err="1" smtClean="0"/>
              <a:t>kanban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6</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board vs. online tools</a:t>
            </a:r>
          </a:p>
          <a:p>
            <a:r>
              <a:rPr lang="en-US" dirty="0" smtClean="0"/>
              <a:t>Use the board to see how things are going and when problems occur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7</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can easily see that we are either developing things faster than we can test them, or things are getting stuck in testing due to bugs. We may need to assign more people to testing or work on reducing bugs.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8</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lot of features that are blocked. We should try and address the blocking issues and look and see if there is some greater problem that is causing things to get blocked.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9</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don’t have much in our backlog, so the developers are going to be out of stuff to do really soon. We may need to get more people working on requirements gathering.</a:t>
            </a:r>
          </a:p>
        </p:txBody>
      </p:sp>
      <p:sp>
        <p:nvSpPr>
          <p:cNvPr id="4" name="Slide Number Placeholder 3"/>
          <p:cNvSpPr>
            <a:spLocks noGrp="1"/>
          </p:cNvSpPr>
          <p:nvPr>
            <p:ph type="sldNum" sz="quarter" idx="10"/>
          </p:nvPr>
        </p:nvSpPr>
        <p:spPr/>
        <p:txBody>
          <a:bodyPr/>
          <a:lstStyle/>
          <a:p>
            <a:fld id="{CF4E5B25-4A79-484F-8CBE-17420048C75D}" type="slidenum">
              <a:rPr lang="en-US" smtClean="0"/>
              <a:t>10</a:t>
            </a:fld>
            <a:endParaRPr lang="en-US"/>
          </a:p>
        </p:txBody>
      </p:sp>
    </p:spTree>
    <p:extLst>
      <p:ext uri="{BB962C8B-B14F-4D97-AF65-F5344CB8AC3E}">
        <p14:creationId xmlns:p14="http://schemas.microsoft.com/office/powerpoint/2010/main" val="24795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86B444B-C4E2-405B-A158-8F5713CA0896}" type="datetimeFigureOut">
              <a:rPr lang="en-US" smtClean="0"/>
              <a:t>2/12/2015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D7936D-822E-44AA-858F-8BA8A460C8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B444B-C4E2-405B-A158-8F5713CA0896}"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444B-C4E2-405B-A158-8F5713CA0896}" type="datetimeFigureOut">
              <a:rPr lang="en-US" smtClean="0"/>
              <a:t>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B444B-C4E2-405B-A158-8F5713CA0896}" type="datetimeFigureOut">
              <a:rPr lang="en-US" smtClean="0"/>
              <a:t>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444B-C4E2-405B-A158-8F5713CA0896}" type="datetimeFigureOut">
              <a:rPr lang="en-US" smtClean="0"/>
              <a:t>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444B-C4E2-405B-A158-8F5713CA0896}" type="datetimeFigureOut">
              <a:rPr lang="en-US" smtClean="0"/>
              <a:t>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2/12/2015</a:t>
            </a:fld>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444B-C4E2-405B-A158-8F5713CA0896}" type="datetimeFigureOut">
              <a:rPr lang="en-US" smtClean="0"/>
              <a:t>2/12/2015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86B444B-C4E2-405B-A158-8F5713CA0896}" type="datetimeFigureOut">
              <a:rPr lang="en-US" smtClean="0"/>
              <a:t>2/12/2015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D7936D-822E-44AA-858F-8BA8A460C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3174640"/>
            <a:ext cx="3313355" cy="1702160"/>
          </a:xfrm>
        </p:spPr>
        <p:txBody>
          <a:bodyPr>
            <a:normAutofit fontScale="90000"/>
          </a:bodyPr>
          <a:lstStyle/>
          <a:p>
            <a:r>
              <a:rPr lang="en-US" dirty="0" smtClean="0"/>
              <a:t>Iteration Management – Your Key to Predictable Delivery</a:t>
            </a:r>
            <a:endParaRPr lang="en-US" dirty="0"/>
          </a:p>
        </p:txBody>
      </p:sp>
      <p:sp>
        <p:nvSpPr>
          <p:cNvPr id="3" name="Subtitle 2"/>
          <p:cNvSpPr>
            <a:spLocks noGrp="1"/>
          </p:cNvSpPr>
          <p:nvPr>
            <p:ph type="subTitle" idx="1"/>
          </p:nvPr>
        </p:nvSpPr>
        <p:spPr>
          <a:xfrm>
            <a:off x="4733365" y="5029200"/>
            <a:ext cx="3309803" cy="881109"/>
          </a:xfrm>
        </p:spPr>
        <p:txBody>
          <a:bodyPr>
            <a:normAutofit/>
          </a:bodyPr>
          <a:lstStyle/>
          <a:p>
            <a:r>
              <a:rPr lang="en-US" dirty="0" smtClean="0"/>
              <a:t>By 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233441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3074" name="Picture 2" descr="no-back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2100" y="2133600"/>
            <a:ext cx="5621893" cy="37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4098" name="Picture 2" descr="goo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046130"/>
            <a:ext cx="5731905" cy="382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0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304800"/>
            <a:ext cx="7024744" cy="1143000"/>
          </a:xfrm>
        </p:spPr>
        <p:txBody>
          <a:bodyPr anchor="ctr">
            <a:normAutofit fontScale="90000"/>
          </a:bodyPr>
          <a:lstStyle/>
          <a:p>
            <a:pPr algn="ctr"/>
            <a:r>
              <a:rPr lang="en-US" dirty="0" smtClean="0"/>
              <a:t>What is this board telling you?</a:t>
            </a:r>
            <a:endParaRPr lang="en-US" dirty="0"/>
          </a:p>
        </p:txBody>
      </p:sp>
      <p:pic>
        <p:nvPicPr>
          <p:cNvPr id="5" name="Picture 4"/>
          <p:cNvPicPr>
            <a:picLocks noGrp="1" noChangeAspect="1"/>
          </p:cNvPicPr>
          <p:nvPr/>
        </p:nvPicPr>
        <p:blipFill>
          <a:blip r:embed="rId3" cstate="print">
            <a:extLst>
              <a:ext uri="{28A0092B-C50C-407E-A947-70E740481C1C}">
                <a14:useLocalDpi xmlns:a14="http://schemas.microsoft.com/office/drawing/2010/main" val="0"/>
              </a:ext>
            </a:extLst>
          </a:blip>
          <a:srcRect l="10131" r="10131"/>
          <a:stretch>
            <a:fillRect/>
          </a:stretch>
        </p:blipFill>
        <p:spPr>
          <a:xfrm>
            <a:off x="1219200" y="1371600"/>
            <a:ext cx="6705600" cy="5029200"/>
          </a:xfrm>
          <a:prstGeom prst="rect">
            <a:avLst/>
          </a:prstGeom>
        </p:spPr>
      </p:pic>
    </p:spTree>
    <p:extLst>
      <p:ext uri="{BB962C8B-B14F-4D97-AF65-F5344CB8AC3E}">
        <p14:creationId xmlns:p14="http://schemas.microsoft.com/office/powerpoint/2010/main" val="267979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001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Estimating</a:t>
            </a:r>
            <a:endParaRPr lang="en-US" dirty="0"/>
          </a:p>
        </p:txBody>
      </p:sp>
      <p:pic>
        <p:nvPicPr>
          <p:cNvPr id="5124" name="Picture 4" descr="Estim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752600"/>
            <a:ext cx="5410200" cy="432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795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63868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b="1"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183075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b="1"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773159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b="1"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19537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b="1" dirty="0" smtClean="0"/>
              <a:t>No estimating</a:t>
            </a:r>
          </a:p>
          <a:p>
            <a:endParaRPr lang="en-US" sz="3200" dirty="0"/>
          </a:p>
        </p:txBody>
      </p:sp>
    </p:spTree>
    <p:extLst>
      <p:ext uri="{BB962C8B-B14F-4D97-AF65-F5344CB8AC3E}">
        <p14:creationId xmlns:p14="http://schemas.microsoft.com/office/powerpoint/2010/main" val="216143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is Iteration Management?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675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019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Tree>
    <p:extLst>
      <p:ext uri="{BB962C8B-B14F-4D97-AF65-F5344CB8AC3E}">
        <p14:creationId xmlns:p14="http://schemas.microsoft.com/office/powerpoint/2010/main" val="316605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185" y="1976366"/>
            <a:ext cx="2579000" cy="343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
        <p:nvSpPr>
          <p:cNvPr id="9" name="TextBox 8"/>
          <p:cNvSpPr txBox="1"/>
          <p:nvPr/>
        </p:nvSpPr>
        <p:spPr>
          <a:xfrm>
            <a:off x="6858000" y="5613298"/>
            <a:ext cx="1219200" cy="707886"/>
          </a:xfrm>
          <a:prstGeom prst="rect">
            <a:avLst/>
          </a:prstGeom>
          <a:noFill/>
        </p:spPr>
        <p:txBody>
          <a:bodyPr wrap="square" rtlCol="0">
            <a:spAutoFit/>
          </a:bodyPr>
          <a:lstStyle/>
          <a:p>
            <a:r>
              <a:rPr lang="en-US" sz="4000" b="1" dirty="0" smtClean="0"/>
              <a:t>90</a:t>
            </a:r>
            <a:endParaRPr lang="en-US" sz="4000" b="1" dirty="0"/>
          </a:p>
        </p:txBody>
      </p:sp>
    </p:spTree>
    <p:extLst>
      <p:ext uri="{BB962C8B-B14F-4D97-AF65-F5344CB8AC3E}">
        <p14:creationId xmlns:p14="http://schemas.microsoft.com/office/powerpoint/2010/main" val="2350241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Data Analysis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79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normAutofit fontScale="90000"/>
          </a:bodyPr>
          <a:lstStyle/>
          <a:p>
            <a:pPr algn="ctr"/>
            <a:r>
              <a:rPr lang="en-US" dirty="0" smtClean="0"/>
              <a:t>Data Analysis</a:t>
            </a:r>
            <a:br>
              <a:rPr lang="en-US" dirty="0" smtClean="0"/>
            </a:br>
            <a:r>
              <a:rPr lang="en-US" dirty="0" smtClean="0"/>
              <a:t/>
            </a:r>
            <a:br>
              <a:rPr lang="en-US" dirty="0" smtClean="0"/>
            </a:br>
            <a:r>
              <a:rPr lang="en-US" i="1" dirty="0" smtClean="0"/>
              <a:t>…at the personal level</a:t>
            </a:r>
            <a:endParaRPr lang="en-US" i="1"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81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743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Metrics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600" dirty="0" smtClean="0"/>
              <a:t>Data has </a:t>
            </a:r>
            <a:r>
              <a:rPr lang="en-US" sz="3600" dirty="0"/>
              <a:t>no value on its own, the value is in </a:t>
            </a:r>
            <a:r>
              <a:rPr lang="en-US" sz="3600" dirty="0" smtClean="0"/>
              <a:t>the </a:t>
            </a:r>
            <a:r>
              <a:rPr lang="en-US" sz="3600" b="1" i="1" dirty="0" smtClean="0"/>
              <a:t>interpretation</a:t>
            </a:r>
            <a:r>
              <a:rPr lang="en-US" sz="3600" dirty="0"/>
              <a:t> of the data.</a:t>
            </a:r>
          </a:p>
        </p:txBody>
      </p:sp>
    </p:spTree>
    <p:extLst>
      <p:ext uri="{BB962C8B-B14F-4D97-AF65-F5344CB8AC3E}">
        <p14:creationId xmlns:p14="http://schemas.microsoft.com/office/powerpoint/2010/main" val="3885045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Data and Interpretation</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941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sz="2800" dirty="0"/>
              <a:t>Estimates vs. </a:t>
            </a:r>
            <a:r>
              <a:rPr lang="en-US" sz="2800" dirty="0" smtClean="0"/>
              <a:t>actuals</a:t>
            </a:r>
            <a:endParaRPr lang="en-US" sz="2800" dirty="0"/>
          </a:p>
          <a:p>
            <a:r>
              <a:rPr lang="en-US" sz="2800" dirty="0"/>
              <a:t>Points/hours planned for vs. points/hours completed in an iteration</a:t>
            </a:r>
          </a:p>
          <a:p>
            <a:r>
              <a:rPr lang="en-US" sz="2800" dirty="0"/>
              <a:t>Points/hours completed in an iteration (velocity)</a:t>
            </a:r>
          </a:p>
          <a:p>
            <a:r>
              <a:rPr lang="en-US" sz="2800" dirty="0" smtClean="0"/>
              <a:t>Cycle time</a:t>
            </a:r>
            <a:endParaRPr lang="en-US" sz="2800" dirty="0"/>
          </a:p>
          <a:p>
            <a:endParaRPr lang="en-US" sz="2800" dirty="0"/>
          </a:p>
        </p:txBody>
      </p:sp>
    </p:spTree>
    <p:extLst>
      <p:ext uri="{BB962C8B-B14F-4D97-AF65-F5344CB8AC3E}">
        <p14:creationId xmlns:p14="http://schemas.microsoft.com/office/powerpoint/2010/main" val="150184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dirty="0" smtClean="0"/>
              <a:t>Work </a:t>
            </a:r>
            <a:r>
              <a:rPr lang="en-US" dirty="0"/>
              <a:t>that comes into the iteration after the iteration starts</a:t>
            </a:r>
          </a:p>
          <a:p>
            <a:r>
              <a:rPr lang="en-US" dirty="0"/>
              <a:t>How much work gets pushed out of the iteration</a:t>
            </a:r>
          </a:p>
          <a:p>
            <a:r>
              <a:rPr lang="en-US" dirty="0"/>
              <a:t>Number of hours worked over 40 hours</a:t>
            </a:r>
          </a:p>
          <a:p>
            <a:r>
              <a:rPr lang="en-US" dirty="0"/>
              <a:t>Percentage of time spent on analysis, development, testing, and everything else</a:t>
            </a:r>
          </a:p>
          <a:p>
            <a:r>
              <a:rPr lang="en-US" dirty="0"/>
              <a:t>User </a:t>
            </a:r>
            <a:r>
              <a:rPr lang="en-US" dirty="0" smtClean="0"/>
              <a:t>happiness</a:t>
            </a:r>
            <a:endParaRPr lang="en-US" dirty="0"/>
          </a:p>
        </p:txBody>
      </p:sp>
    </p:spTree>
    <p:extLst>
      <p:ext uri="{BB962C8B-B14F-4D97-AF65-F5344CB8AC3E}">
        <p14:creationId xmlns:p14="http://schemas.microsoft.com/office/powerpoint/2010/main" val="6689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Management wants things done quickly</a:t>
            </a:r>
            <a:endParaRPr lang="en-US" dirty="0"/>
          </a:p>
        </p:txBody>
      </p:sp>
      <p:sp>
        <p:nvSpPr>
          <p:cNvPr id="6" name="Title 3"/>
          <p:cNvSpPr txBox="1">
            <a:spLocks/>
          </p:cNvSpPr>
          <p:nvPr/>
        </p:nvSpPr>
        <p:spPr>
          <a:xfrm>
            <a:off x="1287332" y="3962400"/>
            <a:ext cx="6637468"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t>… and predictably</a:t>
            </a:r>
            <a:endParaRPr lang="en-US" i="1" dirty="0"/>
          </a:p>
        </p:txBody>
      </p:sp>
    </p:spTree>
    <p:extLst>
      <p:ext uri="{BB962C8B-B14F-4D97-AF65-F5344CB8AC3E}">
        <p14:creationId xmlns:p14="http://schemas.microsoft.com/office/powerpoint/2010/main" val="20067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Velocity</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405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External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5744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Bad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842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Implied Metrics</a:t>
            </a:r>
            <a:endParaRPr lang="en-US" dirty="0"/>
          </a:p>
        </p:txBody>
      </p:sp>
      <p:sp>
        <p:nvSpPr>
          <p:cNvPr id="2" name="Content Placeholder 1"/>
          <p:cNvSpPr>
            <a:spLocks noGrp="1"/>
          </p:cNvSpPr>
          <p:nvPr>
            <p:ph idx="1"/>
          </p:nvPr>
        </p:nvSpPr>
        <p:spPr/>
        <p:txBody>
          <a:bodyPr/>
          <a:lstStyle/>
          <a:p>
            <a:endParaRPr lang="en-US"/>
          </a:p>
        </p:txBody>
      </p:sp>
      <p:pic>
        <p:nvPicPr>
          <p:cNvPr id="2050" name="Picture 2" descr="Load She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97" y="1447800"/>
            <a:ext cx="6827406" cy="503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63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1026" name="Picture 2" descr="simple 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077200" cy="445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654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3074"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495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95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5122" name="Picture 2" descr="http://jonkruger.com/wp-content/uploads/2015/01/burndow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28" y="1676400"/>
            <a:ext cx="783474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03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6146"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42" y="1752600"/>
            <a:ext cx="796371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126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7170"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12" y="1828800"/>
            <a:ext cx="78077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87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Should you post a </a:t>
            </a:r>
            <a:r>
              <a:rPr lang="en-US" dirty="0" err="1" smtClean="0"/>
              <a:t>burndown</a:t>
            </a:r>
            <a:r>
              <a:rPr lang="en-US" dirty="0" smtClean="0"/>
              <a:t> chart?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244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an Agile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487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Capacity Planning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5224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Involving Stakeholders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6306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Backlog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7404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Working with Management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679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Keeping Up</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0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The only rule</a:t>
            </a:r>
            <a:endParaRPr lang="en-US" dirty="0"/>
          </a:p>
        </p:txBody>
      </p:sp>
      <p:sp>
        <p:nvSpPr>
          <p:cNvPr id="2" name="Content Placeholder 1"/>
          <p:cNvSpPr>
            <a:spLocks noGrp="1"/>
          </p:cNvSpPr>
          <p:nvPr>
            <p:ph idx="1"/>
          </p:nvPr>
        </p:nvSpPr>
        <p:spPr>
          <a:xfrm>
            <a:off x="1183342" y="2323652"/>
            <a:ext cx="6777317" cy="3508977"/>
          </a:xfrm>
        </p:spPr>
        <p:txBody>
          <a:bodyPr>
            <a:normAutofit/>
          </a:bodyPr>
          <a:lstStyle/>
          <a:p>
            <a:pPr marL="68580" indent="0" algn="ctr">
              <a:buNone/>
            </a:pPr>
            <a:endParaRPr lang="en-US" sz="3600" b="1" i="1" dirty="0" smtClean="0"/>
          </a:p>
          <a:p>
            <a:pPr marL="68580" indent="0" algn="ctr">
              <a:buNone/>
            </a:pPr>
            <a:r>
              <a:rPr lang="en-US" sz="3600" b="1" i="1" dirty="0" smtClean="0"/>
              <a:t>Do more of what works and less of what doesn’t.</a:t>
            </a:r>
            <a:endParaRPr lang="en-US" sz="3600" b="1" i="1" dirty="0"/>
          </a:p>
        </p:txBody>
      </p:sp>
    </p:spTree>
    <p:extLst>
      <p:ext uri="{BB962C8B-B14F-4D97-AF65-F5344CB8AC3E}">
        <p14:creationId xmlns:p14="http://schemas.microsoft.com/office/powerpoint/2010/main" val="117382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85800"/>
            <a:ext cx="7024744" cy="1143000"/>
          </a:xfrm>
        </p:spPr>
        <p:txBody>
          <a:bodyPr anchor="t">
            <a:normAutofit/>
          </a:bodyPr>
          <a:lstStyle/>
          <a:p>
            <a:pPr algn="ctr"/>
            <a:r>
              <a:rPr lang="en-US" dirty="0" smtClean="0"/>
              <a:t>Slides and contact info</a:t>
            </a:r>
            <a:endParaRPr lang="en-US" dirty="0"/>
          </a:p>
        </p:txBody>
      </p:sp>
      <p:sp>
        <p:nvSpPr>
          <p:cNvPr id="3" name="Content Placeholder 2"/>
          <p:cNvSpPr>
            <a:spLocks noGrp="1"/>
          </p:cNvSpPr>
          <p:nvPr>
            <p:ph idx="1"/>
          </p:nvPr>
        </p:nvSpPr>
        <p:spPr>
          <a:xfrm>
            <a:off x="609600" y="1447800"/>
            <a:ext cx="7924800" cy="4953000"/>
          </a:xfrm>
        </p:spPr>
        <p:txBody>
          <a:bodyPr anchor="ctr">
            <a:normAutofit fontScale="85000" lnSpcReduction="20000"/>
          </a:bodyPr>
          <a:lstStyle/>
          <a:p>
            <a:pPr algn="ctr">
              <a:buNone/>
            </a:pPr>
            <a:r>
              <a:rPr lang="en-US" sz="3600" dirty="0" smtClean="0"/>
              <a:t>Slides: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a:t>
            </a:r>
            <a:r>
              <a:rPr lang="en-US" sz="3600" b="1" dirty="0" smtClean="0"/>
              <a:t>Presentations</a:t>
            </a:r>
          </a:p>
          <a:p>
            <a:pPr algn="ctr">
              <a:buNone/>
            </a:pPr>
            <a:endParaRPr lang="en-US" sz="3600" b="1" dirty="0"/>
          </a:p>
          <a:p>
            <a:pPr algn="ctr">
              <a:buNone/>
            </a:pPr>
            <a:r>
              <a:rPr lang="en-US" sz="3600" dirty="0" smtClean="0"/>
              <a:t>Blog Series:</a:t>
            </a:r>
          </a:p>
          <a:p>
            <a:pPr algn="ctr">
              <a:buNone/>
            </a:pPr>
            <a:r>
              <a:rPr lang="en-US" sz="3100" b="1" dirty="0" smtClean="0"/>
              <a:t>http://jonkruger.com/iteration-management</a:t>
            </a:r>
            <a:endParaRPr lang="en-US" sz="3100" b="1" dirty="0" smtClean="0"/>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2217112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 team lead?</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028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What’s an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7658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The Board</a:t>
            </a:r>
            <a:endParaRPr lang="en-US" dirty="0"/>
          </a:p>
        </p:txBody>
      </p:sp>
      <p:pic>
        <p:nvPicPr>
          <p:cNvPr id="6" name="Picture 5"/>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82700" y="1543050"/>
            <a:ext cx="6578600" cy="4933950"/>
          </a:xfrm>
          <a:prstGeom prst="rect">
            <a:avLst/>
          </a:prstGeom>
        </p:spPr>
      </p:pic>
    </p:spTree>
    <p:extLst>
      <p:ext uri="{BB962C8B-B14F-4D97-AF65-F5344CB8AC3E}">
        <p14:creationId xmlns:p14="http://schemas.microsoft.com/office/powerpoint/2010/main" val="2479053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1026" name="Picture 2" descr="boa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50468" cy="376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2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2050" name="Picture 2" descr="block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0069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3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3300</TotalTime>
  <Words>1665</Words>
  <Application>Microsoft Office PowerPoint</Application>
  <PresentationFormat>On-screen Show (4:3)</PresentationFormat>
  <Paragraphs>278</Paragraphs>
  <Slides>46</Slides>
  <Notes>43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Austin</vt:lpstr>
      <vt:lpstr>Iteration Management – Your Key to Predictable Delivery</vt:lpstr>
      <vt:lpstr>What is Iteration Management? </vt:lpstr>
      <vt:lpstr>Management wants things done quickly</vt:lpstr>
      <vt:lpstr>What if I’m not an Agile project?</vt:lpstr>
      <vt:lpstr>What if I’m not a team lead?</vt:lpstr>
      <vt:lpstr>What’s an iteration?</vt:lpstr>
      <vt:lpstr>The Board</vt:lpstr>
      <vt:lpstr>What is this board telling you?</vt:lpstr>
      <vt:lpstr>What is this board telling you?</vt:lpstr>
      <vt:lpstr>What is this board telling you?</vt:lpstr>
      <vt:lpstr>What is this board telling you?</vt:lpstr>
      <vt:lpstr>What is this board telling you?</vt:lpstr>
      <vt:lpstr>Managing the Iteration</vt:lpstr>
      <vt:lpstr>Estimating</vt:lpstr>
      <vt:lpstr>Estimation Methods</vt:lpstr>
      <vt:lpstr>Estimation Methods</vt:lpstr>
      <vt:lpstr>Estimation Methods</vt:lpstr>
      <vt:lpstr>Estimation Methods</vt:lpstr>
      <vt:lpstr>Estimation Methods</vt:lpstr>
      <vt:lpstr>How many in the jar?</vt:lpstr>
      <vt:lpstr>How many in the jar?</vt:lpstr>
      <vt:lpstr>How many in the jar?</vt:lpstr>
      <vt:lpstr>Data Analysis</vt:lpstr>
      <vt:lpstr>Data Analysis  …at the personal level</vt:lpstr>
      <vt:lpstr>Metrics</vt:lpstr>
      <vt:lpstr>Metrics</vt:lpstr>
      <vt:lpstr>Data and Interpretation</vt:lpstr>
      <vt:lpstr>Internal Metrics</vt:lpstr>
      <vt:lpstr>Internal Metrics</vt:lpstr>
      <vt:lpstr>Velocity</vt:lpstr>
      <vt:lpstr>External Metrics</vt:lpstr>
      <vt:lpstr>Bad Metrics</vt:lpstr>
      <vt:lpstr>Implied Metrics</vt:lpstr>
      <vt:lpstr>Burndown Charts</vt:lpstr>
      <vt:lpstr>Burndown Charts</vt:lpstr>
      <vt:lpstr>Burndown Charts</vt:lpstr>
      <vt:lpstr>Burndown Charts</vt:lpstr>
      <vt:lpstr>Burndown Charts</vt:lpstr>
      <vt:lpstr>Should you post a burndown chart?</vt:lpstr>
      <vt:lpstr>Capacity Planning</vt:lpstr>
      <vt:lpstr>Involving Stakeholders</vt:lpstr>
      <vt:lpstr>Managing the Backlog</vt:lpstr>
      <vt:lpstr>Working with Management</vt:lpstr>
      <vt:lpstr>Keeping Up</vt:lpstr>
      <vt:lpstr>The only rule</vt:lpstr>
      <vt:lpstr>Slides and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Management – Your Key to Predictable Delivery</dc:title>
  <dc:creator>IMAGE</dc:creator>
  <cp:lastModifiedBy>IMAGE</cp:lastModifiedBy>
  <cp:revision>61</cp:revision>
  <dcterms:created xsi:type="dcterms:W3CDTF">2015-02-05T01:13:06Z</dcterms:created>
  <dcterms:modified xsi:type="dcterms:W3CDTF">2015-02-13T03:37:49Z</dcterms:modified>
</cp:coreProperties>
</file>