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02"/>
  </p:notesMasterIdLst>
  <p:sldIdLst>
    <p:sldId id="256" r:id="rId2"/>
    <p:sldId id="258" r:id="rId3"/>
    <p:sldId id="350" r:id="rId4"/>
    <p:sldId id="344" r:id="rId5"/>
    <p:sldId id="345" r:id="rId6"/>
    <p:sldId id="364" r:id="rId7"/>
    <p:sldId id="265" r:id="rId8"/>
    <p:sldId id="355" r:id="rId9"/>
    <p:sldId id="353" r:id="rId10"/>
    <p:sldId id="352" r:id="rId11"/>
    <p:sldId id="356" r:id="rId12"/>
    <p:sldId id="357" r:id="rId13"/>
    <p:sldId id="358" r:id="rId14"/>
    <p:sldId id="362" r:id="rId15"/>
    <p:sldId id="363" r:id="rId16"/>
    <p:sldId id="359" r:id="rId17"/>
    <p:sldId id="368" r:id="rId18"/>
    <p:sldId id="369" r:id="rId19"/>
    <p:sldId id="371" r:id="rId20"/>
    <p:sldId id="372" r:id="rId21"/>
    <p:sldId id="360" r:id="rId22"/>
    <p:sldId id="361" r:id="rId23"/>
    <p:sldId id="351" r:id="rId24"/>
    <p:sldId id="276" r:id="rId25"/>
    <p:sldId id="278" r:id="rId26"/>
    <p:sldId id="277" r:id="rId27"/>
    <p:sldId id="262" r:id="rId28"/>
    <p:sldId id="321" r:id="rId29"/>
    <p:sldId id="263" r:id="rId30"/>
    <p:sldId id="320" r:id="rId31"/>
    <p:sldId id="322" r:id="rId32"/>
    <p:sldId id="264" r:id="rId33"/>
    <p:sldId id="266" r:id="rId34"/>
    <p:sldId id="272" r:id="rId35"/>
    <p:sldId id="334" r:id="rId36"/>
    <p:sldId id="335" r:id="rId37"/>
    <p:sldId id="283" r:id="rId38"/>
    <p:sldId id="287" r:id="rId39"/>
    <p:sldId id="267" r:id="rId40"/>
    <p:sldId id="273" r:id="rId41"/>
    <p:sldId id="274" r:id="rId42"/>
    <p:sldId id="268" r:id="rId43"/>
    <p:sldId id="269" r:id="rId44"/>
    <p:sldId id="270" r:id="rId45"/>
    <p:sldId id="346" r:id="rId46"/>
    <p:sldId id="271" r:id="rId47"/>
    <p:sldId id="279" r:id="rId48"/>
    <p:sldId id="294" r:id="rId49"/>
    <p:sldId id="280" r:id="rId50"/>
    <p:sldId id="336" r:id="rId51"/>
    <p:sldId id="281" r:id="rId52"/>
    <p:sldId id="282" r:id="rId53"/>
    <p:sldId id="284" r:id="rId54"/>
    <p:sldId id="349" r:id="rId55"/>
    <p:sldId id="285" r:id="rId56"/>
    <p:sldId id="291" r:id="rId57"/>
    <p:sldId id="292" r:id="rId58"/>
    <p:sldId id="293" r:id="rId59"/>
    <p:sldId id="337" r:id="rId60"/>
    <p:sldId id="295" r:id="rId61"/>
    <p:sldId id="296" r:id="rId62"/>
    <p:sldId id="297" r:id="rId63"/>
    <p:sldId id="300" r:id="rId64"/>
    <p:sldId id="298" r:id="rId65"/>
    <p:sldId id="299" r:id="rId66"/>
    <p:sldId id="338" r:id="rId67"/>
    <p:sldId id="301" r:id="rId68"/>
    <p:sldId id="305" r:id="rId69"/>
    <p:sldId id="302" r:id="rId70"/>
    <p:sldId id="303" r:id="rId71"/>
    <p:sldId id="304" r:id="rId72"/>
    <p:sldId id="306" r:id="rId73"/>
    <p:sldId id="339" r:id="rId74"/>
    <p:sldId id="307" r:id="rId75"/>
    <p:sldId id="311" r:id="rId76"/>
    <p:sldId id="313" r:id="rId77"/>
    <p:sldId id="308" r:id="rId78"/>
    <p:sldId id="347" r:id="rId79"/>
    <p:sldId id="309" r:id="rId80"/>
    <p:sldId id="310" r:id="rId81"/>
    <p:sldId id="343" r:id="rId82"/>
    <p:sldId id="342" r:id="rId83"/>
    <p:sldId id="348" r:id="rId84"/>
    <p:sldId id="312" r:id="rId85"/>
    <p:sldId id="314" r:id="rId86"/>
    <p:sldId id="315" r:id="rId87"/>
    <p:sldId id="316" r:id="rId88"/>
    <p:sldId id="317" r:id="rId89"/>
    <p:sldId id="323" r:id="rId90"/>
    <p:sldId id="319" r:id="rId91"/>
    <p:sldId id="341" r:id="rId92"/>
    <p:sldId id="324" r:id="rId93"/>
    <p:sldId id="327" r:id="rId94"/>
    <p:sldId id="325" r:id="rId95"/>
    <p:sldId id="328" r:id="rId96"/>
    <p:sldId id="331" r:id="rId97"/>
    <p:sldId id="326" r:id="rId98"/>
    <p:sldId id="340" r:id="rId99"/>
    <p:sldId id="332" r:id="rId100"/>
    <p:sldId id="333"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1/2/2010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1/2/2010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1/2/2010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1/2/2010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1/2/2010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87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if (_balance - amount &lt; 0)</a:t>
            </a:r>
          </a:p>
          <a:p>
            <a:pPr>
              <a:buNone/>
            </a:pPr>
            <a:r>
              <a:rPr lang="en-US" sz="1500" b="1" dirty="0" smtClean="0">
                <a:solidFill>
                  <a:srgbClr val="FF0000"/>
                </a:solidFill>
                <a:latin typeface="Courier New" pitchFamily="49" charset="0"/>
                <a:cs typeface="Courier New" pitchFamily="49" charset="0"/>
              </a:rPr>
              <a:t>            throw new </a:t>
            </a:r>
            <a:r>
              <a:rPr lang="en-US" sz="1500" b="1" dirty="0" err="1" smtClean="0">
                <a:solidFill>
                  <a:srgbClr val="FF0000"/>
                </a:solidFill>
                <a:latin typeface="Courier New" pitchFamily="49" charset="0"/>
                <a:cs typeface="Courier New" pitchFamily="49" charset="0"/>
              </a:rPr>
              <a:t>InsufficientFundsException</a:t>
            </a:r>
            <a:r>
              <a:rPr lang="en-US" sz="1500" b="1" dirty="0" smtClean="0">
                <a:solidFill>
                  <a:srgbClr val="FF0000"/>
                </a:solidFill>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endParaRPr lang="en-US" dirty="0" smtClean="0"/>
          </a:p>
          <a:p>
            <a:r>
              <a:rPr lang="en-US" dirty="0" smtClean="0"/>
              <a:t>What is the relationship between these objects?</a:t>
            </a:r>
            <a:endParaRPr lang="en-US" dirty="0" smtClean="0"/>
          </a:p>
        </p:txBody>
      </p:sp>
      <p:sp>
        <p:nvSpPr>
          <p:cNvPr id="4" name="TextBox 3"/>
          <p:cNvSpPr txBox="1"/>
          <p:nvPr/>
        </p:nvSpPr>
        <p:spPr>
          <a:xfrm>
            <a:off x="1227527" y="2971800"/>
            <a:ext cx="2057400" cy="923330"/>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Name</a:t>
            </a:r>
          </a:p>
          <a:p>
            <a:pPr>
              <a:buFont typeface="Arial" pitchFamily="34" charset="0"/>
              <a:buChar char="•"/>
            </a:pPr>
            <a:r>
              <a:rPr lang="en-US" dirty="0" smtClean="0"/>
              <a:t> </a:t>
            </a:r>
            <a:r>
              <a:rPr lang="en-US" dirty="0" smtClean="0"/>
              <a:t>Address</a:t>
            </a:r>
          </a:p>
        </p:txBody>
      </p:sp>
      <p:sp>
        <p:nvSpPr>
          <p:cNvPr id="5" name="TextBox 4"/>
          <p:cNvSpPr txBox="1"/>
          <p:nvPr/>
        </p:nvSpPr>
        <p:spPr>
          <a:xfrm>
            <a:off x="3513527" y="2971800"/>
            <a:ext cx="2103461"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a:t>
            </a:r>
            <a:r>
              <a:rPr lang="en-US" dirty="0" smtClean="0"/>
              <a:t>Name</a:t>
            </a:r>
          </a:p>
          <a:p>
            <a:pPr>
              <a:buFont typeface="Arial" pitchFamily="34" charset="0"/>
              <a:buChar char="•"/>
            </a:pPr>
            <a:r>
              <a:rPr lang="en-US" dirty="0" smtClean="0"/>
              <a:t> </a:t>
            </a:r>
            <a:r>
              <a:rPr lang="en-US" dirty="0" smtClean="0"/>
              <a:t>Address</a:t>
            </a:r>
          </a:p>
        </p:txBody>
      </p:sp>
      <p:sp>
        <p:nvSpPr>
          <p:cNvPr id="6" name="TextBox 5"/>
          <p:cNvSpPr txBox="1"/>
          <p:nvPr/>
        </p:nvSpPr>
        <p:spPr>
          <a:xfrm>
            <a:off x="5799527" y="2971800"/>
            <a:ext cx="1896673"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Name</a:t>
            </a:r>
          </a:p>
          <a:p>
            <a:pPr>
              <a:buFont typeface="Arial" pitchFamily="34" charset="0"/>
              <a:buChar char="•"/>
            </a:pPr>
            <a:r>
              <a:rPr lang="en-US" dirty="0" smtClean="0"/>
              <a:t> </a:t>
            </a:r>
            <a:r>
              <a:rPr lang="en-US" dirty="0" smtClean="0"/>
              <a:t>Address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endParaRPr lang="en-US" dirty="0" smtClean="0"/>
          </a:p>
          <a:p>
            <a:r>
              <a:rPr lang="en-US" dirty="0" smtClean="0"/>
              <a:t>What is the relationship between these objects?</a:t>
            </a:r>
            <a:endParaRPr lang="en-US" dirty="0" smtClean="0"/>
          </a:p>
        </p:txBody>
      </p:sp>
      <p:sp>
        <p:nvSpPr>
          <p:cNvPr id="4" name="TextBox 3"/>
          <p:cNvSpPr txBox="1"/>
          <p:nvPr/>
        </p:nvSpPr>
        <p:spPr>
          <a:xfrm>
            <a:off x="1752600" y="4495800"/>
            <a:ext cx="2057400" cy="923330"/>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Name</a:t>
            </a:r>
          </a:p>
          <a:p>
            <a:pPr>
              <a:buFont typeface="Arial" pitchFamily="34" charset="0"/>
              <a:buChar char="•"/>
            </a:pPr>
            <a:r>
              <a:rPr lang="en-US" dirty="0" smtClean="0"/>
              <a:t> </a:t>
            </a:r>
            <a:r>
              <a:rPr lang="en-US" dirty="0" smtClean="0"/>
              <a:t>Address</a:t>
            </a:r>
          </a:p>
        </p:txBody>
      </p:sp>
      <p:sp>
        <p:nvSpPr>
          <p:cNvPr id="5" name="TextBox 4"/>
          <p:cNvSpPr txBox="1"/>
          <p:nvPr/>
        </p:nvSpPr>
        <p:spPr>
          <a:xfrm>
            <a:off x="1752600" y="2895600"/>
            <a:ext cx="2103461"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a:t>
            </a:r>
            <a:r>
              <a:rPr lang="en-US" dirty="0" smtClean="0"/>
              <a:t>Name</a:t>
            </a:r>
          </a:p>
          <a:p>
            <a:pPr>
              <a:buFont typeface="Arial" pitchFamily="34" charset="0"/>
              <a:buChar char="•"/>
            </a:pPr>
            <a:r>
              <a:rPr lang="en-US" dirty="0" smtClean="0"/>
              <a:t> </a:t>
            </a:r>
            <a:r>
              <a:rPr lang="en-US" dirty="0" smtClean="0"/>
              <a:t>Address</a:t>
            </a:r>
          </a:p>
        </p:txBody>
      </p:sp>
      <p:sp>
        <p:nvSpPr>
          <p:cNvPr id="6" name="TextBox 5"/>
          <p:cNvSpPr txBox="1"/>
          <p:nvPr/>
        </p:nvSpPr>
        <p:spPr>
          <a:xfrm>
            <a:off x="5257800" y="2895600"/>
            <a:ext cx="1896673"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Name</a:t>
            </a:r>
          </a:p>
          <a:p>
            <a:pPr>
              <a:buFont typeface="Arial" pitchFamily="34" charset="0"/>
              <a:buChar char="•"/>
            </a:pPr>
            <a:r>
              <a:rPr lang="en-US" dirty="0" smtClean="0"/>
              <a:t> </a:t>
            </a:r>
            <a:r>
              <a:rPr lang="en-US" dirty="0" smtClean="0"/>
              <a:t>Address</a:t>
            </a:r>
          </a:p>
        </p:txBody>
      </p:sp>
      <p:sp>
        <p:nvSpPr>
          <p:cNvPr id="7" name="TextBox 6"/>
          <p:cNvSpPr txBox="1"/>
          <p:nvPr/>
        </p:nvSpPr>
        <p:spPr>
          <a:xfrm>
            <a:off x="2514600" y="39624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191000"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(placeholder so that I know where the old SOLID talk started)</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noAutofit/>
          </a:bodyPr>
          <a:lstStyle/>
          <a:p>
            <a:r>
              <a:rPr lang="en-US" sz="9600" dirty="0" smtClean="0"/>
              <a:t>CHANGE</a:t>
            </a:r>
            <a:endParaRPr lang="en-US" sz="9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1631</TotalTime>
  <Words>4505</Words>
  <Application>Microsoft Office PowerPoint</Application>
  <PresentationFormat>On-screen Show (4:3)</PresentationFormat>
  <Paragraphs>804</Paragraphs>
  <Slides>100</Slides>
  <Notes>37</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Human</vt:lpstr>
      <vt:lpstr>OOP, SOLID, and More!</vt:lpstr>
      <vt:lpstr>Why you should spend the next 4 hours in here</vt:lpstr>
      <vt:lpstr>Object-Oriented Programming</vt:lpstr>
      <vt:lpstr>From this…</vt:lpstr>
      <vt:lpstr>… to this</vt:lpstr>
      <vt:lpstr>CHANGE</vt:lpstr>
      <vt:lpstr>What object-oriented programming is</vt:lpstr>
      <vt:lpstr>OOP vs. Procedural Programming</vt:lpstr>
      <vt:lpstr>Why object-oriented programming?</vt:lpstr>
      <vt:lpstr>Gotchas</vt:lpstr>
      <vt:lpstr>Programming For Others</vt:lpstr>
      <vt:lpstr>Classes</vt:lpstr>
      <vt:lpstr>Objects</vt:lpstr>
      <vt:lpstr>3 Tenants of OOP</vt:lpstr>
      <vt:lpstr>Encapsulation</vt:lpstr>
      <vt:lpstr>Encapsulation</vt:lpstr>
      <vt:lpstr>Encapsulation</vt:lpstr>
      <vt:lpstr>Encapsulation</vt:lpstr>
      <vt:lpstr>Inheritance</vt:lpstr>
      <vt:lpstr>Inheritance</vt:lpstr>
      <vt:lpstr>(placeholder so that I know where the old SOLID talk started)</vt:lpstr>
      <vt:lpstr>Slide 22</vt:lpstr>
      <vt:lpstr>Why does this matter? </vt:lpstr>
      <vt:lpstr>Goal: Better Quality</vt:lpstr>
      <vt:lpstr>Slide 25</vt:lpstr>
      <vt:lpstr>Goal: Get Things Done Faster </vt:lpstr>
      <vt:lpstr>SOLID Principles</vt:lpstr>
      <vt:lpstr>More from Uncle Bob</vt:lpstr>
      <vt:lpstr>Ground Rules</vt:lpstr>
      <vt:lpstr>This should make things easier!</vt:lpstr>
      <vt:lpstr>Complexity </vt:lpstr>
      <vt:lpstr>Single Responsibility Principle</vt:lpstr>
      <vt:lpstr>Slide 33</vt:lpstr>
      <vt:lpstr>SRP Violation –  Multiple Responsibilities</vt:lpstr>
      <vt:lpstr>SRP Fix – Split big classes</vt:lpstr>
      <vt:lpstr>SRP Fix – Split big classes</vt:lpstr>
      <vt:lpstr>Slide 37</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45</vt:lpstr>
      <vt:lpstr>Offshoot of SRP - Small Methods</vt:lpstr>
      <vt:lpstr>Small Methods - Before</vt:lpstr>
      <vt:lpstr>Small Methods - After</vt:lpstr>
      <vt:lpstr>Slide 49</vt:lpstr>
      <vt:lpstr>Slide 50</vt:lpstr>
      <vt:lpstr>Open Closed Principle</vt:lpstr>
      <vt:lpstr>Slide 52</vt:lpstr>
      <vt:lpstr>OCP Violation</vt:lpstr>
      <vt:lpstr>OCP Fix – Strategy Pattern</vt:lpstr>
      <vt:lpstr>Why OCP matters</vt:lpstr>
      <vt:lpstr>When violating OCP is OK</vt:lpstr>
      <vt:lpstr>OCP Rules of Thumb</vt:lpstr>
      <vt:lpstr>Don’t overcomplicate!</vt:lpstr>
      <vt:lpstr>Slide 59</vt:lpstr>
      <vt:lpstr>Liskov Substitution Principle</vt:lpstr>
      <vt:lpstr>Slide 61</vt:lpstr>
      <vt:lpstr>LSP Violation – Bad Abstraction</vt:lpstr>
      <vt:lpstr>LSP in other words… </vt:lpstr>
      <vt:lpstr>LSP Violation – Unexpected Results</vt:lpstr>
      <vt:lpstr>If you violate LSP…</vt:lpstr>
      <vt:lpstr>Slide 66</vt:lpstr>
      <vt:lpstr>Interface Segregation Principle</vt:lpstr>
      <vt:lpstr>Slide 68</vt:lpstr>
      <vt:lpstr>Slide 69</vt:lpstr>
      <vt:lpstr>ISP Smells</vt:lpstr>
      <vt:lpstr>Why ISP matters </vt:lpstr>
      <vt:lpstr>When violating ISP is OK </vt:lpstr>
      <vt:lpstr>Slide 73</vt:lpstr>
      <vt:lpstr>Dependency Inversion Principle</vt:lpstr>
      <vt:lpstr>Slide 75</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98</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132</cp:revision>
  <dcterms:created xsi:type="dcterms:W3CDTF">2009-08-30T02:22:17Z</dcterms:created>
  <dcterms:modified xsi:type="dcterms:W3CDTF">2010-01-03T04:05:19Z</dcterms:modified>
</cp:coreProperties>
</file>