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2"/>
  </p:notesMasterIdLst>
  <p:sldIdLst>
    <p:sldId id="256" r:id="rId2"/>
    <p:sldId id="258" r:id="rId3"/>
    <p:sldId id="373" r:id="rId4"/>
    <p:sldId id="408" r:id="rId5"/>
    <p:sldId id="409" r:id="rId6"/>
    <p:sldId id="397" r:id="rId7"/>
    <p:sldId id="398" r:id="rId8"/>
    <p:sldId id="391" r:id="rId9"/>
    <p:sldId id="393" r:id="rId10"/>
    <p:sldId id="399" r:id="rId11"/>
    <p:sldId id="350" r:id="rId12"/>
    <p:sldId id="344" r:id="rId13"/>
    <p:sldId id="345" r:id="rId14"/>
    <p:sldId id="355" r:id="rId15"/>
    <p:sldId id="353" r:id="rId16"/>
    <p:sldId id="352" r:id="rId17"/>
    <p:sldId id="362" r:id="rId18"/>
    <p:sldId id="363" r:id="rId19"/>
    <p:sldId id="359" r:id="rId20"/>
    <p:sldId id="383" r:id="rId21"/>
    <p:sldId id="368" r:id="rId22"/>
    <p:sldId id="369" r:id="rId23"/>
    <p:sldId id="385" r:id="rId24"/>
    <p:sldId id="386" r:id="rId25"/>
    <p:sldId id="388" r:id="rId26"/>
    <p:sldId id="410" r:id="rId27"/>
    <p:sldId id="411" r:id="rId28"/>
    <p:sldId id="402" r:id="rId29"/>
    <p:sldId id="371" r:id="rId30"/>
    <p:sldId id="372" r:id="rId31"/>
    <p:sldId id="375" r:id="rId32"/>
    <p:sldId id="376" r:id="rId33"/>
    <p:sldId id="377" r:id="rId34"/>
    <p:sldId id="378" r:id="rId35"/>
    <p:sldId id="379" r:id="rId36"/>
    <p:sldId id="380" r:id="rId37"/>
    <p:sldId id="381" r:id="rId38"/>
    <p:sldId id="384" r:id="rId39"/>
    <p:sldId id="382" r:id="rId40"/>
    <p:sldId id="404" r:id="rId41"/>
    <p:sldId id="405" r:id="rId42"/>
    <p:sldId id="406" r:id="rId43"/>
    <p:sldId id="407" r:id="rId44"/>
    <p:sldId id="403" r:id="rId45"/>
    <p:sldId id="361" r:id="rId46"/>
    <p:sldId id="262" r:id="rId47"/>
    <p:sldId id="321" r:id="rId48"/>
    <p:sldId id="263" r:id="rId49"/>
    <p:sldId id="320" r:id="rId50"/>
    <p:sldId id="322" r:id="rId51"/>
    <p:sldId id="264" r:id="rId52"/>
    <p:sldId id="266" r:id="rId53"/>
    <p:sldId id="272" r:id="rId54"/>
    <p:sldId id="334" r:id="rId55"/>
    <p:sldId id="335" r:id="rId56"/>
    <p:sldId id="283" r:id="rId57"/>
    <p:sldId id="287" r:id="rId58"/>
    <p:sldId id="267" r:id="rId59"/>
    <p:sldId id="273" r:id="rId60"/>
    <p:sldId id="274" r:id="rId61"/>
    <p:sldId id="268" r:id="rId62"/>
    <p:sldId id="269" r:id="rId63"/>
    <p:sldId id="270" r:id="rId64"/>
    <p:sldId id="346" r:id="rId65"/>
    <p:sldId id="271" r:id="rId66"/>
    <p:sldId id="279" r:id="rId67"/>
    <p:sldId id="294" r:id="rId68"/>
    <p:sldId id="280" r:id="rId69"/>
    <p:sldId id="336" r:id="rId70"/>
    <p:sldId id="281" r:id="rId71"/>
    <p:sldId id="282" r:id="rId72"/>
    <p:sldId id="284" r:id="rId73"/>
    <p:sldId id="349" r:id="rId74"/>
    <p:sldId id="285" r:id="rId75"/>
    <p:sldId id="291" r:id="rId76"/>
    <p:sldId id="292" r:id="rId77"/>
    <p:sldId id="293" r:id="rId78"/>
    <p:sldId id="337" r:id="rId79"/>
    <p:sldId id="295" r:id="rId80"/>
    <p:sldId id="296" r:id="rId81"/>
    <p:sldId id="297" r:id="rId82"/>
    <p:sldId id="300" r:id="rId83"/>
    <p:sldId id="298" r:id="rId84"/>
    <p:sldId id="299" r:id="rId85"/>
    <p:sldId id="338" r:id="rId86"/>
    <p:sldId id="301" r:id="rId87"/>
    <p:sldId id="305" r:id="rId88"/>
    <p:sldId id="302" r:id="rId89"/>
    <p:sldId id="303" r:id="rId90"/>
    <p:sldId id="304" r:id="rId91"/>
    <p:sldId id="306" r:id="rId92"/>
    <p:sldId id="339" r:id="rId93"/>
    <p:sldId id="307" r:id="rId94"/>
    <p:sldId id="311" r:id="rId95"/>
    <p:sldId id="313" r:id="rId96"/>
    <p:sldId id="308" r:id="rId97"/>
    <p:sldId id="347" r:id="rId98"/>
    <p:sldId id="309" r:id="rId99"/>
    <p:sldId id="310" r:id="rId100"/>
    <p:sldId id="348" r:id="rId101"/>
    <p:sldId id="401" r:id="rId102"/>
    <p:sldId id="312" r:id="rId103"/>
    <p:sldId id="314" r:id="rId104"/>
    <p:sldId id="315" r:id="rId105"/>
    <p:sldId id="316" r:id="rId106"/>
    <p:sldId id="317" r:id="rId107"/>
    <p:sldId id="323" r:id="rId108"/>
    <p:sldId id="319" r:id="rId109"/>
    <p:sldId id="341" r:id="rId110"/>
    <p:sldId id="324" r:id="rId111"/>
    <p:sldId id="327" r:id="rId112"/>
    <p:sldId id="325" r:id="rId113"/>
    <p:sldId id="328" r:id="rId114"/>
    <p:sldId id="331" r:id="rId115"/>
    <p:sldId id="326" r:id="rId116"/>
    <p:sldId id="340" r:id="rId117"/>
    <p:sldId id="332" r:id="rId118"/>
    <p:sldId id="333" r:id="rId119"/>
    <p:sldId id="412" r:id="rId120"/>
    <p:sldId id="413"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86" d="100"/>
          <a:sy n="86" d="100"/>
        </p:scale>
        <p:origin x="-135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can make this change easily without breaking any code that uses this class.</a:t>
            </a:r>
          </a:p>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comment in this code is a </a:t>
            </a:r>
            <a:r>
              <a:rPr lang="en-US" b="1" i="1" dirty="0" smtClean="0"/>
              <a:t>code smell</a:t>
            </a:r>
            <a:r>
              <a:rPr lang="en-US" dirty="0" smtClean="0"/>
              <a:t> – if you need a comment to describe what you’re code is doing, your code should be more descriptive!</a:t>
            </a:r>
          </a:p>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 talk about</a:t>
            </a:r>
            <a:r>
              <a:rPr lang="en-US" baseline="0" dirty="0" smtClean="0"/>
              <a:t> testing.  But writing unit tests is the best way that you can keep your code maintainable, well-designed, and easy to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Because</a:t>
            </a:r>
            <a:r>
              <a:rPr lang="en-US" baseline="0" dirty="0" smtClean="0"/>
              <a:t> we used inheritance, changes to the Fruit class are affecting the Example1 class.  Example1 is tightly coupled to Fruit in this case.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code should be easy for someone other than you to understand – someday</a:t>
            </a:r>
            <a:r>
              <a:rPr lang="en-US" baseline="0" dirty="0" smtClean="0"/>
              <a:t> someone other than you will probably be maintaining your code</a:t>
            </a:r>
            <a:endParaRPr lang="en-US" dirty="0" smtClean="0"/>
          </a:p>
          <a:p>
            <a:r>
              <a:rPr lang="en-US" dirty="0" smtClean="0"/>
              <a:t>Keep a long term view of things – most apps are supposed to last for many years</a:t>
            </a:r>
          </a:p>
          <a:p>
            <a:r>
              <a:rPr lang="en-US" dirty="0" smtClean="0"/>
              <a:t>Remove technical debt, don’t create more of it</a:t>
            </a:r>
          </a:p>
          <a:p>
            <a:r>
              <a:rPr lang="en-US" dirty="0" smtClean="0"/>
              <a:t>Please care.</a:t>
            </a:r>
          </a:p>
          <a:p>
            <a:pPr>
              <a:buFontTx/>
              <a:buChar char="-"/>
            </a:pPr>
            <a:endParaRPr lang="en-US" baseline="0" dirty="0" smtClean="0"/>
          </a:p>
          <a:p>
            <a:pPr>
              <a:buFontTx/>
              <a:buChar char="-"/>
            </a:pPr>
            <a:endParaRPr lang="en-US" baseline="0" dirty="0" smtClean="0"/>
          </a:p>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Instead of having</a:t>
            </a:r>
            <a:r>
              <a:rPr lang="en-US" baseline="0" dirty="0" smtClean="0"/>
              <a:t> Apple inherit from Fruit, it will compose itself by having an internal Fruit object.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Changes</a:t>
            </a:r>
            <a:r>
              <a:rPr lang="en-US" baseline="0" dirty="0" smtClean="0"/>
              <a:t> to Fruit affect the Apple class, but nothing that uses the Apple class.  We have better encapsulation and less coupling between our objects.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1/13/2010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1/13/2010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1/13/2010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1/13/2010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1/13/2010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1/13/2010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bit.ly/solid2" TargetMode="External"/><Relationship Id="rId2" Type="http://schemas.openxmlformats.org/officeDocument/2006/relationships/hyperlink" Target="http://bit.ly/solid1" TargetMode="External"/><Relationship Id="rId1" Type="http://schemas.openxmlformats.org/officeDocument/2006/relationships/slideLayout" Target="../slideLayouts/slideLayout2.xml"/><Relationship Id="rId5" Type="http://schemas.openxmlformats.org/officeDocument/2006/relationships/hyperlink" Target="http://jonkruger.com/blog/oopsolid" TargetMode="External"/><Relationship Id="rId4" Type="http://schemas.openxmlformats.org/officeDocument/2006/relationships/hyperlink" Target="http://bit.ly/solid4"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dirty="0" smtClean="0"/>
              <a:t>Programming For Others</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DIP Enables Testability</a:t>
            </a:r>
            <a:endParaRPr lang="en-US" dirty="0"/>
          </a:p>
        </p:txBody>
      </p:sp>
      <p:sp>
        <p:nvSpPr>
          <p:cNvPr id="3" name="Content Placeholder 2"/>
          <p:cNvSpPr>
            <a:spLocks noGrp="1"/>
          </p:cNvSpPr>
          <p:nvPr>
            <p:ph idx="1"/>
          </p:nvPr>
        </p:nvSpPr>
        <p:spPr/>
        <p:txBody>
          <a:bodyPr/>
          <a:lstStyle/>
          <a:p>
            <a:r>
              <a:rPr lang="en-US" smtClean="0"/>
              <a:t>Stubs, mocks, and fakes in unit tests are only possible when we have an interface to implement</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 (usually)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hlinkClick r:id="rId2"/>
              </a:rPr>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hlinkClick r:id="rId3"/>
              </a:rPr>
              <a:t>http://bit.ly/solid2</a:t>
            </a:r>
            <a:endParaRPr lang="en-US" sz="2600" b="1" dirty="0" smtClean="0"/>
          </a:p>
          <a:p>
            <a:r>
              <a:rPr lang="en-US" sz="2600" dirty="0" smtClean="0"/>
              <a:t>ALT.NET mailing list</a:t>
            </a:r>
          </a:p>
          <a:p>
            <a:pPr lvl="1"/>
            <a:r>
              <a:rPr lang="en-US" sz="2600" b="1" dirty="0" smtClean="0">
                <a:hlinkClick r:id="rId4"/>
              </a:rPr>
              <a:t>http://bit.ly/solid4</a:t>
            </a:r>
            <a:endParaRPr lang="en-US" sz="2600" b="1" dirty="0" smtClean="0"/>
          </a:p>
          <a:p>
            <a:r>
              <a:rPr lang="en-US" sz="2600" dirty="0" smtClean="0"/>
              <a:t>This list of links (including these slides)</a:t>
            </a:r>
          </a:p>
          <a:p>
            <a:pPr lvl="1"/>
            <a:r>
              <a:rPr lang="en-US" sz="2600" b="1" dirty="0" smtClean="0">
                <a:hlinkClick r:id="rId5"/>
              </a:rPr>
              <a:t>http://jonkruger.com/blog/oopsolid</a:t>
            </a:r>
            <a:endParaRPr lang="en-US" sz="2600" b="1" dirty="0" smtClean="0"/>
          </a:p>
          <a:p>
            <a:pPr lvl="1"/>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924973"/>
          </a:xfrm>
          <a:prstGeom prst="rect">
            <a:avLst/>
          </a:prstGeom>
          <a:noFill/>
        </p:spPr>
        <p:txBody>
          <a:bodyPr wrap="square" rtlCol="0">
            <a:spAutoFit/>
          </a:bodyPr>
          <a:lstStyle/>
          <a:p>
            <a:r>
              <a:rPr lang="en-US" sz="1200" b="1" i="1" u="sng" dirty="0" smtClean="0"/>
              <a:t>"Draw Five"</a:t>
            </a:r>
            <a:endParaRPr lang="en-US" sz="1200" dirty="0" smtClean="0"/>
          </a:p>
          <a:p>
            <a:r>
              <a:rPr lang="en-US" sz="1200" dirty="0" smtClean="0"/>
              <a:t>Draw Five is a card game where you draw five cards and get points based on the cards that you draw.  You can also view the high scores and save high scores to a database.</a:t>
            </a:r>
          </a:p>
          <a:p>
            <a:endParaRPr lang="en-US" sz="1200" dirty="0" smtClean="0"/>
          </a:p>
          <a:p>
            <a:r>
              <a:rPr lang="en-US" sz="1200" dirty="0" smtClean="0"/>
              <a:t>When drawing cards</a:t>
            </a:r>
            <a:br>
              <a:rPr lang="en-US" sz="1200" dirty="0" smtClean="0"/>
            </a:br>
            <a:r>
              <a:rPr lang="en-US" sz="1200" dirty="0" smtClean="0"/>
              <a:t>- 5 cards are drawn from a standard 52-card deck (keep in mind that the same card cannot be drawn twice)</a:t>
            </a:r>
            <a:br>
              <a:rPr lang="en-US" sz="1200" dirty="0" smtClean="0"/>
            </a:br>
            <a:r>
              <a:rPr lang="en-US" sz="1200" dirty="0" smtClean="0"/>
              <a:t>- should show the user what cards they drew</a:t>
            </a:r>
          </a:p>
          <a:p>
            <a:endParaRPr lang="en-US" sz="1200" dirty="0" smtClean="0"/>
          </a:p>
          <a:p>
            <a:r>
              <a:rPr lang="en-US" sz="1200" dirty="0" smtClean="0"/>
              <a:t>When scoring the draw</a:t>
            </a:r>
            <a:br>
              <a:rPr lang="en-US" sz="1200" dirty="0" smtClean="0"/>
            </a:br>
            <a:r>
              <a:rPr lang="en-US" sz="1200" dirty="0" smtClean="0"/>
              <a:t>- face cards = 10</a:t>
            </a:r>
            <a:br>
              <a:rPr lang="en-US" sz="1200" dirty="0" smtClean="0"/>
            </a:br>
            <a:r>
              <a:rPr lang="en-US" sz="1200" dirty="0" smtClean="0"/>
              <a:t>- aces = 15</a:t>
            </a:r>
            <a:br>
              <a:rPr lang="en-US" sz="1200" dirty="0" smtClean="0"/>
            </a:br>
            <a:r>
              <a:rPr lang="en-US" sz="1200" dirty="0" smtClean="0"/>
              <a:t>- numbers = number value</a:t>
            </a:r>
          </a:p>
          <a:p>
            <a:endParaRPr lang="en-US" sz="1200" dirty="0" smtClean="0"/>
          </a:p>
          <a:p>
            <a:r>
              <a:rPr lang="en-US" sz="1200" dirty="0" smtClean="0"/>
              <a:t>in addition to base score:</a:t>
            </a:r>
            <a:br>
              <a:rPr lang="en-US" sz="1200" dirty="0" smtClean="0"/>
            </a:br>
            <a:r>
              <a:rPr lang="en-US" sz="1200" dirty="0" smtClean="0"/>
              <a:t>- each pair +50</a:t>
            </a:r>
            <a:br>
              <a:rPr lang="en-US" sz="1200" dirty="0" smtClean="0"/>
            </a:br>
            <a:r>
              <a:rPr lang="en-US" sz="1200" dirty="0" smtClean="0"/>
              <a:t>- three of a kind +150</a:t>
            </a:r>
            <a:br>
              <a:rPr lang="en-US" sz="1200" dirty="0" smtClean="0"/>
            </a:br>
            <a:r>
              <a:rPr lang="en-US" sz="1200" dirty="0" smtClean="0"/>
              <a:t>- four of a kind +300</a:t>
            </a:r>
            <a:br>
              <a:rPr lang="en-US" sz="1200" dirty="0" smtClean="0"/>
            </a:br>
            <a:r>
              <a:rPr lang="en-US" sz="1200" dirty="0" smtClean="0"/>
              <a:t>- each spade +1</a:t>
            </a:r>
          </a:p>
          <a:p>
            <a:endParaRPr lang="en-US" sz="1200" dirty="0" smtClean="0"/>
          </a:p>
          <a:p>
            <a:r>
              <a:rPr lang="en-US" sz="1200" dirty="0" smtClean="0"/>
              <a:t>When showing the high scores</a:t>
            </a:r>
            <a:br>
              <a:rPr lang="en-US" sz="1200" dirty="0" smtClean="0"/>
            </a:br>
            <a:r>
              <a:rPr lang="en-US" sz="1200" dirty="0" smtClean="0"/>
              <a:t>- should show the top 5 scores (name and score)</a:t>
            </a:r>
          </a:p>
          <a:p>
            <a:endParaRPr lang="en-US" sz="1200" dirty="0" smtClean="0"/>
          </a:p>
          <a:p>
            <a:r>
              <a:rPr lang="en-US" sz="1200" dirty="0" smtClean="0"/>
              <a:t>When saving a high score</a:t>
            </a:r>
            <a:br>
              <a:rPr lang="en-US" sz="1200" dirty="0" smtClean="0"/>
            </a:br>
            <a:r>
              <a:rPr lang="en-US" sz="1200" dirty="0" smtClean="0"/>
              <a:t>- should save the name (entered by the user) and the score</a:t>
            </a:r>
          </a:p>
          <a:p>
            <a:r>
              <a:rPr lang="en-US" sz="1200" dirty="0" smtClean="0"/>
              <a:t>===========================================================================</a:t>
            </a:r>
          </a:p>
          <a:p>
            <a:r>
              <a:rPr lang="en-US" sz="1200" b="1" i="1" u="sng" dirty="0" smtClean="0"/>
              <a:t>"Blackjack"</a:t>
            </a:r>
            <a:endParaRPr lang="en-US" sz="1200" dirty="0" smtClean="0"/>
          </a:p>
          <a:p>
            <a:r>
              <a:rPr lang="en-US" sz="1200" dirty="0" smtClean="0"/>
              <a:t>In this simple version of blackjack, you just draw two cards and calculate the score for the two cards (no drawing of extra cards).  High scores are not saved in Blackjack.</a:t>
            </a:r>
          </a:p>
          <a:p>
            <a:endParaRPr lang="en-US" sz="1200" dirty="0" smtClean="0"/>
          </a:p>
          <a:p>
            <a:r>
              <a:rPr lang="en-US" sz="1200" dirty="0" smtClean="0"/>
              <a:t>When drawing cards</a:t>
            </a:r>
            <a:br>
              <a:rPr lang="en-US" sz="1200" dirty="0" smtClean="0"/>
            </a:br>
            <a:r>
              <a:rPr lang="en-US" sz="1200" dirty="0" smtClean="0"/>
              <a:t>- 5 cards are drawn from a standard 52-card deck (keep in mind that the same card cannot be drawn twice)</a:t>
            </a:r>
            <a:br>
              <a:rPr lang="en-US" sz="1200" dirty="0" smtClean="0"/>
            </a:br>
            <a:r>
              <a:rPr lang="en-US" sz="1200" dirty="0" smtClean="0"/>
              <a:t>- should show the user what cards they drew</a:t>
            </a:r>
          </a:p>
          <a:p>
            <a:endParaRPr lang="en-US" sz="1200" dirty="0" smtClean="0"/>
          </a:p>
          <a:p>
            <a:r>
              <a:rPr lang="en-US" sz="1200" dirty="0" smtClean="0"/>
              <a:t>When scoring the draw</a:t>
            </a:r>
            <a:br>
              <a:rPr lang="en-US" sz="1200" dirty="0" smtClean="0"/>
            </a:br>
            <a:r>
              <a:rPr lang="en-US" sz="1200" dirty="0" smtClean="0"/>
              <a:t>- face cards = 10</a:t>
            </a:r>
            <a:br>
              <a:rPr lang="en-US" sz="1200" dirty="0" smtClean="0"/>
            </a:br>
            <a:r>
              <a:rPr lang="en-US" sz="1200" dirty="0" smtClean="0"/>
              <a:t>- aces = 11</a:t>
            </a:r>
            <a:br>
              <a:rPr lang="en-US" sz="1200" dirty="0" smtClean="0"/>
            </a:br>
            <a:r>
              <a:rPr lang="en-US" sz="1200" dirty="0" smtClean="0"/>
              <a:t>- numbers = number value</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915400" cy="1569660"/>
          </a:xfrm>
          <a:prstGeom prst="rect">
            <a:avLst/>
          </a:prstGeom>
          <a:noFill/>
        </p:spPr>
        <p:txBody>
          <a:bodyPr wrap="square" rtlCol="0">
            <a:spAutoFit/>
          </a:bodyPr>
          <a:lstStyle/>
          <a:p>
            <a:r>
              <a:rPr lang="en-US" sz="2400" b="1" i="1" u="sng" dirty="0" smtClean="0"/>
              <a:t>change #1</a:t>
            </a:r>
          </a:p>
          <a:p>
            <a:r>
              <a:rPr lang="en-US" sz="2400" dirty="0" smtClean="0"/>
              <a:t>- Draw Five has 2 Jokers in the deck</a:t>
            </a:r>
          </a:p>
          <a:p>
            <a:r>
              <a:rPr lang="en-US" sz="2400" dirty="0" smtClean="0"/>
              <a:t>- jokers = 20 pts each</a:t>
            </a:r>
          </a:p>
          <a:p>
            <a:r>
              <a:rPr lang="en-US" sz="2400" dirty="0" smtClean="0"/>
              <a:t>- two jokers = 200 pt bonus (in addition to the 20 pts for each Joker)</a:t>
            </a:r>
          </a:p>
        </p:txBody>
      </p:sp>
      <p:sp>
        <p:nvSpPr>
          <p:cNvPr id="3" name="TextBox 2"/>
          <p:cNvSpPr txBox="1"/>
          <p:nvPr/>
        </p:nvSpPr>
        <p:spPr>
          <a:xfrm>
            <a:off x="152400" y="1835527"/>
            <a:ext cx="8915400" cy="2677656"/>
          </a:xfrm>
          <a:prstGeom prst="rect">
            <a:avLst/>
          </a:prstGeom>
          <a:noFill/>
        </p:spPr>
        <p:txBody>
          <a:bodyPr wrap="square" rtlCol="0">
            <a:spAutoFit/>
          </a:bodyPr>
          <a:lstStyle/>
          <a:p>
            <a:r>
              <a:rPr lang="en-US" sz="2400" b="1" i="1" u="sng" dirty="0" smtClean="0"/>
              <a:t>change #2</a:t>
            </a:r>
          </a:p>
          <a:p>
            <a:r>
              <a:rPr lang="en-US" sz="2400" dirty="0" smtClean="0"/>
              <a:t>- in Draw Five:</a:t>
            </a:r>
          </a:p>
          <a:p>
            <a:r>
              <a:rPr lang="en-US" sz="2400" dirty="0" smtClean="0"/>
              <a:t>   - a "run" of 3 sequential cards is worth 50 pts</a:t>
            </a:r>
          </a:p>
          <a:p>
            <a:r>
              <a:rPr lang="en-US" sz="2400" dirty="0" smtClean="0"/>
              <a:t>   - a "run" of 4 sequential cards is worth 100 pts</a:t>
            </a:r>
          </a:p>
          <a:p>
            <a:r>
              <a:rPr lang="en-US" sz="2400" dirty="0" smtClean="0"/>
              <a:t>   - a "run" of 5 sequential cards is worth 150 pts</a:t>
            </a:r>
          </a:p>
          <a:p>
            <a:r>
              <a:rPr lang="en-US" sz="2400" dirty="0" smtClean="0"/>
              <a:t>   - the order of cards for "runs" is: A,2,3,4,5,6,7,8,9,10,J,Q,K,A (notice the Ace can be used at either end)</a:t>
            </a:r>
          </a:p>
        </p:txBody>
      </p:sp>
      <p:sp>
        <p:nvSpPr>
          <p:cNvPr id="5" name="TextBox 4"/>
          <p:cNvSpPr txBox="1"/>
          <p:nvPr/>
        </p:nvSpPr>
        <p:spPr>
          <a:xfrm>
            <a:off x="228600" y="4590871"/>
            <a:ext cx="8915400" cy="1200329"/>
          </a:xfrm>
          <a:prstGeom prst="rect">
            <a:avLst/>
          </a:prstGeom>
          <a:noFill/>
        </p:spPr>
        <p:txBody>
          <a:bodyPr wrap="square" rtlCol="0">
            <a:spAutoFit/>
          </a:bodyPr>
          <a:lstStyle/>
          <a:p>
            <a:r>
              <a:rPr lang="en-US" sz="2400" b="1" i="1" u="sng" dirty="0" smtClean="0"/>
              <a:t>extra credit change</a:t>
            </a:r>
          </a:p>
          <a:p>
            <a:r>
              <a:rPr lang="en-US" sz="2400" dirty="0" smtClean="0"/>
              <a:t>- create an interface that will allow people to write their own scoring system as a </a:t>
            </a:r>
            <a:r>
              <a:rPr lang="en-US" sz="2400" dirty="0" err="1" smtClean="0"/>
              <a:t>plugin</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369332"/>
          </a:xfrm>
          <a:prstGeom prst="rect">
            <a:avLst/>
          </a:prstGeom>
          <a:noFill/>
        </p:spPr>
        <p:txBody>
          <a:bodyPr wrap="square" rtlCol="0">
            <a:spAutoFit/>
          </a:bodyPr>
          <a:lstStyle/>
          <a:p>
            <a:r>
              <a:rPr lang="en-US" b="1" dirty="0" smtClean="0"/>
              <a:t>Change!  Throw an exception if there are insufficient funds during a withdrawal.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4583668"/>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923330"/>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endParaRPr lang="en-US" dirty="0"/>
          </a:p>
        </p:txBody>
      </p:sp>
      <p:sp>
        <p:nvSpPr>
          <p:cNvPr id="8" name="TextBox 7"/>
          <p:cNvSpPr txBox="1"/>
          <p:nvPr/>
        </p:nvSpPr>
        <p:spPr>
          <a:xfrm>
            <a:off x="457200" y="5562600"/>
            <a:ext cx="8305801" cy="914400"/>
          </a:xfrm>
          <a:prstGeom prst="rect">
            <a:avLst/>
          </a:prstGeom>
          <a:noFill/>
        </p:spPr>
        <p:txBody>
          <a:bodyPr wrap="square" rtlCol="0">
            <a:spAutoFit/>
          </a:bodyPr>
          <a:lstStyle/>
          <a:p>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Demeter</a:t>
            </a:r>
            <a:endParaRPr lang="en-US" dirty="0"/>
          </a:p>
        </p:txBody>
      </p:sp>
      <p:sp>
        <p:nvSpPr>
          <p:cNvPr id="5" name="Content Placeholder 4"/>
          <p:cNvSpPr>
            <a:spLocks noGrp="1"/>
          </p:cNvSpPr>
          <p:nvPr>
            <p:ph idx="1"/>
          </p:nvPr>
        </p:nvSpPr>
        <p:spPr>
          <a:xfrm>
            <a:off x="457200" y="1600200"/>
            <a:ext cx="8229600" cy="2057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AtmMachine</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void </a:t>
            </a:r>
            <a:r>
              <a:rPr lang="en-US" sz="1300" b="1" dirty="0" err="1" smtClean="0">
                <a:latin typeface="Courier New" pitchFamily="49" charset="0"/>
                <a:cs typeface="Courier New" pitchFamily="49" charset="0"/>
              </a:rPr>
              <a:t>DoSomething</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bankAccount.PrimaryAccountHolder.State</a:t>
            </a:r>
            <a:r>
              <a:rPr lang="en-US" sz="1300" b="1" dirty="0" smtClean="0">
                <a:latin typeface="Courier New" pitchFamily="49" charset="0"/>
                <a:cs typeface="Courier New" pitchFamily="49" charset="0"/>
              </a:rPr>
              <a:t> == “OH”)</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DoSomethingElse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7" name="TextBox 6"/>
          <p:cNvSpPr txBox="1"/>
          <p:nvPr/>
        </p:nvSpPr>
        <p:spPr>
          <a:xfrm>
            <a:off x="457201" y="4038600"/>
            <a:ext cx="8229600" cy="2246769"/>
          </a:xfrm>
          <a:prstGeom prst="rect">
            <a:avLst/>
          </a:prstGeom>
          <a:noFill/>
        </p:spPr>
        <p:txBody>
          <a:bodyPr wrap="square" rtlCol="0">
            <a:spAutoFit/>
          </a:bodyPr>
          <a:lstStyle/>
          <a:p>
            <a:r>
              <a:rPr lang="en-US" sz="2800" dirty="0" smtClean="0"/>
              <a:t>A method of an object may only call methods of:</a:t>
            </a:r>
          </a:p>
          <a:p>
            <a:r>
              <a:rPr lang="en-US" sz="2800" dirty="0" smtClean="0"/>
              <a:t>1) The object itself. </a:t>
            </a:r>
          </a:p>
          <a:p>
            <a:r>
              <a:rPr lang="en-US" sz="2800" dirty="0" smtClean="0"/>
              <a:t>2) An argument of the method. </a:t>
            </a:r>
          </a:p>
          <a:p>
            <a:r>
              <a:rPr lang="en-US" sz="2800" dirty="0" smtClean="0"/>
              <a:t>3) Any object created within the method. </a:t>
            </a:r>
          </a:p>
          <a:p>
            <a:r>
              <a:rPr lang="en-US" sz="2800" dirty="0" smtClean="0"/>
              <a:t>4) Any direct properties/fields of the object.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Demeter</a:t>
            </a:r>
            <a:endParaRPr lang="en-US" dirty="0"/>
          </a:p>
        </p:txBody>
      </p:sp>
      <p:sp>
        <p:nvSpPr>
          <p:cNvPr id="5" name="Content Placeholder 4"/>
          <p:cNvSpPr>
            <a:spLocks noGrp="1"/>
          </p:cNvSpPr>
          <p:nvPr>
            <p:ph idx="1"/>
          </p:nvPr>
        </p:nvSpPr>
        <p:spPr>
          <a:xfrm>
            <a:off x="457200" y="1600200"/>
            <a:ext cx="8229600" cy="37338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AtmMachine</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void </a:t>
            </a:r>
            <a:r>
              <a:rPr lang="en-US" sz="1300" b="1" dirty="0" err="1" smtClean="0">
                <a:latin typeface="Courier New" pitchFamily="49" charset="0"/>
                <a:cs typeface="Courier New" pitchFamily="49" charset="0"/>
              </a:rPr>
              <a:t>DoSomething</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bankAccount.StateWhereAccountIsHeld</a:t>
            </a:r>
            <a:r>
              <a:rPr lang="en-US" sz="1300" b="1" dirty="0" smtClean="0">
                <a:latin typeface="Courier New" pitchFamily="49" charset="0"/>
                <a:cs typeface="Courier New" pitchFamily="49" charset="0"/>
              </a:rPr>
              <a:t> == “OH”)</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DoSomethingElse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string </a:t>
            </a:r>
            <a:r>
              <a:rPr lang="en-US" sz="1300" b="1" dirty="0" err="1" smtClean="0">
                <a:latin typeface="Courier New" pitchFamily="49" charset="0"/>
                <a:cs typeface="Courier New" pitchFamily="49" charset="0"/>
              </a:rPr>
              <a:t>StateWhereAccountIsHeld</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a:t>
            </a:r>
            <a:r>
              <a:rPr lang="en-US" sz="1300" b="1" dirty="0" err="1" smtClean="0">
                <a:latin typeface="Courier New" pitchFamily="49" charset="0"/>
                <a:cs typeface="Courier New" pitchFamily="49" charset="0"/>
              </a:rPr>
              <a:t>PrimaryAccountHolder.State</a:t>
            </a: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a:p>
            <a:pPr>
              <a:buNone/>
            </a:pPr>
            <a:endParaRPr lang="en-US" sz="13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rmAutofit/>
          </a:bodyPr>
          <a:lstStyle/>
          <a:p>
            <a:r>
              <a:rPr lang="en-US" dirty="0" smtClean="0"/>
              <a:t>CHANGE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122473"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122473"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770673"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1884473"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56273"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We want to format the name for </a:t>
            </a:r>
            <a:r>
              <a:rPr lang="en-US" b="1" i="1" dirty="0" err="1" smtClean="0"/>
              <a:t>CustomerContact</a:t>
            </a:r>
            <a:r>
              <a:rPr lang="en-US" b="1" i="1" dirty="0" smtClean="0"/>
              <a:t> objects as “First Name Last Name” instead of “Last Name, First Name”.</a:t>
            </a:r>
            <a:endParaRPr lang="en-US" b="1" i="1" dirty="0"/>
          </a:p>
        </p:txBody>
      </p:sp>
      <p:sp>
        <p:nvSpPr>
          <p:cNvPr id="12" name="TextBox 11"/>
          <p:cNvSpPr txBox="1"/>
          <p:nvPr/>
        </p:nvSpPr>
        <p:spPr>
          <a:xfrm>
            <a:off x="3810000" y="4085272"/>
            <a:ext cx="4724400" cy="1200329"/>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p:txBody>
      </p:sp>
      <p:sp>
        <p:nvSpPr>
          <p:cNvPr id="13" name="TextBox 12"/>
          <p:cNvSpPr txBox="1"/>
          <p:nvPr/>
        </p:nvSpPr>
        <p:spPr>
          <a:xfrm>
            <a:off x="3810001" y="5562600"/>
            <a:ext cx="4724400" cy="914400"/>
          </a:xfrm>
          <a:prstGeom prst="rect">
            <a:avLst/>
          </a:prstGeom>
          <a:noFill/>
        </p:spPr>
        <p:txBody>
          <a:bodyPr wrap="square" rtlCol="0">
            <a:spAutoFit/>
          </a:bodyPr>
          <a:lstStyle/>
          <a:p>
            <a:r>
              <a:rPr lang="en-US" b="1" i="1" dirty="0" smtClean="0"/>
              <a:t>Either way  will force us to change any code that calls </a:t>
            </a:r>
            <a:r>
              <a:rPr lang="en-US" b="1" i="1" dirty="0" err="1" smtClean="0"/>
              <a:t>FormatName</a:t>
            </a:r>
            <a:r>
              <a:rPr lang="en-US" b="1" i="1" dirty="0" smtClean="0"/>
              <a:t>() on any class deriving from Person!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rmAutofit/>
          </a:bodyPr>
          <a:lstStyle/>
          <a:p>
            <a:r>
              <a:rPr lang="en-US" dirty="0" smtClean="0"/>
              <a:t>TESTING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Peel()</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1;</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pieces = </a:t>
            </a:r>
            <a:r>
              <a:rPr lang="en-US" sz="1500" b="1" dirty="0" err="1" smtClean="0">
                <a:latin typeface="Courier New" pitchFamily="49" charset="0"/>
                <a:cs typeface="Courier New" pitchFamily="49" charset="0"/>
              </a:rPr>
              <a:t>apple.Peel</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solidFill>
                  <a:srgbClr val="FF0000"/>
                </a:solidFill>
                <a:latin typeface="Courier New" pitchFamily="49" charset="0"/>
                <a:cs typeface="Courier New" pitchFamily="49" charset="0"/>
              </a:rPr>
              <a:t>    public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Peel()</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solidFill>
                  <a:srgbClr val="FF0000"/>
                </a:solidFill>
                <a:latin typeface="Courier New" pitchFamily="49" charset="0"/>
                <a:cs typeface="Courier New" pitchFamily="49" charset="0"/>
              </a:rPr>
              <a:t>        return new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 </a:t>
            </a:r>
            <a:r>
              <a:rPr lang="en-US" sz="1500" b="1" dirty="0" err="1" smtClean="0">
                <a:solidFill>
                  <a:srgbClr val="FF0000"/>
                </a:solidFill>
                <a:latin typeface="Courier New" pitchFamily="49" charset="0"/>
                <a:cs typeface="Courier New" pitchFamily="49" charset="0"/>
              </a:rPr>
              <a:t>NumberOfPeels</a:t>
            </a:r>
            <a:r>
              <a:rPr lang="en-US" sz="1500" b="1" dirty="0" smtClean="0">
                <a:solidFill>
                  <a:srgbClr val="FF0000"/>
                </a:solidFill>
                <a:latin typeface="Courier New" pitchFamily="49" charset="0"/>
                <a:cs typeface="Courier New" pitchFamily="49" charset="0"/>
              </a:rPr>
              <a:t> = 1, Success = true };</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solidFill>
                  <a:srgbClr val="FF0000"/>
                </a:solidFill>
                <a:latin typeface="Courier New" pitchFamily="49" charset="0"/>
                <a:cs typeface="Courier New" pitchFamily="49" charset="0"/>
              </a:rPr>
              <a:t>        </a:t>
            </a:r>
            <a:r>
              <a:rPr lang="en-US" sz="1500" b="1" dirty="0" err="1" smtClean="0">
                <a:solidFill>
                  <a:srgbClr val="FF0000"/>
                </a:solidFill>
                <a:latin typeface="Courier New" pitchFamily="49" charset="0"/>
                <a:cs typeface="Courier New" pitchFamily="49" charset="0"/>
              </a:rPr>
              <a:t>int</a:t>
            </a:r>
            <a:r>
              <a:rPr lang="en-US" sz="1500" b="1" dirty="0" smtClean="0">
                <a:solidFill>
                  <a:srgbClr val="FF0000"/>
                </a:solidFill>
                <a:latin typeface="Courier New" pitchFamily="49" charset="0"/>
                <a:cs typeface="Courier New" pitchFamily="49" charset="0"/>
              </a:rPr>
              <a:t> pieces = </a:t>
            </a:r>
            <a:r>
              <a:rPr lang="en-US" sz="1500" b="1" dirty="0" err="1" smtClean="0">
                <a:solidFill>
                  <a:srgbClr val="FF0000"/>
                </a:solidFill>
                <a:latin typeface="Courier New" pitchFamily="49" charset="0"/>
                <a:cs typeface="Courier New" pitchFamily="49" charset="0"/>
              </a:rPr>
              <a:t>apple.Peel</a:t>
            </a:r>
            <a:r>
              <a:rPr lang="en-US" sz="1500" b="1" dirty="0" smtClean="0">
                <a:solidFill>
                  <a:srgbClr val="FF0000"/>
                </a:solidFill>
                <a:latin typeface="Courier New" pitchFamily="49" charset="0"/>
                <a:cs typeface="Courier New" pitchFamily="49" charset="0"/>
              </a:rPr>
              <a:t>(); // Compile error!  </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1;</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solidFill>
                  <a:srgbClr val="00B050"/>
                </a:solidFill>
                <a:latin typeface="Courier New" pitchFamily="49" charset="0"/>
                <a:cs typeface="Courier New" pitchFamily="49" charset="0"/>
              </a:rPr>
              <a:t>    private Fruit </a:t>
            </a:r>
            <a:r>
              <a:rPr lang="en-US" sz="1200" b="1" dirty="0" err="1" smtClean="0">
                <a:solidFill>
                  <a:srgbClr val="00B050"/>
                </a:solidFill>
                <a:latin typeface="Courier New" pitchFamily="49" charset="0"/>
                <a:cs typeface="Courier New" pitchFamily="49" charset="0"/>
              </a:rPr>
              <a:t>fruit</a:t>
            </a:r>
            <a:r>
              <a:rPr lang="en-US" sz="1200" b="1" dirty="0" smtClean="0">
                <a:solidFill>
                  <a:srgbClr val="00B050"/>
                </a:solidFill>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fruit.Peel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solidFill>
                  <a:srgbClr val="FF0000"/>
                </a:solidFill>
                <a:latin typeface="Courier New" pitchFamily="49" charset="0"/>
                <a:cs typeface="Courier New" pitchFamily="49" charset="0"/>
              </a:rPr>
              <a:t>    public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Peel()</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new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1, Success = true };</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private Fruit </a:t>
            </a:r>
            <a:r>
              <a:rPr lang="en-US" sz="1200" b="1" dirty="0" err="1" smtClean="0">
                <a:latin typeface="Courier New" pitchFamily="49" charset="0"/>
                <a:cs typeface="Courier New" pitchFamily="49" charset="0"/>
              </a:rPr>
              <a:t>fruit</a:t>
            </a:r>
            <a:r>
              <a:rPr lang="en-US" sz="1200" b="1" dirty="0" smtClean="0">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a:t>
            </a:r>
            <a:r>
              <a:rPr lang="en-US" sz="1200" b="1" dirty="0" err="1" smtClean="0">
                <a:solidFill>
                  <a:srgbClr val="FF0000"/>
                </a:solidFill>
                <a:latin typeface="Courier New" pitchFamily="49" charset="0"/>
                <a:cs typeface="Courier New" pitchFamily="49" charset="0"/>
              </a:rPr>
              <a:t>fruit.Peel</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Changes stop here!</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143000"/>
          </a:xfrm>
        </p:spPr>
        <p:txBody>
          <a:bodyPr/>
          <a:lstStyle/>
          <a:p>
            <a:r>
              <a:rPr lang="en-US" dirty="0" smtClean="0"/>
              <a:t>(break time!)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75185" cy="369332"/>
          </a:xfrm>
          <a:prstGeom prst="rect">
            <a:avLst/>
          </a:prstGeom>
          <a:noFill/>
        </p:spPr>
        <p:txBody>
          <a:bodyPr wrap="none" rtlCol="0">
            <a:spAutoFit/>
          </a:bodyPr>
          <a:lstStyle/>
          <a:p>
            <a:r>
              <a:rPr lang="en-US" b="1" dirty="0" smtClean="0"/>
              <a:t>Time</a:t>
            </a:r>
            <a:endParaRPr lang="en-US" b="1" dirty="0"/>
          </a:p>
        </p:txBody>
      </p:sp>
      <p:sp>
        <p:nvSpPr>
          <p:cNvPr id="8" name="TextBox 7"/>
          <p:cNvSpPr txBox="1"/>
          <p:nvPr/>
        </p:nvSpPr>
        <p:spPr>
          <a:xfrm rot="16200000">
            <a:off x="-270129" y="3478099"/>
            <a:ext cx="1390124" cy="369332"/>
          </a:xfrm>
          <a:prstGeom prst="rect">
            <a:avLst/>
          </a:prstGeom>
          <a:noFill/>
          <a:scene3d>
            <a:camera prst="orthographicFront">
              <a:rot lat="0" lon="0" rev="0"/>
            </a:camera>
            <a:lightRig rig="threePt" dir="t"/>
          </a:scene3d>
        </p:spPr>
        <p:txBody>
          <a:bodyPr wrap="none" rtlCol="0">
            <a:spAutoFit/>
          </a:bodyPr>
          <a:lstStyle/>
          <a:p>
            <a:r>
              <a:rPr lang="en-US" b="1" dirty="0" smtClean="0"/>
              <a:t>Productivity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rmAutofit fontScale="92500"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make sure that the order has products</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tax</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shipping</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submit the order</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ValidateOrderHasProducts</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Get Things Done Faster</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a:t>
            </a:r>
            <a:r>
              <a:rPr lang="en-US" b="1" i="1" dirty="0" smtClean="0"/>
              <a:t>tightly coupled </a:t>
            </a:r>
            <a:r>
              <a:rPr lang="en-US" dirty="0" smtClean="0"/>
              <a:t>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2420</TotalTime>
  <Words>6254</Words>
  <Application>Microsoft Office PowerPoint</Application>
  <PresentationFormat>On-screen Show (4:3)</PresentationFormat>
  <Paragraphs>1192</Paragraphs>
  <Slides>120</Slides>
  <Notes>53</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Human</vt:lpstr>
      <vt:lpstr>OOP, SOLID, and More!</vt:lpstr>
      <vt:lpstr>Why you should spend the next 4 hours in here</vt:lpstr>
      <vt:lpstr>CHANGE</vt:lpstr>
      <vt:lpstr>TESTING</vt:lpstr>
      <vt:lpstr>What is Test Driven Development?</vt:lpstr>
      <vt:lpstr>The total cost of owning a mess</vt:lpstr>
      <vt:lpstr>Slide 7</vt:lpstr>
      <vt:lpstr>Goal: Better Quality</vt:lpstr>
      <vt:lpstr>Goal: Get Things Done Faster</vt:lpstr>
      <vt:lpstr>Programming For Others</vt:lpstr>
      <vt:lpstr>Object-Oriented Programming</vt:lpstr>
      <vt:lpstr>From this…</vt:lpstr>
      <vt:lpstr>… to this</vt:lpstr>
      <vt:lpstr>OOP vs. Procedural Programming</vt:lpstr>
      <vt:lpstr>Why object-oriented programming?</vt:lpstr>
      <vt:lpstr>Gotchas</vt:lpstr>
      <vt:lpstr>3 Tenants of OOP</vt:lpstr>
      <vt:lpstr>Encapsulation</vt:lpstr>
      <vt:lpstr>Encapsulation</vt:lpstr>
      <vt:lpstr>Encapsulation</vt:lpstr>
      <vt:lpstr>Encapsulation</vt:lpstr>
      <vt:lpstr>Encapsulation</vt:lpstr>
      <vt:lpstr>Encapsulation</vt:lpstr>
      <vt:lpstr>Encapsulation</vt:lpstr>
      <vt:lpstr>Encapsulation</vt:lpstr>
      <vt:lpstr>Law of Demeter</vt:lpstr>
      <vt:lpstr>Law of Demeter</vt:lpstr>
      <vt:lpstr>Slide 28</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More Composition</vt:lpstr>
      <vt:lpstr>More Composition</vt:lpstr>
      <vt:lpstr>More Composition</vt:lpstr>
      <vt:lpstr>More Composition</vt:lpstr>
      <vt:lpstr>Slide 44</vt:lpstr>
      <vt:lpstr>(break time!)</vt:lpstr>
      <vt:lpstr>SOLID Principles</vt:lpstr>
      <vt:lpstr>More from Uncle Bob</vt:lpstr>
      <vt:lpstr>Ground Rules</vt:lpstr>
      <vt:lpstr>This should make things easier!</vt:lpstr>
      <vt:lpstr>Complexity</vt:lpstr>
      <vt:lpstr>Single Responsibility Principle</vt:lpstr>
      <vt:lpstr>Slide 52</vt:lpstr>
      <vt:lpstr>SRP Violation –  Multiple Responsibilities</vt:lpstr>
      <vt:lpstr>SRP Fix – Split big classes</vt:lpstr>
      <vt:lpstr>SRP Fix – Split big classes</vt:lpstr>
      <vt:lpstr>Slide 56</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64</vt:lpstr>
      <vt:lpstr>Offshoot of SRP - Small Methods</vt:lpstr>
      <vt:lpstr>Small Methods - Before</vt:lpstr>
      <vt:lpstr>Small Methods - After</vt:lpstr>
      <vt:lpstr>Slide 68</vt:lpstr>
      <vt:lpstr>Slide 69</vt:lpstr>
      <vt:lpstr>Open Closed Principle</vt:lpstr>
      <vt:lpstr>Slide 71</vt:lpstr>
      <vt:lpstr>OCP Violation</vt:lpstr>
      <vt:lpstr>OCP Fix – Strategy Pattern</vt:lpstr>
      <vt:lpstr>Why OCP matters</vt:lpstr>
      <vt:lpstr>When violating OCP is OK</vt:lpstr>
      <vt:lpstr>OCP Rules of Thumb</vt:lpstr>
      <vt:lpstr>Don’t overcomplicate!</vt:lpstr>
      <vt:lpstr>Slide 78</vt:lpstr>
      <vt:lpstr>Liskov Substitution Principle</vt:lpstr>
      <vt:lpstr>Slide 80</vt:lpstr>
      <vt:lpstr>LSP Violation – Bad Abstraction</vt:lpstr>
      <vt:lpstr>LSP in other words… </vt:lpstr>
      <vt:lpstr>LSP Violation – Unexpected Results</vt:lpstr>
      <vt:lpstr>If you violate LSP…</vt:lpstr>
      <vt:lpstr>Slide 85</vt:lpstr>
      <vt:lpstr>Interface Segregation Principle</vt:lpstr>
      <vt:lpstr>Slide 87</vt:lpstr>
      <vt:lpstr>Slide 88</vt:lpstr>
      <vt:lpstr>ISP Smells</vt:lpstr>
      <vt:lpstr>Why ISP matters </vt:lpstr>
      <vt:lpstr>When violating ISP is OK </vt:lpstr>
      <vt:lpstr>Slide 92</vt:lpstr>
      <vt:lpstr>Dependency Inversion Principle</vt:lpstr>
      <vt:lpstr>Slide 94</vt:lpstr>
      <vt:lpstr>Tight Coupling</vt:lpstr>
      <vt:lpstr>Tips for not violating DIP - Layers</vt:lpstr>
      <vt:lpstr>Tips for not violating DIP - Layers</vt:lpstr>
      <vt:lpstr>Tips for not violating DIP - Layers</vt:lpstr>
      <vt:lpstr>Layers – What’s the big deal?</vt:lpstr>
      <vt:lpstr>DIP Enables Testability</vt:lpstr>
      <vt:lpstr>Unit Tests vs. Integration Tests</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116</vt:lpstr>
      <vt:lpstr>Recap</vt:lpstr>
      <vt:lpstr>Resources / Contact Info</vt:lpstr>
      <vt:lpstr>Slide 119</vt:lpstr>
      <vt:lpstr>Slide 120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JKruger</cp:lastModifiedBy>
  <cp:revision>190</cp:revision>
  <dcterms:created xsi:type="dcterms:W3CDTF">2009-08-30T02:22:17Z</dcterms:created>
  <dcterms:modified xsi:type="dcterms:W3CDTF">2010-01-13T12:52:26Z</dcterms:modified>
</cp:coreProperties>
</file>