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97"/>
  </p:notesMasterIdLst>
  <p:sldIdLst>
    <p:sldId id="256" r:id="rId2"/>
    <p:sldId id="258" r:id="rId3"/>
    <p:sldId id="350" r:id="rId4"/>
    <p:sldId id="344" r:id="rId5"/>
    <p:sldId id="345" r:id="rId6"/>
    <p:sldId id="265" r:id="rId7"/>
    <p:sldId id="355" r:id="rId8"/>
    <p:sldId id="353" r:id="rId9"/>
    <p:sldId id="352" r:id="rId10"/>
    <p:sldId id="356" r:id="rId11"/>
    <p:sldId id="357" r:id="rId12"/>
    <p:sldId id="358" r:id="rId13"/>
    <p:sldId id="362" r:id="rId14"/>
    <p:sldId id="363" r:id="rId15"/>
    <p:sldId id="359" r:id="rId16"/>
    <p:sldId id="360" r:id="rId17"/>
    <p:sldId id="361" r:id="rId18"/>
    <p:sldId id="351" r:id="rId19"/>
    <p:sldId id="276" r:id="rId20"/>
    <p:sldId id="278" r:id="rId21"/>
    <p:sldId id="277" r:id="rId22"/>
    <p:sldId id="262" r:id="rId23"/>
    <p:sldId id="321" r:id="rId24"/>
    <p:sldId id="263" r:id="rId25"/>
    <p:sldId id="320" r:id="rId26"/>
    <p:sldId id="322" r:id="rId27"/>
    <p:sldId id="264" r:id="rId28"/>
    <p:sldId id="266" r:id="rId29"/>
    <p:sldId id="272" r:id="rId30"/>
    <p:sldId id="334" r:id="rId31"/>
    <p:sldId id="335" r:id="rId32"/>
    <p:sldId id="283" r:id="rId33"/>
    <p:sldId id="287" r:id="rId34"/>
    <p:sldId id="267" r:id="rId35"/>
    <p:sldId id="273" r:id="rId36"/>
    <p:sldId id="274" r:id="rId37"/>
    <p:sldId id="268" r:id="rId38"/>
    <p:sldId id="269" r:id="rId39"/>
    <p:sldId id="270" r:id="rId40"/>
    <p:sldId id="346" r:id="rId41"/>
    <p:sldId id="271" r:id="rId42"/>
    <p:sldId id="279" r:id="rId43"/>
    <p:sldId id="294" r:id="rId44"/>
    <p:sldId id="280" r:id="rId45"/>
    <p:sldId id="336" r:id="rId46"/>
    <p:sldId id="281" r:id="rId47"/>
    <p:sldId id="282" r:id="rId48"/>
    <p:sldId id="284" r:id="rId49"/>
    <p:sldId id="349" r:id="rId50"/>
    <p:sldId id="285" r:id="rId51"/>
    <p:sldId id="291" r:id="rId52"/>
    <p:sldId id="292" r:id="rId53"/>
    <p:sldId id="293" r:id="rId54"/>
    <p:sldId id="337" r:id="rId55"/>
    <p:sldId id="295" r:id="rId56"/>
    <p:sldId id="296" r:id="rId57"/>
    <p:sldId id="297" r:id="rId58"/>
    <p:sldId id="300" r:id="rId59"/>
    <p:sldId id="298" r:id="rId60"/>
    <p:sldId id="299" r:id="rId61"/>
    <p:sldId id="338" r:id="rId62"/>
    <p:sldId id="301" r:id="rId63"/>
    <p:sldId id="305" r:id="rId64"/>
    <p:sldId id="302" r:id="rId65"/>
    <p:sldId id="303" r:id="rId66"/>
    <p:sldId id="304" r:id="rId67"/>
    <p:sldId id="306" r:id="rId68"/>
    <p:sldId id="339" r:id="rId69"/>
    <p:sldId id="307" r:id="rId70"/>
    <p:sldId id="311" r:id="rId71"/>
    <p:sldId id="313" r:id="rId72"/>
    <p:sldId id="308" r:id="rId73"/>
    <p:sldId id="347" r:id="rId74"/>
    <p:sldId id="309" r:id="rId75"/>
    <p:sldId id="310" r:id="rId76"/>
    <p:sldId id="343" r:id="rId77"/>
    <p:sldId id="342" r:id="rId78"/>
    <p:sldId id="348" r:id="rId79"/>
    <p:sldId id="312" r:id="rId80"/>
    <p:sldId id="314" r:id="rId81"/>
    <p:sldId id="315" r:id="rId82"/>
    <p:sldId id="316" r:id="rId83"/>
    <p:sldId id="317" r:id="rId84"/>
    <p:sldId id="323" r:id="rId85"/>
    <p:sldId id="319" r:id="rId86"/>
    <p:sldId id="341" r:id="rId87"/>
    <p:sldId id="324" r:id="rId88"/>
    <p:sldId id="327" r:id="rId89"/>
    <p:sldId id="325" r:id="rId90"/>
    <p:sldId id="328" r:id="rId91"/>
    <p:sldId id="331" r:id="rId92"/>
    <p:sldId id="326" r:id="rId93"/>
    <p:sldId id="340" r:id="rId94"/>
    <p:sldId id="332" r:id="rId95"/>
    <p:sldId id="333"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33" autoAdjust="0"/>
  </p:normalViewPr>
  <p:slideViewPr>
    <p:cSldViewPr>
      <p:cViewPr varScale="1">
        <p:scale>
          <a:sx n="65" d="100"/>
          <a:sy n="65" d="100"/>
        </p:scale>
        <p:origin x="-131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12/26/2009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Account doesn’t know</a:t>
            </a:r>
            <a:r>
              <a:rPr lang="en-US" baseline="0" dirty="0" smtClean="0"/>
              <a:t> anything about who holds the account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is this</a:t>
            </a:r>
            <a:r>
              <a:rPr lang="en-US" baseline="0" dirty="0" smtClean="0"/>
              <a:t> method doing?  You can figure it out, but you have to read it carefully and figure out what’s going on, even for this simple example.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What is this method doing?  Even a non-programmer could tell you!</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When</a:t>
            </a:r>
            <a:r>
              <a:rPr lang="en-US" baseline="0" dirty="0" smtClean="0"/>
              <a:t> you’re writing a one line method, it’s a lot easier because you can concentrate on what that one line is supposed to do… you don’t have to think about the overall flow and logic of what you’re trying to do overall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63</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78</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Some of the most un-object-oriented code I have ever seen has been in object-oriented languages</a:t>
            </a:r>
          </a:p>
          <a:p>
            <a:pPr>
              <a:buFontTx/>
              <a:buChar char="-"/>
            </a:pPr>
            <a:r>
              <a:rPr lang="en-US" baseline="0" dirty="0" smtClean="0"/>
              <a:t>Ruby Gems – good example of reuse.  Open source projects – good example of reuse.  But sometimes it’s better to just write something yourself.</a:t>
            </a:r>
          </a:p>
          <a:p>
            <a:pPr>
              <a:buFontTx/>
              <a:buChar char="-"/>
            </a:pPr>
            <a:r>
              <a:rPr lang="en-US" baseline="0" dirty="0" smtClean="0"/>
              <a:t>Use your brain – sometimes non-OO code is good enough (as long as it’s well encapsulated inside a method)</a:t>
            </a:r>
          </a:p>
          <a:p>
            <a:pPr>
              <a:buFontTx/>
              <a:buNone/>
            </a:pPr>
            <a:r>
              <a:rPr lang="en-US" baseline="0" dirty="0" smtClean="0"/>
              <a:t>- Write your code so that it’s easier for others to reuse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http://www.codinghorror.com/blog/archives/000801.html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12/26/2009</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12/26/2009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12/26/2009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12/26/2009</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12/26/2009</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12/26/2009</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12/26/2009</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12/26/2009</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12/26/2009</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12/26/2009</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12/26/2009</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12/26/2009</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a:bodyPr>
          <a:lstStyle/>
          <a:p>
            <a:pPr algn="ctr"/>
            <a:r>
              <a:rPr lang="en-US" cap="none" dirty="0" smtClean="0"/>
              <a:t>OOP, SOLID, and More!</a:t>
            </a:r>
            <a:endParaRPr lang="en-US" cap="none" dirty="0"/>
          </a:p>
        </p:txBody>
      </p:sp>
      <p:sp>
        <p:nvSpPr>
          <p:cNvPr id="3" name="Subtitle 2"/>
          <p:cNvSpPr>
            <a:spLocks noGrp="1"/>
          </p:cNvSpPr>
          <p:nvPr>
            <p:ph type="subTitle" idx="1"/>
          </p:nvPr>
        </p:nvSpPr>
        <p:spPr>
          <a:xfrm>
            <a:off x="1295400" y="3276600"/>
            <a:ext cx="6400800" cy="533400"/>
          </a:xfrm>
        </p:spPr>
        <p:txBody>
          <a:bodyPr>
            <a:normAutofit lnSpcReduction="10000"/>
          </a:bodyPr>
          <a:lstStyle/>
          <a:p>
            <a:r>
              <a:rPr lang="en-US" b="1" dirty="0" smtClean="0"/>
              <a:t>by Jon Kruger</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For Others</a:t>
            </a:r>
            <a:endParaRPr lang="en-US" dirty="0"/>
          </a:p>
        </p:txBody>
      </p:sp>
      <p:sp>
        <p:nvSpPr>
          <p:cNvPr id="3" name="Content Placeholder 2"/>
          <p:cNvSpPr>
            <a:spLocks noGrp="1"/>
          </p:cNvSpPr>
          <p:nvPr>
            <p:ph idx="1"/>
          </p:nvPr>
        </p:nvSpPr>
        <p:spPr/>
        <p:txBody>
          <a:bodyPr/>
          <a:lstStyle/>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Classes</a:t>
            </a:r>
            <a:endParaRPr lang="en-US" dirty="0"/>
          </a:p>
        </p:txBody>
      </p:sp>
      <p:sp>
        <p:nvSpPr>
          <p:cNvPr id="3" name="Content Placeholder 2"/>
          <p:cNvSpPr>
            <a:spLocks noGrp="1"/>
          </p:cNvSpPr>
          <p:nvPr>
            <p:ph sz="half" idx="1"/>
          </p:nvPr>
        </p:nvSpPr>
        <p:spPr>
          <a:xfrm>
            <a:off x="457200" y="1600200"/>
            <a:ext cx="4648200" cy="4525963"/>
          </a:xfrm>
        </p:spPr>
        <p:txBody>
          <a:bodyPr/>
          <a:lstStyle/>
          <a:p>
            <a:r>
              <a:rPr lang="en-US" dirty="0" smtClean="0"/>
              <a:t>Defines the characteristics of something (object)</a:t>
            </a:r>
          </a:p>
          <a:p>
            <a:r>
              <a:rPr lang="en-US" dirty="0" smtClean="0"/>
              <a:t>I am: fields and properties</a:t>
            </a:r>
          </a:p>
          <a:p>
            <a:r>
              <a:rPr lang="en-US" dirty="0" smtClean="0"/>
              <a:t>I do: methods</a:t>
            </a:r>
          </a:p>
          <a:p>
            <a:r>
              <a:rPr lang="en-US" dirty="0" smtClean="0"/>
              <a:t>Contains the blueprint for how objects are created</a:t>
            </a:r>
            <a:endParaRPr lang="en-US" dirty="0" smtClean="0"/>
          </a:p>
        </p:txBody>
      </p:sp>
      <p:sp>
        <p:nvSpPr>
          <p:cNvPr id="5" name="AutoShape 3"/>
          <p:cNvSpPr>
            <a:spLocks noGrp="1"/>
          </p:cNvSpPr>
          <p:nvPr>
            <p:ph sz="half" idx="2"/>
          </p:nvPr>
        </p:nvSpPr>
        <p:spPr bwMode="auto">
          <a:xfrm>
            <a:off x="5562600" y="1600201"/>
            <a:ext cx="3124200" cy="30479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am a Dog.</a:t>
            </a:r>
          </a:p>
          <a:p>
            <a:pPr algn="ctr">
              <a:buNone/>
            </a:pPr>
            <a:endParaRPr lang="en-US" sz="2600" dirty="0">
              <a:solidFill>
                <a:schemeClr val="tx1"/>
              </a:solidFill>
              <a:effectLst>
                <a:outerShdw blurRad="38100" dist="38100" dir="2700000" algn="tl">
                  <a:srgbClr val="000000"/>
                </a:outerShdw>
              </a:effectLst>
              <a:ea typeface="Helvetica Neue Light" charset="0"/>
              <a:cs typeface="Helvetica Neue Light" charset="0"/>
            </a:endParaRP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have a name.</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have a gender.</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can Bark.</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can Eat.</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a:t>
            </a:r>
            <a:endParaRPr lang="en-US" dirty="0"/>
          </a:p>
        </p:txBody>
      </p:sp>
      <p:sp>
        <p:nvSpPr>
          <p:cNvPr id="3" name="Content Placeholder 2"/>
          <p:cNvSpPr>
            <a:spLocks noGrp="1"/>
          </p:cNvSpPr>
          <p:nvPr>
            <p:ph sz="half" idx="1"/>
          </p:nvPr>
        </p:nvSpPr>
        <p:spPr>
          <a:xfrm>
            <a:off x="457200" y="1600200"/>
            <a:ext cx="4648200" cy="4525963"/>
          </a:xfrm>
        </p:spPr>
        <p:txBody>
          <a:bodyPr/>
          <a:lstStyle/>
          <a:p>
            <a:r>
              <a:rPr lang="en-US" dirty="0" smtClean="0"/>
              <a:t>An instance of a class</a:t>
            </a:r>
          </a:p>
          <a:p>
            <a:r>
              <a:rPr lang="en-US" dirty="0" smtClean="0"/>
              <a:t>Exists at runtime</a:t>
            </a:r>
            <a:endParaRPr lang="en-US" dirty="0" smtClean="0"/>
          </a:p>
        </p:txBody>
      </p:sp>
      <p:sp>
        <p:nvSpPr>
          <p:cNvPr id="5" name="AutoShape 3"/>
          <p:cNvSpPr>
            <a:spLocks noGrp="1"/>
          </p:cNvSpPr>
          <p:nvPr>
            <p:ph sz="half" idx="2"/>
          </p:nvPr>
        </p:nvSpPr>
        <p:spPr bwMode="auto">
          <a:xfrm>
            <a:off x="5638800" y="1600200"/>
            <a:ext cx="1828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algn="ctr">
              <a:buNone/>
            </a:pPr>
            <a:r>
              <a:rPr lang="en-US" sz="2600" dirty="0" smtClean="0">
                <a:solidFill>
                  <a:schemeClr val="tx1"/>
                </a:solidFill>
                <a:effectLst>
                  <a:outerShdw blurRad="38100" dist="38100" dir="2700000" algn="tl">
                    <a:srgbClr val="000000"/>
                  </a:outerShdw>
                </a:effectLst>
                <a:ea typeface="Helvetica Neue Light" charset="0"/>
                <a:cs typeface="Helvetica Neue Light" charset="0"/>
              </a:rPr>
              <a:t>Class: Dog</a:t>
            </a:r>
          </a:p>
        </p:txBody>
      </p:sp>
      <p:sp>
        <p:nvSpPr>
          <p:cNvPr id="6" name="AutoShape 3"/>
          <p:cNvSpPr txBox="1">
            <a:spLocks/>
          </p:cNvSpPr>
          <p:nvPr/>
        </p:nvSpPr>
        <p:spPr bwMode="auto">
          <a:xfrm>
            <a:off x="60198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Max</a:t>
            </a:r>
          </a:p>
        </p:txBody>
      </p:sp>
      <p:sp>
        <p:nvSpPr>
          <p:cNvPr id="7" name="AutoShape 3"/>
          <p:cNvSpPr txBox="1">
            <a:spLocks/>
          </p:cNvSpPr>
          <p:nvPr/>
        </p:nvSpPr>
        <p:spPr bwMode="auto">
          <a:xfrm>
            <a:off x="73152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Fido</a:t>
            </a:r>
          </a:p>
        </p:txBody>
      </p:sp>
      <p:sp>
        <p:nvSpPr>
          <p:cNvPr id="8" name="AutoShape 3"/>
          <p:cNvSpPr txBox="1">
            <a:spLocks/>
          </p:cNvSpPr>
          <p:nvPr/>
        </p:nvSpPr>
        <p:spPr bwMode="auto">
          <a:xfrm>
            <a:off x="47244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Rover</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 Tenants of OOP</a:t>
            </a:r>
            <a:endParaRPr lang="en-US" dirty="0"/>
          </a:p>
        </p:txBody>
      </p:sp>
      <p:sp>
        <p:nvSpPr>
          <p:cNvPr id="6" name="Content Placeholder 5"/>
          <p:cNvSpPr>
            <a:spLocks noGrp="1"/>
          </p:cNvSpPr>
          <p:nvPr>
            <p:ph idx="1"/>
          </p:nvPr>
        </p:nvSpPr>
        <p:spPr/>
        <p:txBody>
          <a:bodyPr/>
          <a:lstStyle/>
          <a:p>
            <a:r>
              <a:rPr lang="en-US" dirty="0" smtClean="0"/>
              <a:t>Encapsulation</a:t>
            </a:r>
          </a:p>
          <a:p>
            <a:r>
              <a:rPr lang="en-US" dirty="0" smtClean="0"/>
              <a:t>Inheritance</a:t>
            </a:r>
          </a:p>
          <a:p>
            <a:r>
              <a:rPr lang="en-US" dirty="0" smtClean="0"/>
              <a:t>Polymorphism</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Encapsulation</a:t>
            </a:r>
            <a:endParaRPr lang="en-US" dirty="0"/>
          </a:p>
        </p:txBody>
      </p:sp>
      <p:sp>
        <p:nvSpPr>
          <p:cNvPr id="6" name="Content Placeholder 5"/>
          <p:cNvSpPr>
            <a:spLocks noGrp="1"/>
          </p:cNvSpPr>
          <p:nvPr>
            <p:ph idx="1"/>
          </p:nvPr>
        </p:nvSpPr>
        <p:spPr/>
        <p:txBody>
          <a:bodyPr/>
          <a:lstStyle/>
          <a:p>
            <a:r>
              <a:rPr lang="en-US" dirty="0" smtClean="0"/>
              <a:t>Hide implementation details from the outside world</a:t>
            </a:r>
          </a:p>
          <a:p>
            <a:r>
              <a:rPr lang="en-US" dirty="0" smtClean="0"/>
              <a:t>Example: you put your key into the ignition of your car, turn the key, and the car starts</a:t>
            </a:r>
          </a:p>
          <a:p>
            <a:endParaRPr lang="en-US" dirty="0" smtClean="0"/>
          </a:p>
          <a:p>
            <a:r>
              <a:rPr lang="en-US"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(placeholder so that I know where the old SOLID talk started)</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	</a:t>
            </a:r>
            <a:endParaRPr lang="en-US" dirty="0"/>
          </a:p>
        </p:txBody>
      </p:sp>
      <p:sp>
        <p:nvSpPr>
          <p:cNvPr id="3" name="Content Placeholder 2"/>
          <p:cNvSpPr>
            <a:spLocks noGrp="1"/>
          </p:cNvSpPr>
          <p:nvPr>
            <p:ph idx="1"/>
          </p:nvPr>
        </p:nvSpPr>
        <p:spPr/>
        <p:txBody>
          <a:bodyPr/>
          <a:lstStyle/>
          <a:p>
            <a:r>
              <a:rPr lang="en-US" dirty="0" smtClean="0"/>
              <a:t>Your code is going to change</a:t>
            </a:r>
          </a:p>
          <a:p>
            <a:r>
              <a:rPr lang="en-US" dirty="0" smtClean="0"/>
              <a:t>Make your code more reusable (DRY)</a:t>
            </a:r>
          </a:p>
          <a:p>
            <a:r>
              <a:rPr lang="en-US" dirty="0" smtClean="0"/>
              <a:t>Testability</a:t>
            </a:r>
          </a:p>
          <a:p>
            <a:r>
              <a:rPr lang="en-US" dirty="0" smtClean="0"/>
              <a:t>Make our lives easier!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Why you should spend the next 4 hours in here</a:t>
            </a:r>
            <a:endParaRPr lang="en-US" dirty="0"/>
          </a:p>
        </p:txBody>
      </p:sp>
      <p:sp>
        <p:nvSpPr>
          <p:cNvPr id="4" name="Content Placeholder 3"/>
          <p:cNvSpPr>
            <a:spLocks noGrp="1"/>
          </p:cNvSpPr>
          <p:nvPr>
            <p:ph idx="1"/>
          </p:nvPr>
        </p:nvSpPr>
        <p:spPr/>
        <p:txBody>
          <a:bodyPr/>
          <a:lstStyle/>
          <a:p>
            <a:r>
              <a:rPr lang="en-US" dirty="0" smtClean="0"/>
              <a:t>The principles that we will discuss today will help you write better code in </a:t>
            </a:r>
            <a:r>
              <a:rPr lang="en-US" b="1" dirty="0" smtClean="0"/>
              <a:t>ANY</a:t>
            </a:r>
            <a:r>
              <a:rPr lang="en-US" dirty="0" smtClean="0"/>
              <a:t> language that you use</a:t>
            </a:r>
          </a:p>
          <a:p>
            <a:r>
              <a:rPr lang="en-US" dirty="0" smtClean="0"/>
              <a:t>Because you can never completely master object-oriented programming</a:t>
            </a:r>
          </a:p>
          <a:p>
            <a:r>
              <a:rPr lang="en-US" dirty="0" smtClean="0"/>
              <a:t>Practice makes perfect, so we’re going to practice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 Get Things Done Faster	</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pPr>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495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Offshoot of SRP - Small Methods</a:t>
            </a:r>
            <a:endParaRPr lang="en-US" dirty="0"/>
          </a:p>
        </p:txBody>
      </p:sp>
      <p:sp>
        <p:nvSpPr>
          <p:cNvPr id="3" name="Content Placeholder 2"/>
          <p:cNvSpPr>
            <a:spLocks noGrp="1"/>
          </p:cNvSpPr>
          <p:nvPr>
            <p:ph idx="1"/>
          </p:nvPr>
        </p:nvSpPr>
        <p:spPr/>
        <p:txBody>
          <a:bodyPr/>
          <a:lstStyle/>
          <a:p>
            <a:r>
              <a:rPr lang="en-US" dirty="0" smtClean="0"/>
              <a:t>A method should have one purpose (reason to change)</a:t>
            </a:r>
          </a:p>
          <a:p>
            <a:r>
              <a:rPr lang="en-US" dirty="0" smtClean="0"/>
              <a:t>Easier to read and write, which means you are less likely to write bugs</a:t>
            </a:r>
          </a:p>
          <a:p>
            <a:r>
              <a:rPr lang="en-US" dirty="0" smtClean="0"/>
              <a:t>Write out the steps of a method using plain English method names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Before</a:t>
            </a:r>
            <a:endParaRPr lang="en-US" dirty="0"/>
          </a:p>
        </p:txBody>
      </p:sp>
      <p:sp>
        <p:nvSpPr>
          <p:cNvPr id="3" name="Content Placeholder 2"/>
          <p:cNvSpPr>
            <a:spLocks noGrp="1"/>
          </p:cNvSpPr>
          <p:nvPr>
            <p:ph idx="1"/>
          </p:nvPr>
        </p:nvSpPr>
        <p:spPr>
          <a:solidFill>
            <a:schemeClr val="bg1">
              <a:lumMod val="85000"/>
            </a:schemeClr>
          </a:solidFill>
        </p:spPr>
        <p:txBody>
          <a:bodyPr>
            <a:normAutofit lnSpcReduction="10000"/>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order.Products.Count</a:t>
            </a:r>
            <a:r>
              <a:rPr lang="en-US" sz="1800" b="1" dirty="0" smtClean="0">
                <a:latin typeface="Courier New" pitchFamily="49" charset="0"/>
                <a:cs typeface="Courier New" pitchFamily="49" charset="0"/>
              </a:rPr>
              <a:t> ==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throw new </a:t>
            </a:r>
            <a:r>
              <a:rPr lang="en-US" sz="1800" b="1" dirty="0" err="1" smtClean="0">
                <a:latin typeface="Courier New" pitchFamily="49" charset="0"/>
                <a:cs typeface="Courier New" pitchFamily="49" charset="0"/>
              </a:rPr>
              <a:t>InvalidOperationException</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"Select a product.");</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order.Tax</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 1.0675;</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&lt; 25)</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5;</a:t>
            </a:r>
          </a:p>
          <a:p>
            <a:pPr>
              <a:buNone/>
            </a:pPr>
            <a:r>
              <a:rPr lang="en-US" sz="1800" b="1" dirty="0" smtClean="0">
                <a:latin typeface="Courier New" pitchFamily="49" charset="0"/>
                <a:cs typeface="Courier New" pitchFamily="49" charset="0"/>
              </a:rPr>
              <a:t>    else</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10;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orderSubmissionService.SubmitOrder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After</a:t>
            </a:r>
            <a:endParaRPr lang="en-US" dirty="0"/>
          </a:p>
        </p:txBody>
      </p:sp>
      <p:sp>
        <p:nvSpPr>
          <p:cNvPr id="3" name="Content Placeholder 2"/>
          <p:cNvSpPr>
            <a:spLocks noGrp="1"/>
          </p:cNvSpPr>
          <p:nvPr>
            <p:ph idx="1"/>
          </p:nvPr>
        </p:nvSpPr>
        <p:spPr>
          <a:xfrm>
            <a:off x="612648" y="1600200"/>
            <a:ext cx="8153400" cy="20574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ValidateOrder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CalculateTax</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CalculateShipping</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SendOrderToOrderSubmissionService</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100072"/>
            <a:ext cx="6858000" cy="6494085"/>
          </a:xfrm>
          <a:prstGeom prst="rect">
            <a:avLst/>
          </a:prstGeom>
          <a:solidFill>
            <a:schemeClr val="bg1">
              <a:lumMod val="85000"/>
            </a:schemeClr>
          </a:solidFill>
        </p:spPr>
        <p:txBody>
          <a:bodyPr wrap="square" rtlCol="0">
            <a:spAutoFit/>
          </a:bodyPr>
          <a:lstStyle/>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SubmitOrder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order.Products.Count</a:t>
            </a:r>
            <a:r>
              <a:rPr lang="en-US" sz="1300" b="1" dirty="0" smtClean="0">
                <a:latin typeface="Courier New" pitchFamily="49" charset="0"/>
                <a:cs typeface="Courier New" pitchFamily="49" charset="0"/>
              </a:rPr>
              <a:t> == 0)</a:t>
            </a:r>
          </a:p>
          <a:p>
            <a:pPr>
              <a:buNone/>
            </a:pPr>
            <a:r>
              <a:rPr lang="en-US" sz="1300" b="1" dirty="0" smtClean="0">
                <a:latin typeface="Courier New" pitchFamily="49" charset="0"/>
                <a:cs typeface="Courier New" pitchFamily="49" charset="0"/>
              </a:rPr>
              <a:t>        throw new </a:t>
            </a:r>
            <a:r>
              <a:rPr lang="en-US" sz="1300" b="1" dirty="0" err="1" smtClean="0">
                <a:latin typeface="Courier New" pitchFamily="49" charset="0"/>
                <a:cs typeface="Courier New" pitchFamily="49" charset="0"/>
              </a:rPr>
              <a:t>InvalidOperationException</a:t>
            </a:r>
            <a:r>
              <a:rPr lang="en-US" sz="1300" b="1" dirty="0" smtClean="0">
                <a:latin typeface="Courier New" pitchFamily="49" charset="0"/>
                <a:cs typeface="Courier New" pitchFamily="49" charset="0"/>
              </a:rPr>
              <a:t>("Select a product.");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order.Tax</a:t>
            </a:r>
            <a:r>
              <a:rPr lang="en-US" sz="1300" b="1" dirty="0" smtClean="0">
                <a:latin typeface="Courier New" pitchFamily="49" charset="0"/>
                <a:cs typeface="Courier New" pitchFamily="49" charset="0"/>
              </a:rPr>
              <a:t> =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 1.0675;</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&lt; 25)</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5;</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10;</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a:t>
            </a:r>
            <a:r>
              <a:rPr lang="en-US" sz="1300" b="1" dirty="0" err="1" smtClean="0">
                <a:latin typeface="Courier New" pitchFamily="49" charset="0"/>
                <a:cs typeface="Courier New" pitchFamily="49" charset="0"/>
              </a:rPr>
              <a:t>orderSubmissionService.SubmitOrder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endParaRPr lang="en-US" sz="1300" b="1" dirty="0">
              <a:latin typeface="Courier New" pitchFamily="49" charset="0"/>
              <a:cs typeface="Courier New" pitchFamily="49" charset="0"/>
            </a:endParaRPr>
          </a:p>
        </p:txBody>
      </p:sp>
      <p:sp>
        <p:nvSpPr>
          <p:cNvPr id="5" name="TextBox 4"/>
          <p:cNvSpPr txBox="1"/>
          <p:nvPr/>
        </p:nvSpPr>
        <p:spPr>
          <a:xfrm>
            <a:off x="228600" y="457200"/>
            <a:ext cx="1828800" cy="1569660"/>
          </a:xfrm>
          <a:prstGeom prst="rect">
            <a:avLst/>
          </a:prstGeom>
          <a:noFill/>
        </p:spPr>
        <p:txBody>
          <a:bodyPr wrap="square" rtlCol="0">
            <a:spAutoFit/>
          </a:bodyPr>
          <a:lstStyle/>
          <a:p>
            <a:r>
              <a:rPr lang="en-US" sz="3200" dirty="0" smtClean="0"/>
              <a:t>Small Methods - After</a:t>
            </a:r>
            <a:endParaRPr lang="en-US" sz="32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object-oriented programming is</a:t>
            </a:r>
            <a:endParaRPr lang="en-US" dirty="0"/>
          </a:p>
        </p:txBody>
      </p:sp>
      <p:sp>
        <p:nvSpPr>
          <p:cNvPr id="3" name="Content Placeholder 2"/>
          <p:cNvSpPr>
            <a:spLocks noGrp="1"/>
          </p:cNvSpPr>
          <p:nvPr>
            <p:ph idx="1"/>
          </p:nvPr>
        </p:nvSpPr>
        <p:spPr/>
        <p:txBody>
          <a:bodyPr/>
          <a:lstStyle/>
          <a:p>
            <a:r>
              <a:rPr lang="en-US" dirty="0" smtClean="0"/>
              <a:t>Collaboration between objects</a:t>
            </a:r>
          </a:p>
          <a:p>
            <a:r>
              <a:rPr lang="en-US" dirty="0" smtClean="0"/>
              <a:t>Objects sending and receiving messages</a:t>
            </a:r>
          </a:p>
          <a:p>
            <a:r>
              <a:rPr lang="en-US" dirty="0" smtClean="0"/>
              <a:t>Functionality is grouped by object</a:t>
            </a:r>
          </a:p>
          <a:p>
            <a:r>
              <a:rPr lang="en-US" dirty="0" smtClean="0"/>
              <a:t>Objects and their behavior can be reused</a:t>
            </a:r>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OOP vs. Procedural Programming</a:t>
            </a:r>
            <a:endParaRPr lang="en-US" dirty="0"/>
          </a:p>
        </p:txBody>
      </p:sp>
      <p:sp>
        <p:nvSpPr>
          <p:cNvPr id="5" name="Text Placeholder 4"/>
          <p:cNvSpPr>
            <a:spLocks noGrp="1"/>
          </p:cNvSpPr>
          <p:nvPr>
            <p:ph type="body" idx="1"/>
          </p:nvPr>
        </p:nvSpPr>
        <p:spPr>
          <a:xfrm>
            <a:off x="457200" y="1535113"/>
            <a:ext cx="4040188" cy="369887"/>
          </a:xfrm>
        </p:spPr>
        <p:txBody>
          <a:bodyPr/>
          <a:lstStyle/>
          <a:p>
            <a:r>
              <a:rPr lang="en-US" sz="2000" dirty="0" smtClean="0"/>
              <a:t>Object-oriented programming</a:t>
            </a:r>
            <a:endParaRPr lang="en-US" sz="2000" dirty="0"/>
          </a:p>
        </p:txBody>
      </p:sp>
      <p:sp>
        <p:nvSpPr>
          <p:cNvPr id="6" name="Content Placeholder 5"/>
          <p:cNvSpPr>
            <a:spLocks noGrp="1"/>
          </p:cNvSpPr>
          <p:nvPr>
            <p:ph sz="half" idx="2"/>
          </p:nvPr>
        </p:nvSpPr>
        <p:spPr>
          <a:xfrm>
            <a:off x="457200" y="1905000"/>
            <a:ext cx="4040188" cy="4221163"/>
          </a:xfrm>
        </p:spPr>
        <p:txBody>
          <a:bodyPr/>
          <a:lstStyle/>
          <a:p>
            <a:r>
              <a:rPr lang="en-US" dirty="0" smtClean="0"/>
              <a:t>Collaboration between </a:t>
            </a:r>
            <a:r>
              <a:rPr lang="en-US" dirty="0" smtClean="0"/>
              <a:t>objects that send and receive messages with each other</a:t>
            </a:r>
            <a:br>
              <a:rPr lang="en-US" dirty="0" smtClean="0"/>
            </a:br>
            <a:endParaRPr lang="en-US" dirty="0" smtClean="0"/>
          </a:p>
          <a:p>
            <a:r>
              <a:rPr lang="en-US" dirty="0" smtClean="0"/>
              <a:t>Functionality </a:t>
            </a:r>
            <a:r>
              <a:rPr lang="en-US" dirty="0" smtClean="0"/>
              <a:t>is grouped by </a:t>
            </a:r>
            <a:r>
              <a:rPr lang="en-US" dirty="0" smtClean="0"/>
              <a:t>object</a:t>
            </a:r>
            <a:br>
              <a:rPr lang="en-US" dirty="0" smtClean="0"/>
            </a:br>
            <a:endParaRPr lang="en-US" dirty="0" smtClean="0"/>
          </a:p>
          <a:p>
            <a:r>
              <a:rPr lang="en-US" dirty="0" smtClean="0"/>
              <a:t>Objects </a:t>
            </a:r>
            <a:r>
              <a:rPr lang="en-US" dirty="0" smtClean="0"/>
              <a:t>and their behavior can be </a:t>
            </a:r>
            <a:r>
              <a:rPr lang="en-US" dirty="0" smtClean="0"/>
              <a:t>reused</a:t>
            </a:r>
            <a:br>
              <a:rPr lang="en-US" dirty="0" smtClean="0"/>
            </a:br>
            <a:endParaRPr lang="en-US" dirty="0" smtClean="0"/>
          </a:p>
          <a:p>
            <a:r>
              <a:rPr lang="en-US" dirty="0" smtClean="0"/>
              <a:t>.NET, Java, Ruby, C++</a:t>
            </a:r>
            <a:endParaRPr lang="en-US" dirty="0"/>
          </a:p>
        </p:txBody>
      </p:sp>
      <p:sp>
        <p:nvSpPr>
          <p:cNvPr id="7" name="Text Placeholder 6"/>
          <p:cNvSpPr>
            <a:spLocks noGrp="1"/>
          </p:cNvSpPr>
          <p:nvPr>
            <p:ph type="body" sz="quarter" idx="3"/>
          </p:nvPr>
        </p:nvSpPr>
        <p:spPr>
          <a:xfrm>
            <a:off x="4645025" y="1535113"/>
            <a:ext cx="4041775" cy="369887"/>
          </a:xfrm>
        </p:spPr>
        <p:txBody>
          <a:bodyPr/>
          <a:lstStyle/>
          <a:p>
            <a:r>
              <a:rPr lang="en-US" sz="2000" dirty="0" smtClean="0"/>
              <a:t>Procedural programming</a:t>
            </a:r>
            <a:endParaRPr lang="en-US" sz="2000" dirty="0"/>
          </a:p>
        </p:txBody>
      </p:sp>
      <p:sp>
        <p:nvSpPr>
          <p:cNvPr id="8" name="Content Placeholder 7"/>
          <p:cNvSpPr>
            <a:spLocks noGrp="1"/>
          </p:cNvSpPr>
          <p:nvPr>
            <p:ph sz="quarter" idx="4"/>
          </p:nvPr>
        </p:nvSpPr>
        <p:spPr>
          <a:xfrm>
            <a:off x="4645025" y="1905000"/>
            <a:ext cx="4041775" cy="4221163"/>
          </a:xfrm>
        </p:spPr>
        <p:txBody>
          <a:bodyPr/>
          <a:lstStyle/>
          <a:p>
            <a:r>
              <a:rPr lang="en-US" dirty="0" smtClean="0"/>
              <a:t>A series of functions, subroutines, or </a:t>
            </a:r>
            <a:r>
              <a:rPr lang="en-US" dirty="0" smtClean="0"/>
              <a:t>tasks</a:t>
            </a:r>
            <a:br>
              <a:rPr lang="en-US" dirty="0" smtClean="0"/>
            </a:br>
            <a:r>
              <a:rPr lang="en-US" dirty="0" smtClean="0"/>
              <a:t/>
            </a:r>
            <a:br>
              <a:rPr lang="en-US" dirty="0" smtClean="0"/>
            </a:br>
            <a:endParaRPr lang="en-US" dirty="0" smtClean="0"/>
          </a:p>
          <a:p>
            <a:r>
              <a:rPr lang="en-US" dirty="0" smtClean="0"/>
              <a:t>Functionality is grouped by </a:t>
            </a:r>
            <a:r>
              <a:rPr lang="en-US" dirty="0" smtClean="0"/>
              <a:t>task</a:t>
            </a:r>
            <a:br>
              <a:rPr lang="en-US" dirty="0" smtClean="0"/>
            </a:br>
            <a:endParaRPr lang="en-US" dirty="0" smtClean="0"/>
          </a:p>
          <a:p>
            <a:r>
              <a:rPr lang="en-US" dirty="0" smtClean="0"/>
              <a:t>Functions/subroutines/tasks can be reused</a:t>
            </a:r>
            <a:br>
              <a:rPr lang="en-US" dirty="0" smtClean="0"/>
            </a:br>
            <a:endParaRPr lang="en-US" dirty="0" smtClean="0"/>
          </a:p>
          <a:p>
            <a:r>
              <a:rPr lang="en-US" dirty="0" smtClean="0"/>
              <a:t>SQL, VB6</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blinds(horizontal)">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linds(horizontal)">
                                      <p:cBhvr>
                                        <p:cTn id="15" dur="500"/>
                                        <p:tgtEl>
                                          <p:spTgt spid="6">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linds(horizontal)">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linds(horizontal)">
                                      <p:cBhvr>
                                        <p:cTn id="23" dur="500"/>
                                        <p:tgtEl>
                                          <p:spTgt spid="6">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blinds(horizontal)">
                                      <p:cBhvr>
                                        <p:cTn id="26" dur="500"/>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blinds(horizontal)">
                                      <p:cBhvr>
                                        <p:cTn id="31" dur="500"/>
                                        <p:tgtEl>
                                          <p:spTgt spid="6">
                                            <p:txEl>
                                              <p:pRg st="3" end="3"/>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blinds(horizontal)">
                                      <p:cBhvr>
                                        <p:cTn id="34"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Testability</a:t>
            </a:r>
            <a:endParaRPr lang="en-US" dirty="0"/>
          </a:p>
        </p:txBody>
      </p:sp>
      <p:sp>
        <p:nvSpPr>
          <p:cNvPr id="3" name="Content Placeholder 2"/>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change it?</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Enables Testability</a:t>
            </a:r>
            <a:endParaRPr lang="en-US" dirty="0"/>
          </a:p>
        </p:txBody>
      </p:sp>
      <p:sp>
        <p:nvSpPr>
          <p:cNvPr id="3" name="Content Placeholder 2"/>
          <p:cNvSpPr>
            <a:spLocks noGrp="1"/>
          </p:cNvSpPr>
          <p:nvPr>
            <p:ph idx="1"/>
          </p:nvPr>
        </p:nvSpPr>
        <p:spPr/>
        <p:txBody>
          <a:bodyPr/>
          <a:lstStyle/>
          <a:p>
            <a:r>
              <a:rPr lang="en-US" dirty="0" smtClean="0"/>
              <a:t>Stubs, mocks, and fakes in unit tests are only possible when we have an interface to implement</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object-oriented programming?</a:t>
            </a:r>
            <a:endParaRPr lang="en-US" dirty="0"/>
          </a:p>
        </p:txBody>
      </p:sp>
      <p:sp>
        <p:nvSpPr>
          <p:cNvPr id="3" name="Content Placeholder 2"/>
          <p:cNvSpPr>
            <a:spLocks noGrp="1"/>
          </p:cNvSpPr>
          <p:nvPr>
            <p:ph idx="1"/>
          </p:nvPr>
        </p:nvSpPr>
        <p:spPr/>
        <p:txBody>
          <a:bodyPr/>
          <a:lstStyle/>
          <a:p>
            <a:r>
              <a:rPr lang="en-US" dirty="0" smtClean="0"/>
              <a:t>Objects are a natural way of representing behavior and properties in code</a:t>
            </a:r>
          </a:p>
          <a:p>
            <a:r>
              <a:rPr lang="en-US" dirty="0" smtClean="0"/>
              <a:t>Objects are </a:t>
            </a:r>
            <a:r>
              <a:rPr lang="en-US" dirty="0" smtClean="0"/>
              <a:t>more reusable</a:t>
            </a:r>
            <a:endParaRPr lang="en-US" dirty="0" smtClean="0"/>
          </a:p>
          <a:p>
            <a:r>
              <a:rPr lang="en-US" dirty="0" smtClean="0"/>
              <a:t>Objects are more maintainable</a:t>
            </a:r>
          </a:p>
          <a:p>
            <a:r>
              <a:rPr lang="en-US" dirty="0" smtClean="0"/>
              <a:t>Objects are </a:t>
            </a:r>
            <a:r>
              <a:rPr lang="en-US" dirty="0" smtClean="0"/>
              <a:t>more extensible</a:t>
            </a:r>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1200329"/>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 { get; set;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Gotchas</a:t>
            </a:r>
            <a:endParaRPr lang="en-US" dirty="0"/>
          </a:p>
        </p:txBody>
      </p:sp>
      <p:sp>
        <p:nvSpPr>
          <p:cNvPr id="3" name="Content Placeholder 2"/>
          <p:cNvSpPr>
            <a:spLocks noGrp="1"/>
          </p:cNvSpPr>
          <p:nvPr>
            <p:ph idx="1"/>
          </p:nvPr>
        </p:nvSpPr>
        <p:spPr/>
        <p:txBody>
          <a:bodyPr/>
          <a:lstStyle/>
          <a:p>
            <a:r>
              <a:rPr lang="en-US" dirty="0" smtClean="0"/>
              <a:t>Just because you are using an OO language does not mean that you are doing object-oriented </a:t>
            </a:r>
            <a:r>
              <a:rPr lang="en-US" dirty="0" smtClean="0"/>
              <a:t>programming</a:t>
            </a:r>
          </a:p>
          <a:p>
            <a:r>
              <a:rPr lang="en-US" dirty="0" smtClean="0"/>
              <a:t>Reuse is good (avoid NIH syndrome)</a:t>
            </a:r>
          </a:p>
          <a:p>
            <a:r>
              <a:rPr lang="en-US" dirty="0" smtClean="0"/>
              <a:t>The purely object-oriented solution is not always the best solution</a:t>
            </a:r>
          </a:p>
          <a:p>
            <a:r>
              <a:rPr lang="en-US" dirty="0" smtClean="0"/>
              <a:t>Don’t be a code hoarder</a:t>
            </a:r>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754326"/>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AsSingletons</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StructureMap</a:t>
            </a:r>
            <a:r>
              <a:rPr lang="en-US" dirty="0" smtClean="0"/>
              <a:t> – Object Lifetimes</a:t>
            </a:r>
            <a:endParaRPr lang="en-US" dirty="0"/>
          </a:p>
        </p:txBody>
      </p:sp>
      <p:sp>
        <p:nvSpPr>
          <p:cNvPr id="9" name="Content Placeholder 2"/>
          <p:cNvSpPr>
            <a:spLocks noGrp="1"/>
          </p:cNvSpPr>
          <p:nvPr>
            <p:ph idx="1"/>
          </p:nvPr>
        </p:nvSpPr>
        <p:spPr>
          <a:xfrm>
            <a:off x="612648" y="4038600"/>
            <a:ext cx="8153400" cy="2514600"/>
          </a:xfrm>
        </p:spPr>
        <p:txBody>
          <a:bodyPr>
            <a:normAutofit/>
          </a:bodyPr>
          <a:lstStyle/>
          <a:p>
            <a:r>
              <a:rPr lang="en-US" b="1" dirty="0" err="1" smtClean="0"/>
              <a:t>InstanceScope.Hybrid</a:t>
            </a:r>
            <a:r>
              <a:rPr lang="en-US" dirty="0" smtClean="0"/>
              <a:t> means that we will only have one of these objects per request (web) or thread (in our tests)</a:t>
            </a:r>
          </a:p>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2031325"/>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CacheBy</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InstanceScope.Hybrid</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TheDefault.Is.ConstructedBy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600201"/>
            <a:ext cx="8229600" cy="3352800"/>
          </a:xfrm>
        </p:spPr>
        <p:txBody>
          <a:bodyPr>
            <a:noAutofit/>
          </a:bodyPr>
          <a:lstStyle/>
          <a:p>
            <a:r>
              <a:rPr lang="en-US" sz="2600" dirty="0" smtClean="0"/>
              <a:t>Uncle Bob’s SOLID articles </a:t>
            </a:r>
          </a:p>
          <a:p>
            <a:pPr lvl="1"/>
            <a:r>
              <a:rPr lang="en-US" sz="2600" b="1" dirty="0" smtClean="0"/>
              <a:t>http://bit.ly/solid1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t>http://bit.ly/solid2</a:t>
            </a:r>
            <a:endParaRPr lang="en-US" sz="2600" dirty="0" smtClean="0"/>
          </a:p>
          <a:p>
            <a:r>
              <a:rPr lang="en-US" sz="2600" dirty="0" smtClean="0"/>
              <a:t>My slides </a:t>
            </a:r>
          </a:p>
          <a:p>
            <a:pPr lvl="1"/>
            <a:r>
              <a:rPr lang="en-US" sz="2600" b="1" dirty="0" smtClean="0"/>
              <a:t>http://bit.ly/solid3</a:t>
            </a:r>
          </a:p>
          <a:p>
            <a:r>
              <a:rPr lang="en-US" sz="2600" dirty="0" smtClean="0"/>
              <a:t>ALT.NET mailing list</a:t>
            </a:r>
          </a:p>
          <a:p>
            <a:pPr lvl="1"/>
            <a:r>
              <a:rPr lang="en-US" sz="2600" b="1" dirty="0" smtClean="0"/>
              <a:t>http://bit.ly/solid4</a:t>
            </a:r>
            <a:endParaRPr lang="en-US" sz="2600" dirty="0" smtClean="0"/>
          </a:p>
          <a:p>
            <a:pPr>
              <a:buNone/>
            </a:pPr>
            <a:endParaRPr lang="en-US" sz="2600" dirty="0" smtClean="0"/>
          </a:p>
        </p:txBody>
      </p:sp>
      <p:sp>
        <p:nvSpPr>
          <p:cNvPr id="4" name="TextBox 3"/>
          <p:cNvSpPr txBox="1"/>
          <p:nvPr/>
        </p:nvSpPr>
        <p:spPr>
          <a:xfrm>
            <a:off x="381000" y="5092005"/>
            <a:ext cx="8458200" cy="1384995"/>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http://jonkruger.com/blog</a:t>
            </a:r>
            <a:endParaRPr lang="en-US" sz="28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1418</TotalTime>
  <Words>4282</Words>
  <Application>Microsoft Office PowerPoint</Application>
  <PresentationFormat>On-screen Show (4:3)</PresentationFormat>
  <Paragraphs>726</Paragraphs>
  <Slides>95</Slides>
  <Notes>32</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Human</vt:lpstr>
      <vt:lpstr>OOP, SOLID, and More!</vt:lpstr>
      <vt:lpstr>Why you should spend the next 4 hours in here</vt:lpstr>
      <vt:lpstr>Object-Oriented Programming</vt:lpstr>
      <vt:lpstr>From this…</vt:lpstr>
      <vt:lpstr>… to this</vt:lpstr>
      <vt:lpstr>What object-oriented programming is</vt:lpstr>
      <vt:lpstr>OOP vs. Procedural Programming</vt:lpstr>
      <vt:lpstr>Why object-oriented programming?</vt:lpstr>
      <vt:lpstr>Gotchas</vt:lpstr>
      <vt:lpstr>Programming For Others</vt:lpstr>
      <vt:lpstr>Classes</vt:lpstr>
      <vt:lpstr>Objects</vt:lpstr>
      <vt:lpstr>3 Tenants of OOP</vt:lpstr>
      <vt:lpstr>Encapsulation</vt:lpstr>
      <vt:lpstr>Slide 15</vt:lpstr>
      <vt:lpstr>(placeholder so that I know where the old SOLID talk started)</vt:lpstr>
      <vt:lpstr>Slide 17</vt:lpstr>
      <vt:lpstr>Why does this matter? </vt:lpstr>
      <vt:lpstr>Goal: Better Quality</vt:lpstr>
      <vt:lpstr>Slide 20</vt:lpstr>
      <vt:lpstr>Goal: Get Things Done Faster </vt:lpstr>
      <vt:lpstr>SOLID Principles</vt:lpstr>
      <vt:lpstr>More from Uncle Bob</vt:lpstr>
      <vt:lpstr>Ground Rules</vt:lpstr>
      <vt:lpstr>This should make things easier!</vt:lpstr>
      <vt:lpstr>Complexity </vt:lpstr>
      <vt:lpstr>Single Responsibility Principle</vt:lpstr>
      <vt:lpstr>Slide 28</vt:lpstr>
      <vt:lpstr>SRP Violation –  Multiple Responsibilities</vt:lpstr>
      <vt:lpstr>SRP Fix – Split big classes</vt:lpstr>
      <vt:lpstr>SRP Fix – Split big classes</vt:lpstr>
      <vt:lpstr>Slide 32</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40</vt:lpstr>
      <vt:lpstr>Offshoot of SRP - Small Methods</vt:lpstr>
      <vt:lpstr>Small Methods - Before</vt:lpstr>
      <vt:lpstr>Small Methods - After</vt:lpstr>
      <vt:lpstr>Slide 44</vt:lpstr>
      <vt:lpstr>Slide 45</vt:lpstr>
      <vt:lpstr>Open Closed Principle</vt:lpstr>
      <vt:lpstr>Slide 47</vt:lpstr>
      <vt:lpstr>OCP Violation</vt:lpstr>
      <vt:lpstr>OCP Fix – Strategy Pattern</vt:lpstr>
      <vt:lpstr>Why OCP matters</vt:lpstr>
      <vt:lpstr>When violating OCP is OK</vt:lpstr>
      <vt:lpstr>OCP Rules of Thumb</vt:lpstr>
      <vt:lpstr>Don’t overcomplicate!</vt:lpstr>
      <vt:lpstr>Slide 54</vt:lpstr>
      <vt:lpstr>Liskov Substitution Principle</vt:lpstr>
      <vt:lpstr>Slide 56</vt:lpstr>
      <vt:lpstr>LSP Violation – Bad Abstraction</vt:lpstr>
      <vt:lpstr>LSP in other words… </vt:lpstr>
      <vt:lpstr>LSP Violation – Unexpected Results</vt:lpstr>
      <vt:lpstr>If you violate LSP…</vt:lpstr>
      <vt:lpstr>Slide 61</vt:lpstr>
      <vt:lpstr>Interface Segregation Principle</vt:lpstr>
      <vt:lpstr>Slide 63</vt:lpstr>
      <vt:lpstr>Slide 64</vt:lpstr>
      <vt:lpstr>ISP Smells</vt:lpstr>
      <vt:lpstr>Why ISP matters </vt:lpstr>
      <vt:lpstr>When violating ISP is OK </vt:lpstr>
      <vt:lpstr>Slide 68</vt:lpstr>
      <vt:lpstr>Dependency Inversion Principle</vt:lpstr>
      <vt:lpstr>Slide 70</vt:lpstr>
      <vt:lpstr>Tight Coupling</vt:lpstr>
      <vt:lpstr>Tips for not violating DIP - Layers</vt:lpstr>
      <vt:lpstr>Tips for not violating DIP - Layers</vt:lpstr>
      <vt:lpstr>Tips for not violating DIP - Layers</vt:lpstr>
      <vt:lpstr>Layers – What’s the big deal?</vt:lpstr>
      <vt:lpstr>Goal: Testability</vt:lpstr>
      <vt:lpstr>Unit Tests vs. Integration Tests</vt:lpstr>
      <vt:lpstr>DIP Enables Testability</vt:lpstr>
      <vt:lpstr>DIP Violations</vt:lpstr>
      <vt:lpstr>DIP Violations</vt:lpstr>
      <vt:lpstr>DIP Violations</vt:lpstr>
      <vt:lpstr>Enabling DIP – create interfaces</vt:lpstr>
      <vt:lpstr>Enabling DIP – Constructor Injection</vt:lpstr>
      <vt:lpstr>What is a DI (IoC) Container?</vt:lpstr>
      <vt:lpstr>DI Containers</vt:lpstr>
      <vt:lpstr>Enabling DIP – Constructor Injection</vt:lpstr>
      <vt:lpstr>Setting up StructureMap</vt:lpstr>
      <vt:lpstr>StructureMap - Conventions</vt:lpstr>
      <vt:lpstr>StructureMap - Initialization</vt:lpstr>
      <vt:lpstr>StructureMap - Singletons</vt:lpstr>
      <vt:lpstr>StructureMap – Object Lifetimes</vt:lpstr>
      <vt:lpstr>DI Container Rules</vt:lpstr>
      <vt:lpstr>Slide 93</vt:lpstr>
      <vt:lpstr>Recap</vt:lpstr>
      <vt:lpstr>Resources / Contact Info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108</cp:revision>
  <dcterms:created xsi:type="dcterms:W3CDTF">2009-08-30T02:22:17Z</dcterms:created>
  <dcterms:modified xsi:type="dcterms:W3CDTF">2009-12-26T19:39:54Z</dcterms:modified>
</cp:coreProperties>
</file>