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23"/>
  </p:notesMasterIdLst>
  <p:sldIdLst>
    <p:sldId id="256" r:id="rId2"/>
    <p:sldId id="258" r:id="rId3"/>
    <p:sldId id="373" r:id="rId4"/>
    <p:sldId id="397" r:id="rId5"/>
    <p:sldId id="398" r:id="rId6"/>
    <p:sldId id="394" r:id="rId7"/>
    <p:sldId id="400" r:id="rId8"/>
    <p:sldId id="391" r:id="rId9"/>
    <p:sldId id="393" r:id="rId10"/>
    <p:sldId id="399" r:id="rId11"/>
    <p:sldId id="350" r:id="rId12"/>
    <p:sldId id="344" r:id="rId13"/>
    <p:sldId id="345" r:id="rId14"/>
    <p:sldId id="265" r:id="rId15"/>
    <p:sldId id="355" r:id="rId16"/>
    <p:sldId id="353" r:id="rId17"/>
    <p:sldId id="352" r:id="rId18"/>
    <p:sldId id="357" r:id="rId19"/>
    <p:sldId id="358" r:id="rId20"/>
    <p:sldId id="362" r:id="rId21"/>
    <p:sldId id="363" r:id="rId22"/>
    <p:sldId id="359" r:id="rId23"/>
    <p:sldId id="383" r:id="rId24"/>
    <p:sldId id="368" r:id="rId25"/>
    <p:sldId id="369" r:id="rId26"/>
    <p:sldId id="385" r:id="rId27"/>
    <p:sldId id="386" r:id="rId28"/>
    <p:sldId id="388" r:id="rId29"/>
    <p:sldId id="402" r:id="rId30"/>
    <p:sldId id="389" r:id="rId31"/>
    <p:sldId id="371" r:id="rId32"/>
    <p:sldId id="372" r:id="rId33"/>
    <p:sldId id="375" r:id="rId34"/>
    <p:sldId id="376" r:id="rId35"/>
    <p:sldId id="377" r:id="rId36"/>
    <p:sldId id="378" r:id="rId37"/>
    <p:sldId id="379" r:id="rId38"/>
    <p:sldId id="380" r:id="rId39"/>
    <p:sldId id="381" r:id="rId40"/>
    <p:sldId id="384" r:id="rId41"/>
    <p:sldId id="382" r:id="rId42"/>
    <p:sldId id="404" r:id="rId43"/>
    <p:sldId id="405" r:id="rId44"/>
    <p:sldId id="406" r:id="rId45"/>
    <p:sldId id="407" r:id="rId46"/>
    <p:sldId id="408" r:id="rId47"/>
    <p:sldId id="403" r:id="rId48"/>
    <p:sldId id="361" r:id="rId49"/>
    <p:sldId id="262" r:id="rId50"/>
    <p:sldId id="321" r:id="rId51"/>
    <p:sldId id="263" r:id="rId52"/>
    <p:sldId id="320" r:id="rId53"/>
    <p:sldId id="322" r:id="rId54"/>
    <p:sldId id="264" r:id="rId55"/>
    <p:sldId id="266" r:id="rId56"/>
    <p:sldId id="272" r:id="rId57"/>
    <p:sldId id="334" r:id="rId58"/>
    <p:sldId id="335" r:id="rId59"/>
    <p:sldId id="283" r:id="rId60"/>
    <p:sldId id="287" r:id="rId61"/>
    <p:sldId id="267" r:id="rId62"/>
    <p:sldId id="273" r:id="rId63"/>
    <p:sldId id="274" r:id="rId64"/>
    <p:sldId id="268" r:id="rId65"/>
    <p:sldId id="269" r:id="rId66"/>
    <p:sldId id="270" r:id="rId67"/>
    <p:sldId id="346" r:id="rId68"/>
    <p:sldId id="271" r:id="rId69"/>
    <p:sldId id="279" r:id="rId70"/>
    <p:sldId id="294" r:id="rId71"/>
    <p:sldId id="280" r:id="rId72"/>
    <p:sldId id="336" r:id="rId73"/>
    <p:sldId id="281" r:id="rId74"/>
    <p:sldId id="282" r:id="rId75"/>
    <p:sldId id="284" r:id="rId76"/>
    <p:sldId id="349" r:id="rId77"/>
    <p:sldId id="285" r:id="rId78"/>
    <p:sldId id="291" r:id="rId79"/>
    <p:sldId id="292" r:id="rId80"/>
    <p:sldId id="293" r:id="rId81"/>
    <p:sldId id="337" r:id="rId82"/>
    <p:sldId id="295" r:id="rId83"/>
    <p:sldId id="296" r:id="rId84"/>
    <p:sldId id="297" r:id="rId85"/>
    <p:sldId id="300" r:id="rId86"/>
    <p:sldId id="298" r:id="rId87"/>
    <p:sldId id="299" r:id="rId88"/>
    <p:sldId id="338" r:id="rId89"/>
    <p:sldId id="301" r:id="rId90"/>
    <p:sldId id="305" r:id="rId91"/>
    <p:sldId id="302" r:id="rId92"/>
    <p:sldId id="303" r:id="rId93"/>
    <p:sldId id="304" r:id="rId94"/>
    <p:sldId id="306" r:id="rId95"/>
    <p:sldId id="339" r:id="rId96"/>
    <p:sldId id="307" r:id="rId97"/>
    <p:sldId id="311" r:id="rId98"/>
    <p:sldId id="313" r:id="rId99"/>
    <p:sldId id="308" r:id="rId100"/>
    <p:sldId id="347" r:id="rId101"/>
    <p:sldId id="309" r:id="rId102"/>
    <p:sldId id="310" r:id="rId103"/>
    <p:sldId id="348" r:id="rId104"/>
    <p:sldId id="401" r:id="rId105"/>
    <p:sldId id="312" r:id="rId106"/>
    <p:sldId id="314" r:id="rId107"/>
    <p:sldId id="315" r:id="rId108"/>
    <p:sldId id="316" r:id="rId109"/>
    <p:sldId id="317" r:id="rId110"/>
    <p:sldId id="323" r:id="rId111"/>
    <p:sldId id="319" r:id="rId112"/>
    <p:sldId id="341" r:id="rId113"/>
    <p:sldId id="324" r:id="rId114"/>
    <p:sldId id="327" r:id="rId115"/>
    <p:sldId id="325" r:id="rId116"/>
    <p:sldId id="328" r:id="rId117"/>
    <p:sldId id="331" r:id="rId118"/>
    <p:sldId id="326" r:id="rId119"/>
    <p:sldId id="340" r:id="rId120"/>
    <p:sldId id="332" r:id="rId121"/>
    <p:sldId id="333"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http://www.codinghorror.com/blog/archives/000801.html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Because</a:t>
            </a:r>
            <a:r>
              <a:rPr lang="en-US" baseline="0" dirty="0" smtClean="0"/>
              <a:t> we used inheritance, changes to the Fruit class are affecting the Example1 class.  Example1 is tightly coupled to Fruit in this case.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Instead of having</a:t>
            </a:r>
            <a:r>
              <a:rPr lang="en-US" baseline="0" dirty="0" smtClean="0"/>
              <a:t> Apple inherit from Fruit, it will compose itself by having an internal Fruit object.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Changes</a:t>
            </a:r>
            <a:r>
              <a:rPr lang="en-US" baseline="0" dirty="0" smtClean="0"/>
              <a:t> to Fruit affect the Apple class, but nothing that uses the Apple class.  We have better encapsulation and less coupling between our objects.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Even</a:t>
            </a:r>
            <a:r>
              <a:rPr lang="en-US" baseline="0" dirty="0" smtClean="0"/>
              <a:t> better – we can have the benefits of composition </a:t>
            </a:r>
            <a:r>
              <a:rPr lang="en-US" b="0" i="1" baseline="0" dirty="0" smtClean="0"/>
              <a:t>and</a:t>
            </a:r>
            <a:r>
              <a:rPr lang="en-US" baseline="0" dirty="0" smtClean="0"/>
              <a:t> polymorphism!</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51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71</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75</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76</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77</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99</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Some of the most un-object-oriented code I have ever seen has been in object-oriented languages</a:t>
            </a:r>
          </a:p>
          <a:p>
            <a:pPr>
              <a:buFontTx/>
              <a:buChar char="-"/>
            </a:pPr>
            <a:r>
              <a:rPr lang="en-US" baseline="0" dirty="0" smtClean="0"/>
              <a:t>Ruby Gems – good example of reuse.  Open source projects – good example of reuse.  But sometimes it’s better to just write something yourself.</a:t>
            </a:r>
          </a:p>
          <a:p>
            <a:pPr>
              <a:buFontTx/>
              <a:buChar char="-"/>
            </a:pPr>
            <a:r>
              <a:rPr lang="en-US" baseline="0" dirty="0" smtClean="0"/>
              <a:t>Use your brain – sometimes non-OO code is good enough (as long as it’s well encapsulated inside a method)</a:t>
            </a:r>
          </a:p>
          <a:p>
            <a:pPr>
              <a:buFontTx/>
              <a:buNone/>
            </a:pPr>
            <a:r>
              <a:rPr lang="en-US" baseline="0" dirty="0" smtClean="0"/>
              <a:t>- Write your code so that it’s easier for others to reuse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1/6/2010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1/6/2010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1/6/2010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1/6/2010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1/6/2010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1/6/2010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1/6/2010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1/6/2010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1/6/2010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For Others</a:t>
            </a:r>
            <a:endParaRPr lang="en-US" dirty="0"/>
          </a:p>
        </p:txBody>
      </p:sp>
      <p:sp>
        <p:nvSpPr>
          <p:cNvPr id="3" name="Content Placeholder 2"/>
          <p:cNvSpPr>
            <a:spLocks noGrp="1"/>
          </p:cNvSpPr>
          <p:nvPr>
            <p:ph idx="1"/>
          </p:nvPr>
        </p:nvSpPr>
        <p:spPr/>
        <p:txBody>
          <a:bodyPr/>
          <a:lstStyle/>
          <a:p>
            <a:r>
              <a:rPr lang="en-US" dirty="0" smtClean="0"/>
              <a:t>Your code should be easy for someone other than you to understand</a:t>
            </a:r>
          </a:p>
          <a:p>
            <a:r>
              <a:rPr lang="en-US" dirty="0" smtClean="0"/>
              <a:t>Keep a long term view of things – most apps are supposed to last for many years</a:t>
            </a:r>
          </a:p>
          <a:p>
            <a:r>
              <a:rPr lang="en-US" dirty="0" smtClean="0"/>
              <a:t>Remove technical debt, don’t create more of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DIP Enables Testability</a:t>
            </a:r>
            <a:endParaRPr lang="en-US" dirty="0"/>
          </a:p>
        </p:txBody>
      </p:sp>
      <p:sp>
        <p:nvSpPr>
          <p:cNvPr id="3" name="Content Placeholder 2"/>
          <p:cNvSpPr>
            <a:spLocks noGrp="1"/>
          </p:cNvSpPr>
          <p:nvPr>
            <p:ph idx="1"/>
          </p:nvPr>
        </p:nvSpPr>
        <p:spPr/>
        <p:txBody>
          <a:bodyPr/>
          <a:lstStyle/>
          <a:p>
            <a:r>
              <a:rPr lang="en-US" smtClean="0"/>
              <a:t>Stubs, mocks, and fakes in unit tests are only possible when we have an interface to implement</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object-oriented programming is</a:t>
            </a:r>
            <a:endParaRPr lang="en-US" dirty="0"/>
          </a:p>
        </p:txBody>
      </p:sp>
      <p:sp>
        <p:nvSpPr>
          <p:cNvPr id="3" name="Content Placeholder 2"/>
          <p:cNvSpPr>
            <a:spLocks noGrp="1"/>
          </p:cNvSpPr>
          <p:nvPr>
            <p:ph idx="1"/>
          </p:nvPr>
        </p:nvSpPr>
        <p:spPr/>
        <p:txBody>
          <a:bodyPr/>
          <a:lstStyle/>
          <a:p>
            <a:r>
              <a:rPr lang="en-US" dirty="0" smtClean="0"/>
              <a:t>Collaboration between objects</a:t>
            </a:r>
          </a:p>
          <a:p>
            <a:r>
              <a:rPr lang="en-US" dirty="0" smtClean="0"/>
              <a:t>Objects sending and receiving messages</a:t>
            </a:r>
          </a:p>
          <a:p>
            <a:r>
              <a:rPr lang="en-US" dirty="0" smtClean="0"/>
              <a:t>Functionality is grouped by object</a:t>
            </a:r>
          </a:p>
          <a:p>
            <a:r>
              <a:rPr lang="en-US" dirty="0" smtClean="0"/>
              <a:t>Objects and their behavior can be reused</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OOP vs. Procedural Programming</a:t>
            </a:r>
            <a:endParaRPr lang="en-US" dirty="0"/>
          </a:p>
        </p:txBody>
      </p:sp>
      <p:sp>
        <p:nvSpPr>
          <p:cNvPr id="5" name="Text Placeholder 4"/>
          <p:cNvSpPr>
            <a:spLocks noGrp="1"/>
          </p:cNvSpPr>
          <p:nvPr>
            <p:ph type="body" idx="1"/>
          </p:nvPr>
        </p:nvSpPr>
        <p:spPr>
          <a:xfrm>
            <a:off x="457200" y="1535113"/>
            <a:ext cx="4040188" cy="369887"/>
          </a:xfrm>
        </p:spPr>
        <p:txBody>
          <a:bodyPr/>
          <a:lstStyle/>
          <a:p>
            <a:r>
              <a:rPr lang="en-US" sz="2000" dirty="0" smtClean="0"/>
              <a:t>Object-oriented programming</a:t>
            </a:r>
            <a:endParaRPr lang="en-US" sz="2000" dirty="0"/>
          </a:p>
        </p:txBody>
      </p:sp>
      <p:sp>
        <p:nvSpPr>
          <p:cNvPr id="6" name="Content Placeholder 5"/>
          <p:cNvSpPr>
            <a:spLocks noGrp="1"/>
          </p:cNvSpPr>
          <p:nvPr>
            <p:ph sz="half" idx="2"/>
          </p:nvPr>
        </p:nvSpPr>
        <p:spPr>
          <a:xfrm>
            <a:off x="457200" y="1905000"/>
            <a:ext cx="4040188" cy="4221163"/>
          </a:xfrm>
        </p:spPr>
        <p:txBody>
          <a:bodyPr/>
          <a:lstStyle/>
          <a:p>
            <a:r>
              <a:rPr lang="en-US" dirty="0" smtClean="0"/>
              <a:t>Collaboration between objects that send and receive messages with each other</a:t>
            </a:r>
            <a:br>
              <a:rPr lang="en-US" dirty="0" smtClean="0"/>
            </a:br>
            <a:endParaRPr lang="en-US" dirty="0" smtClean="0"/>
          </a:p>
          <a:p>
            <a:r>
              <a:rPr lang="en-US" dirty="0" smtClean="0"/>
              <a:t>Functionality is grouped by object</a:t>
            </a:r>
            <a:br>
              <a:rPr lang="en-US" dirty="0" smtClean="0"/>
            </a:br>
            <a:endParaRPr lang="en-US" dirty="0" smtClean="0"/>
          </a:p>
          <a:p>
            <a:r>
              <a:rPr lang="en-US" dirty="0" smtClean="0"/>
              <a:t>Objects and their behavior can be reused</a:t>
            </a:r>
            <a:br>
              <a:rPr lang="en-US" dirty="0" smtClean="0"/>
            </a:br>
            <a:endParaRPr lang="en-US" dirty="0" smtClean="0"/>
          </a:p>
          <a:p>
            <a:r>
              <a:rPr lang="en-US" dirty="0" smtClean="0"/>
              <a:t>.NET, Java, Ruby, C++</a:t>
            </a:r>
            <a:endParaRPr lang="en-US" dirty="0"/>
          </a:p>
        </p:txBody>
      </p:sp>
      <p:sp>
        <p:nvSpPr>
          <p:cNvPr id="7" name="Text Placeholder 6"/>
          <p:cNvSpPr>
            <a:spLocks noGrp="1"/>
          </p:cNvSpPr>
          <p:nvPr>
            <p:ph type="body" sz="quarter" idx="3"/>
          </p:nvPr>
        </p:nvSpPr>
        <p:spPr>
          <a:xfrm>
            <a:off x="4645025" y="1535113"/>
            <a:ext cx="4041775" cy="369887"/>
          </a:xfrm>
        </p:spPr>
        <p:txBody>
          <a:bodyPr/>
          <a:lstStyle/>
          <a:p>
            <a:r>
              <a:rPr lang="en-US" sz="2000" dirty="0" smtClean="0"/>
              <a:t>Procedural programming</a:t>
            </a:r>
            <a:endParaRPr lang="en-US" sz="2000" dirty="0"/>
          </a:p>
        </p:txBody>
      </p:sp>
      <p:sp>
        <p:nvSpPr>
          <p:cNvPr id="8" name="Content Placeholder 7"/>
          <p:cNvSpPr>
            <a:spLocks noGrp="1"/>
          </p:cNvSpPr>
          <p:nvPr>
            <p:ph sz="quarter" idx="4"/>
          </p:nvPr>
        </p:nvSpPr>
        <p:spPr>
          <a:xfrm>
            <a:off x="4645025" y="1905000"/>
            <a:ext cx="4041775" cy="4221163"/>
          </a:xfrm>
        </p:spPr>
        <p:txBody>
          <a:bodyPr/>
          <a:lstStyle/>
          <a:p>
            <a:r>
              <a:rPr lang="en-US" dirty="0" smtClean="0"/>
              <a:t>A series of functions, subroutines, or tasks</a:t>
            </a:r>
            <a:br>
              <a:rPr lang="en-US" dirty="0" smtClean="0"/>
            </a:br>
            <a:r>
              <a:rPr lang="en-US" dirty="0" smtClean="0"/>
              <a:t/>
            </a:r>
            <a:br>
              <a:rPr lang="en-US" dirty="0" smtClean="0"/>
            </a:br>
            <a:endParaRPr lang="en-US" dirty="0" smtClean="0"/>
          </a:p>
          <a:p>
            <a:r>
              <a:rPr lang="en-US" dirty="0" smtClean="0"/>
              <a:t>Functionality is grouped by task</a:t>
            </a:r>
            <a:br>
              <a:rPr lang="en-US" dirty="0" smtClean="0"/>
            </a:br>
            <a:endParaRPr lang="en-US" dirty="0" smtClean="0"/>
          </a:p>
          <a:p>
            <a:r>
              <a:rPr lang="en-US" dirty="0" smtClean="0"/>
              <a:t>Functions/subroutines/tasks can be reused</a:t>
            </a:r>
            <a:br>
              <a:rPr lang="en-US" dirty="0" smtClean="0"/>
            </a:br>
            <a:endParaRPr lang="en-US" dirty="0" smtClean="0"/>
          </a:p>
          <a:p>
            <a:r>
              <a:rPr lang="en-US" dirty="0" smtClean="0"/>
              <a:t>SQL, VB6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blinds(horizontal)">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more reusable</a:t>
            </a:r>
          </a:p>
          <a:p>
            <a:r>
              <a:rPr lang="en-US" dirty="0" smtClean="0"/>
              <a:t>Objects are more maintainable</a:t>
            </a:r>
          </a:p>
          <a:p>
            <a:r>
              <a:rPr lang="en-US" dirty="0" smtClean="0"/>
              <a:t>Objects are more extensible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programming</a:t>
            </a:r>
          </a:p>
          <a:p>
            <a:r>
              <a:rPr lang="en-US" dirty="0" smtClean="0"/>
              <a:t>Reuse is good (avoid NIH syndrome)</a:t>
            </a:r>
          </a:p>
          <a:p>
            <a:r>
              <a:rPr lang="en-US" dirty="0" smtClean="0"/>
              <a:t>The purely object-oriented solution is not always the best solution</a:t>
            </a:r>
          </a:p>
          <a:p>
            <a:r>
              <a:rPr lang="en-US" dirty="0" smtClean="0"/>
              <a:t>Don’t be a code hoarder</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Defines the characteristics of something (object)</a:t>
            </a:r>
          </a:p>
          <a:p>
            <a:r>
              <a:rPr lang="en-US" dirty="0" smtClean="0"/>
              <a:t>I am: fields and properties</a:t>
            </a:r>
          </a:p>
          <a:p>
            <a:r>
              <a:rPr lang="en-US" dirty="0" smtClean="0"/>
              <a:t>I do: methods</a:t>
            </a:r>
          </a:p>
          <a:p>
            <a:r>
              <a:rPr lang="en-US" dirty="0" smtClean="0"/>
              <a:t>Contains the blueprint for how objects are created</a:t>
            </a:r>
          </a:p>
        </p:txBody>
      </p:sp>
      <p:sp>
        <p:nvSpPr>
          <p:cNvPr id="5" name="AutoShape 3"/>
          <p:cNvSpPr>
            <a:spLocks noGrp="1"/>
          </p:cNvSpPr>
          <p:nvPr>
            <p:ph sz="half" idx="2"/>
          </p:nvPr>
        </p:nvSpPr>
        <p:spPr bwMode="auto">
          <a:xfrm>
            <a:off x="5562600" y="1600201"/>
            <a:ext cx="3124200" cy="30479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am a Dog.</a:t>
            </a:r>
          </a:p>
          <a:p>
            <a:pPr algn="ctr">
              <a:buNone/>
            </a:pPr>
            <a:endParaRPr lang="en-US" sz="2600" dirty="0">
              <a:solidFill>
                <a:schemeClr val="tx1"/>
              </a:solidFill>
              <a:effectLst>
                <a:outerShdw blurRad="38100" dist="38100" dir="2700000" algn="tl">
                  <a:srgbClr val="000000"/>
                </a:outerShdw>
              </a:effectLst>
              <a:ea typeface="Helvetica Neue Light" charset="0"/>
              <a:cs typeface="Helvetica Neue Light" charset="0"/>
            </a:endParaRP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name.</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gender.</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Bark.</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Eat.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An instance of a class</a:t>
            </a:r>
          </a:p>
          <a:p>
            <a:r>
              <a:rPr lang="en-US" dirty="0" smtClean="0"/>
              <a:t>Exists at runtime</a:t>
            </a:r>
          </a:p>
        </p:txBody>
      </p:sp>
      <p:sp>
        <p:nvSpPr>
          <p:cNvPr id="5" name="AutoShape 3"/>
          <p:cNvSpPr>
            <a:spLocks noGrp="1"/>
          </p:cNvSpPr>
          <p:nvPr>
            <p:ph sz="half" idx="2"/>
          </p:nvPr>
        </p:nvSpPr>
        <p:spPr bwMode="auto">
          <a:xfrm>
            <a:off x="5638800" y="1600200"/>
            <a:ext cx="1828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smtClean="0">
                <a:solidFill>
                  <a:schemeClr val="tx1"/>
                </a:solidFill>
                <a:effectLst>
                  <a:outerShdw blurRad="38100" dist="38100" dir="2700000" algn="tl">
                    <a:srgbClr val="000000"/>
                  </a:outerShdw>
                </a:effectLst>
                <a:ea typeface="Helvetica Neue Light" charset="0"/>
                <a:cs typeface="Helvetica Neue Light" charset="0"/>
              </a:rPr>
              <a:t>Class: Dog</a:t>
            </a:r>
          </a:p>
        </p:txBody>
      </p:sp>
      <p:sp>
        <p:nvSpPr>
          <p:cNvPr id="6" name="AutoShape 3"/>
          <p:cNvSpPr txBox="1">
            <a:spLocks/>
          </p:cNvSpPr>
          <p:nvPr/>
        </p:nvSpPr>
        <p:spPr bwMode="auto">
          <a:xfrm>
            <a:off x="60198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Max</a:t>
            </a:r>
          </a:p>
        </p:txBody>
      </p:sp>
      <p:sp>
        <p:nvSpPr>
          <p:cNvPr id="7" name="AutoShape 3"/>
          <p:cNvSpPr txBox="1">
            <a:spLocks/>
          </p:cNvSpPr>
          <p:nvPr/>
        </p:nvSpPr>
        <p:spPr bwMode="auto">
          <a:xfrm>
            <a:off x="73152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Fido</a:t>
            </a:r>
          </a:p>
        </p:txBody>
      </p:sp>
      <p:sp>
        <p:nvSpPr>
          <p:cNvPr id="8" name="AutoShape 3"/>
          <p:cNvSpPr txBox="1">
            <a:spLocks/>
          </p:cNvSpPr>
          <p:nvPr/>
        </p:nvSpPr>
        <p:spPr bwMode="auto">
          <a:xfrm>
            <a:off x="47244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Rover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 Tenants of OOP</a:t>
            </a:r>
            <a:endParaRPr lang="en-US" dirty="0"/>
          </a:p>
        </p:txBody>
      </p:sp>
      <p:sp>
        <p:nvSpPr>
          <p:cNvPr id="6" name="Content Placeholder 5"/>
          <p:cNvSpPr>
            <a:spLocks noGrp="1"/>
          </p:cNvSpPr>
          <p:nvPr>
            <p:ph idx="1"/>
          </p:nvPr>
        </p:nvSpPr>
        <p:spPr/>
        <p:txBody>
          <a:bodyPr/>
          <a:lstStyle/>
          <a:p>
            <a:r>
              <a:rPr lang="en-US" dirty="0" smtClean="0"/>
              <a:t>Encapsulation</a:t>
            </a:r>
          </a:p>
          <a:p>
            <a:r>
              <a:rPr lang="en-US" dirty="0" smtClean="0"/>
              <a:t>Inheritance</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Encapsulation</a:t>
            </a:r>
            <a:endParaRPr lang="en-US" dirty="0"/>
          </a:p>
        </p:txBody>
      </p:sp>
      <p:sp>
        <p:nvSpPr>
          <p:cNvPr id="6" name="Content Placeholder 5"/>
          <p:cNvSpPr>
            <a:spLocks noGrp="1"/>
          </p:cNvSpPr>
          <p:nvPr>
            <p:ph idx="1"/>
          </p:nvPr>
        </p:nvSpPr>
        <p:spPr/>
        <p:txBody>
          <a:bodyPr/>
          <a:lstStyle/>
          <a:p>
            <a:r>
              <a:rPr lang="en-US" dirty="0" smtClean="0"/>
              <a:t>Hide implementation details from the outside world</a:t>
            </a:r>
          </a:p>
          <a:p>
            <a:r>
              <a:rPr lang="en-US" dirty="0" smtClean="0"/>
              <a:t>Example:  home electrical wiring</a:t>
            </a:r>
            <a:br>
              <a:rPr lang="en-US" dirty="0" smtClean="0"/>
            </a:br>
            <a:endParaRPr lang="en-US" dirty="0" smtClean="0"/>
          </a:p>
        </p:txBody>
      </p:sp>
      <p:pic>
        <p:nvPicPr>
          <p:cNvPr id="1028" name="Picture 4"/>
          <p:cNvPicPr>
            <a:picLocks noChangeAspect="1" noChangeArrowheads="1"/>
          </p:cNvPicPr>
          <p:nvPr/>
        </p:nvPicPr>
        <p:blipFill>
          <a:blip r:embed="rId2" cstate="print"/>
          <a:srcRect/>
          <a:stretch>
            <a:fillRect/>
          </a:stretch>
        </p:blipFill>
        <p:spPr bwMode="auto">
          <a:xfrm>
            <a:off x="152400" y="3429000"/>
            <a:ext cx="1381125" cy="18859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752600" y="3200400"/>
            <a:ext cx="2788693" cy="252412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724400" y="3048000"/>
            <a:ext cx="1789872" cy="3049411"/>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705600" y="2971800"/>
            <a:ext cx="2219325"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1066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3048000"/>
            <a:ext cx="8305800" cy="1384995"/>
          </a:xfrm>
          <a:prstGeom prst="rect">
            <a:avLst/>
          </a:prstGeom>
          <a:noFill/>
        </p:spPr>
        <p:txBody>
          <a:bodyPr wrap="square" rtlCol="0">
            <a:spAutoFit/>
          </a:bodyPr>
          <a:lstStyle/>
          <a:p>
            <a:r>
              <a:rPr lang="en-US" sz="2800" dirty="0" smtClean="0"/>
              <a:t>It’s true that a </a:t>
            </a:r>
            <a:r>
              <a:rPr lang="en-US" sz="2800" dirty="0" err="1" smtClean="0"/>
              <a:t>BankAccount</a:t>
            </a:r>
            <a:r>
              <a:rPr lang="en-US" sz="2800" dirty="0" smtClean="0"/>
              <a:t> has a Balance, but this class does not contain information about the </a:t>
            </a:r>
            <a:r>
              <a:rPr lang="en-US" sz="2800" b="1" i="1" dirty="0" smtClean="0"/>
              <a:t>behaviors</a:t>
            </a:r>
            <a:r>
              <a:rPr lang="en-US" sz="2800" dirty="0" smtClean="0"/>
              <a:t> of a </a:t>
            </a:r>
            <a:r>
              <a:rPr lang="en-US" sz="2800" dirty="0" err="1" smtClean="0"/>
              <a:t>BankAccount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352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5105400"/>
            <a:ext cx="8305800" cy="1384995"/>
          </a:xfrm>
          <a:prstGeom prst="rect">
            <a:avLst/>
          </a:prstGeom>
          <a:noFill/>
        </p:spPr>
        <p:txBody>
          <a:bodyPr wrap="square" rtlCol="0">
            <a:spAutoFit/>
          </a:bodyPr>
          <a:lstStyle/>
          <a:p>
            <a:r>
              <a:rPr lang="en-US" sz="2800" dirty="0" smtClean="0"/>
              <a:t>Sure, we could do it this way, but we are violating encapsulation by exposing the inner workings of this class (the Balance property).</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267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decimal _balance;</a:t>
            </a: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_balance;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1" y="5867400"/>
            <a:ext cx="8534400" cy="954107"/>
          </a:xfrm>
          <a:prstGeom prst="rect">
            <a:avLst/>
          </a:prstGeom>
          <a:noFill/>
        </p:spPr>
        <p:txBody>
          <a:bodyPr wrap="square" rtlCol="0">
            <a:spAutoFit/>
          </a:bodyPr>
          <a:lstStyle/>
          <a:p>
            <a:r>
              <a:rPr lang="en-US" sz="2800" dirty="0" smtClean="0"/>
              <a:t>Much better – the inner workings of the class are hidden from consumers of the class.</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3434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private decimal _balance;</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decimal Balance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get { return _balance; }</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Deposit(decimal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Withdraw(decimal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smtClean="0">
                <a:solidFill>
                  <a:srgbClr val="FF0000"/>
                </a:solidFill>
                <a:latin typeface="Courier New" pitchFamily="49" charset="0"/>
                <a:cs typeface="Courier New" pitchFamily="49" charset="0"/>
              </a:rPr>
              <a:t>if (_balance - amount &lt; 0)</a:t>
            </a:r>
          </a:p>
          <a:p>
            <a:pPr>
              <a:buNone/>
            </a:pPr>
            <a:r>
              <a:rPr lang="en-US" sz="1300" b="1" dirty="0" smtClean="0">
                <a:solidFill>
                  <a:srgbClr val="FF0000"/>
                </a:solidFill>
                <a:latin typeface="Courier New" pitchFamily="49" charset="0"/>
                <a:cs typeface="Courier New" pitchFamily="49" charset="0"/>
              </a:rPr>
              <a:t>            throw new </a:t>
            </a:r>
            <a:r>
              <a:rPr lang="en-US" sz="1300" b="1" dirty="0" err="1" smtClean="0">
                <a:solidFill>
                  <a:srgbClr val="FF0000"/>
                </a:solidFill>
                <a:latin typeface="Courier New" pitchFamily="49" charset="0"/>
                <a:cs typeface="Courier New" pitchFamily="49" charset="0"/>
              </a:rPr>
              <a:t>InsufficientFundsException</a:t>
            </a:r>
            <a:r>
              <a:rPr lang="en-US" sz="1300" b="1" dirty="0" smtClean="0">
                <a:solidFill>
                  <a:srgbClr val="FF0000"/>
                </a:solidFill>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6019800"/>
            <a:ext cx="8229600" cy="646331"/>
          </a:xfrm>
          <a:prstGeom prst="rect">
            <a:avLst/>
          </a:prstGeom>
          <a:noFill/>
        </p:spPr>
        <p:txBody>
          <a:bodyPr wrap="square" rtlCol="0">
            <a:spAutoFit/>
          </a:bodyPr>
          <a:lstStyle/>
          <a:p>
            <a:r>
              <a:rPr lang="en-US" b="1" dirty="0" smtClean="0"/>
              <a:t>Change!  Throw an exception if there are insufficient funds during a withdrawal.  </a:t>
            </a:r>
            <a:r>
              <a:rPr lang="en-US" dirty="0" smtClean="0"/>
              <a:t>We can make this change easily without breaking any code that uses this class.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2895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5257800"/>
            <a:ext cx="8229600" cy="369332"/>
          </a:xfrm>
          <a:prstGeom prst="rect">
            <a:avLst/>
          </a:prstGeom>
          <a:noFill/>
        </p:spPr>
        <p:txBody>
          <a:bodyPr wrap="square" rtlCol="0">
            <a:spAutoFit/>
          </a:bodyPr>
          <a:lstStyle/>
          <a:p>
            <a:r>
              <a:rPr lang="en-US" b="1" dirty="0" smtClean="0"/>
              <a:t>Change!  </a:t>
            </a:r>
            <a:r>
              <a:rPr lang="en-US" dirty="0" smtClean="0"/>
              <a:t>You cannot withdraw money if the account is closed.</a:t>
            </a:r>
            <a:endParaRPr lang="en-US" dirty="0"/>
          </a:p>
        </p:txBody>
      </p:sp>
      <p:sp>
        <p:nvSpPr>
          <p:cNvPr id="6" name="TextBox 5"/>
          <p:cNvSpPr txBox="1"/>
          <p:nvPr/>
        </p:nvSpPr>
        <p:spPr>
          <a:xfrm>
            <a:off x="457200" y="4572000"/>
            <a:ext cx="8229600" cy="646331"/>
          </a:xfrm>
          <a:prstGeom prst="rect">
            <a:avLst/>
          </a:prstGeom>
          <a:noFill/>
        </p:spPr>
        <p:txBody>
          <a:bodyPr wrap="square" rtlCol="0">
            <a:spAutoFit/>
          </a:bodyPr>
          <a:lstStyle/>
          <a:p>
            <a:r>
              <a:rPr lang="en-US" dirty="0" smtClean="0"/>
              <a:t>The comment in this code is a </a:t>
            </a:r>
            <a:r>
              <a:rPr lang="en-US" b="1" i="1" dirty="0" smtClean="0"/>
              <a:t>code smell</a:t>
            </a:r>
            <a:r>
              <a:rPr lang="en-US" dirty="0" smtClean="0"/>
              <a:t> – if you need a comment to describe what you’re code is doing, your code should be more descriptive!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276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check to see if there is enough money for the withdrawal</a:t>
            </a:r>
          </a:p>
          <a:p>
            <a:pPr>
              <a:buNone/>
            </a:pPr>
            <a:r>
              <a:rPr lang="en-US" sz="1300" b="1" dirty="0" smtClean="0">
                <a:latin typeface="Courier New" pitchFamily="49" charset="0"/>
                <a:cs typeface="Courier New" pitchFamily="49" charset="0"/>
              </a:rPr>
              <a:t>    // and if the account is open</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bankAccount.Balance</a:t>
            </a:r>
            <a:r>
              <a:rPr lang="en-US" sz="1300" b="1" dirty="0" smtClean="0">
                <a:latin typeface="Courier New" pitchFamily="49" charset="0"/>
                <a:cs typeface="Courier New" pitchFamily="49" charset="0"/>
              </a:rPr>
              <a:t> &gt;= amount &amp;&amp; </a:t>
            </a:r>
          </a:p>
          <a:p>
            <a:pPr>
              <a:buNone/>
            </a:pPr>
            <a:r>
              <a:rPr lang="en-US" sz="1300" b="1" dirty="0" smtClean="0">
                <a:latin typeface="Courier New" pitchFamily="49" charset="0"/>
                <a:cs typeface="Courier New" pitchFamily="49" charset="0"/>
              </a:rPr>
              <a:t>        </a:t>
            </a:r>
            <a:r>
              <a:rPr lang="en-US" sz="1300" b="1" dirty="0" err="1" smtClean="0">
                <a:solidFill>
                  <a:srgbClr val="FF0000"/>
                </a:solidFill>
                <a:latin typeface="Courier New" pitchFamily="49" charset="0"/>
                <a:cs typeface="Courier New" pitchFamily="49" charset="0"/>
              </a:rPr>
              <a:t>bankAccount.Status</a:t>
            </a:r>
            <a:r>
              <a:rPr lang="en-US" sz="1300" b="1" dirty="0" smtClean="0">
                <a:solidFill>
                  <a:srgbClr val="FF0000"/>
                </a:solidFill>
                <a:latin typeface="Courier New" pitchFamily="49" charset="0"/>
                <a:cs typeface="Courier New" pitchFamily="49" charset="0"/>
              </a:rPr>
              <a:t> == </a:t>
            </a:r>
            <a:r>
              <a:rPr lang="en-US" sz="1300" b="1" dirty="0" err="1" smtClean="0">
                <a:solidFill>
                  <a:srgbClr val="FF0000"/>
                </a:solidFill>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p:txBody>
      </p:sp>
      <p:sp>
        <p:nvSpPr>
          <p:cNvPr id="7" name="TextBox 6"/>
          <p:cNvSpPr txBox="1"/>
          <p:nvPr/>
        </p:nvSpPr>
        <p:spPr>
          <a:xfrm>
            <a:off x="457200" y="5029200"/>
            <a:ext cx="8229600" cy="1477328"/>
          </a:xfrm>
          <a:prstGeom prst="rect">
            <a:avLst/>
          </a:prstGeom>
          <a:noFill/>
        </p:spPr>
        <p:txBody>
          <a:bodyPr wrap="square" rtlCol="0">
            <a:spAutoFit/>
          </a:bodyPr>
          <a:lstStyle/>
          <a:p>
            <a:r>
              <a:rPr lang="en-US" b="1" dirty="0" smtClean="0"/>
              <a:t>Change!  </a:t>
            </a:r>
            <a:r>
              <a:rPr lang="en-US" dirty="0" smtClean="0"/>
              <a:t>You cannot withdraw money if the account is closed.</a:t>
            </a:r>
            <a:br>
              <a:rPr lang="en-US" dirty="0" smtClean="0"/>
            </a:br>
            <a:r>
              <a:rPr lang="en-US" dirty="0" smtClean="0"/>
              <a:t/>
            </a:r>
            <a:br>
              <a:rPr lang="en-US" dirty="0" smtClean="0"/>
            </a:br>
            <a:r>
              <a:rPr lang="en-US" dirty="0" smtClean="0"/>
              <a:t>The code in the </a:t>
            </a:r>
            <a:r>
              <a:rPr lang="en-US" i="1" dirty="0" smtClean="0"/>
              <a:t>if </a:t>
            </a:r>
            <a:r>
              <a:rPr lang="en-US" dirty="0" smtClean="0"/>
              <a:t>statement is a </a:t>
            </a:r>
            <a:r>
              <a:rPr lang="en-US" b="1" i="1" dirty="0" smtClean="0"/>
              <a:t>leaky abstraction</a:t>
            </a:r>
            <a:r>
              <a:rPr lang="en-US" dirty="0" smtClean="0"/>
              <a:t> – the details about whether you can withdraw money is spread out among the consumers of the </a:t>
            </a:r>
            <a:r>
              <a:rPr lang="en-US" dirty="0" err="1" smtClean="0"/>
              <a:t>BankAccount</a:t>
            </a:r>
            <a:r>
              <a:rPr lang="en-US" dirty="0" smtClean="0"/>
              <a:t> instead of being </a:t>
            </a:r>
            <a:r>
              <a:rPr lang="en-US" b="1" i="1" dirty="0" smtClean="0"/>
              <a:t>encapsulated</a:t>
            </a:r>
            <a:r>
              <a:rPr lang="en-US" dirty="0" smtClean="0"/>
              <a:t> inside the </a:t>
            </a:r>
            <a:r>
              <a:rPr lang="en-US" dirty="0" err="1" smtClean="0"/>
              <a:t>BankAccount</a:t>
            </a:r>
            <a:r>
              <a:rPr lang="en-US" dirty="0" smtClean="0"/>
              <a:t> object.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4196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CanWithdraw</a:t>
            </a:r>
            <a:r>
              <a:rPr lang="en-US" sz="1300" b="1" dirty="0" smtClean="0">
                <a:latin typeface="Courier New" pitchFamily="49" charset="0"/>
                <a:cs typeface="Courier New" pitchFamily="49" charset="0"/>
              </a:rPr>
              <a: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return Balance &gt;= amount &amp;&amp; Status == </a:t>
            </a:r>
            <a:r>
              <a:rPr lang="en-US" sz="1300" b="1" dirty="0" err="1" smtClean="0">
                <a:latin typeface="Courier New" pitchFamily="49" charset="0"/>
                <a:cs typeface="Courier New" pitchFamily="49" charset="0"/>
              </a:rPr>
              <a:t>BankAccountStatus.Open</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Withdraw(</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a:t>
            </a:r>
            <a:r>
              <a:rPr lang="en-US" sz="1300" b="1" dirty="0" smtClean="0">
                <a:latin typeface="Courier New" pitchFamily="49" charset="0"/>
                <a:cs typeface="Courier New" pitchFamily="49" charset="0"/>
              </a:rPr>
              <a:t>, decimal amount)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bool</a:t>
            </a: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 no need for a comment anymore, this code says what it does!</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bankAccount.CanWithdraw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bankAccount.Withdraw</a:t>
            </a:r>
            <a:r>
              <a:rPr lang="en-US" sz="1300" b="1" dirty="0" smtClean="0">
                <a:latin typeface="Courier New" pitchFamily="49" charset="0"/>
                <a:cs typeface="Courier New" pitchFamily="49" charset="0"/>
              </a:rPr>
              <a:t>(amount);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true;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 = false;</a:t>
            </a:r>
          </a:p>
          <a:p>
            <a:pPr>
              <a:buNone/>
            </a:pPr>
            <a:r>
              <a:rPr lang="en-US" sz="1300" b="1" dirty="0" smtClean="0">
                <a:latin typeface="Courier New" pitchFamily="49" charset="0"/>
                <a:cs typeface="Courier New" pitchFamily="49" charset="0"/>
              </a:rPr>
              <a:t>    return </a:t>
            </a:r>
            <a:r>
              <a:rPr lang="en-US" sz="1300" b="1" dirty="0" err="1" smtClean="0">
                <a:latin typeface="Courier New" pitchFamily="49" charset="0"/>
                <a:cs typeface="Courier New" pitchFamily="49" charset="0"/>
              </a:rPr>
              <a:t>couldWithdrawMoney</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p:txBody>
      </p:sp>
      <p:sp>
        <p:nvSpPr>
          <p:cNvPr id="6" name="TextBox 5"/>
          <p:cNvSpPr txBox="1"/>
          <p:nvPr/>
        </p:nvSpPr>
        <p:spPr>
          <a:xfrm>
            <a:off x="332601" y="6059269"/>
            <a:ext cx="8582799" cy="646331"/>
          </a:xfrm>
          <a:prstGeom prst="rect">
            <a:avLst/>
          </a:prstGeom>
          <a:noFill/>
        </p:spPr>
        <p:txBody>
          <a:bodyPr wrap="square" rtlCol="0">
            <a:spAutoFit/>
          </a:bodyPr>
          <a:lstStyle/>
          <a:p>
            <a:r>
              <a:rPr lang="en-US" dirty="0" smtClean="0"/>
              <a:t>The details about whether an amount of money can be withdrawn from a bank account is now </a:t>
            </a:r>
            <a:r>
              <a:rPr lang="en-US" b="1" i="1" dirty="0" smtClean="0"/>
              <a:t>encapsulated</a:t>
            </a:r>
            <a:r>
              <a:rPr lang="en-US" dirty="0" smtClean="0"/>
              <a:t> inside the </a:t>
            </a:r>
            <a:r>
              <a:rPr lang="en-US" dirty="0" err="1" smtClean="0"/>
              <a:t>BankAccount</a:t>
            </a:r>
            <a:r>
              <a:rPr lang="en-US" dirty="0" smtClean="0"/>
              <a:t> class.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Change is everything!</a:t>
            </a:r>
            <a:endParaRPr lang="en-US" dirty="0"/>
          </a:p>
        </p:txBody>
      </p:sp>
      <p:sp>
        <p:nvSpPr>
          <p:cNvPr id="4" name="Content Placeholder 3"/>
          <p:cNvSpPr>
            <a:spLocks noGrp="1"/>
          </p:cNvSpPr>
          <p:nvPr>
            <p:ph idx="1"/>
          </p:nvPr>
        </p:nvSpPr>
        <p:spPr/>
        <p:txBody>
          <a:bodyPr/>
          <a:lstStyle/>
          <a:p>
            <a:r>
              <a:rPr lang="en-US" dirty="0" smtClean="0"/>
              <a:t>We spend all day changing our code</a:t>
            </a:r>
          </a:p>
          <a:p>
            <a:r>
              <a:rPr lang="en-US" dirty="0" smtClean="0"/>
              <a:t>Every time you change code, you risk adding a bug to the system</a:t>
            </a:r>
          </a:p>
          <a:p>
            <a:r>
              <a:rPr lang="en-US" dirty="0" smtClean="0"/>
              <a:t>The more code we have to write, the more bugs we risk introducing into the system</a:t>
            </a:r>
          </a:p>
          <a:p>
            <a:r>
              <a:rPr lang="en-US" dirty="0" smtClean="0"/>
              <a:t>All of this costs money!</a:t>
            </a:r>
          </a:p>
          <a:p>
            <a:pPr>
              <a:buNone/>
            </a:pPr>
            <a:r>
              <a:rPr lang="en-US" b="1" i="1" dirty="0" smtClean="0"/>
              <a:t/>
            </a:r>
            <a:br>
              <a:rPr lang="en-US" b="1" i="1" dirty="0" smtClean="0"/>
            </a:br>
            <a:r>
              <a:rPr lang="en-US" b="1" i="1" dirty="0" smtClean="0"/>
              <a:t>Therefore, we should do whatever we can to make our code as easy to change as possible.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a:t>
            </a:r>
            <a:r>
              <a:rPr lang="en-US" smtClean="0"/>
              <a:t>Demeter example here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227527" y="29718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3513527" y="2971800"/>
            <a:ext cx="2103461"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6" name="TextBox 5"/>
          <p:cNvSpPr txBox="1"/>
          <p:nvPr/>
        </p:nvSpPr>
        <p:spPr>
          <a:xfrm>
            <a:off x="5799527" y="29718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122473" y="46482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5" name="TextBox 4"/>
          <p:cNvSpPr txBox="1"/>
          <p:nvPr/>
        </p:nvSpPr>
        <p:spPr>
          <a:xfrm>
            <a:off x="1122473" y="2895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770673" y="28194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p:txBody>
      </p:sp>
      <p:sp>
        <p:nvSpPr>
          <p:cNvPr id="7" name="TextBox 6"/>
          <p:cNvSpPr txBox="1"/>
          <p:nvPr/>
        </p:nvSpPr>
        <p:spPr>
          <a:xfrm>
            <a:off x="1884473" y="411480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56273" y="3124200"/>
            <a:ext cx="716863" cy="369332"/>
          </a:xfrm>
          <a:prstGeom prst="rect">
            <a:avLst/>
          </a:prstGeom>
          <a:noFill/>
        </p:spPr>
        <p:txBody>
          <a:bodyPr wrap="none" rtlCol="0">
            <a:spAutoFit/>
          </a:bodyPr>
          <a:lstStyle/>
          <a:p>
            <a:r>
              <a:rPr lang="en-US" b="1" dirty="0" smtClean="0"/>
              <a:t>Has-a</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a:t>
            </a:r>
            <a:r>
              <a:rPr lang="en-US" dirty="0" smtClean="0">
                <a:solidFill>
                  <a:srgbClr val="FF0000"/>
                </a:solidFill>
              </a:rPr>
              <a:t>string </a:t>
            </a:r>
            <a:r>
              <a:rPr lang="en-US" dirty="0" err="1" smtClean="0">
                <a:solidFill>
                  <a:srgbClr val="FF0000"/>
                </a:solidFill>
              </a:rPr>
              <a:t>FormatName</a:t>
            </a:r>
            <a:r>
              <a:rPr lang="en-US" dirty="0" smtClean="0">
                <a:solidFill>
                  <a:srgbClr val="FF0000"/>
                </a:solidFill>
              </a:rPr>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86200" y="5257800"/>
            <a:ext cx="3429000" cy="646331"/>
          </a:xfrm>
          <a:prstGeom prst="rect">
            <a:avLst/>
          </a:prstGeom>
          <a:noFill/>
        </p:spPr>
        <p:txBody>
          <a:bodyPr wrap="square" rtlCol="0">
            <a:spAutoFit/>
          </a:bodyPr>
          <a:lstStyle/>
          <a:p>
            <a:r>
              <a:rPr lang="en-US" b="1" i="1" dirty="0" err="1" smtClean="0"/>
              <a:t>FormatName</a:t>
            </a:r>
            <a:r>
              <a:rPr lang="en-US" b="1" i="1" dirty="0" smtClean="0"/>
              <a:t>() will format name as Last Name, First Name.</a:t>
            </a:r>
            <a:endParaRPr lang="en-US" b="1" i="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4648200" cy="923330"/>
          </a:xfrm>
          <a:prstGeom prst="rect">
            <a:avLst/>
          </a:prstGeom>
          <a:noFill/>
        </p:spPr>
        <p:txBody>
          <a:bodyPr wrap="square" rtlCol="0">
            <a:spAutoFit/>
          </a:bodyPr>
          <a:lstStyle/>
          <a:p>
            <a:r>
              <a:rPr lang="en-US" b="1" i="1" dirty="0" smtClean="0"/>
              <a:t>Change!   In some cases, we want to format the name for </a:t>
            </a:r>
            <a:r>
              <a:rPr lang="en-US" b="1" i="1" dirty="0" err="1" smtClean="0"/>
              <a:t>CustomerContact</a:t>
            </a:r>
            <a:r>
              <a:rPr lang="en-US" b="1" i="1" dirty="0" smtClean="0"/>
              <a:t> objects as “First Name Last Name”.</a:t>
            </a:r>
            <a:endParaRPr lang="en-US" b="1" i="1" dirty="0"/>
          </a:p>
        </p:txBody>
      </p:sp>
      <p:sp>
        <p:nvSpPr>
          <p:cNvPr id="12" name="TextBox 11"/>
          <p:cNvSpPr txBox="1"/>
          <p:nvPr/>
        </p:nvSpPr>
        <p:spPr>
          <a:xfrm>
            <a:off x="3810000" y="4085272"/>
            <a:ext cx="4724400" cy="2585323"/>
          </a:xfrm>
          <a:prstGeom prst="rect">
            <a:avLst/>
          </a:prstGeom>
          <a:noFill/>
        </p:spPr>
        <p:txBody>
          <a:bodyPr wrap="square" rtlCol="0">
            <a:spAutoFit/>
          </a:bodyPr>
          <a:lstStyle/>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bool</a:t>
            </a:r>
            <a:r>
              <a:rPr lang="en-US" b="1" dirty="0" smtClean="0"/>
              <a:t> </a:t>
            </a:r>
            <a:r>
              <a:rPr lang="en-US" b="1" dirty="0" err="1" smtClean="0"/>
              <a:t>lastNameFirst</a:t>
            </a:r>
            <a:r>
              <a:rPr lang="en-US" b="1" dirty="0" smtClean="0"/>
              <a:t>)  </a:t>
            </a:r>
          </a:p>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INameFormatter</a:t>
            </a:r>
            <a:r>
              <a:rPr lang="en-US" b="1" dirty="0" smtClean="0"/>
              <a:t> formatter)</a:t>
            </a:r>
          </a:p>
          <a:p>
            <a:r>
              <a:rPr lang="en-US" dirty="0" smtClean="0"/>
              <a:t/>
            </a:r>
            <a:br>
              <a:rPr lang="en-US" dirty="0" smtClean="0"/>
            </a:br>
            <a:r>
              <a:rPr lang="en-US" b="1" i="1" dirty="0" smtClean="0"/>
              <a:t>Either way  will force us to change any code that calls </a:t>
            </a:r>
            <a:r>
              <a:rPr lang="en-US" b="1" i="1" dirty="0" err="1" smtClean="0"/>
              <a:t>FormatName</a:t>
            </a:r>
            <a:r>
              <a:rPr lang="en-US" b="1" i="1" dirty="0" smtClean="0"/>
              <a:t>() on any class deriving from Person!</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Rethinking inheritance</a:t>
            </a:r>
            <a:endParaRPr lang="en-US" dirty="0"/>
          </a:p>
        </p:txBody>
      </p:sp>
      <p:sp>
        <p:nvSpPr>
          <p:cNvPr id="13" name="Text Placeholder 12"/>
          <p:cNvSpPr>
            <a:spLocks noGrp="1"/>
          </p:cNvSpPr>
          <p:nvPr>
            <p:ph type="body" idx="1"/>
          </p:nvPr>
        </p:nvSpPr>
        <p:spPr/>
        <p:txBody>
          <a:bodyPr/>
          <a:lstStyle/>
          <a:p>
            <a:pPr algn="ctr"/>
            <a:r>
              <a:rPr lang="en-US" sz="1800" dirty="0" smtClean="0"/>
              <a:t>What’s good about inheritance</a:t>
            </a:r>
            <a:endParaRPr lang="en-US" sz="1800" dirty="0"/>
          </a:p>
        </p:txBody>
      </p:sp>
      <p:sp>
        <p:nvSpPr>
          <p:cNvPr id="14" name="Content Placeholder 13"/>
          <p:cNvSpPr>
            <a:spLocks noGrp="1"/>
          </p:cNvSpPr>
          <p:nvPr>
            <p:ph sz="half" idx="2"/>
          </p:nvPr>
        </p:nvSpPr>
        <p:spPr/>
        <p:txBody>
          <a:bodyPr/>
          <a:lstStyle/>
          <a:p>
            <a:r>
              <a:rPr lang="en-US" dirty="0" smtClean="0"/>
              <a:t>Enables code reuse</a:t>
            </a:r>
          </a:p>
          <a:p>
            <a:r>
              <a:rPr lang="en-US" dirty="0" smtClean="0"/>
              <a:t>Polymorphism (“one with many forms”)</a:t>
            </a:r>
            <a:br>
              <a:rPr lang="en-US" dirty="0" smtClean="0"/>
            </a:br>
            <a:r>
              <a:rPr lang="en-US" dirty="0" smtClean="0"/>
              <a:t/>
            </a:r>
            <a:br>
              <a:rPr lang="en-US" dirty="0" smtClean="0"/>
            </a:br>
            <a:endParaRPr lang="en-US" dirty="0"/>
          </a:p>
        </p:txBody>
      </p:sp>
      <p:sp>
        <p:nvSpPr>
          <p:cNvPr id="15" name="Text Placeholder 14"/>
          <p:cNvSpPr>
            <a:spLocks noGrp="1"/>
          </p:cNvSpPr>
          <p:nvPr>
            <p:ph type="body" sz="quarter" idx="3"/>
          </p:nvPr>
        </p:nvSpPr>
        <p:spPr/>
        <p:txBody>
          <a:bodyPr/>
          <a:lstStyle/>
          <a:p>
            <a:pPr algn="ctr"/>
            <a:r>
              <a:rPr lang="en-US" sz="1800" dirty="0" smtClean="0"/>
              <a:t>What’s bad about inheritance</a:t>
            </a:r>
            <a:endParaRPr lang="en-US" sz="1800" dirty="0"/>
          </a:p>
        </p:txBody>
      </p:sp>
      <p:sp>
        <p:nvSpPr>
          <p:cNvPr id="16" name="Content Placeholder 15"/>
          <p:cNvSpPr>
            <a:spLocks noGrp="1"/>
          </p:cNvSpPr>
          <p:nvPr>
            <p:ph sz="quarter" idx="4"/>
          </p:nvPr>
        </p:nvSpPr>
        <p:spPr/>
        <p:txBody>
          <a:bodyPr/>
          <a:lstStyle/>
          <a:p>
            <a:r>
              <a:rPr lang="en-US" dirty="0" smtClean="0"/>
              <a:t>Tight coupling – changes to the base class can cause all derived classes to have to changes</a:t>
            </a:r>
          </a:p>
          <a:p>
            <a:r>
              <a:rPr lang="en-US" dirty="0" smtClean="0"/>
              <a:t>Deep inheritance hierarchies are sometimes hard to figure out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5029200" cy="1938992"/>
          </a:xfrm>
          <a:prstGeom prst="rect">
            <a:avLst/>
          </a:prstGeom>
          <a:noFill/>
        </p:spPr>
        <p:txBody>
          <a:bodyPr wrap="square" rtlCol="0">
            <a:spAutoFit/>
          </a:bodyPr>
          <a:lstStyle/>
          <a:p>
            <a:r>
              <a:rPr lang="en-US" dirty="0" smtClean="0"/>
              <a:t>Question:</a:t>
            </a:r>
          </a:p>
          <a:p>
            <a:pPr marL="342900" indent="-342900">
              <a:buFont typeface="+mj-lt"/>
              <a:buAutoNum type="arabicPeriod"/>
            </a:pPr>
            <a:r>
              <a:rPr lang="en-US" dirty="0" smtClean="0"/>
              <a:t>Will we ever have code that requires us to use the methods and properties that we put in the Person class?</a:t>
            </a:r>
            <a:br>
              <a:rPr lang="en-US" dirty="0" smtClean="0"/>
            </a:br>
            <a:r>
              <a:rPr lang="en-US" dirty="0" smtClean="0"/>
              <a:t/>
            </a:r>
            <a:br>
              <a:rPr lang="en-US" dirty="0" smtClean="0"/>
            </a:br>
            <a:r>
              <a:rPr lang="en-US" sz="1500" b="1" dirty="0" smtClean="0">
                <a:latin typeface="Courier New" pitchFamily="49" charset="0"/>
                <a:cs typeface="Courier New" pitchFamily="49" charset="0"/>
              </a:rPr>
              <a:t>Person </a:t>
            </a:r>
            <a:r>
              <a:rPr lang="en-US" sz="1500" b="1" dirty="0" err="1" smtClean="0">
                <a:latin typeface="Courier New" pitchFamily="49" charset="0"/>
                <a:cs typeface="Courier New" pitchFamily="49" charset="0"/>
              </a:rPr>
              <a:t>person</a:t>
            </a:r>
            <a:r>
              <a:rPr lang="en-US" sz="1500" b="1" dirty="0" smtClean="0">
                <a:latin typeface="Courier New" pitchFamily="49" charset="0"/>
                <a:cs typeface="Courier New" pitchFamily="49" charset="0"/>
              </a:rPr>
              <a:t> = </a:t>
            </a:r>
            <a:r>
              <a:rPr lang="en-US" sz="1500" b="1" dirty="0" err="1" smtClean="0">
                <a:latin typeface="Courier New" pitchFamily="49" charset="0"/>
                <a:cs typeface="Courier New" pitchFamily="49" charset="0"/>
              </a:rPr>
              <a:t>GetImportantPerson</a:t>
            </a:r>
            <a:r>
              <a:rPr lang="en-US" sz="1500" b="1" dirty="0" smtClean="0">
                <a:latin typeface="Courier New" pitchFamily="49" charset="0"/>
                <a:cs typeface="Courier New" pitchFamily="49" charset="0"/>
              </a:rPr>
              <a:t>();</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return </a:t>
            </a:r>
            <a:r>
              <a:rPr lang="en-US" sz="1500" b="1" dirty="0" err="1" smtClean="0">
                <a:latin typeface="Courier New" pitchFamily="49" charset="0"/>
                <a:cs typeface="Courier New" pitchFamily="49" charset="0"/>
              </a:rPr>
              <a:t>person.FormatName</a:t>
            </a: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5943600" y="1752600"/>
            <a:ext cx="2374368" cy="1477328"/>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11" name="TextBox 10"/>
          <p:cNvSpPr txBox="1"/>
          <p:nvPr/>
        </p:nvSpPr>
        <p:spPr>
          <a:xfrm>
            <a:off x="3657600" y="3429000"/>
            <a:ext cx="2438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Employee</a:t>
            </a:r>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12" name="TextBox 11"/>
          <p:cNvSpPr txBox="1"/>
          <p:nvPr/>
        </p:nvSpPr>
        <p:spPr>
          <a:xfrm>
            <a:off x="838200" y="5105400"/>
            <a:ext cx="7696200" cy="1200329"/>
          </a:xfrm>
          <a:prstGeom prst="rect">
            <a:avLst/>
          </a:prstGeom>
          <a:noFill/>
        </p:spPr>
        <p:txBody>
          <a:bodyPr wrap="square" rtlCol="0">
            <a:spAutoFit/>
          </a:bodyPr>
          <a:lstStyle/>
          <a:p>
            <a:r>
              <a:rPr lang="en-US" b="1" dirty="0" smtClean="0"/>
              <a:t>What do we have now:</a:t>
            </a:r>
          </a:p>
          <a:p>
            <a:pPr marL="342900" indent="-342900">
              <a:buFont typeface="+mj-lt"/>
              <a:buAutoNum type="arabicPeriod"/>
            </a:pPr>
            <a:r>
              <a:rPr lang="en-US" dirty="0" smtClean="0"/>
              <a:t>Our classes are no longer tightly coupled by inheritance, so we can change </a:t>
            </a:r>
            <a:r>
              <a:rPr lang="en-US" dirty="0" err="1" smtClean="0"/>
              <a:t>FormatName</a:t>
            </a:r>
            <a:r>
              <a:rPr lang="en-US" dirty="0" smtClean="0"/>
              <a:t>() on one class without affecting another</a:t>
            </a:r>
          </a:p>
          <a:p>
            <a:pPr marL="342900" indent="-342900">
              <a:buFont typeface="+mj-lt"/>
              <a:buAutoNum type="arabicPeriod"/>
            </a:pPr>
            <a:r>
              <a:rPr lang="en-US" dirty="0" smtClean="0"/>
              <a:t>But we still want to reuse the name formatting code!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36576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FirstNameLastNameNameFormatter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LastNameFirstNameNameFormatter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Create classes that format names – an object-oriented solution!</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19812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public class Customer</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new </a:t>
            </a:r>
            <a:r>
              <a:rPr lang="en-US" sz="1500" b="1" dirty="0" err="1" smtClean="0">
                <a:latin typeface="Courier New" pitchFamily="49" charset="0"/>
                <a:cs typeface="Courier New" pitchFamily="49" charset="0"/>
              </a:rPr>
              <a:t>FirstNameLastNameNameFormatter</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Any class that needs to format names can use the name formatter objects.</a:t>
            </a:r>
            <a:endParaRPr lang="en-US" sz="2800" dirty="0"/>
          </a:p>
        </p:txBody>
      </p:sp>
      <p:sp>
        <p:nvSpPr>
          <p:cNvPr id="5" name="TextBox 4"/>
          <p:cNvSpPr txBox="1"/>
          <p:nvPr/>
        </p:nvSpPr>
        <p:spPr>
          <a:xfrm>
            <a:off x="457200" y="4648200"/>
            <a:ext cx="8229600" cy="954107"/>
          </a:xfrm>
          <a:prstGeom prst="rect">
            <a:avLst/>
          </a:prstGeom>
          <a:noFill/>
        </p:spPr>
        <p:txBody>
          <a:bodyPr wrap="square" rtlCol="0">
            <a:spAutoFit/>
          </a:bodyPr>
          <a:lstStyle/>
          <a:p>
            <a:r>
              <a:rPr lang="en-US" sz="2800" dirty="0" smtClean="0"/>
              <a:t>This technique is called </a:t>
            </a:r>
            <a:r>
              <a:rPr lang="en-US" sz="2800" b="1" i="1" dirty="0" smtClean="0"/>
              <a:t>composition</a:t>
            </a:r>
            <a:r>
              <a:rPr lang="en-US" sz="2800" dirty="0" smtClean="0"/>
              <a:t> – classes can add functionality by using functionality in other objects.</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total cost of owning a mess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6739" y="1905000"/>
            <a:ext cx="7551907" cy="3886200"/>
          </a:xfrm>
          <a:prstGeom prst="rect">
            <a:avLst/>
          </a:prstGeom>
          <a:noFill/>
          <a:ln w="9525">
            <a:noFill/>
            <a:miter lim="800000"/>
            <a:headEnd/>
            <a:tailEnd/>
          </a:ln>
        </p:spPr>
      </p:pic>
      <p:sp>
        <p:nvSpPr>
          <p:cNvPr id="7" name="TextBox 6"/>
          <p:cNvSpPr txBox="1"/>
          <p:nvPr/>
        </p:nvSpPr>
        <p:spPr>
          <a:xfrm>
            <a:off x="4191000" y="6019800"/>
            <a:ext cx="675185" cy="369332"/>
          </a:xfrm>
          <a:prstGeom prst="rect">
            <a:avLst/>
          </a:prstGeom>
          <a:noFill/>
        </p:spPr>
        <p:txBody>
          <a:bodyPr wrap="none" rtlCol="0">
            <a:spAutoFit/>
          </a:bodyPr>
          <a:lstStyle/>
          <a:p>
            <a:r>
              <a:rPr lang="en-US" b="1" dirty="0" smtClean="0"/>
              <a:t>Time</a:t>
            </a:r>
            <a:endParaRPr lang="en-US" b="1" dirty="0"/>
          </a:p>
        </p:txBody>
      </p:sp>
      <p:sp>
        <p:nvSpPr>
          <p:cNvPr id="8" name="TextBox 7"/>
          <p:cNvSpPr txBox="1"/>
          <p:nvPr/>
        </p:nvSpPr>
        <p:spPr>
          <a:xfrm rot="16200000">
            <a:off x="-270129" y="3478099"/>
            <a:ext cx="1390124" cy="369332"/>
          </a:xfrm>
          <a:prstGeom prst="rect">
            <a:avLst/>
          </a:prstGeom>
          <a:noFill/>
          <a:scene3d>
            <a:camera prst="orthographicFront">
              <a:rot lat="0" lon="0" rev="0"/>
            </a:camera>
            <a:lightRig rig="threePt" dir="t"/>
          </a:scene3d>
        </p:spPr>
        <p:txBody>
          <a:bodyPr wrap="none" rtlCol="0">
            <a:spAutoFit/>
          </a:bodyPr>
          <a:lstStyle/>
          <a:p>
            <a:r>
              <a:rPr lang="en-US" b="1" dirty="0" smtClean="0"/>
              <a:t>Productivity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a:t>
            </a:r>
            <a:r>
              <a:rPr lang="en-US" dirty="0" err="1" smtClean="0"/>
              <a:t>mixins</a:t>
            </a:r>
            <a:endParaRPr lang="en-US" dirty="0"/>
          </a:p>
        </p:txBody>
      </p:sp>
      <p:sp>
        <p:nvSpPr>
          <p:cNvPr id="3" name="Content Placeholder 2"/>
          <p:cNvSpPr>
            <a:spLocks noGrp="1"/>
          </p:cNvSpPr>
          <p:nvPr>
            <p:ph idx="1"/>
          </p:nvPr>
        </p:nvSpPr>
        <p:spPr>
          <a:xfrm>
            <a:off x="457200" y="1600200"/>
            <a:ext cx="8229600" cy="4191000"/>
          </a:xfrm>
          <a:solidFill>
            <a:schemeClr val="bg1">
              <a:lumMod val="85000"/>
            </a:schemeClr>
          </a:solidFill>
        </p:spPr>
        <p:txBody>
          <a:bodyPr>
            <a:normAutofit/>
          </a:bodyPr>
          <a:lstStyle/>
          <a:p>
            <a:pPr>
              <a:buNone/>
            </a:pPr>
            <a:r>
              <a:rPr lang="en-US" sz="1600" b="1" dirty="0" smtClean="0">
                <a:latin typeface="Courier New" pitchFamily="49" charset="0"/>
                <a:cs typeface="Courier New" pitchFamily="49" charset="0"/>
              </a:rPr>
              <a:t>module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def </a:t>
            </a:r>
            <a:r>
              <a:rPr lang="en-US" sz="1600" b="1" dirty="0" err="1" smtClean="0">
                <a:latin typeface="Courier New" pitchFamily="49" charset="0"/>
                <a:cs typeface="Courier New" pitchFamily="49" charset="0"/>
              </a:rPr>
              <a:t>format_name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return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 " " +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end</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class Customer</a:t>
            </a:r>
          </a:p>
          <a:p>
            <a:pPr>
              <a:buNone/>
            </a:pPr>
            <a:r>
              <a:rPr lang="en-US" sz="1600" b="1" dirty="0" smtClean="0">
                <a:latin typeface="Courier New" pitchFamily="49" charset="0"/>
                <a:cs typeface="Courier New" pitchFamily="49" charset="0"/>
              </a:rPr>
              <a:t>  include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customer = </a:t>
            </a:r>
            <a:r>
              <a:rPr lang="en-US" sz="1600" b="1" dirty="0" err="1" smtClean="0">
                <a:latin typeface="Courier New" pitchFamily="49" charset="0"/>
                <a:cs typeface="Courier New" pitchFamily="49" charset="0"/>
              </a:rPr>
              <a:t>Customer.new</a:t>
            </a:r>
            <a:endParaRPr lang="en-US" sz="1600" b="1" dirty="0" smtClean="0">
              <a:latin typeface="Courier New" pitchFamily="49" charset="0"/>
              <a:cs typeface="Courier New" pitchFamily="49" charset="0"/>
            </a:endParaRPr>
          </a:p>
          <a:p>
            <a:pPr>
              <a:buNone/>
            </a:pPr>
            <a:r>
              <a:rPr lang="en-US" sz="1600" b="1" dirty="0" err="1" smtClean="0">
                <a:latin typeface="Courier New" pitchFamily="49" charset="0"/>
                <a:cs typeface="Courier New" pitchFamily="49" charset="0"/>
              </a:rPr>
              <a:t>customer.first_name</a:t>
            </a:r>
            <a:r>
              <a:rPr lang="en-US" sz="1600" b="1" dirty="0" smtClean="0">
                <a:latin typeface="Courier New" pitchFamily="49" charset="0"/>
                <a:cs typeface="Courier New" pitchFamily="49" charset="0"/>
              </a:rPr>
              <a:t> = ‘Jon’</a:t>
            </a:r>
          </a:p>
          <a:p>
            <a:pPr>
              <a:buNone/>
            </a:pPr>
            <a:r>
              <a:rPr lang="en-US" sz="1600" b="1" dirty="0" err="1" smtClean="0">
                <a:latin typeface="Courier New" pitchFamily="49" charset="0"/>
                <a:cs typeface="Courier New" pitchFamily="49" charset="0"/>
              </a:rPr>
              <a:t>customer.last_name</a:t>
            </a:r>
            <a:r>
              <a:rPr lang="en-US" sz="1600" b="1" dirty="0" smtClean="0">
                <a:latin typeface="Courier New" pitchFamily="49" charset="0"/>
                <a:cs typeface="Courier New" pitchFamily="49" charset="0"/>
              </a:rPr>
              <a:t> = ‘Kruger’</a:t>
            </a:r>
          </a:p>
          <a:p>
            <a:pPr>
              <a:buNone/>
            </a:pPr>
            <a:r>
              <a:rPr lang="en-US" sz="1600" b="1" dirty="0" smtClean="0">
                <a:latin typeface="Courier New" pitchFamily="49" charset="0"/>
                <a:cs typeface="Courier New" pitchFamily="49" charset="0"/>
              </a:rPr>
              <a:t>puts </a:t>
            </a:r>
            <a:r>
              <a:rPr lang="en-US" sz="1600" b="1" dirty="0" err="1" smtClean="0">
                <a:latin typeface="Courier New" pitchFamily="49" charset="0"/>
                <a:cs typeface="Courier New" pitchFamily="49" charset="0"/>
              </a:rPr>
              <a:t>customer.format_name</a:t>
            </a:r>
            <a:r>
              <a:rPr lang="en-US" sz="1600" b="1" dirty="0" smtClean="0">
                <a:latin typeface="Courier New" pitchFamily="49" charset="0"/>
                <a:cs typeface="Courier New" pitchFamily="49" charset="0"/>
              </a:rPr>
              <a:t>  # this line will output: </a:t>
            </a:r>
            <a:r>
              <a:rPr lang="en-US" sz="1600" b="1" i="1" dirty="0" smtClean="0">
                <a:latin typeface="Courier New" pitchFamily="49" charset="0"/>
                <a:cs typeface="Courier New" pitchFamily="49" charset="0"/>
              </a:rPr>
              <a:t>Jon Kruger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vs. inheritance</a:t>
            </a:r>
            <a:endParaRPr lang="en-US" dirty="0"/>
          </a:p>
        </p:txBody>
      </p:sp>
      <p:sp>
        <p:nvSpPr>
          <p:cNvPr id="6" name="Content Placeholder 5"/>
          <p:cNvSpPr>
            <a:spLocks noGrp="1"/>
          </p:cNvSpPr>
          <p:nvPr>
            <p:ph idx="1"/>
          </p:nvPr>
        </p:nvSpPr>
        <p:spPr>
          <a:xfrm>
            <a:off x="533400" y="1570037"/>
            <a:ext cx="8229600" cy="4525963"/>
          </a:xfrm>
        </p:spPr>
        <p:txBody>
          <a:bodyPr/>
          <a:lstStyle/>
          <a:p>
            <a:r>
              <a:rPr lang="en-US" dirty="0" smtClean="0"/>
              <a:t>Composition allows you to reuse code without being tightly coupled to a base class</a:t>
            </a:r>
          </a:p>
          <a:p>
            <a:r>
              <a:rPr lang="en-US" dirty="0" smtClean="0"/>
              <a:t>Many loosely coupled, small, testable classes that provide bits of functionality that can be used by anyone who wants to use them</a:t>
            </a:r>
          </a:p>
          <a:p>
            <a:r>
              <a:rPr lang="en-US" dirty="0" smtClean="0"/>
              <a:t>Example: going shopping at a grocery store vs. growing your own food on a farm – at the grocery store, it’s much easier to change what you get!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 Return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number of pieces of peel that</a:t>
            </a:r>
          </a:p>
          <a:p>
            <a:pPr>
              <a:buNone/>
            </a:pPr>
            <a:r>
              <a:rPr lang="en-US" sz="1500" b="1" dirty="0" smtClean="0">
                <a:latin typeface="Courier New" pitchFamily="49" charset="0"/>
                <a:cs typeface="Courier New" pitchFamily="49" charset="0"/>
              </a:rPr>
              <a:t>    // resulted from the peeling activity.</a:t>
            </a:r>
          </a:p>
          <a:p>
            <a:pPr>
              <a:buNone/>
            </a:pPr>
            <a:r>
              <a:rPr lang="en-US" sz="1500" b="1" dirty="0" smtClean="0">
                <a:latin typeface="Courier New" pitchFamily="49" charset="0"/>
                <a:cs typeface="Courier New" pitchFamily="49" charset="0"/>
              </a:rPr>
              <a:t>    public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Peel()</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1;</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Apple :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Example1</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static void Main(String[] </a:t>
            </a:r>
            <a:r>
              <a:rPr lang="en-US" sz="1500" b="1" dirty="0" err="1" smtClean="0">
                <a:latin typeface="Courier New" pitchFamily="49" charset="0"/>
                <a:cs typeface="Courier New" pitchFamily="49" charset="0"/>
              </a:rPr>
              <a:t>args</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Apple </a:t>
            </a:r>
            <a:r>
              <a:rPr lang="en-US" sz="1500" b="1" dirty="0" err="1" smtClean="0">
                <a:latin typeface="Courier New" pitchFamily="49" charset="0"/>
                <a:cs typeface="Courier New" pitchFamily="49" charset="0"/>
              </a:rPr>
              <a:t>apple</a:t>
            </a:r>
            <a:r>
              <a:rPr lang="en-US" sz="1500" b="1" dirty="0" smtClean="0">
                <a:latin typeface="Courier New" pitchFamily="49" charset="0"/>
                <a:cs typeface="Courier New" pitchFamily="49" charset="0"/>
              </a:rPr>
              <a:t> = new Apple();</a:t>
            </a:r>
          </a:p>
          <a:p>
            <a:pPr>
              <a:buNone/>
            </a:pP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pieces = </a:t>
            </a:r>
            <a:r>
              <a:rPr lang="en-US" sz="1500" b="1" dirty="0" err="1" smtClean="0">
                <a:latin typeface="Courier New" pitchFamily="49" charset="0"/>
                <a:cs typeface="Courier New" pitchFamily="49" charset="0"/>
              </a:rPr>
              <a:t>apple.Peel</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 Return </a:t>
            </a:r>
            <a:r>
              <a:rPr lang="en-US" sz="1500" b="1" dirty="0" err="1" smtClean="0">
                <a:latin typeface="Courier New" pitchFamily="49" charset="0"/>
                <a:cs typeface="Courier New" pitchFamily="49" charset="0"/>
              </a:rPr>
              <a:t>int</a:t>
            </a:r>
            <a:r>
              <a:rPr lang="en-US" sz="1500" b="1" dirty="0" smtClean="0">
                <a:latin typeface="Courier New" pitchFamily="49" charset="0"/>
                <a:cs typeface="Courier New" pitchFamily="49" charset="0"/>
              </a:rPr>
              <a:t> number of pieces of peel that</a:t>
            </a:r>
          </a:p>
          <a:p>
            <a:pPr>
              <a:buNone/>
            </a:pPr>
            <a:r>
              <a:rPr lang="en-US" sz="1500" b="1" dirty="0" smtClean="0">
                <a:latin typeface="Courier New" pitchFamily="49" charset="0"/>
                <a:cs typeface="Courier New" pitchFamily="49" charset="0"/>
              </a:rPr>
              <a:t>    // resulted from the peeling activity.</a:t>
            </a:r>
          </a:p>
          <a:p>
            <a:pPr>
              <a:buNone/>
            </a:pPr>
            <a:r>
              <a:rPr lang="en-US" sz="1500" b="1" dirty="0" smtClean="0">
                <a:solidFill>
                  <a:srgbClr val="FF0000"/>
                </a:solidFill>
                <a:latin typeface="Courier New" pitchFamily="49" charset="0"/>
                <a:cs typeface="Courier New" pitchFamily="49" charset="0"/>
              </a:rPr>
              <a:t>    public </a:t>
            </a:r>
            <a:r>
              <a:rPr lang="en-US" sz="1500" b="1" dirty="0" err="1" smtClean="0">
                <a:solidFill>
                  <a:srgbClr val="FF0000"/>
                </a:solidFill>
                <a:latin typeface="Courier New" pitchFamily="49" charset="0"/>
                <a:cs typeface="Courier New" pitchFamily="49" charset="0"/>
              </a:rPr>
              <a:t>PeelResult</a:t>
            </a:r>
            <a:r>
              <a:rPr lang="en-US" sz="1500" b="1" dirty="0" smtClean="0">
                <a:solidFill>
                  <a:srgbClr val="FF0000"/>
                </a:solidFill>
                <a:latin typeface="Courier New" pitchFamily="49" charset="0"/>
                <a:cs typeface="Courier New" pitchFamily="49" charset="0"/>
              </a:rPr>
              <a:t> Peel</a:t>
            </a:r>
            <a:r>
              <a:rPr lang="en-US" sz="1500" b="1" dirty="0" smtClean="0">
                <a:solidFill>
                  <a:srgbClr val="FF0000"/>
                </a:solidFill>
                <a:latin typeface="Courier New" pitchFamily="49" charset="0"/>
                <a:cs typeface="Courier New" pitchFamily="49" charset="0"/>
              </a:rPr>
              <a:t>()</a:t>
            </a:r>
          </a:p>
          <a:p>
            <a:pPr>
              <a:buNone/>
            </a:pPr>
            <a:r>
              <a:rPr lang="en-US" sz="1500" b="1" dirty="0" smtClean="0">
                <a:solidFill>
                  <a:srgbClr val="FF0000"/>
                </a:solidFill>
                <a:latin typeface="Courier New" pitchFamily="49" charset="0"/>
                <a:cs typeface="Courier New" pitchFamily="49" charset="0"/>
              </a:rPr>
              <a:t>    {</a:t>
            </a:r>
          </a:p>
          <a:p>
            <a:pPr>
              <a:buNone/>
            </a:pPr>
            <a:r>
              <a:rPr lang="en-US" sz="1500" b="1" dirty="0" smtClean="0">
                <a:solidFill>
                  <a:srgbClr val="FF0000"/>
                </a:solidFill>
                <a:latin typeface="Courier New" pitchFamily="49" charset="0"/>
                <a:cs typeface="Courier New" pitchFamily="49" charset="0"/>
              </a:rPr>
              <a:t>        </a:t>
            </a:r>
            <a:r>
              <a:rPr lang="en-US" sz="1500" b="1" dirty="0" smtClean="0">
                <a:solidFill>
                  <a:srgbClr val="FF0000"/>
                </a:solidFill>
                <a:latin typeface="Courier New" pitchFamily="49" charset="0"/>
                <a:cs typeface="Courier New" pitchFamily="49" charset="0"/>
              </a:rPr>
              <a:t>return new </a:t>
            </a:r>
            <a:r>
              <a:rPr lang="en-US" sz="1500" b="1" dirty="0" err="1" smtClean="0">
                <a:solidFill>
                  <a:srgbClr val="FF0000"/>
                </a:solidFill>
                <a:latin typeface="Courier New" pitchFamily="49" charset="0"/>
                <a:cs typeface="Courier New" pitchFamily="49" charset="0"/>
              </a:rPr>
              <a:t>PeelResult</a:t>
            </a:r>
            <a:r>
              <a:rPr lang="en-US" sz="1500" b="1" dirty="0" smtClean="0">
                <a:solidFill>
                  <a:srgbClr val="FF0000"/>
                </a:solidFill>
                <a:latin typeface="Courier New" pitchFamily="49" charset="0"/>
                <a:cs typeface="Courier New" pitchFamily="49" charset="0"/>
              </a:rPr>
              <a:t> { </a:t>
            </a:r>
            <a:r>
              <a:rPr lang="en-US" sz="1500" b="1" dirty="0" err="1" smtClean="0">
                <a:solidFill>
                  <a:srgbClr val="FF0000"/>
                </a:solidFill>
                <a:latin typeface="Courier New" pitchFamily="49" charset="0"/>
                <a:cs typeface="Courier New" pitchFamily="49" charset="0"/>
              </a:rPr>
              <a:t>NumberOfPeels</a:t>
            </a:r>
            <a:r>
              <a:rPr lang="en-US" sz="1500" b="1" dirty="0" smtClean="0">
                <a:solidFill>
                  <a:srgbClr val="FF0000"/>
                </a:solidFill>
                <a:latin typeface="Courier New" pitchFamily="49" charset="0"/>
                <a:cs typeface="Courier New" pitchFamily="49" charset="0"/>
              </a:rPr>
              <a:t> = 1, Success = true </a:t>
            </a:r>
            <a:r>
              <a:rPr lang="en-US" sz="1500" b="1" dirty="0" smtClean="0">
                <a:solidFill>
                  <a:srgbClr val="FF0000"/>
                </a:solidFill>
                <a:latin typeface="Courier New" pitchFamily="49" charset="0"/>
                <a:cs typeface="Courier New" pitchFamily="49" charset="0"/>
              </a:rPr>
              <a:t>};</a:t>
            </a:r>
          </a:p>
          <a:p>
            <a:pPr>
              <a:buNone/>
            </a:pPr>
            <a:r>
              <a:rPr lang="en-US" sz="1500" b="1" dirty="0" smtClean="0">
                <a:solidFill>
                  <a:srgbClr val="FF0000"/>
                </a:solidFill>
                <a:latin typeface="Courier New" pitchFamily="49" charset="0"/>
                <a:cs typeface="Courier New" pitchFamily="49" charset="0"/>
              </a:rPr>
              <a:t>    </a:t>
            </a:r>
            <a:r>
              <a:rPr lang="en-US" sz="1500" b="1" dirty="0" smtClean="0">
                <a:solidFill>
                  <a:srgbClr val="FF0000"/>
                </a:solidFill>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Apple : Fruit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Example1</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static void Main(String[] </a:t>
            </a:r>
            <a:r>
              <a:rPr lang="en-US" sz="1500" b="1" dirty="0" err="1" smtClean="0">
                <a:latin typeface="Courier New" pitchFamily="49" charset="0"/>
                <a:cs typeface="Courier New" pitchFamily="49" charset="0"/>
              </a:rPr>
              <a:t>args</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Apple </a:t>
            </a:r>
            <a:r>
              <a:rPr lang="en-US" sz="1500" b="1" dirty="0" err="1" smtClean="0">
                <a:latin typeface="Courier New" pitchFamily="49" charset="0"/>
                <a:cs typeface="Courier New" pitchFamily="49" charset="0"/>
              </a:rPr>
              <a:t>apple</a:t>
            </a:r>
            <a:r>
              <a:rPr lang="en-US" sz="1500" b="1" dirty="0" smtClean="0">
                <a:latin typeface="Courier New" pitchFamily="49" charset="0"/>
                <a:cs typeface="Courier New" pitchFamily="49" charset="0"/>
              </a:rPr>
              <a:t> = new Apple();</a:t>
            </a:r>
          </a:p>
          <a:p>
            <a:pPr>
              <a:buNone/>
            </a:pPr>
            <a:r>
              <a:rPr lang="en-US" sz="1500" b="1" dirty="0" smtClean="0">
                <a:solidFill>
                  <a:srgbClr val="FF0000"/>
                </a:solidFill>
                <a:latin typeface="Courier New" pitchFamily="49" charset="0"/>
                <a:cs typeface="Courier New" pitchFamily="49" charset="0"/>
              </a:rPr>
              <a:t>        </a:t>
            </a:r>
            <a:r>
              <a:rPr lang="en-US" sz="1500" b="1" dirty="0" err="1" smtClean="0">
                <a:solidFill>
                  <a:srgbClr val="FF0000"/>
                </a:solidFill>
                <a:latin typeface="Courier New" pitchFamily="49" charset="0"/>
                <a:cs typeface="Courier New" pitchFamily="49" charset="0"/>
              </a:rPr>
              <a:t>int</a:t>
            </a:r>
            <a:r>
              <a:rPr lang="en-US" sz="1500" b="1" dirty="0" smtClean="0">
                <a:solidFill>
                  <a:srgbClr val="FF0000"/>
                </a:solidFill>
                <a:latin typeface="Courier New" pitchFamily="49" charset="0"/>
                <a:cs typeface="Courier New" pitchFamily="49" charset="0"/>
              </a:rPr>
              <a:t> pieces = </a:t>
            </a:r>
            <a:r>
              <a:rPr lang="en-US" sz="1500" b="1" dirty="0" err="1" smtClean="0">
                <a:solidFill>
                  <a:srgbClr val="FF0000"/>
                </a:solidFill>
                <a:latin typeface="Courier New" pitchFamily="49" charset="0"/>
                <a:cs typeface="Courier New" pitchFamily="49" charset="0"/>
              </a:rPr>
              <a:t>apple.Peel</a:t>
            </a:r>
            <a:r>
              <a:rPr lang="en-US" sz="1500" b="1" dirty="0" smtClean="0">
                <a:solidFill>
                  <a:srgbClr val="FF0000"/>
                </a:solidFill>
                <a:latin typeface="Courier New" pitchFamily="49" charset="0"/>
                <a:cs typeface="Courier New" pitchFamily="49" charset="0"/>
              </a:rPr>
              <a:t>(); // Compile error!  </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200" b="1" dirty="0" smtClean="0">
                <a:latin typeface="Courier New" pitchFamily="49" charset="0"/>
                <a:cs typeface="Courier New" pitchFamily="49" charset="0"/>
              </a:rPr>
              <a:t>public class Fruit</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 Return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number of pieces of peel that</a:t>
            </a:r>
          </a:p>
          <a:p>
            <a:pPr>
              <a:buNone/>
            </a:pPr>
            <a:r>
              <a:rPr lang="en-US" sz="1200" b="1" dirty="0" smtClean="0">
                <a:latin typeface="Courier New" pitchFamily="49" charset="0"/>
                <a:cs typeface="Courier New" pitchFamily="49" charset="0"/>
              </a:rPr>
              <a:t>    // resulted from the peeling activity.</a:t>
            </a: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return 1;</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Apple</a:t>
            </a:r>
          </a:p>
          <a:p>
            <a:pPr>
              <a:buNone/>
            </a:pPr>
            <a:r>
              <a:rPr lang="en-US" sz="1200" b="1" dirty="0" smtClean="0">
                <a:latin typeface="Courier New" pitchFamily="49" charset="0"/>
                <a:cs typeface="Courier New" pitchFamily="49" charset="0"/>
              </a:rPr>
              <a:t>{</a:t>
            </a:r>
          </a:p>
          <a:p>
            <a:pPr>
              <a:buNone/>
            </a:pPr>
            <a:r>
              <a:rPr lang="en-US" sz="1200" b="1" dirty="0" smtClean="0">
                <a:solidFill>
                  <a:srgbClr val="00B050"/>
                </a:solidFill>
                <a:latin typeface="Courier New" pitchFamily="49" charset="0"/>
                <a:cs typeface="Courier New" pitchFamily="49" charset="0"/>
              </a:rPr>
              <a:t>    private Fruit </a:t>
            </a:r>
            <a:r>
              <a:rPr lang="en-US" sz="1200" b="1" dirty="0" err="1" smtClean="0">
                <a:solidFill>
                  <a:srgbClr val="00B050"/>
                </a:solidFill>
                <a:latin typeface="Courier New" pitchFamily="49" charset="0"/>
                <a:cs typeface="Courier New" pitchFamily="49" charset="0"/>
              </a:rPr>
              <a:t>fruit</a:t>
            </a:r>
            <a:r>
              <a:rPr lang="en-US" sz="1200" b="1" dirty="0" smtClean="0">
                <a:solidFill>
                  <a:srgbClr val="00B050"/>
                </a:solidFill>
                <a:latin typeface="Courier New" pitchFamily="49" charset="0"/>
                <a:cs typeface="Courier New" pitchFamily="49" charset="0"/>
              </a:rPr>
              <a:t> = new Fruit</a:t>
            </a:r>
            <a:r>
              <a:rPr lang="en-US" sz="1200" b="1" dirty="0" smtClean="0">
                <a:solidFill>
                  <a:srgbClr val="00B050"/>
                </a:solidFill>
                <a:latin typeface="Courier New" pitchFamily="49" charset="0"/>
                <a:cs typeface="Courier New" pitchFamily="49" charset="0"/>
              </a:rPr>
              <a:t>(); // Composition instead of inheritance</a:t>
            </a:r>
            <a:endParaRPr lang="en-US" sz="1200" b="1" dirty="0" smtClean="0">
              <a:solidFill>
                <a:srgbClr val="00B050"/>
              </a:solidFill>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return </a:t>
            </a:r>
            <a:r>
              <a:rPr lang="en-US" sz="1200" b="1" dirty="0" err="1" smtClean="0">
                <a:latin typeface="Courier New" pitchFamily="49" charset="0"/>
                <a:cs typeface="Courier New" pitchFamily="49" charset="0"/>
              </a:rPr>
              <a:t>fruit.Peel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Example2</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public static void Main(String[] </a:t>
            </a:r>
            <a:r>
              <a:rPr lang="en-US" sz="1200" b="1" dirty="0" err="1" smtClean="0">
                <a:latin typeface="Courier New" pitchFamily="49" charset="0"/>
                <a:cs typeface="Courier New" pitchFamily="49" charset="0"/>
              </a:rPr>
              <a:t>args</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Apple </a:t>
            </a:r>
            <a:r>
              <a:rPr lang="en-US" sz="1200" b="1" dirty="0" err="1" smtClean="0">
                <a:latin typeface="Courier New" pitchFamily="49" charset="0"/>
                <a:cs typeface="Courier New" pitchFamily="49" charset="0"/>
              </a:rPr>
              <a:t>apple</a:t>
            </a:r>
            <a:r>
              <a:rPr lang="en-US" sz="1200" b="1" dirty="0" smtClean="0">
                <a:latin typeface="Courier New" pitchFamily="49" charset="0"/>
                <a:cs typeface="Courier New" pitchFamily="49" charset="0"/>
              </a:rPr>
              <a:t> = new Apple();</a:t>
            </a:r>
          </a:p>
          <a:p>
            <a:pPr>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pieces = </a:t>
            </a:r>
            <a:r>
              <a:rPr lang="en-US" sz="1200" b="1" dirty="0" err="1" smtClean="0">
                <a:latin typeface="Courier New" pitchFamily="49" charset="0"/>
                <a:cs typeface="Courier New" pitchFamily="49" charset="0"/>
              </a:rPr>
              <a:t>apple.Peel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200" b="1" dirty="0" smtClean="0">
                <a:latin typeface="Courier New" pitchFamily="49" charset="0"/>
                <a:cs typeface="Courier New" pitchFamily="49" charset="0"/>
              </a:rPr>
              <a:t>public class Fruit</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 Return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number of pieces of peel that</a:t>
            </a:r>
          </a:p>
          <a:p>
            <a:pPr>
              <a:buNone/>
            </a:pPr>
            <a:r>
              <a:rPr lang="en-US" sz="1200" b="1" dirty="0" smtClean="0">
                <a:latin typeface="Courier New" pitchFamily="49" charset="0"/>
                <a:cs typeface="Courier New" pitchFamily="49" charset="0"/>
              </a:rPr>
              <a:t>    // resulted from the peeling activity.</a:t>
            </a:r>
          </a:p>
          <a:p>
            <a:pPr>
              <a:buNone/>
            </a:pPr>
            <a:r>
              <a:rPr lang="en-US" sz="1200" b="1" dirty="0" smtClean="0">
                <a:solidFill>
                  <a:srgbClr val="FF0000"/>
                </a:solidFill>
                <a:latin typeface="Courier New" pitchFamily="49" charset="0"/>
                <a:cs typeface="Courier New" pitchFamily="49" charset="0"/>
              </a:rPr>
              <a:t>    </a:t>
            </a:r>
            <a:r>
              <a:rPr lang="en-US" sz="1200" b="1" dirty="0" smtClean="0">
                <a:solidFill>
                  <a:srgbClr val="FF0000"/>
                </a:solidFill>
                <a:latin typeface="Courier New" pitchFamily="49" charset="0"/>
                <a:cs typeface="Courier New" pitchFamily="49" charset="0"/>
              </a:rPr>
              <a:t>public </a:t>
            </a:r>
            <a:r>
              <a:rPr lang="en-US" sz="1200" b="1" dirty="0" err="1" smtClean="0">
                <a:solidFill>
                  <a:srgbClr val="FF0000"/>
                </a:solidFill>
                <a:latin typeface="Courier New" pitchFamily="49" charset="0"/>
                <a:cs typeface="Courier New" pitchFamily="49" charset="0"/>
              </a:rPr>
              <a:t>PeelResult</a:t>
            </a:r>
            <a:r>
              <a:rPr lang="en-US" sz="1200" b="1" dirty="0" smtClean="0">
                <a:solidFill>
                  <a:srgbClr val="FF0000"/>
                </a:solidFill>
                <a:latin typeface="Courier New" pitchFamily="49" charset="0"/>
                <a:cs typeface="Courier New" pitchFamily="49" charset="0"/>
              </a:rPr>
              <a:t> Peel()</a:t>
            </a:r>
          </a:p>
          <a:p>
            <a:pPr>
              <a:buNone/>
            </a:pPr>
            <a:r>
              <a:rPr lang="en-US" sz="1200" b="1" dirty="0" smtClean="0">
                <a:solidFill>
                  <a:srgbClr val="FF0000"/>
                </a:solidFill>
                <a:latin typeface="Courier New" pitchFamily="49" charset="0"/>
                <a:cs typeface="Courier New" pitchFamily="49" charset="0"/>
              </a:rPr>
              <a:t>    {</a:t>
            </a:r>
          </a:p>
          <a:p>
            <a:pPr>
              <a:buNone/>
            </a:pPr>
            <a:r>
              <a:rPr lang="en-US" sz="1200" b="1" dirty="0" smtClean="0">
                <a:solidFill>
                  <a:srgbClr val="FF0000"/>
                </a:solidFill>
                <a:latin typeface="Courier New" pitchFamily="49" charset="0"/>
                <a:cs typeface="Courier New" pitchFamily="49" charset="0"/>
              </a:rPr>
              <a:t>        return new </a:t>
            </a:r>
            <a:r>
              <a:rPr lang="en-US" sz="1200" b="1" dirty="0" err="1" smtClean="0">
                <a:solidFill>
                  <a:srgbClr val="FF0000"/>
                </a:solidFill>
                <a:latin typeface="Courier New" pitchFamily="49" charset="0"/>
                <a:cs typeface="Courier New" pitchFamily="49" charset="0"/>
              </a:rPr>
              <a:t>PeelResult</a:t>
            </a:r>
            <a:r>
              <a:rPr lang="en-US" sz="1200" b="1" dirty="0" smtClean="0">
                <a:solidFill>
                  <a:srgbClr val="FF0000"/>
                </a:solidFill>
                <a:latin typeface="Courier New" pitchFamily="49" charset="0"/>
                <a:cs typeface="Courier New" pitchFamily="49" charset="0"/>
              </a:rPr>
              <a:t> { </a:t>
            </a:r>
            <a:r>
              <a:rPr lang="en-US" sz="1200" b="1" dirty="0" err="1" smtClean="0">
                <a:solidFill>
                  <a:srgbClr val="FF0000"/>
                </a:solidFill>
                <a:latin typeface="Courier New" pitchFamily="49" charset="0"/>
                <a:cs typeface="Courier New" pitchFamily="49" charset="0"/>
              </a:rPr>
              <a:t>NumberOfPeels</a:t>
            </a:r>
            <a:r>
              <a:rPr lang="en-US" sz="1200" b="1" dirty="0" smtClean="0">
                <a:solidFill>
                  <a:srgbClr val="FF0000"/>
                </a:solidFill>
                <a:latin typeface="Courier New" pitchFamily="49" charset="0"/>
                <a:cs typeface="Courier New" pitchFamily="49" charset="0"/>
              </a:rPr>
              <a:t> = 1, Success = true };</a:t>
            </a:r>
            <a:endParaRPr lang="en-US" sz="1200" b="1" dirty="0" smtClean="0">
              <a:solidFill>
                <a:srgbClr val="FF0000"/>
              </a:solidFill>
              <a:latin typeface="Courier New" pitchFamily="49" charset="0"/>
              <a:cs typeface="Courier New" pitchFamily="49" charset="0"/>
            </a:endParaRPr>
          </a:p>
          <a:p>
            <a:pPr>
              <a:buNone/>
            </a:pPr>
            <a:r>
              <a:rPr lang="en-US" sz="1200" b="1" dirty="0" smtClean="0">
                <a:solidFill>
                  <a:srgbClr val="FF0000"/>
                </a:solidFill>
                <a:latin typeface="Courier New" pitchFamily="49" charset="0"/>
                <a:cs typeface="Courier New" pitchFamily="49" charset="0"/>
              </a:rPr>
              <a:t>    </a:t>
            </a:r>
            <a:r>
              <a:rPr lang="en-US" sz="1200" b="1" dirty="0" smtClean="0">
                <a:solidFill>
                  <a:srgbClr val="FF0000"/>
                </a:solidFill>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a:t>
            </a:r>
            <a:endParaRPr lang="en-US" sz="1200" b="1" dirty="0" smtClean="0">
              <a:latin typeface="Courier New" pitchFamily="49" charset="0"/>
              <a:cs typeface="Courier New" pitchFamily="49" charset="0"/>
            </a:endParaRP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Apple</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private Fruit </a:t>
            </a:r>
            <a:r>
              <a:rPr lang="en-US" sz="1200" b="1" dirty="0" err="1" smtClean="0">
                <a:latin typeface="Courier New" pitchFamily="49" charset="0"/>
                <a:cs typeface="Courier New" pitchFamily="49" charset="0"/>
              </a:rPr>
              <a:t>fruit</a:t>
            </a:r>
            <a:r>
              <a:rPr lang="en-US" sz="1200" b="1" dirty="0" smtClean="0">
                <a:latin typeface="Courier New" pitchFamily="49" charset="0"/>
                <a:cs typeface="Courier New" pitchFamily="49" charset="0"/>
              </a:rPr>
              <a:t> = new Fruit</a:t>
            </a:r>
            <a:r>
              <a:rPr lang="en-US" sz="1200" b="1" dirty="0" smtClean="0">
                <a:latin typeface="Courier New" pitchFamily="49" charset="0"/>
                <a:cs typeface="Courier New" pitchFamily="49" charset="0"/>
              </a:rPr>
              <a:t>(); // Composition instead of inheritance</a:t>
            </a: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solidFill>
                  <a:srgbClr val="FF0000"/>
                </a:solidFill>
                <a:latin typeface="Courier New" pitchFamily="49" charset="0"/>
                <a:cs typeface="Courier New" pitchFamily="49" charset="0"/>
              </a:rPr>
              <a:t>        return </a:t>
            </a:r>
            <a:r>
              <a:rPr lang="en-US" sz="1200" b="1" dirty="0" err="1" smtClean="0">
                <a:solidFill>
                  <a:srgbClr val="FF0000"/>
                </a:solidFill>
                <a:latin typeface="Courier New" pitchFamily="49" charset="0"/>
                <a:cs typeface="Courier New" pitchFamily="49" charset="0"/>
              </a:rPr>
              <a:t>fruit.Peel</a:t>
            </a:r>
            <a:r>
              <a:rPr lang="en-US" sz="1200" b="1" dirty="0" smtClean="0">
                <a:solidFill>
                  <a:srgbClr val="FF0000"/>
                </a:solidFill>
                <a:latin typeface="Courier New" pitchFamily="49" charset="0"/>
                <a:cs typeface="Courier New" pitchFamily="49" charset="0"/>
              </a:rPr>
              <a:t>().</a:t>
            </a:r>
            <a:r>
              <a:rPr lang="en-US" sz="1200" b="1" dirty="0" err="1" smtClean="0">
                <a:solidFill>
                  <a:srgbClr val="FF0000"/>
                </a:solidFill>
                <a:latin typeface="Courier New" pitchFamily="49" charset="0"/>
                <a:cs typeface="Courier New" pitchFamily="49" charset="0"/>
              </a:rPr>
              <a:t>NumberOfPeels</a:t>
            </a:r>
            <a:r>
              <a:rPr lang="en-US" sz="1200" b="1" dirty="0" smtClean="0">
                <a:solidFill>
                  <a:srgbClr val="FF0000"/>
                </a:solidFill>
                <a:latin typeface="Courier New" pitchFamily="49" charset="0"/>
                <a:cs typeface="Courier New" pitchFamily="49" charset="0"/>
              </a:rPr>
              <a:t>; // Changes stop here!</a:t>
            </a:r>
            <a:endParaRPr lang="en-US" sz="1200" b="1" dirty="0" smtClean="0">
              <a:solidFill>
                <a:srgbClr val="FF0000"/>
              </a:solidFill>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Example2</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public static void Main(String[] </a:t>
            </a:r>
            <a:r>
              <a:rPr lang="en-US" sz="1200" b="1" dirty="0" err="1" smtClean="0">
                <a:latin typeface="Courier New" pitchFamily="49" charset="0"/>
                <a:cs typeface="Courier New" pitchFamily="49" charset="0"/>
              </a:rPr>
              <a:t>args</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Apple </a:t>
            </a:r>
            <a:r>
              <a:rPr lang="en-US" sz="1200" b="1" dirty="0" err="1" smtClean="0">
                <a:latin typeface="Courier New" pitchFamily="49" charset="0"/>
                <a:cs typeface="Courier New" pitchFamily="49" charset="0"/>
              </a:rPr>
              <a:t>apple</a:t>
            </a:r>
            <a:r>
              <a:rPr lang="en-US" sz="1200" b="1" dirty="0" smtClean="0">
                <a:latin typeface="Courier New" pitchFamily="49" charset="0"/>
                <a:cs typeface="Courier New" pitchFamily="49" charset="0"/>
              </a:rPr>
              <a:t> = new Apple();</a:t>
            </a:r>
          </a:p>
          <a:p>
            <a:pPr>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pieces = </a:t>
            </a:r>
            <a:r>
              <a:rPr lang="en-US" sz="1200" b="1" dirty="0" err="1" smtClean="0">
                <a:latin typeface="Courier New" pitchFamily="49" charset="0"/>
                <a:cs typeface="Courier New" pitchFamily="49" charset="0"/>
              </a:rPr>
              <a:t>apple.Peel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Composition</a:t>
            </a:r>
            <a:endParaRPr lang="en-US" dirty="0"/>
          </a:p>
        </p:txBody>
      </p:sp>
      <p:sp>
        <p:nvSpPr>
          <p:cNvPr id="3" name="Content Placeholder 2"/>
          <p:cNvSpPr>
            <a:spLocks noGrp="1"/>
          </p:cNvSpPr>
          <p:nvPr>
            <p:ph idx="1"/>
          </p:nvPr>
        </p:nvSpPr>
        <p:spPr>
          <a:xfrm>
            <a:off x="457200" y="1600200"/>
            <a:ext cx="8229600" cy="5105400"/>
          </a:xfrm>
          <a:solidFill>
            <a:schemeClr val="bg1">
              <a:lumMod val="85000"/>
            </a:schemeClr>
          </a:solidFill>
        </p:spPr>
        <p:txBody>
          <a:bodyPr>
            <a:noAutofit/>
          </a:bodyPr>
          <a:lstStyle/>
          <a:p>
            <a:pPr>
              <a:buNone/>
            </a:pPr>
            <a:r>
              <a:rPr lang="en-US" sz="1200" b="1" dirty="0" smtClean="0">
                <a:latin typeface="Courier New" pitchFamily="49" charset="0"/>
                <a:cs typeface="Courier New" pitchFamily="49" charset="0"/>
              </a:rPr>
              <a:t>public class </a:t>
            </a:r>
            <a:r>
              <a:rPr lang="en-US" sz="1200" b="1" dirty="0" smtClean="0">
                <a:latin typeface="Courier New" pitchFamily="49" charset="0"/>
                <a:cs typeface="Courier New" pitchFamily="49" charset="0"/>
              </a:rPr>
              <a:t>Fruit </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IFruit</a:t>
            </a:r>
            <a:endParaRPr lang="en-US" sz="1200" b="1" dirty="0" smtClean="0">
              <a:solidFill>
                <a:srgbClr val="FF0000"/>
              </a:solidFill>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 Return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number of pieces of peel that</a:t>
            </a:r>
          </a:p>
          <a:p>
            <a:pPr>
              <a:buNone/>
            </a:pPr>
            <a:r>
              <a:rPr lang="en-US" sz="1200" b="1" dirty="0" smtClean="0">
                <a:latin typeface="Courier New" pitchFamily="49" charset="0"/>
                <a:cs typeface="Courier New" pitchFamily="49" charset="0"/>
              </a:rPr>
              <a:t>    // resulted from the peeling activity.</a:t>
            </a:r>
          </a:p>
          <a:p>
            <a:pPr>
              <a:buNone/>
            </a:pPr>
            <a:r>
              <a:rPr lang="en-US" sz="12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public </a:t>
            </a:r>
            <a:r>
              <a:rPr lang="en-US" sz="1200" b="1" dirty="0" err="1" smtClean="0">
                <a:latin typeface="Courier New" pitchFamily="49" charset="0"/>
                <a:cs typeface="Courier New" pitchFamily="49" charset="0"/>
              </a:rPr>
              <a:t>PeelResult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return new </a:t>
            </a:r>
            <a:r>
              <a:rPr lang="en-US" sz="1200" b="1" dirty="0" err="1" smtClean="0">
                <a:latin typeface="Courier New" pitchFamily="49" charset="0"/>
                <a:cs typeface="Courier New" pitchFamily="49" charset="0"/>
              </a:rPr>
              <a:t>PeelResult</a:t>
            </a:r>
            <a:r>
              <a:rPr lang="en-US" sz="1200" b="1" dirty="0" smtClean="0">
                <a:latin typeface="Courier New" pitchFamily="49" charset="0"/>
                <a:cs typeface="Courier New" pitchFamily="49" charset="0"/>
              </a:rPr>
              <a:t>(1, true);</a:t>
            </a:r>
          </a:p>
          <a:p>
            <a:pPr>
              <a:buNone/>
            </a:pPr>
            <a:r>
              <a:rPr lang="en-US" sz="12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a:t>
            </a:r>
            <a:endParaRPr lang="en-US" sz="1200" b="1" dirty="0" smtClean="0">
              <a:latin typeface="Courier New" pitchFamily="49" charset="0"/>
              <a:cs typeface="Courier New" pitchFamily="49" charset="0"/>
            </a:endParaRP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a:t>
            </a:r>
            <a:r>
              <a:rPr lang="en-US" sz="1200" b="1" dirty="0" smtClean="0">
                <a:latin typeface="Courier New" pitchFamily="49" charset="0"/>
                <a:cs typeface="Courier New" pitchFamily="49" charset="0"/>
              </a:rPr>
              <a:t>Apple </a:t>
            </a:r>
            <a:r>
              <a:rPr lang="en-US" sz="1200" b="1" dirty="0" smtClean="0">
                <a:solidFill>
                  <a:srgbClr val="FF000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IFruit</a:t>
            </a:r>
            <a:endParaRPr lang="en-US" sz="1200" b="1" dirty="0" smtClean="0">
              <a:solidFill>
                <a:srgbClr val="FF0000"/>
              </a:solidFill>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private Fruit </a:t>
            </a:r>
            <a:r>
              <a:rPr lang="en-US" sz="1200" b="1" dirty="0" err="1" smtClean="0">
                <a:latin typeface="Courier New" pitchFamily="49" charset="0"/>
                <a:cs typeface="Courier New" pitchFamily="49" charset="0"/>
              </a:rPr>
              <a:t>fruit</a:t>
            </a:r>
            <a:r>
              <a:rPr lang="en-US" sz="1200" b="1" dirty="0" smtClean="0">
                <a:latin typeface="Courier New" pitchFamily="49" charset="0"/>
                <a:cs typeface="Courier New" pitchFamily="49" charset="0"/>
              </a:rPr>
              <a:t> = new Fruit</a:t>
            </a:r>
            <a:r>
              <a:rPr lang="en-US" sz="1200" b="1" dirty="0" smtClean="0">
                <a:latin typeface="Courier New" pitchFamily="49" charset="0"/>
                <a:cs typeface="Courier New" pitchFamily="49" charset="0"/>
              </a:rPr>
              <a:t>(); // Composition instead of inheritance</a:t>
            </a: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    public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Peel()</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return </a:t>
            </a:r>
            <a:r>
              <a:rPr lang="en-US" sz="1200" b="1" dirty="0" err="1" smtClean="0">
                <a:latin typeface="Courier New" pitchFamily="49" charset="0"/>
                <a:cs typeface="Courier New" pitchFamily="49" charset="0"/>
              </a:rPr>
              <a:t>fruit.Peel</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NumberOfPeels</a:t>
            </a:r>
            <a:r>
              <a:rPr lang="en-US" sz="1200" b="1" dirty="0" smtClean="0">
                <a:latin typeface="Courier New" pitchFamily="49" charset="0"/>
                <a:cs typeface="Courier New" pitchFamily="49" charset="0"/>
              </a:rPr>
              <a:t>; // Changes stop here!</a:t>
            </a: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a:p>
            <a:pPr>
              <a:buNone/>
            </a:pPr>
            <a:endParaRPr lang="en-US" sz="1200" b="1" dirty="0" smtClean="0">
              <a:latin typeface="Courier New" pitchFamily="49" charset="0"/>
              <a:cs typeface="Courier New" pitchFamily="49" charset="0"/>
            </a:endParaRPr>
          </a:p>
          <a:p>
            <a:pPr>
              <a:buNone/>
            </a:pPr>
            <a:r>
              <a:rPr lang="en-US" sz="1200" b="1" dirty="0" smtClean="0">
                <a:latin typeface="Courier New" pitchFamily="49" charset="0"/>
                <a:cs typeface="Courier New" pitchFamily="49" charset="0"/>
              </a:rPr>
              <a:t>public class Example2</a:t>
            </a:r>
          </a:p>
          <a:p>
            <a:pPr>
              <a:buNone/>
            </a:pP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public static void Main(String[] </a:t>
            </a:r>
            <a:r>
              <a:rPr lang="en-US" sz="1200" b="1" dirty="0" err="1" smtClean="0">
                <a:latin typeface="Courier New" pitchFamily="49" charset="0"/>
                <a:cs typeface="Courier New" pitchFamily="49" charset="0"/>
              </a:rPr>
              <a:t>args</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        Apple </a:t>
            </a:r>
            <a:r>
              <a:rPr lang="en-US" sz="1200" b="1" dirty="0" err="1" smtClean="0">
                <a:latin typeface="Courier New" pitchFamily="49" charset="0"/>
                <a:cs typeface="Courier New" pitchFamily="49" charset="0"/>
              </a:rPr>
              <a:t>apple</a:t>
            </a:r>
            <a:r>
              <a:rPr lang="en-US" sz="1200" b="1" dirty="0" smtClean="0">
                <a:latin typeface="Courier New" pitchFamily="49" charset="0"/>
                <a:cs typeface="Courier New" pitchFamily="49" charset="0"/>
              </a:rPr>
              <a:t> = new Apple();</a:t>
            </a:r>
          </a:p>
          <a:p>
            <a:pPr>
              <a:buNone/>
            </a:pP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int</a:t>
            </a:r>
            <a:r>
              <a:rPr lang="en-US" sz="1200" b="1" dirty="0" smtClean="0">
                <a:latin typeface="Courier New" pitchFamily="49" charset="0"/>
                <a:cs typeface="Courier New" pitchFamily="49" charset="0"/>
              </a:rPr>
              <a:t> pieces = </a:t>
            </a:r>
            <a:r>
              <a:rPr lang="en-US" sz="1200" b="1" dirty="0" err="1" smtClean="0">
                <a:latin typeface="Courier New" pitchFamily="49" charset="0"/>
                <a:cs typeface="Courier New" pitchFamily="49" charset="0"/>
              </a:rPr>
              <a:t>apple.Peel</a:t>
            </a:r>
            <a:r>
              <a:rPr lang="en-US" sz="1200" b="1" dirty="0" smtClean="0">
                <a:latin typeface="Courier New" pitchFamily="49" charset="0"/>
                <a:cs typeface="Courier New" pitchFamily="49" charset="0"/>
              </a:rPr>
              <a:t>();</a:t>
            </a:r>
          </a:p>
          <a:p>
            <a:pPr>
              <a:buNone/>
            </a:pPr>
            <a:r>
              <a:rPr lang="en-US" sz="1200" b="1" dirty="0" smtClean="0">
                <a:latin typeface="Courier New" pitchFamily="49" charset="0"/>
                <a:cs typeface="Courier New" pitchFamily="49" charset="0"/>
              </a:rPr>
              <a:t>    }</a:t>
            </a:r>
          </a:p>
          <a:p>
            <a:pPr>
              <a:buNone/>
            </a:pPr>
            <a:r>
              <a:rPr lang="en-US" sz="12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514600"/>
            <a:ext cx="8229600" cy="1143000"/>
          </a:xfrm>
        </p:spPr>
        <p:txBody>
          <a:bodyPr/>
          <a:lstStyle/>
          <a:p>
            <a:r>
              <a:rPr lang="en-US" dirty="0" smtClean="0"/>
              <a:t>(break time!)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Unit Testing</a:t>
            </a:r>
            <a:endParaRPr lang="en-US" dirty="0"/>
          </a:p>
        </p:txBody>
      </p:sp>
      <p:sp>
        <p:nvSpPr>
          <p:cNvPr id="4" name="Content Placeholder 3"/>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(or someone else) change it?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rmAutofit fontScale="92500"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make sure that the order has products</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calculate tax</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calculate shipping</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 submit the order</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ValidateOrderHasProducts</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ValidateOrderHasProducts</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ValidateOrderHasProducts</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 Get Things Done Faster</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2182</TotalTime>
  <Words>6183</Words>
  <Application>Microsoft Office PowerPoint</Application>
  <PresentationFormat>On-screen Show (4:3)</PresentationFormat>
  <Paragraphs>1178</Paragraphs>
  <Slides>121</Slides>
  <Notes>53</Notes>
  <HiddenSlides>0</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Human</vt:lpstr>
      <vt:lpstr>OOP, SOLID, and More!</vt:lpstr>
      <vt:lpstr>Why you should spend the next 4 hours in here</vt:lpstr>
      <vt:lpstr>Change is everything!</vt:lpstr>
      <vt:lpstr>The total cost of owning a mess</vt:lpstr>
      <vt:lpstr>Slide 5</vt:lpstr>
      <vt:lpstr>Unit Testing</vt:lpstr>
      <vt:lpstr>What is Test Driven Development?</vt:lpstr>
      <vt:lpstr>Goal: Better Quality</vt:lpstr>
      <vt:lpstr>Goal: Get Things Done Faster</vt:lpstr>
      <vt:lpstr>Programming For Others</vt:lpstr>
      <vt:lpstr>Object-Oriented Programming</vt:lpstr>
      <vt:lpstr>From this…</vt:lpstr>
      <vt:lpstr>… to this</vt:lpstr>
      <vt:lpstr>What object-oriented programming is</vt:lpstr>
      <vt:lpstr>OOP vs. Procedural Programming</vt:lpstr>
      <vt:lpstr>Why object-oriented programming?</vt:lpstr>
      <vt:lpstr>Gotchas</vt:lpstr>
      <vt:lpstr>Classes</vt:lpstr>
      <vt:lpstr>Objects</vt:lpstr>
      <vt:lpstr>3 Tenants of OOP</vt:lpstr>
      <vt:lpstr>Encapsulation</vt:lpstr>
      <vt:lpstr>Encapsulation</vt:lpstr>
      <vt:lpstr>Encapsulation</vt:lpstr>
      <vt:lpstr>Encapsulation</vt:lpstr>
      <vt:lpstr>Encapsulation</vt:lpstr>
      <vt:lpstr>Encapsulation</vt:lpstr>
      <vt:lpstr>Encapsulation</vt:lpstr>
      <vt:lpstr>Encapsulation</vt:lpstr>
      <vt:lpstr>Slide 29</vt:lpstr>
      <vt:lpstr>Law of Demeter example here</vt:lpstr>
      <vt:lpstr>Inheritance</vt:lpstr>
      <vt:lpstr>Inheritance</vt:lpstr>
      <vt:lpstr>We could do this…</vt:lpstr>
      <vt:lpstr>We could do this…</vt:lpstr>
      <vt:lpstr>Rethinking inheritance</vt:lpstr>
      <vt:lpstr>Rethinking inheritance</vt:lpstr>
      <vt:lpstr>Rethinking inheritance</vt:lpstr>
      <vt:lpstr>Rethinking inheritance</vt:lpstr>
      <vt:lpstr>Rethinking inheritance</vt:lpstr>
      <vt:lpstr>Ruby mixins</vt:lpstr>
      <vt:lpstr>Composition vs. inheritance</vt:lpstr>
      <vt:lpstr>More Composition</vt:lpstr>
      <vt:lpstr>More Composition</vt:lpstr>
      <vt:lpstr>More Composition</vt:lpstr>
      <vt:lpstr>More Composition</vt:lpstr>
      <vt:lpstr>More Composition</vt:lpstr>
      <vt:lpstr>Slide 47</vt:lpstr>
      <vt:lpstr>(break time!)</vt:lpstr>
      <vt:lpstr>SOLID Principles</vt:lpstr>
      <vt:lpstr>More from Uncle Bob</vt:lpstr>
      <vt:lpstr>Ground Rules</vt:lpstr>
      <vt:lpstr>This should make things easier!</vt:lpstr>
      <vt:lpstr>Complexity </vt:lpstr>
      <vt:lpstr>Single Responsibility Principle</vt:lpstr>
      <vt:lpstr>Slide 55</vt:lpstr>
      <vt:lpstr>SRP Violation –  Multiple Responsibilities</vt:lpstr>
      <vt:lpstr>SRP Fix – Split big classes</vt:lpstr>
      <vt:lpstr>SRP Fix – Split big classes</vt:lpstr>
      <vt:lpstr>Slide 59</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67</vt:lpstr>
      <vt:lpstr>Offshoot of SRP - Small Methods</vt:lpstr>
      <vt:lpstr>Small Methods - Before</vt:lpstr>
      <vt:lpstr>Small Methods - After</vt:lpstr>
      <vt:lpstr>Slide 71</vt:lpstr>
      <vt:lpstr>Slide 72</vt:lpstr>
      <vt:lpstr>Open Closed Principle</vt:lpstr>
      <vt:lpstr>Slide 74</vt:lpstr>
      <vt:lpstr>OCP Violation</vt:lpstr>
      <vt:lpstr>OCP Fix – Strategy Pattern</vt:lpstr>
      <vt:lpstr>Why OCP matters</vt:lpstr>
      <vt:lpstr>When violating OCP is OK</vt:lpstr>
      <vt:lpstr>OCP Rules of Thumb</vt:lpstr>
      <vt:lpstr>Don’t overcomplicate!</vt:lpstr>
      <vt:lpstr>Slide 81</vt:lpstr>
      <vt:lpstr>Liskov Substitution Principle</vt:lpstr>
      <vt:lpstr>Slide 83</vt:lpstr>
      <vt:lpstr>LSP Violation – Bad Abstraction</vt:lpstr>
      <vt:lpstr>LSP in other words… </vt:lpstr>
      <vt:lpstr>LSP Violation – Unexpected Results</vt:lpstr>
      <vt:lpstr>If you violate LSP…</vt:lpstr>
      <vt:lpstr>Slide 88</vt:lpstr>
      <vt:lpstr>Interface Segregation Principle</vt:lpstr>
      <vt:lpstr>Slide 90</vt:lpstr>
      <vt:lpstr>Slide 91</vt:lpstr>
      <vt:lpstr>ISP Smells</vt:lpstr>
      <vt:lpstr>Why ISP matters </vt:lpstr>
      <vt:lpstr>When violating ISP is OK </vt:lpstr>
      <vt:lpstr>Slide 95</vt:lpstr>
      <vt:lpstr>Dependency Inversion Principle</vt:lpstr>
      <vt:lpstr>Slide 97</vt:lpstr>
      <vt:lpstr>Tight Coupling</vt:lpstr>
      <vt:lpstr>Tips for not violating DIP - Layers</vt:lpstr>
      <vt:lpstr>Tips for not violating DIP - Layers</vt:lpstr>
      <vt:lpstr>Tips for not violating DIP - Layers</vt:lpstr>
      <vt:lpstr>Layers – What’s the big deal?</vt:lpstr>
      <vt:lpstr>DIP Enables Testability</vt:lpstr>
      <vt:lpstr>Unit Tests vs. Integration Tests</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119</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169</cp:revision>
  <dcterms:created xsi:type="dcterms:W3CDTF">2009-08-30T02:22:17Z</dcterms:created>
  <dcterms:modified xsi:type="dcterms:W3CDTF">2010-01-07T03:03:22Z</dcterms:modified>
</cp:coreProperties>
</file>