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14"/>
  </p:notesMasterIdLst>
  <p:sldIdLst>
    <p:sldId id="256" r:id="rId2"/>
    <p:sldId id="258" r:id="rId3"/>
    <p:sldId id="373" r:id="rId4"/>
    <p:sldId id="374" r:id="rId5"/>
    <p:sldId id="350" r:id="rId6"/>
    <p:sldId id="344" r:id="rId7"/>
    <p:sldId id="345" r:id="rId8"/>
    <p:sldId id="364" r:id="rId9"/>
    <p:sldId id="265" r:id="rId10"/>
    <p:sldId id="355" r:id="rId11"/>
    <p:sldId id="353" r:id="rId12"/>
    <p:sldId id="352" r:id="rId13"/>
    <p:sldId id="356" r:id="rId14"/>
    <p:sldId id="357" r:id="rId15"/>
    <p:sldId id="358" r:id="rId16"/>
    <p:sldId id="362" r:id="rId17"/>
    <p:sldId id="363" r:id="rId18"/>
    <p:sldId id="359" r:id="rId19"/>
    <p:sldId id="383" r:id="rId20"/>
    <p:sldId id="368" r:id="rId21"/>
    <p:sldId id="369" r:id="rId22"/>
    <p:sldId id="371" r:id="rId23"/>
    <p:sldId id="372" r:id="rId24"/>
    <p:sldId id="375" r:id="rId25"/>
    <p:sldId id="376" r:id="rId26"/>
    <p:sldId id="377" r:id="rId27"/>
    <p:sldId id="378" r:id="rId28"/>
    <p:sldId id="379" r:id="rId29"/>
    <p:sldId id="380" r:id="rId30"/>
    <p:sldId id="381" r:id="rId31"/>
    <p:sldId id="384" r:id="rId32"/>
    <p:sldId id="382" r:id="rId33"/>
    <p:sldId id="360" r:id="rId34"/>
    <p:sldId id="361" r:id="rId35"/>
    <p:sldId id="351" r:id="rId36"/>
    <p:sldId id="276" r:id="rId37"/>
    <p:sldId id="278" r:id="rId38"/>
    <p:sldId id="277" r:id="rId39"/>
    <p:sldId id="262" r:id="rId40"/>
    <p:sldId id="321" r:id="rId41"/>
    <p:sldId id="263" r:id="rId42"/>
    <p:sldId id="320" r:id="rId43"/>
    <p:sldId id="322" r:id="rId44"/>
    <p:sldId id="264" r:id="rId45"/>
    <p:sldId id="266" r:id="rId46"/>
    <p:sldId id="272" r:id="rId47"/>
    <p:sldId id="334" r:id="rId48"/>
    <p:sldId id="335" r:id="rId49"/>
    <p:sldId id="283" r:id="rId50"/>
    <p:sldId id="287" r:id="rId51"/>
    <p:sldId id="267" r:id="rId52"/>
    <p:sldId id="273" r:id="rId53"/>
    <p:sldId id="274" r:id="rId54"/>
    <p:sldId id="268" r:id="rId55"/>
    <p:sldId id="269" r:id="rId56"/>
    <p:sldId id="270" r:id="rId57"/>
    <p:sldId id="346" r:id="rId58"/>
    <p:sldId id="271" r:id="rId59"/>
    <p:sldId id="279" r:id="rId60"/>
    <p:sldId id="294" r:id="rId61"/>
    <p:sldId id="280" r:id="rId62"/>
    <p:sldId id="336" r:id="rId63"/>
    <p:sldId id="281" r:id="rId64"/>
    <p:sldId id="282" r:id="rId65"/>
    <p:sldId id="284" r:id="rId66"/>
    <p:sldId id="349" r:id="rId67"/>
    <p:sldId id="285" r:id="rId68"/>
    <p:sldId id="291" r:id="rId69"/>
    <p:sldId id="292" r:id="rId70"/>
    <p:sldId id="293" r:id="rId71"/>
    <p:sldId id="337" r:id="rId72"/>
    <p:sldId id="295" r:id="rId73"/>
    <p:sldId id="296" r:id="rId74"/>
    <p:sldId id="297" r:id="rId75"/>
    <p:sldId id="300" r:id="rId76"/>
    <p:sldId id="298" r:id="rId77"/>
    <p:sldId id="299" r:id="rId78"/>
    <p:sldId id="338" r:id="rId79"/>
    <p:sldId id="301" r:id="rId80"/>
    <p:sldId id="305" r:id="rId81"/>
    <p:sldId id="302" r:id="rId82"/>
    <p:sldId id="303" r:id="rId83"/>
    <p:sldId id="304" r:id="rId84"/>
    <p:sldId id="306" r:id="rId85"/>
    <p:sldId id="339" r:id="rId86"/>
    <p:sldId id="307" r:id="rId87"/>
    <p:sldId id="311" r:id="rId88"/>
    <p:sldId id="313" r:id="rId89"/>
    <p:sldId id="308" r:id="rId90"/>
    <p:sldId id="347" r:id="rId91"/>
    <p:sldId id="309" r:id="rId92"/>
    <p:sldId id="310" r:id="rId93"/>
    <p:sldId id="343" r:id="rId94"/>
    <p:sldId id="342" r:id="rId95"/>
    <p:sldId id="348" r:id="rId96"/>
    <p:sldId id="312" r:id="rId97"/>
    <p:sldId id="314" r:id="rId98"/>
    <p:sldId id="315" r:id="rId99"/>
    <p:sldId id="316" r:id="rId100"/>
    <p:sldId id="317" r:id="rId101"/>
    <p:sldId id="323" r:id="rId102"/>
    <p:sldId id="319" r:id="rId103"/>
    <p:sldId id="341" r:id="rId104"/>
    <p:sldId id="324" r:id="rId105"/>
    <p:sldId id="327" r:id="rId106"/>
    <p:sldId id="325" r:id="rId107"/>
    <p:sldId id="328" r:id="rId108"/>
    <p:sldId id="331" r:id="rId109"/>
    <p:sldId id="326" r:id="rId110"/>
    <p:sldId id="340" r:id="rId111"/>
    <p:sldId id="332" r:id="rId112"/>
    <p:sldId id="333"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1/3/2010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of these </a:t>
            </a:r>
            <a:r>
              <a:rPr lang="en-US" dirty="0" err="1" smtClean="0"/>
              <a:t>Legos</a:t>
            </a:r>
            <a:r>
              <a:rPr lang="en-US" dirty="0" smtClean="0"/>
              <a:t> have a very specific purpose and a way to interact</a:t>
            </a:r>
            <a:r>
              <a:rPr lang="en-US" baseline="0" dirty="0" smtClean="0"/>
              <a:t> with each other.  Using these simple blocks, you can create amazing Lego structures.  </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-Imagine</a:t>
            </a:r>
            <a:r>
              <a:rPr lang="en-US" baseline="0" dirty="0" smtClean="0"/>
              <a:t> if some of our Lego blocks were missing the pins on the top, some were very weird shapes, some couldn’t attach anything to the bottom, some were glued together, etc. – if would be really hard to build different things with them or change what we were building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 I will try to explain situations where (I think) you can not follow these principles</a:t>
            </a:r>
          </a:p>
          <a:p>
            <a:pPr>
              <a:buFontTx/>
              <a:buChar char="-"/>
            </a:pPr>
            <a:r>
              <a:rPr lang="en-US" baseline="0" dirty="0" smtClean="0"/>
              <a:t>The goal is to make software development easier.  This DOES NOT mean that you shouldn’t follow these principles just because you don’t understand it or don’t know how to do it.  </a:t>
            </a:r>
          </a:p>
          <a:p>
            <a:pPr>
              <a:buFontTx/>
              <a:buChar char="-"/>
            </a:pPr>
            <a:r>
              <a:rPr lang="en-US" baseline="0" dirty="0" smtClean="0"/>
              <a:t>Try to understand </a:t>
            </a:r>
            <a:r>
              <a:rPr lang="en-US" b="1" baseline="0" dirty="0" smtClean="0"/>
              <a:t>why</a:t>
            </a:r>
            <a:r>
              <a:rPr lang="en-US" b="0" baseline="0" dirty="0" smtClean="0"/>
              <a:t> you are doing things the way you are doing it.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 what makes sense to you – but make sure you do your homework and make sure you are doing the right thing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Don’t just do something because someone says you should – learn why you should do it that way (they could be wrong)</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You should be able to explain </a:t>
            </a:r>
            <a:r>
              <a:rPr lang="en-US" b="1" baseline="0" dirty="0" smtClean="0"/>
              <a:t>why</a:t>
            </a:r>
            <a:r>
              <a:rPr lang="en-US" b="0" baseline="0" dirty="0" smtClean="0"/>
              <a:t> you made a decision – not “Microsoft told me to do it” or “someone says this is the right way to do it” or “this is how we’ve always done it in the past”</a:t>
            </a:r>
            <a:endParaRPr lang="en-US" baseline="0" dirty="0" smtClean="0"/>
          </a:p>
          <a:p>
            <a:pPr>
              <a:buFontTx/>
              <a:buChar char="-"/>
            </a:pPr>
            <a:r>
              <a:rPr lang="en-US" baseline="0" dirty="0" smtClean="0"/>
              <a:t> Have seen projects that took these principles to extremes, or added unnecessary complexity without knowing why they were doing it, and the project suffered or failed because of it</a:t>
            </a:r>
          </a:p>
        </p:txBody>
      </p:sp>
      <p:sp>
        <p:nvSpPr>
          <p:cNvPr id="4" name="Slide Number Placeholder 3"/>
          <p:cNvSpPr>
            <a:spLocks noGrp="1"/>
          </p:cNvSpPr>
          <p:nvPr>
            <p:ph type="sldNum" sz="quarter" idx="10"/>
          </p:nvPr>
        </p:nvSpPr>
        <p:spPr/>
        <p:txBody>
          <a:bodyPr/>
          <a:lstStyle/>
          <a:p>
            <a:fld id="{46B52E04-8F68-435C-880A-7C7B12D9BA2F}" type="slidenum">
              <a:rPr lang="en-US" smtClean="0"/>
              <a:pPr/>
              <a:t>41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If you’re not willing to</a:t>
            </a:r>
            <a:r>
              <a:rPr lang="en-US" baseline="0" dirty="0" smtClean="0"/>
              <a:t> use a technology because you’re not willing to learn something new, that is a big problem</a:t>
            </a:r>
          </a:p>
          <a:p>
            <a:pPr>
              <a:buFontTx/>
              <a:buChar char="-"/>
            </a:pPr>
            <a:r>
              <a:rPr lang="en-US" baseline="0" dirty="0" smtClean="0"/>
              <a:t>   not saying that you need to spend all of your time outside of work learning new stuff</a:t>
            </a:r>
          </a:p>
          <a:p>
            <a:pPr>
              <a:buFontTx/>
              <a:buChar char="-"/>
            </a:pPr>
            <a:r>
              <a:rPr lang="en-US" baseline="0" dirty="0" smtClean="0"/>
              <a:t>   be open to change and new ideas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43</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Imagine</a:t>
            </a:r>
            <a:r>
              <a:rPr lang="en-US" baseline="0" dirty="0" smtClean="0"/>
              <a:t> trying to use this thing!  It can do everything you want, but doing what you want will be difficult.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happens if the requirements change and</a:t>
            </a:r>
            <a:r>
              <a:rPr lang="en-US" baseline="0" dirty="0" smtClean="0"/>
              <a:t> now you can have a joint account that is held by two people?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Account doesn’t know</a:t>
            </a:r>
            <a:r>
              <a:rPr lang="en-US" baseline="0" dirty="0" smtClean="0"/>
              <a:t> anything about who holds the account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Person still</a:t>
            </a:r>
            <a:r>
              <a:rPr lang="en-US" baseline="0" dirty="0" smtClean="0"/>
              <a:t> has methods and properties dealing with accounts, but now all of the account logic is correctly encapsulated in the Account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48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small, useful Lego blocks instead of oddly-shaped</a:t>
            </a:r>
            <a:r>
              <a:rPr lang="en-US" baseline="0" dirty="0" smtClean="0"/>
              <a:t> ones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50</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a:t>
            </a:r>
            <a:r>
              <a:rPr lang="en-US" baseline="0" dirty="0" smtClean="0"/>
              <a:t> what a domain service is – not a web service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51</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This is not added complexity – I’m not</a:t>
            </a:r>
            <a:r>
              <a:rPr lang="en-US" baseline="0" dirty="0" smtClean="0"/>
              <a:t> writing any more code than I did when it was all one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Big classes are harder to read, write, change,</a:t>
            </a:r>
            <a:r>
              <a:rPr lang="en-US" baseline="0" dirty="0" smtClean="0"/>
              <a:t> or test</a:t>
            </a:r>
          </a:p>
          <a:p>
            <a:pPr>
              <a:buFontTx/>
              <a:buChar char="-"/>
            </a:pPr>
            <a:r>
              <a:rPr lang="en-US" baseline="0" dirty="0" smtClean="0"/>
              <a:t>Big classes often mean tight coupling, so it’s difficult to change one part of the class without affecting the other parts of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Common sense – go with your gut – don’t sit</a:t>
            </a:r>
            <a:r>
              <a:rPr lang="en-US" baseline="0" dirty="0" smtClean="0"/>
              <a:t> there for half an hour trying to figure out if a class violates SRP.  If you can’t make a decision, just leave it how it is, you can come back and refactor later if you need to.</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What is this</a:t>
            </a:r>
            <a:r>
              <a:rPr lang="en-US" baseline="0" dirty="0" smtClean="0"/>
              <a:t> method doing?  You can figure it out, but you have to read it carefully and figure out what’s going on, even for this simple example.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59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a:r>
            <a:r>
              <a:rPr lang="en-US" baseline="0" dirty="0" smtClean="0"/>
              <a:t> What is this method doing?  Even a non-programmer could tell you!</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When</a:t>
            </a:r>
            <a:r>
              <a:rPr lang="en-US" baseline="0" dirty="0" smtClean="0"/>
              <a:t> you’re writing a one line method, it’s a lot easier because you can concentrate on what that one line is supposed to do… you don’t have to think about the overall flow and logic of what you’re trying to do overall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We are trying</a:t>
            </a:r>
            <a:r>
              <a:rPr lang="en-US" baseline="0" dirty="0" smtClean="0"/>
              <a:t> to do 2 things here – find subsets of users, and return user summaries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DRY – if you write less code, you will write less bugs (and you have to do less work)</a:t>
            </a:r>
          </a:p>
          <a:p>
            <a:pPr>
              <a:buFontTx/>
              <a:buChar char="-"/>
            </a:pPr>
            <a:r>
              <a:rPr lang="en-US" dirty="0" smtClean="0"/>
              <a:t>Good</a:t>
            </a:r>
            <a:r>
              <a:rPr lang="en-US" baseline="0" dirty="0" smtClean="0"/>
              <a:t> software design and testing go hand in hand – testable code is usually well designed code (and vice versa)</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Now the </a:t>
            </a:r>
            <a:r>
              <a:rPr lang="en-US" dirty="0" err="1" smtClean="0"/>
              <a:t>IUserQuery</a:t>
            </a:r>
            <a:r>
              <a:rPr lang="en-US" baseline="0" dirty="0" smtClean="0"/>
              <a:t> is responsible for filtering the users, and the </a:t>
            </a:r>
            <a:r>
              <a:rPr lang="en-US" baseline="0" dirty="0" err="1" smtClean="0"/>
              <a:t>FindUsers</a:t>
            </a:r>
            <a:r>
              <a:rPr lang="en-US" baseline="0" dirty="0" smtClean="0"/>
              <a:t>() method is only responsible for return user summaries for a list of users</a:t>
            </a:r>
          </a:p>
          <a:p>
            <a:pPr>
              <a:buFontTx/>
              <a:buChar char="-"/>
            </a:pPr>
            <a:r>
              <a:rPr lang="en-US" baseline="0" dirty="0" smtClean="0"/>
              <a:t> We can reuse the </a:t>
            </a:r>
            <a:r>
              <a:rPr lang="en-US" baseline="0" dirty="0" err="1" smtClean="0"/>
              <a:t>IUserQuery</a:t>
            </a:r>
            <a:r>
              <a:rPr lang="en-US" baseline="0" dirty="0" smtClean="0"/>
              <a:t> in other places, and now we don’t have to modify </a:t>
            </a:r>
            <a:r>
              <a:rPr lang="en-US" baseline="0" dirty="0" err="1" smtClean="0"/>
              <a:t>GetUserService.FindUsers</a:t>
            </a:r>
            <a:r>
              <a:rPr lang="en-US" baseline="0" dirty="0" smtClean="0"/>
              <a:t>() in order to create a new type of query.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Comments that say</a:t>
            </a:r>
            <a:r>
              <a:rPr lang="en-US" baseline="0" dirty="0" smtClean="0"/>
              <a:t> “if you want to add another X, you have to add code in these 5 places”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67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Probably need a 2DShape</a:t>
            </a:r>
            <a:r>
              <a:rPr lang="en-US" baseline="0" dirty="0" smtClean="0"/>
              <a:t> and 3DShape base class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77</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 going</a:t>
            </a:r>
            <a:r>
              <a:rPr lang="en-US" baseline="0" dirty="0" smtClean="0"/>
              <a:t> to a friend’s house and they have the complicated home theater system and you want to watch TV</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80</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89</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93</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example: I want to test my validation code.</a:t>
            </a:r>
            <a:r>
              <a:rPr lang="en-US" baseline="0" dirty="0" smtClean="0"/>
              <a:t>  I just want to test the validation logic, so why should I have to actually save something to the database to do this?</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95</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Java: Spring</a:t>
            </a:r>
          </a:p>
          <a:p>
            <a:r>
              <a:rPr lang="en-US" dirty="0" smtClean="0"/>
              <a:t>Ruby: we don’t need no </a:t>
            </a:r>
            <a:r>
              <a:rPr lang="en-US" dirty="0" err="1" smtClean="0"/>
              <a:t>stinkin</a:t>
            </a:r>
            <a:r>
              <a:rPr lang="en-US" dirty="0" smtClean="0"/>
              <a:t>’ DI containers!</a:t>
            </a:r>
          </a:p>
          <a:p>
            <a:pPr>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Some of the most un-object-oriented code I have ever seen has been in object-oriented languages</a:t>
            </a:r>
          </a:p>
          <a:p>
            <a:pPr>
              <a:buFontTx/>
              <a:buChar char="-"/>
            </a:pPr>
            <a:r>
              <a:rPr lang="en-US" baseline="0" dirty="0" smtClean="0"/>
              <a:t>Ruby Gems – good example of reuse.  Open source projects – good example of reuse.  But sometimes it’s better to just write something yourself.</a:t>
            </a:r>
          </a:p>
          <a:p>
            <a:pPr>
              <a:buFontTx/>
              <a:buChar char="-"/>
            </a:pPr>
            <a:r>
              <a:rPr lang="en-US" baseline="0" dirty="0" smtClean="0"/>
              <a:t>Use your brain – sometimes non-OO code is good enough (as long as it’s well encapsulated inside a method)</a:t>
            </a:r>
          </a:p>
          <a:p>
            <a:pPr>
              <a:buFontTx/>
              <a:buNone/>
            </a:pPr>
            <a:r>
              <a:rPr lang="en-US" baseline="0" dirty="0" smtClean="0"/>
              <a:t>- Write your code so that it’s easier for others to reuse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http://www.codinghorror.com/blog/archives/000801.html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1/3/2010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1/3/2010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1/3/2010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1/3/2010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1/3/2010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1/3/2010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1/3/2010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1/3/2010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1/3/2010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1/3/2010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1/3/2010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1/3/2010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0200"/>
            <a:ext cx="8534400" cy="1676400"/>
          </a:xfrm>
        </p:spPr>
        <p:txBody>
          <a:bodyPr>
            <a:normAutofit/>
          </a:bodyPr>
          <a:lstStyle/>
          <a:p>
            <a:pPr algn="ctr"/>
            <a:r>
              <a:rPr lang="en-US" cap="none" dirty="0" smtClean="0"/>
              <a:t>OOP, SOLID, and More!</a:t>
            </a:r>
            <a:endParaRPr lang="en-US" cap="none" dirty="0"/>
          </a:p>
        </p:txBody>
      </p:sp>
      <p:sp>
        <p:nvSpPr>
          <p:cNvPr id="3" name="Subtitle 2"/>
          <p:cNvSpPr>
            <a:spLocks noGrp="1"/>
          </p:cNvSpPr>
          <p:nvPr>
            <p:ph type="subTitle" idx="1"/>
          </p:nvPr>
        </p:nvSpPr>
        <p:spPr>
          <a:xfrm>
            <a:off x="1295400" y="3276600"/>
            <a:ext cx="6400800" cy="533400"/>
          </a:xfrm>
        </p:spPr>
        <p:txBody>
          <a:bodyPr>
            <a:normAutofit lnSpcReduction="10000"/>
          </a:bodyPr>
          <a:lstStyle/>
          <a:p>
            <a:r>
              <a:rPr lang="en-US" b="1" dirty="0" smtClean="0"/>
              <a:t>by Jon Kruger</a:t>
            </a:r>
            <a:endParaRPr 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OOP vs. Procedural Programming</a:t>
            </a:r>
            <a:endParaRPr lang="en-US" dirty="0"/>
          </a:p>
        </p:txBody>
      </p:sp>
      <p:sp>
        <p:nvSpPr>
          <p:cNvPr id="5" name="Text Placeholder 4"/>
          <p:cNvSpPr>
            <a:spLocks noGrp="1"/>
          </p:cNvSpPr>
          <p:nvPr>
            <p:ph type="body" idx="1"/>
          </p:nvPr>
        </p:nvSpPr>
        <p:spPr>
          <a:xfrm>
            <a:off x="457200" y="1535113"/>
            <a:ext cx="4040188" cy="369887"/>
          </a:xfrm>
        </p:spPr>
        <p:txBody>
          <a:bodyPr/>
          <a:lstStyle/>
          <a:p>
            <a:r>
              <a:rPr lang="en-US" sz="2000" dirty="0" smtClean="0"/>
              <a:t>Object-oriented programming</a:t>
            </a:r>
            <a:endParaRPr lang="en-US" sz="2000" dirty="0"/>
          </a:p>
        </p:txBody>
      </p:sp>
      <p:sp>
        <p:nvSpPr>
          <p:cNvPr id="6" name="Content Placeholder 5"/>
          <p:cNvSpPr>
            <a:spLocks noGrp="1"/>
          </p:cNvSpPr>
          <p:nvPr>
            <p:ph sz="half" idx="2"/>
          </p:nvPr>
        </p:nvSpPr>
        <p:spPr>
          <a:xfrm>
            <a:off x="457200" y="1905000"/>
            <a:ext cx="4040188" cy="4221163"/>
          </a:xfrm>
        </p:spPr>
        <p:txBody>
          <a:bodyPr/>
          <a:lstStyle/>
          <a:p>
            <a:r>
              <a:rPr lang="en-US" dirty="0" smtClean="0"/>
              <a:t>Collaboration between objects that send and receive messages with each other</a:t>
            </a:r>
            <a:br>
              <a:rPr lang="en-US" dirty="0" smtClean="0"/>
            </a:br>
            <a:endParaRPr lang="en-US" dirty="0" smtClean="0"/>
          </a:p>
          <a:p>
            <a:r>
              <a:rPr lang="en-US" dirty="0" smtClean="0"/>
              <a:t>Functionality is grouped by object</a:t>
            </a:r>
            <a:br>
              <a:rPr lang="en-US" dirty="0" smtClean="0"/>
            </a:br>
            <a:endParaRPr lang="en-US" dirty="0" smtClean="0"/>
          </a:p>
          <a:p>
            <a:r>
              <a:rPr lang="en-US" dirty="0" smtClean="0"/>
              <a:t>Objects and their behavior can be reused</a:t>
            </a:r>
            <a:br>
              <a:rPr lang="en-US" dirty="0" smtClean="0"/>
            </a:br>
            <a:endParaRPr lang="en-US" dirty="0" smtClean="0"/>
          </a:p>
          <a:p>
            <a:r>
              <a:rPr lang="en-US" dirty="0" smtClean="0"/>
              <a:t>.NET, Java, Ruby, C++</a:t>
            </a:r>
            <a:endParaRPr lang="en-US" dirty="0"/>
          </a:p>
        </p:txBody>
      </p:sp>
      <p:sp>
        <p:nvSpPr>
          <p:cNvPr id="7" name="Text Placeholder 6"/>
          <p:cNvSpPr>
            <a:spLocks noGrp="1"/>
          </p:cNvSpPr>
          <p:nvPr>
            <p:ph type="body" sz="quarter" idx="3"/>
          </p:nvPr>
        </p:nvSpPr>
        <p:spPr>
          <a:xfrm>
            <a:off x="4645025" y="1535113"/>
            <a:ext cx="4041775" cy="369887"/>
          </a:xfrm>
        </p:spPr>
        <p:txBody>
          <a:bodyPr/>
          <a:lstStyle/>
          <a:p>
            <a:r>
              <a:rPr lang="en-US" sz="2000" dirty="0" smtClean="0"/>
              <a:t>Procedural programming</a:t>
            </a:r>
            <a:endParaRPr lang="en-US" sz="2000" dirty="0"/>
          </a:p>
        </p:txBody>
      </p:sp>
      <p:sp>
        <p:nvSpPr>
          <p:cNvPr id="8" name="Content Placeholder 7"/>
          <p:cNvSpPr>
            <a:spLocks noGrp="1"/>
          </p:cNvSpPr>
          <p:nvPr>
            <p:ph sz="quarter" idx="4"/>
          </p:nvPr>
        </p:nvSpPr>
        <p:spPr>
          <a:xfrm>
            <a:off x="4645025" y="1905000"/>
            <a:ext cx="4041775" cy="4221163"/>
          </a:xfrm>
        </p:spPr>
        <p:txBody>
          <a:bodyPr/>
          <a:lstStyle/>
          <a:p>
            <a:r>
              <a:rPr lang="en-US" dirty="0" smtClean="0"/>
              <a:t>A series of functions, subroutines, or tasks</a:t>
            </a:r>
            <a:br>
              <a:rPr lang="en-US" dirty="0" smtClean="0"/>
            </a:br>
            <a:r>
              <a:rPr lang="en-US" dirty="0" smtClean="0"/>
              <a:t/>
            </a:r>
            <a:br>
              <a:rPr lang="en-US" dirty="0" smtClean="0"/>
            </a:br>
            <a:endParaRPr lang="en-US" dirty="0" smtClean="0"/>
          </a:p>
          <a:p>
            <a:r>
              <a:rPr lang="en-US" dirty="0" smtClean="0"/>
              <a:t>Functionality is grouped by task</a:t>
            </a:r>
            <a:br>
              <a:rPr lang="en-US" dirty="0" smtClean="0"/>
            </a:br>
            <a:endParaRPr lang="en-US" dirty="0" smtClean="0"/>
          </a:p>
          <a:p>
            <a:r>
              <a:rPr lang="en-US" dirty="0" smtClean="0"/>
              <a:t>Functions/subroutines/tasks can be reused</a:t>
            </a:r>
            <a:br>
              <a:rPr lang="en-US" dirty="0" smtClean="0"/>
            </a:br>
            <a:endParaRPr lang="en-US" dirty="0" smtClean="0"/>
          </a:p>
          <a:p>
            <a:r>
              <a:rPr lang="en-US" dirty="0" smtClean="0"/>
              <a:t>SQL, VB6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linds(horizontal)">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blinds(horizontal)">
                                      <p:cBhvr>
                                        <p:cTn id="15" dur="500"/>
                                        <p:tgtEl>
                                          <p:spTgt spid="6">
                                            <p:txEl>
                                              <p:pRg st="1" end="1"/>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linds(horizontal)">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blinds(horizontal)">
                                      <p:cBhvr>
                                        <p:cTn id="23" dur="500"/>
                                        <p:tgtEl>
                                          <p:spTgt spid="6">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linds(horizontal)">
                                      <p:cBhvr>
                                        <p:cTn id="26" dur="500"/>
                                        <p:tgtEl>
                                          <p:spTgt spid="8">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blinds(horizontal)">
                                      <p:cBhvr>
                                        <p:cTn id="31" dur="500"/>
                                        <p:tgtEl>
                                          <p:spTgt spid="6">
                                            <p:txEl>
                                              <p:pRg st="3" end="3"/>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blinds(horizontal)">
                                      <p:cBhvr>
                                        <p:cTn id="34"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IGetProductService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DI (</a:t>
            </a:r>
            <a:r>
              <a:rPr lang="en-US" dirty="0" err="1" smtClean="0"/>
              <a:t>IoC</a:t>
            </a:r>
            <a:r>
              <a:rPr lang="en-US" dirty="0" smtClean="0"/>
              <a:t>) Container?</a:t>
            </a:r>
            <a:endParaRPr lang="en-US" dirty="0"/>
          </a:p>
        </p:txBody>
      </p:sp>
      <p:sp>
        <p:nvSpPr>
          <p:cNvPr id="3" name="Content Placeholder 2"/>
          <p:cNvSpPr>
            <a:spLocks noGrp="1"/>
          </p:cNvSpPr>
          <p:nvPr>
            <p:ph idx="1"/>
          </p:nvPr>
        </p:nvSpPr>
        <p:spPr/>
        <p:txBody>
          <a:bodyPr/>
          <a:lstStyle/>
          <a:p>
            <a:r>
              <a:rPr lang="en-US" dirty="0" smtClean="0"/>
              <a:t>Creates objects that are ready for you to use</a:t>
            </a:r>
          </a:p>
          <a:p>
            <a:r>
              <a:rPr lang="en-US" dirty="0" smtClean="0"/>
              <a:t>Knows how to create objects and their dependencies</a:t>
            </a:r>
          </a:p>
          <a:p>
            <a:r>
              <a:rPr lang="en-US" dirty="0" smtClean="0"/>
              <a:t>Knows how to initialize objects when they are created (if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 Containers</a:t>
            </a:r>
            <a:endParaRPr lang="en-US" dirty="0"/>
          </a:p>
        </p:txBody>
      </p:sp>
      <p:sp>
        <p:nvSpPr>
          <p:cNvPr id="3" name="Content Placeholder 2"/>
          <p:cNvSpPr>
            <a:spLocks noGrp="1"/>
          </p:cNvSpPr>
          <p:nvPr>
            <p:ph idx="1"/>
          </p:nvPr>
        </p:nvSpPr>
        <p:spPr/>
        <p:txBody>
          <a:bodyPr>
            <a:normAutofit/>
          </a:bodyPr>
          <a:lstStyle/>
          <a:p>
            <a:r>
              <a:rPr lang="en-US" dirty="0" smtClean="0"/>
              <a:t>Popular .NET choices: </a:t>
            </a:r>
          </a:p>
          <a:p>
            <a:pPr lvl="1"/>
            <a:r>
              <a:rPr lang="en-US" sz="2800" dirty="0" smtClean="0"/>
              <a:t>StructureMap, </a:t>
            </a:r>
            <a:r>
              <a:rPr lang="en-US" sz="2800" dirty="0" err="1" smtClean="0"/>
              <a:t>Ninject</a:t>
            </a:r>
            <a:endParaRPr lang="en-US" sz="2800" dirty="0" smtClean="0"/>
          </a:p>
          <a:p>
            <a:r>
              <a:rPr lang="en-US" dirty="0" smtClean="0"/>
              <a:t>Other .NET choices: </a:t>
            </a:r>
          </a:p>
          <a:p>
            <a:pPr lvl="1"/>
            <a:r>
              <a:rPr lang="en-US" sz="2800" dirty="0" smtClean="0"/>
              <a:t>Unity, Castle Windsor, </a:t>
            </a:r>
            <a:r>
              <a:rPr lang="en-US" sz="2800" dirty="0" err="1" smtClean="0"/>
              <a:t>Autofac</a:t>
            </a:r>
            <a:r>
              <a:rPr lang="en-US" sz="2800" dirty="0" smtClean="0"/>
              <a:t>, Spring .NET</a:t>
            </a:r>
          </a:p>
          <a:p>
            <a:r>
              <a:rPr lang="en-US" dirty="0" smtClean="0"/>
              <a:t>Java</a:t>
            </a:r>
          </a:p>
          <a:p>
            <a:pPr lvl="1"/>
            <a:r>
              <a:rPr lang="en-US" sz="2800" dirty="0" smtClean="0"/>
              <a:t>Spring</a:t>
            </a:r>
          </a:p>
          <a:p>
            <a:r>
              <a:rPr lang="en-US" dirty="0" smtClean="0"/>
              <a:t>Ruby</a:t>
            </a:r>
          </a:p>
          <a:p>
            <a:pPr lvl="1"/>
            <a:r>
              <a:rPr lang="en-US" sz="2800" dirty="0" smtClean="0"/>
              <a:t>We don’t need no </a:t>
            </a:r>
            <a:r>
              <a:rPr lang="en-US" sz="2800" dirty="0" err="1" smtClean="0"/>
              <a:t>stinkin</a:t>
            </a:r>
            <a:r>
              <a:rPr lang="en-US" sz="2800" dirty="0" smtClean="0"/>
              <a:t>’ DI containers!</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a:t>
            </a:r>
            <a:r>
              <a:rPr lang="en-US" dirty="0"/>
              <a:t>C</a:t>
            </a:r>
            <a:r>
              <a:rPr lang="en-US" dirty="0" smtClean="0"/>
              <a:t>onstructor </a:t>
            </a:r>
            <a:r>
              <a:rPr lang="en-US" dirty="0"/>
              <a:t>I</a:t>
            </a:r>
            <a:r>
              <a:rPr lang="en-US" dirty="0" smtClean="0"/>
              <a:t>njection</a:t>
            </a:r>
            <a:endParaRPr lang="en-US" dirty="0"/>
          </a:p>
        </p:txBody>
      </p:sp>
      <p:sp>
        <p:nvSpPr>
          <p:cNvPr id="4" name="TextBox 3"/>
          <p:cNvSpPr txBox="1"/>
          <p:nvPr/>
        </p:nvSpPr>
        <p:spPr>
          <a:xfrm>
            <a:off x="609600" y="1600200"/>
            <a:ext cx="8077200" cy="4524315"/>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 : </a:t>
            </a:r>
            <a:r>
              <a:rPr lang="en-US" b="1" dirty="0" err="1" smtClean="0">
                <a:solidFill>
                  <a:srgbClr val="FF0000"/>
                </a:solidFill>
                <a:latin typeface="Courier New" pitchFamily="49" charset="0"/>
                <a:cs typeface="Courier New" pitchFamily="49" charset="0"/>
              </a:rPr>
              <a:t>IGetProductService</a:t>
            </a:r>
            <a:endParaRPr lang="en-US" b="1" dirty="0" smtClean="0">
              <a:solidFill>
                <a:srgbClr val="FF0000"/>
              </a:solidFill>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IProductRepository</a:t>
            </a:r>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_</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return _</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p>
          <a:p>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a:t>
            </a:r>
            <a:r>
              <a:rPr lang="en-US" dirty="0" err="1" smtClean="0"/>
              <a:t>StructureMap</a:t>
            </a:r>
            <a:endParaRPr lang="en-US" dirty="0"/>
          </a:p>
        </p:txBody>
      </p:sp>
      <p:sp>
        <p:nvSpPr>
          <p:cNvPr id="4" name="TextBox 3"/>
          <p:cNvSpPr txBox="1"/>
          <p:nvPr/>
        </p:nvSpPr>
        <p:spPr>
          <a:xfrm>
            <a:off x="609600" y="1752600"/>
            <a:ext cx="8001000" cy="1477328"/>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GetProductService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Conventions</a:t>
            </a:r>
            <a:endParaRPr lang="en-US" dirty="0"/>
          </a:p>
        </p:txBody>
      </p:sp>
      <p:sp>
        <p:nvSpPr>
          <p:cNvPr id="5" name="Content Placeholder 2"/>
          <p:cNvSpPr>
            <a:spLocks noGrp="1"/>
          </p:cNvSpPr>
          <p:nvPr>
            <p:ph idx="1"/>
          </p:nvPr>
        </p:nvSpPr>
        <p:spPr>
          <a:xfrm>
            <a:off x="612648" y="4495800"/>
            <a:ext cx="8153400" cy="1600200"/>
          </a:xfrm>
        </p:spPr>
        <p:txBody>
          <a:bodyPr/>
          <a:lstStyle/>
          <a:p>
            <a:r>
              <a:rPr lang="en-US" dirty="0" smtClean="0"/>
              <a:t>Automatically map “</a:t>
            </a:r>
            <a:r>
              <a:rPr lang="en-US" dirty="0" err="1" smtClean="0"/>
              <a:t>ISomething</a:t>
            </a:r>
            <a:r>
              <a:rPr lang="en-US" dirty="0" smtClean="0"/>
              <a:t>” interface to “Something” class</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x.Scan</a:t>
            </a:r>
            <a:r>
              <a:rPr lang="en-US" b="1" dirty="0" smtClean="0">
                <a:latin typeface="Courier New" pitchFamily="49" charset="0"/>
                <a:cs typeface="Courier New" pitchFamily="49" charset="0"/>
              </a:rPr>
              <a:t>(scan =&gt;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scan.WithDefaultConventions</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scan.AssemblyContainingType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Initialization</a:t>
            </a:r>
            <a:endParaRPr lang="en-US" dirty="0"/>
          </a:p>
        </p:txBody>
      </p:sp>
      <p:sp>
        <p:nvSpPr>
          <p:cNvPr id="6" name="Content Placeholder 2"/>
          <p:cNvSpPr>
            <a:spLocks noGrp="1"/>
          </p:cNvSpPr>
          <p:nvPr>
            <p:ph idx="1"/>
          </p:nvPr>
        </p:nvSpPr>
        <p:spPr>
          <a:xfrm>
            <a:off x="533400" y="4343400"/>
            <a:ext cx="8153400" cy="1066800"/>
          </a:xfrm>
        </p:spPr>
        <p:txBody>
          <a:bodyPr>
            <a:noAutofit/>
          </a:bodyPr>
          <a:lstStyle/>
          <a:p>
            <a:pPr marL="0" indent="0">
              <a:spcBef>
                <a:spcPts val="0"/>
              </a:spcBef>
            </a:pPr>
            <a:r>
              <a:rPr lang="en-US" sz="2800" dirty="0" smtClean="0"/>
              <a:t> We just reduced duplication and complexity by setting this up here!  </a:t>
            </a:r>
          </a:p>
        </p:txBody>
      </p:sp>
      <p:sp>
        <p:nvSpPr>
          <p:cNvPr id="4" name="TextBox 3"/>
          <p:cNvSpPr txBox="1"/>
          <p:nvPr/>
        </p:nvSpPr>
        <p:spPr>
          <a:xfrm>
            <a:off x="609600" y="1752600"/>
            <a:ext cx="8229600" cy="2308324"/>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OnCreation</a:t>
            </a:r>
            <a:r>
              <a:rPr lang="en-US" b="1" dirty="0" smtClean="0">
                <a:solidFill>
                  <a:srgbClr val="FF0000"/>
                </a:solidFill>
                <a:latin typeface="Courier New" pitchFamily="49" charset="0"/>
                <a:cs typeface="Courier New" pitchFamily="49" charset="0"/>
              </a:rPr>
              <a:t>(repository =&gt;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repository.ConnectionString</a:t>
            </a:r>
            <a:r>
              <a:rPr lang="en-US" b="1" dirty="0" smtClean="0">
                <a:solidFill>
                  <a:srgbClr val="FF0000"/>
                </a:solidFill>
                <a:latin typeface="Courier New" pitchFamily="49" charset="0"/>
                <a:cs typeface="Courier New" pitchFamily="49" charset="0"/>
              </a:rPr>
              <a:t> = </a:t>
            </a:r>
          </a:p>
          <a:p>
            <a:r>
              <a:rPr lang="en-US" b="1" dirty="0" smtClean="0">
                <a:solidFill>
                  <a:srgbClr val="FF0000"/>
                </a:solidFill>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ConfigurationManager.AppSettings</a:t>
            </a:r>
            <a:r>
              <a:rPr lang="en-US" b="1" dirty="0" smtClean="0">
                <a:solidFill>
                  <a:srgbClr val="FF0000"/>
                </a:solidFill>
                <a:latin typeface="Courier New" pitchFamily="49" charset="0"/>
                <a:cs typeface="Courier New" pitchFamily="49" charset="0"/>
              </a:rPr>
              <a:t>["</a:t>
            </a:r>
            <a:r>
              <a:rPr lang="en-US" b="1" dirty="0" err="1" smtClean="0">
                <a:solidFill>
                  <a:srgbClr val="FF0000"/>
                </a:solidFill>
                <a:latin typeface="Courier New" pitchFamily="49" charset="0"/>
                <a:cs typeface="Courier New" pitchFamily="49" charset="0"/>
              </a:rPr>
              <a:t>MainDB</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StructureMap</a:t>
            </a:r>
            <a:r>
              <a:rPr lang="en-US" dirty="0" smtClean="0"/>
              <a:t> - Singletons</a:t>
            </a:r>
            <a:endParaRPr lang="en-US" dirty="0"/>
          </a:p>
        </p:txBody>
      </p:sp>
      <p:sp>
        <p:nvSpPr>
          <p:cNvPr id="9" name="Content Placeholder 2"/>
          <p:cNvSpPr>
            <a:spLocks noGrp="1"/>
          </p:cNvSpPr>
          <p:nvPr>
            <p:ph idx="1"/>
          </p:nvPr>
        </p:nvSpPr>
        <p:spPr>
          <a:xfrm>
            <a:off x="612648" y="3657600"/>
            <a:ext cx="8153400" cy="2438400"/>
          </a:xfrm>
        </p:spPr>
        <p:txBody>
          <a:bodyPr/>
          <a:lstStyle/>
          <a:p>
            <a:r>
              <a:rPr lang="en-US" dirty="0" smtClean="0"/>
              <a:t>There will only ever be one </a:t>
            </a:r>
            <a:r>
              <a:rPr lang="en-US" dirty="0" err="1" smtClean="0"/>
              <a:t>IProductCache</a:t>
            </a:r>
            <a:endParaRPr lang="en-US" dirty="0" smtClean="0"/>
          </a:p>
          <a:p>
            <a:r>
              <a:rPr lang="en-US" dirty="0" smtClean="0"/>
              <a:t>We don’t violate DIP by having static variables</a:t>
            </a:r>
            <a:endParaRPr lang="en-US" dirty="0"/>
          </a:p>
        </p:txBody>
      </p:sp>
      <p:sp>
        <p:nvSpPr>
          <p:cNvPr id="4" name="TextBox 3"/>
          <p:cNvSpPr txBox="1"/>
          <p:nvPr/>
        </p:nvSpPr>
        <p:spPr>
          <a:xfrm>
            <a:off x="609600" y="1752600"/>
            <a:ext cx="8229600" cy="1754326"/>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TheDefaultIsConcreteType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solidFill>
                  <a:srgbClr val="FF0000"/>
                </a:solidFill>
                <a:latin typeface="Courier New" pitchFamily="49" charset="0"/>
                <a:cs typeface="Courier New" pitchFamily="49" charset="0"/>
              </a:rPr>
              <a:t>AsSingletons</a:t>
            </a:r>
            <a:r>
              <a:rPr lang="en-US" b="1" dirty="0" smtClean="0">
                <a:solidFill>
                  <a:srgbClr val="FF0000"/>
                </a:solidFill>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StructureMap</a:t>
            </a:r>
            <a:r>
              <a:rPr lang="en-US" dirty="0" smtClean="0"/>
              <a:t> – Object Lifetimes</a:t>
            </a:r>
            <a:endParaRPr lang="en-US" dirty="0"/>
          </a:p>
        </p:txBody>
      </p:sp>
      <p:sp>
        <p:nvSpPr>
          <p:cNvPr id="9" name="Content Placeholder 2"/>
          <p:cNvSpPr>
            <a:spLocks noGrp="1"/>
          </p:cNvSpPr>
          <p:nvPr>
            <p:ph idx="1"/>
          </p:nvPr>
        </p:nvSpPr>
        <p:spPr>
          <a:xfrm>
            <a:off x="612648" y="4038600"/>
            <a:ext cx="8153400" cy="2514600"/>
          </a:xfrm>
        </p:spPr>
        <p:txBody>
          <a:bodyPr>
            <a:normAutofit/>
          </a:bodyPr>
          <a:lstStyle/>
          <a:p>
            <a:r>
              <a:rPr lang="en-US" b="1" dirty="0" err="1" smtClean="0"/>
              <a:t>InstanceScope.Hybrid</a:t>
            </a:r>
            <a:r>
              <a:rPr lang="en-US" dirty="0" smtClean="0"/>
              <a:t> means that we will only have one of these objects per request (web) or thread (in our tests)</a:t>
            </a:r>
          </a:p>
          <a:p>
            <a:r>
              <a:rPr lang="en-US" dirty="0" smtClean="0"/>
              <a:t>Testing will be easier because we won’t reference </a:t>
            </a:r>
            <a:r>
              <a:rPr lang="en-US" dirty="0" err="1" smtClean="0"/>
              <a:t>Thread.CurrentPrincipal</a:t>
            </a:r>
            <a:endParaRPr lang="en-US" dirty="0"/>
          </a:p>
        </p:txBody>
      </p:sp>
      <p:sp>
        <p:nvSpPr>
          <p:cNvPr id="4" name="TextBox 3"/>
          <p:cNvSpPr txBox="1"/>
          <p:nvPr/>
        </p:nvSpPr>
        <p:spPr>
          <a:xfrm>
            <a:off x="609600" y="1752600"/>
            <a:ext cx="8229600" cy="2031325"/>
          </a:xfrm>
          <a:prstGeom prst="rect">
            <a:avLst/>
          </a:prstGeom>
          <a:solidFill>
            <a:schemeClr val="bg1">
              <a:lumMod val="85000"/>
            </a:schemeClr>
          </a:solidFill>
        </p:spPr>
        <p:txBody>
          <a:bodyPr wrap="square" rtlCol="0">
            <a:spAutoFit/>
          </a:bodyPr>
          <a:lstStyle/>
          <a:p>
            <a:r>
              <a:rPr lang="en-US" b="1" dirty="0" err="1" smtClean="0">
                <a:latin typeface="Courier New" pitchFamily="49" charset="0"/>
                <a:cs typeface="Courier New" pitchFamily="49" charset="0"/>
              </a:rPr>
              <a:t>ObjectFactory.Initialize</a:t>
            </a:r>
            <a:r>
              <a:rPr lang="en-US" b="1" dirty="0" smtClean="0">
                <a:latin typeface="Courier New" pitchFamily="49" charset="0"/>
                <a:cs typeface="Courier New" pitchFamily="49" charset="0"/>
              </a:rPr>
              <a:t>(x =&gt;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x.ForRequestedType</a:t>
            </a:r>
            <a:r>
              <a:rPr lang="en-US" b="1" dirty="0" smtClean="0">
                <a:latin typeface="Courier New" pitchFamily="49" charset="0"/>
                <a:cs typeface="Courier New" pitchFamily="49" charset="0"/>
              </a:rPr>
              <a:t>&lt;</a:t>
            </a:r>
            <a:r>
              <a:rPr lang="en-US" b="1" dirty="0" err="1" smtClean="0">
                <a:latin typeface="Courier New" pitchFamily="49" charset="0"/>
                <a:cs typeface="Courier New" pitchFamily="49" charset="0"/>
              </a:rPr>
              <a:t>ICurrentUser</a:t>
            </a:r>
            <a:r>
              <a:rPr lang="en-US" b="1" dirty="0" smtClean="0">
                <a:latin typeface="Courier New" pitchFamily="49" charset="0"/>
                <a:cs typeface="Courier New" pitchFamily="49" charset="0"/>
              </a:rPr>
              <a:t>&gt;()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CacheBy</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InstanceScope.Hybrid</a:t>
            </a:r>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TheDefault.Is.ConstructedBy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c =&gt; new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Thread.CurrentPrincipal</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 Container Rules</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Don’t “new” up anything that is a dependency</a:t>
            </a:r>
          </a:p>
          <a:p>
            <a:pPr lvl="1"/>
            <a:r>
              <a:rPr lang="en-US" dirty="0" smtClean="0"/>
              <a:t>Don’t new up classes that you want to create a fake for in a test</a:t>
            </a:r>
          </a:p>
          <a:p>
            <a:pPr lvl="1"/>
            <a:r>
              <a:rPr lang="en-US" dirty="0" smtClean="0"/>
              <a:t>Do new up entity objects</a:t>
            </a:r>
          </a:p>
          <a:p>
            <a:pPr lvl="1"/>
            <a:r>
              <a:rPr lang="en-US" dirty="0" smtClean="0"/>
              <a:t>Do new up value types (e.g. string, </a:t>
            </a:r>
            <a:r>
              <a:rPr lang="en-US" dirty="0" err="1" smtClean="0"/>
              <a:t>DateTime</a:t>
            </a:r>
            <a:r>
              <a:rPr lang="en-US" dirty="0" smtClean="0"/>
              <a:t>, etc.)</a:t>
            </a:r>
          </a:p>
          <a:p>
            <a:pPr lvl="1"/>
            <a:r>
              <a:rPr lang="en-US" dirty="0" smtClean="0"/>
              <a:t>Do new up .NET Framework types (e.g. </a:t>
            </a:r>
            <a:r>
              <a:rPr lang="en-US" dirty="0" err="1" smtClean="0"/>
              <a:t>SqlConnection</a:t>
            </a:r>
            <a:r>
              <a:rPr lang="en-US" dirty="0" smtClean="0"/>
              <a:t>)</a:t>
            </a:r>
          </a:p>
          <a:p>
            <a:r>
              <a:rPr lang="en-US" dirty="0" smtClean="0"/>
              <a:t>Entity objects should not have dependencies</a:t>
            </a:r>
          </a:p>
          <a:p>
            <a:r>
              <a:rPr lang="en-US" dirty="0" smtClean="0"/>
              <a:t>If you have to have static variables, isolate them behind the DI container (e.g. example in previous slide)</a:t>
            </a:r>
          </a:p>
          <a:p>
            <a:r>
              <a:rPr lang="en-US" dirty="0" smtClean="0"/>
              <a:t>Use </a:t>
            </a:r>
            <a:r>
              <a:rPr lang="en-US" dirty="0" err="1" smtClean="0"/>
              <a:t>ObjectFactory.GetInstance</a:t>
            </a:r>
            <a:r>
              <a:rPr lang="en-US" dirty="0" smtClean="0"/>
              <a:t>() to create objects when you can’t take them in as constructor parameters</a:t>
            </a:r>
          </a:p>
          <a:p>
            <a:r>
              <a:rPr lang="en-US" dirty="0" smtClean="0"/>
              <a:t>Don’t use the DI container when writing </a:t>
            </a:r>
            <a:r>
              <a:rPr lang="en-US" i="1" dirty="0" smtClean="0"/>
              <a:t>unit </a:t>
            </a:r>
            <a:r>
              <a:rPr lang="en-US" dirty="0" smtClean="0"/>
              <a:t>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object-oriented programming?</a:t>
            </a:r>
            <a:endParaRPr lang="en-US" dirty="0"/>
          </a:p>
        </p:txBody>
      </p:sp>
      <p:sp>
        <p:nvSpPr>
          <p:cNvPr id="3" name="Content Placeholder 2"/>
          <p:cNvSpPr>
            <a:spLocks noGrp="1"/>
          </p:cNvSpPr>
          <p:nvPr>
            <p:ph idx="1"/>
          </p:nvPr>
        </p:nvSpPr>
        <p:spPr/>
        <p:txBody>
          <a:bodyPr/>
          <a:lstStyle/>
          <a:p>
            <a:r>
              <a:rPr lang="en-US" dirty="0" smtClean="0"/>
              <a:t>Objects are a natural way of representing behavior and properties in code</a:t>
            </a:r>
          </a:p>
          <a:p>
            <a:r>
              <a:rPr lang="en-US" dirty="0" smtClean="0"/>
              <a:t>Objects are more reusable</a:t>
            </a:r>
          </a:p>
          <a:p>
            <a:r>
              <a:rPr lang="en-US" dirty="0" smtClean="0"/>
              <a:t>Objects are more maintainable</a:t>
            </a:r>
          </a:p>
          <a:p>
            <a:r>
              <a:rPr lang="en-US" dirty="0" smtClean="0"/>
              <a:t>Objects are more extensible</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gn="ctr">
              <a:buNone/>
            </a:pPr>
            <a:endParaRPr lang="en-US" sz="7200" b="1" dirty="0" smtClean="0"/>
          </a:p>
          <a:p>
            <a:pPr algn="ctr">
              <a:buNone/>
            </a:pPr>
            <a:r>
              <a:rPr lang="en-US" sz="7200" b="1" dirty="0" smtClean="0"/>
              <a:t>USE YOUR BRAIN!!!!</a:t>
            </a:r>
            <a:endParaRPr lang="en-US" sz="7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 Contact Info</a:t>
            </a:r>
            <a:endParaRPr lang="en-US" dirty="0"/>
          </a:p>
        </p:txBody>
      </p:sp>
      <p:sp>
        <p:nvSpPr>
          <p:cNvPr id="3" name="Content Placeholder 2"/>
          <p:cNvSpPr>
            <a:spLocks noGrp="1"/>
          </p:cNvSpPr>
          <p:nvPr>
            <p:ph idx="1"/>
          </p:nvPr>
        </p:nvSpPr>
        <p:spPr>
          <a:xfrm>
            <a:off x="457200" y="1600201"/>
            <a:ext cx="8229600" cy="3352800"/>
          </a:xfrm>
        </p:spPr>
        <p:txBody>
          <a:bodyPr>
            <a:noAutofit/>
          </a:bodyPr>
          <a:lstStyle/>
          <a:p>
            <a:r>
              <a:rPr lang="en-US" sz="2600" dirty="0" smtClean="0"/>
              <a:t>Uncle Bob’s SOLID articles </a:t>
            </a:r>
          </a:p>
          <a:p>
            <a:pPr lvl="1"/>
            <a:r>
              <a:rPr lang="en-US" sz="2600" b="1" dirty="0" smtClean="0"/>
              <a:t>http://bit.ly/solid1</a:t>
            </a:r>
            <a:endParaRPr lang="en-US" sz="2600" dirty="0" smtClean="0"/>
          </a:p>
          <a:p>
            <a:r>
              <a:rPr lang="en-US" sz="2600" dirty="0" smtClean="0"/>
              <a:t>Uncle Bob talking about SOLID on </a:t>
            </a:r>
            <a:r>
              <a:rPr lang="en-US" sz="2600" dirty="0" err="1" smtClean="0"/>
              <a:t>Hanselminutes</a:t>
            </a:r>
            <a:endParaRPr lang="en-US" sz="2600" dirty="0" smtClean="0"/>
          </a:p>
          <a:p>
            <a:pPr lvl="1"/>
            <a:r>
              <a:rPr lang="en-US" sz="2600" b="1" dirty="0" smtClean="0"/>
              <a:t>http://bit.ly/solid2</a:t>
            </a:r>
            <a:endParaRPr lang="en-US" sz="2600" dirty="0" smtClean="0"/>
          </a:p>
          <a:p>
            <a:r>
              <a:rPr lang="en-US" sz="2600" dirty="0" smtClean="0"/>
              <a:t>My slides </a:t>
            </a:r>
          </a:p>
          <a:p>
            <a:pPr lvl="1"/>
            <a:r>
              <a:rPr lang="en-US" sz="2600" b="1" dirty="0" smtClean="0"/>
              <a:t>http://bit.ly/solid3</a:t>
            </a:r>
          </a:p>
          <a:p>
            <a:r>
              <a:rPr lang="en-US" sz="2600" dirty="0" smtClean="0"/>
              <a:t>ALT.NET mailing list</a:t>
            </a:r>
          </a:p>
          <a:p>
            <a:pPr lvl="1"/>
            <a:r>
              <a:rPr lang="en-US" sz="2600" b="1" dirty="0" smtClean="0"/>
              <a:t>http://bit.ly/solid4</a:t>
            </a:r>
            <a:endParaRPr lang="en-US" sz="2600" dirty="0" smtClean="0"/>
          </a:p>
          <a:p>
            <a:pPr>
              <a:buNone/>
            </a:pPr>
            <a:endParaRPr lang="en-US" sz="2600" dirty="0" smtClean="0"/>
          </a:p>
        </p:txBody>
      </p:sp>
      <p:sp>
        <p:nvSpPr>
          <p:cNvPr id="4" name="TextBox 3"/>
          <p:cNvSpPr txBox="1"/>
          <p:nvPr/>
        </p:nvSpPr>
        <p:spPr>
          <a:xfrm>
            <a:off x="381000" y="5092005"/>
            <a:ext cx="8458200" cy="1384995"/>
          </a:xfrm>
          <a:prstGeom prst="rect">
            <a:avLst/>
          </a:prstGeom>
          <a:noFill/>
        </p:spPr>
        <p:txBody>
          <a:bodyPr wrap="square" rtlCol="0">
            <a:spAutoFit/>
          </a:bodyPr>
          <a:lstStyle/>
          <a:p>
            <a:r>
              <a:rPr lang="en-US" sz="2800" b="1" i="1" u="sng" dirty="0" smtClean="0"/>
              <a:t>My Info:</a:t>
            </a:r>
            <a:endParaRPr lang="en-US" sz="2800" i="1" u="sng" dirty="0" smtClean="0"/>
          </a:p>
          <a:p>
            <a:r>
              <a:rPr lang="en-US" sz="2800" dirty="0" smtClean="0"/>
              <a:t>email: </a:t>
            </a:r>
            <a:r>
              <a:rPr lang="en-US" sz="2800" b="1" dirty="0" smtClean="0"/>
              <a:t>jon@jonkruger.com </a:t>
            </a:r>
          </a:p>
          <a:p>
            <a:r>
              <a:rPr lang="en-US" sz="2800" dirty="0" smtClean="0"/>
              <a:t>twitter:</a:t>
            </a:r>
            <a:r>
              <a:rPr lang="en-US" sz="2800" b="1" dirty="0" smtClean="0"/>
              <a:t> @</a:t>
            </a:r>
            <a:r>
              <a:rPr lang="en-US" sz="2800" b="1" dirty="0" err="1" smtClean="0"/>
              <a:t>jonkruger</a:t>
            </a:r>
            <a:r>
              <a:rPr lang="en-US" sz="2800" b="1" dirty="0" smtClean="0"/>
              <a:t> / </a:t>
            </a:r>
            <a:r>
              <a:rPr lang="en-US" sz="2800" dirty="0" smtClean="0"/>
              <a:t>blog:</a:t>
            </a:r>
            <a:r>
              <a:rPr lang="en-US" sz="2800" b="1" dirty="0" smtClean="0"/>
              <a:t> http://jonkruger.com/blog</a:t>
            </a:r>
            <a:endParaRPr 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Gotchas</a:t>
            </a:r>
            <a:endParaRPr lang="en-US" dirty="0"/>
          </a:p>
        </p:txBody>
      </p:sp>
      <p:sp>
        <p:nvSpPr>
          <p:cNvPr id="3" name="Content Placeholder 2"/>
          <p:cNvSpPr>
            <a:spLocks noGrp="1"/>
          </p:cNvSpPr>
          <p:nvPr>
            <p:ph idx="1"/>
          </p:nvPr>
        </p:nvSpPr>
        <p:spPr/>
        <p:txBody>
          <a:bodyPr/>
          <a:lstStyle/>
          <a:p>
            <a:r>
              <a:rPr lang="en-US" dirty="0" smtClean="0"/>
              <a:t>Just because you are using an OO language does not mean that you are doing object-oriented programming</a:t>
            </a:r>
          </a:p>
          <a:p>
            <a:r>
              <a:rPr lang="en-US" dirty="0" smtClean="0"/>
              <a:t>Reuse is good (avoid NIH syndrome)</a:t>
            </a:r>
          </a:p>
          <a:p>
            <a:r>
              <a:rPr lang="en-US" dirty="0" smtClean="0"/>
              <a:t>The purely object-oriented solution is not always the best solution</a:t>
            </a:r>
          </a:p>
          <a:p>
            <a:r>
              <a:rPr lang="en-US" dirty="0" smtClean="0"/>
              <a:t>Don’t be a code hoarder</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Programming For Others</a:t>
            </a:r>
            <a:endParaRPr lang="en-US" dirty="0"/>
          </a:p>
        </p:txBody>
      </p:sp>
      <p:sp>
        <p:nvSpPr>
          <p:cNvPr id="3" name="Content Placeholder 2"/>
          <p:cNvSpPr>
            <a:spLocks noGrp="1"/>
          </p:cNvSpPr>
          <p:nvPr>
            <p:ph idx="1"/>
          </p:nvPr>
        </p:nvSpPr>
        <p:spPr/>
        <p:txBody>
          <a:bodyPr/>
          <a:lstStyle/>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Classes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Defines the characteristics of something (object)</a:t>
            </a:r>
          </a:p>
          <a:p>
            <a:r>
              <a:rPr lang="en-US" dirty="0" smtClean="0"/>
              <a:t>I am: fields and properties</a:t>
            </a:r>
          </a:p>
          <a:p>
            <a:r>
              <a:rPr lang="en-US" dirty="0" smtClean="0"/>
              <a:t>I do: methods</a:t>
            </a:r>
          </a:p>
          <a:p>
            <a:r>
              <a:rPr lang="en-US" dirty="0" smtClean="0"/>
              <a:t>Contains the blueprint for how objects are created</a:t>
            </a:r>
          </a:p>
        </p:txBody>
      </p:sp>
      <p:sp>
        <p:nvSpPr>
          <p:cNvPr id="5" name="AutoShape 3"/>
          <p:cNvSpPr>
            <a:spLocks noGrp="1"/>
          </p:cNvSpPr>
          <p:nvPr>
            <p:ph sz="half" idx="2"/>
          </p:nvPr>
        </p:nvSpPr>
        <p:spPr bwMode="auto">
          <a:xfrm>
            <a:off x="5562600" y="1600201"/>
            <a:ext cx="3124200" cy="30479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am a Dog.</a:t>
            </a:r>
          </a:p>
          <a:p>
            <a:pPr algn="ctr">
              <a:buNone/>
            </a:pPr>
            <a:endParaRPr lang="en-US" sz="2600" dirty="0">
              <a:solidFill>
                <a:schemeClr val="tx1"/>
              </a:solidFill>
              <a:effectLst>
                <a:outerShdw blurRad="38100" dist="38100" dir="2700000" algn="tl">
                  <a:srgbClr val="000000"/>
                </a:outerShdw>
              </a:effectLst>
              <a:ea typeface="Helvetica Neue Light" charset="0"/>
              <a:cs typeface="Helvetica Neue Light" charset="0"/>
            </a:endParaRP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name.</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have a gender.</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Bark.</a:t>
            </a:r>
          </a:p>
          <a:p>
            <a:pPr algn="ctr">
              <a:buNone/>
            </a:pPr>
            <a:r>
              <a:rPr lang="en-US" sz="2600" dirty="0">
                <a:solidFill>
                  <a:schemeClr val="tx1"/>
                </a:solidFill>
                <a:effectLst>
                  <a:outerShdw blurRad="38100" dist="38100" dir="2700000" algn="tl">
                    <a:srgbClr val="000000"/>
                  </a:outerShdw>
                </a:effectLst>
                <a:ea typeface="Helvetica Neue Light" charset="0"/>
                <a:cs typeface="Helvetica Neue Light" charset="0"/>
              </a:rPr>
              <a:t>I can Eat.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Objects</a:t>
            </a:r>
            <a:endParaRPr lang="en-US" dirty="0"/>
          </a:p>
        </p:txBody>
      </p:sp>
      <p:sp>
        <p:nvSpPr>
          <p:cNvPr id="3" name="Content Placeholder 2"/>
          <p:cNvSpPr>
            <a:spLocks noGrp="1"/>
          </p:cNvSpPr>
          <p:nvPr>
            <p:ph sz="half" idx="1"/>
          </p:nvPr>
        </p:nvSpPr>
        <p:spPr>
          <a:xfrm>
            <a:off x="457200" y="1600200"/>
            <a:ext cx="4648200" cy="4525963"/>
          </a:xfrm>
        </p:spPr>
        <p:txBody>
          <a:bodyPr/>
          <a:lstStyle/>
          <a:p>
            <a:r>
              <a:rPr lang="en-US" dirty="0" smtClean="0"/>
              <a:t>An instance of a class</a:t>
            </a:r>
          </a:p>
          <a:p>
            <a:r>
              <a:rPr lang="en-US" dirty="0" smtClean="0"/>
              <a:t>Exists at runtime</a:t>
            </a:r>
          </a:p>
        </p:txBody>
      </p:sp>
      <p:sp>
        <p:nvSpPr>
          <p:cNvPr id="5" name="AutoShape 3"/>
          <p:cNvSpPr>
            <a:spLocks noGrp="1"/>
          </p:cNvSpPr>
          <p:nvPr>
            <p:ph sz="half" idx="2"/>
          </p:nvPr>
        </p:nvSpPr>
        <p:spPr bwMode="auto">
          <a:xfrm>
            <a:off x="5638800" y="1600200"/>
            <a:ext cx="1828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algn="ctr">
              <a:buNone/>
            </a:pPr>
            <a:r>
              <a:rPr lang="en-US" sz="2600" dirty="0" smtClean="0">
                <a:solidFill>
                  <a:schemeClr val="tx1"/>
                </a:solidFill>
                <a:effectLst>
                  <a:outerShdw blurRad="38100" dist="38100" dir="2700000" algn="tl">
                    <a:srgbClr val="000000"/>
                  </a:outerShdw>
                </a:effectLst>
                <a:ea typeface="Helvetica Neue Light" charset="0"/>
                <a:cs typeface="Helvetica Neue Light" charset="0"/>
              </a:rPr>
              <a:t>Class: Dog</a:t>
            </a:r>
          </a:p>
        </p:txBody>
      </p:sp>
      <p:sp>
        <p:nvSpPr>
          <p:cNvPr id="6" name="AutoShape 3"/>
          <p:cNvSpPr txBox="1">
            <a:spLocks/>
          </p:cNvSpPr>
          <p:nvPr/>
        </p:nvSpPr>
        <p:spPr bwMode="auto">
          <a:xfrm>
            <a:off x="60198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Max</a:t>
            </a:r>
          </a:p>
        </p:txBody>
      </p:sp>
      <p:sp>
        <p:nvSpPr>
          <p:cNvPr id="7" name="AutoShape 3"/>
          <p:cNvSpPr txBox="1">
            <a:spLocks/>
          </p:cNvSpPr>
          <p:nvPr/>
        </p:nvSpPr>
        <p:spPr bwMode="auto">
          <a:xfrm>
            <a:off x="73152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Fido</a:t>
            </a:r>
          </a:p>
        </p:txBody>
      </p:sp>
      <p:sp>
        <p:nvSpPr>
          <p:cNvPr id="8" name="AutoShape 3"/>
          <p:cNvSpPr txBox="1">
            <a:spLocks/>
          </p:cNvSpPr>
          <p:nvPr/>
        </p:nvSpPr>
        <p:spPr bwMode="auto">
          <a:xfrm>
            <a:off x="4724400" y="2743200"/>
            <a:ext cx="1066800" cy="914399"/>
          </a:xfrm>
          <a:prstGeom prst="roundRect">
            <a:avLst>
              <a:gd name="adj" fmla="val 4407"/>
            </a:avLst>
          </a:prstGeom>
          <a:gradFill rotWithShape="0">
            <a:gsLst>
              <a:gs pos="0">
                <a:srgbClr val="0082E5">
                  <a:alpha val="75000"/>
                </a:srgbClr>
              </a:gs>
              <a:gs pos="100000">
                <a:srgbClr val="0057E5">
                  <a:alpha val="64999"/>
                </a:srgbClr>
              </a:gs>
            </a:gsLst>
            <a:lin ang="5400000" scaled="1"/>
          </a:gradFill>
          <a:ln w="12700">
            <a:noFill/>
            <a:round/>
            <a:headEnd type="none" w="med" len="med"/>
            <a:tailEnd type="none" w="med" len="med"/>
          </a:ln>
          <a:effectLst>
            <a:outerShdw algn="ctr" rotWithShape="0">
              <a:schemeClr val="bg2">
                <a:alpha val="50000"/>
              </a:schemeClr>
            </a:outerShdw>
          </a:effectLst>
        </p:spPr>
        <p:txBody>
          <a:bodyPr lIns="0" tIns="0" rIns="0" bIns="0" anchor="ctr">
            <a:normAutofit/>
          </a:bodyPr>
          <a:lstStyle/>
          <a:p>
            <a:pPr marL="0" marR="0" lvl="0" indent="-274320" algn="ctr" defTabSz="914400" eaLnBrk="1" fontAlgn="auto" latinLnBrk="0" hangingPunct="1">
              <a:lnSpc>
                <a:spcPct val="100000"/>
              </a:lnSpc>
              <a:spcBef>
                <a:spcPts val="0"/>
              </a:spcBef>
              <a:spcAft>
                <a:spcPts val="0"/>
              </a:spcAft>
              <a:buClr>
                <a:schemeClr val="accent1"/>
              </a:buClr>
              <a:buSzPct val="80000"/>
              <a:buFont typeface="Wingdings 2" pitchFamily="18" charset="2"/>
              <a:buNone/>
              <a:tabLst/>
              <a:defRPr/>
            </a:pPr>
            <a:r>
              <a:rPr kumimoji="0" lang="en-US" sz="2600" b="0" i="0" u="none" strike="noStrike" kern="0" cap="none" spc="0" normalizeH="0" baseline="0" noProof="0" dirty="0" smtClean="0">
                <a:ln>
                  <a:noFill/>
                </a:ln>
                <a:solidFill>
                  <a:schemeClr val="tx1"/>
                </a:solidFill>
                <a:effectLst>
                  <a:outerShdw blurRad="38100" dist="38100" dir="2700000" algn="tl">
                    <a:srgbClr val="000000"/>
                  </a:outerShdw>
                </a:effectLst>
                <a:uLnTx/>
                <a:uFillTx/>
                <a:latin typeface="+mn-lt"/>
                <a:ea typeface="Helvetica Neue Light" charset="0"/>
                <a:cs typeface="Helvetica Neue Light" charset="0"/>
              </a:rPr>
              <a:t>Rover</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 Tenants of OOP</a:t>
            </a:r>
            <a:endParaRPr lang="en-US" dirty="0"/>
          </a:p>
        </p:txBody>
      </p:sp>
      <p:sp>
        <p:nvSpPr>
          <p:cNvPr id="6" name="Content Placeholder 5"/>
          <p:cNvSpPr>
            <a:spLocks noGrp="1"/>
          </p:cNvSpPr>
          <p:nvPr>
            <p:ph idx="1"/>
          </p:nvPr>
        </p:nvSpPr>
        <p:spPr/>
        <p:txBody>
          <a:bodyPr/>
          <a:lstStyle/>
          <a:p>
            <a:r>
              <a:rPr lang="en-US" dirty="0" smtClean="0"/>
              <a:t>Encapsulation</a:t>
            </a:r>
          </a:p>
          <a:p>
            <a:r>
              <a:rPr lang="en-US" dirty="0" smtClean="0"/>
              <a:t>Inheritance</a:t>
            </a:r>
          </a:p>
          <a:p>
            <a:r>
              <a:rPr lang="en-US" dirty="0" smtClean="0"/>
              <a:t>Polymorphism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Encapsulation</a:t>
            </a:r>
            <a:endParaRPr lang="en-US" dirty="0"/>
          </a:p>
        </p:txBody>
      </p:sp>
      <p:sp>
        <p:nvSpPr>
          <p:cNvPr id="6" name="Content Placeholder 5"/>
          <p:cNvSpPr>
            <a:spLocks noGrp="1"/>
          </p:cNvSpPr>
          <p:nvPr>
            <p:ph idx="1"/>
          </p:nvPr>
        </p:nvSpPr>
        <p:spPr/>
        <p:txBody>
          <a:bodyPr/>
          <a:lstStyle/>
          <a:p>
            <a:r>
              <a:rPr lang="en-US" dirty="0" smtClean="0"/>
              <a:t>Hide implementation details from the outside world</a:t>
            </a:r>
          </a:p>
          <a:p>
            <a:r>
              <a:rPr lang="en-US" dirty="0" smtClean="0"/>
              <a:t>Example:  home electrical wiring</a:t>
            </a:r>
            <a:br>
              <a:rPr lang="en-US" dirty="0" smtClean="0"/>
            </a:br>
            <a:endParaRPr lang="en-US" dirty="0" smtClean="0"/>
          </a:p>
        </p:txBody>
      </p:sp>
      <p:pic>
        <p:nvPicPr>
          <p:cNvPr id="1028" name="Picture 4"/>
          <p:cNvPicPr>
            <a:picLocks noChangeAspect="1" noChangeArrowheads="1"/>
          </p:cNvPicPr>
          <p:nvPr/>
        </p:nvPicPr>
        <p:blipFill>
          <a:blip r:embed="rId2" cstate="print"/>
          <a:srcRect/>
          <a:stretch>
            <a:fillRect/>
          </a:stretch>
        </p:blipFill>
        <p:spPr bwMode="auto">
          <a:xfrm>
            <a:off x="152400" y="3429000"/>
            <a:ext cx="1381125" cy="18859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1752600" y="3200400"/>
            <a:ext cx="2788693" cy="2524125"/>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4724400" y="3048000"/>
            <a:ext cx="1789872" cy="3049411"/>
          </a:xfrm>
          <a:prstGeom prst="rect">
            <a:avLst/>
          </a:prstGeom>
          <a:noFill/>
          <a:ln w="9525">
            <a:noFill/>
            <a:miter lim="800000"/>
            <a:headEnd/>
            <a:tailEnd/>
          </a:ln>
        </p:spPr>
      </p:pic>
      <p:pic>
        <p:nvPicPr>
          <p:cNvPr id="1031" name="Picture 7"/>
          <p:cNvPicPr>
            <a:picLocks noChangeAspect="1" noChangeArrowheads="1"/>
          </p:cNvPicPr>
          <p:nvPr/>
        </p:nvPicPr>
        <p:blipFill>
          <a:blip r:embed="rId5" cstate="print"/>
          <a:srcRect/>
          <a:stretch>
            <a:fillRect/>
          </a:stretch>
        </p:blipFill>
        <p:spPr bwMode="auto">
          <a:xfrm>
            <a:off x="6705600" y="2971800"/>
            <a:ext cx="2219325" cy="302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1066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a:t>
            </a:r>
            <a:r>
              <a:rPr lang="en-US" sz="1500" b="1" dirty="0" smtClean="0">
                <a:latin typeface="Courier New" pitchFamily="49" charset="0"/>
                <a:cs typeface="Courier New" pitchFamily="49" charset="0"/>
              </a:rPr>
              <a:t>Balance { get; set; }</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3048000"/>
            <a:ext cx="8305800" cy="1384995"/>
          </a:xfrm>
          <a:prstGeom prst="rect">
            <a:avLst/>
          </a:prstGeom>
          <a:noFill/>
        </p:spPr>
        <p:txBody>
          <a:bodyPr wrap="square" rtlCol="0">
            <a:spAutoFit/>
          </a:bodyPr>
          <a:lstStyle/>
          <a:p>
            <a:r>
              <a:rPr lang="en-US" sz="2800" dirty="0" smtClean="0"/>
              <a:t>It’s true that a </a:t>
            </a:r>
            <a:r>
              <a:rPr lang="en-US" sz="2800" dirty="0" err="1" smtClean="0"/>
              <a:t>BankAccount</a:t>
            </a:r>
            <a:r>
              <a:rPr lang="en-US" sz="2800" dirty="0" smtClean="0"/>
              <a:t> has a Balance, but this class does not contain information about the </a:t>
            </a:r>
            <a:r>
              <a:rPr lang="en-US" sz="2800" b="1" i="1" dirty="0" smtClean="0"/>
              <a:t>behaviors</a:t>
            </a:r>
            <a:r>
              <a:rPr lang="en-US" sz="2800" dirty="0" smtClean="0"/>
              <a:t> </a:t>
            </a:r>
            <a:r>
              <a:rPr lang="en-US" sz="2800" dirty="0" smtClean="0"/>
              <a:t>of a </a:t>
            </a:r>
            <a:r>
              <a:rPr lang="en-US" sz="2800" dirty="0" err="1" smtClean="0"/>
              <a:t>BankAccount</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3352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decimal </a:t>
            </a:r>
            <a:r>
              <a:rPr lang="en-US" sz="1500" b="1" dirty="0" smtClean="0">
                <a:latin typeface="Courier New" pitchFamily="49" charset="0"/>
                <a:cs typeface="Courier New" pitchFamily="49" charset="0"/>
              </a:rPr>
              <a:t>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public </a:t>
            </a:r>
            <a:r>
              <a:rPr lang="en-US" sz="1500" b="1" dirty="0" smtClean="0">
                <a:latin typeface="Courier New" pitchFamily="49" charset="0"/>
                <a:cs typeface="Courier New" pitchFamily="49" charset="0"/>
              </a:rPr>
              <a:t>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t>
            </a:r>
            <a:r>
              <a:rPr lang="en-US" sz="1500" b="1" dirty="0" smtClean="0">
                <a:latin typeface="Courier New" pitchFamily="49" charset="0"/>
                <a:cs typeface="Courier New" pitchFamily="49" charset="0"/>
              </a:rPr>
              <a:t>alance </a:t>
            </a:r>
            <a:r>
              <a:rPr lang="en-US" sz="1500" b="1" dirty="0" smtClean="0">
                <a:latin typeface="Courier New" pitchFamily="49" charset="0"/>
                <a:cs typeface="Courier New" pitchFamily="49" charset="0"/>
              </a:rPr>
              <a:t>+=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B</a:t>
            </a:r>
            <a:r>
              <a:rPr lang="en-US" sz="1500" b="1" dirty="0" smtClean="0">
                <a:latin typeface="Courier New" pitchFamily="49" charset="0"/>
                <a:cs typeface="Courier New" pitchFamily="49" charset="0"/>
              </a:rPr>
              <a:t>alance </a:t>
            </a:r>
            <a:r>
              <a:rPr lang="en-US" sz="1500" b="1" dirty="0" smtClean="0">
                <a:latin typeface="Courier New" pitchFamily="49" charset="0"/>
                <a:cs typeface="Courier New" pitchFamily="49" charset="0"/>
              </a:rPr>
              <a:t>-= amount;</a:t>
            </a:r>
          </a:p>
          <a:p>
            <a:pPr>
              <a:buNone/>
            </a:pPr>
            <a:r>
              <a:rPr lang="en-US" sz="1500" b="1" dirty="0" smtClean="0">
                <a:latin typeface="Courier New" pitchFamily="49" charset="0"/>
                <a:cs typeface="Courier New" pitchFamily="49" charset="0"/>
              </a:rPr>
              <a:t>    }</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p:txBody>
      </p:sp>
      <p:sp>
        <p:nvSpPr>
          <p:cNvPr id="4" name="TextBox 3"/>
          <p:cNvSpPr txBox="1"/>
          <p:nvPr/>
        </p:nvSpPr>
        <p:spPr>
          <a:xfrm>
            <a:off x="457200" y="5105400"/>
            <a:ext cx="8305800" cy="1384995"/>
          </a:xfrm>
          <a:prstGeom prst="rect">
            <a:avLst/>
          </a:prstGeom>
          <a:noFill/>
        </p:spPr>
        <p:txBody>
          <a:bodyPr wrap="square" rtlCol="0">
            <a:spAutoFit/>
          </a:bodyPr>
          <a:lstStyle/>
          <a:p>
            <a:r>
              <a:rPr lang="en-US" sz="2800" dirty="0" smtClean="0"/>
              <a:t>Sure, we could do it this way, but we are violating encapsulation by exposing the inner workings of this class.</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Why you should spend the next 4 hours in here</a:t>
            </a:r>
            <a:endParaRPr lang="en-US" dirty="0"/>
          </a:p>
        </p:txBody>
      </p:sp>
      <p:sp>
        <p:nvSpPr>
          <p:cNvPr id="4" name="Content Placeholder 3"/>
          <p:cNvSpPr>
            <a:spLocks noGrp="1"/>
          </p:cNvSpPr>
          <p:nvPr>
            <p:ph idx="1"/>
          </p:nvPr>
        </p:nvSpPr>
        <p:spPr/>
        <p:txBody>
          <a:bodyPr/>
          <a:lstStyle/>
          <a:p>
            <a:r>
              <a:rPr lang="en-US" dirty="0" smtClean="0"/>
              <a:t>The principles that we will discuss today will help you write better code in </a:t>
            </a:r>
            <a:r>
              <a:rPr lang="en-US" b="1" dirty="0" smtClean="0"/>
              <a:t>ANY</a:t>
            </a:r>
            <a:r>
              <a:rPr lang="en-US" dirty="0" smtClean="0"/>
              <a:t> language that you use</a:t>
            </a:r>
          </a:p>
          <a:p>
            <a:r>
              <a:rPr lang="en-US" dirty="0" smtClean="0"/>
              <a:t>Because you can never completely master object-oriented programming</a:t>
            </a:r>
          </a:p>
          <a:p>
            <a:r>
              <a:rPr lang="en-US" dirty="0" smtClean="0"/>
              <a:t>Practice makes perfect, so we’re going to practice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267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BankAccount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decimal _balance</a:t>
            </a:r>
            <a:r>
              <a:rPr lang="en-US" sz="1500" b="1" dirty="0" smtClean="0">
                <a:latin typeface="Courier New" pitchFamily="49" charset="0"/>
                <a:cs typeface="Courier New" pitchFamily="49" charset="0"/>
              </a:rPr>
              <a: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_balance;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Deposit(decimal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Withdraw(decimal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_balance -= amount;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endParaRPr lang="en-US" sz="1500" b="1" dirty="0" smtClean="0">
              <a:latin typeface="Courier New" pitchFamily="49" charset="0"/>
              <a:cs typeface="Courier New" pitchFamily="49" charset="0"/>
            </a:endParaRPr>
          </a:p>
        </p:txBody>
      </p:sp>
      <p:sp>
        <p:nvSpPr>
          <p:cNvPr id="4" name="TextBox 3"/>
          <p:cNvSpPr txBox="1"/>
          <p:nvPr/>
        </p:nvSpPr>
        <p:spPr>
          <a:xfrm>
            <a:off x="457201" y="5867400"/>
            <a:ext cx="8534400" cy="954107"/>
          </a:xfrm>
          <a:prstGeom prst="rect">
            <a:avLst/>
          </a:prstGeom>
          <a:noFill/>
        </p:spPr>
        <p:txBody>
          <a:bodyPr wrap="square" rtlCol="0">
            <a:spAutoFit/>
          </a:bodyPr>
          <a:lstStyle/>
          <a:p>
            <a:r>
              <a:rPr lang="en-US" sz="2800" dirty="0" smtClean="0"/>
              <a:t>Much better – the inner workings of the class are hidden from consumers of the class.</a:t>
            </a:r>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5" name="Content Placeholder 4"/>
          <p:cNvSpPr>
            <a:spLocks noGrp="1"/>
          </p:cNvSpPr>
          <p:nvPr>
            <p:ph idx="1"/>
          </p:nvPr>
        </p:nvSpPr>
        <p:spPr>
          <a:xfrm>
            <a:off x="457200" y="1600200"/>
            <a:ext cx="8229600" cy="4343400"/>
          </a:xfrm>
          <a:solidFill>
            <a:schemeClr val="bg1">
              <a:lumMod val="85000"/>
            </a:schemeClr>
          </a:solidFill>
        </p:spPr>
        <p:txBody>
          <a:bodyPr>
            <a:noAutofit/>
          </a:bodyPr>
          <a:lstStyle/>
          <a:p>
            <a:pPr>
              <a:buNone/>
            </a:pPr>
            <a:r>
              <a:rPr lang="en-US" sz="1300" b="1" dirty="0" smtClean="0">
                <a:latin typeface="Courier New" pitchFamily="49" charset="0"/>
                <a:cs typeface="Courier New" pitchFamily="49" charset="0"/>
              </a:rPr>
              <a:t>public class </a:t>
            </a:r>
            <a:r>
              <a:rPr lang="en-US" sz="1300" b="1" dirty="0" err="1" smtClean="0">
                <a:latin typeface="Courier New" pitchFamily="49" charset="0"/>
                <a:cs typeface="Courier New" pitchFamily="49" charset="0"/>
              </a:rPr>
              <a:t>BankAccount</a:t>
            </a: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private decimal _balance;</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decimal Balance</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get { return _balance; }</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Deposit(decimal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    public void Withdraw(decimal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        </a:t>
            </a:r>
            <a:r>
              <a:rPr lang="en-US" sz="1300" b="1" dirty="0" smtClean="0">
                <a:solidFill>
                  <a:srgbClr val="FF0000"/>
                </a:solidFill>
                <a:latin typeface="Courier New" pitchFamily="49" charset="0"/>
                <a:cs typeface="Courier New" pitchFamily="49" charset="0"/>
              </a:rPr>
              <a:t>if (_balance - amount &lt; 0)</a:t>
            </a:r>
          </a:p>
          <a:p>
            <a:pPr>
              <a:buNone/>
            </a:pPr>
            <a:r>
              <a:rPr lang="en-US" sz="1300" b="1" dirty="0" smtClean="0">
                <a:solidFill>
                  <a:srgbClr val="FF0000"/>
                </a:solidFill>
                <a:latin typeface="Courier New" pitchFamily="49" charset="0"/>
                <a:cs typeface="Courier New" pitchFamily="49" charset="0"/>
              </a:rPr>
              <a:t>            throw new </a:t>
            </a:r>
            <a:r>
              <a:rPr lang="en-US" sz="1300" b="1" dirty="0" err="1" smtClean="0">
                <a:solidFill>
                  <a:srgbClr val="FF0000"/>
                </a:solidFill>
                <a:latin typeface="Courier New" pitchFamily="49" charset="0"/>
                <a:cs typeface="Courier New" pitchFamily="49" charset="0"/>
              </a:rPr>
              <a:t>InsufficientFundsException</a:t>
            </a:r>
            <a:r>
              <a:rPr lang="en-US" sz="1300" b="1" dirty="0" smtClean="0">
                <a:solidFill>
                  <a:srgbClr val="FF0000"/>
                </a:solidFill>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_balance -= amount;</a:t>
            </a:r>
          </a:p>
          <a:p>
            <a:pPr>
              <a:buNone/>
            </a:pPr>
            <a:r>
              <a:rPr lang="en-US" sz="1300" b="1" dirty="0" smtClean="0">
                <a:latin typeface="Courier New" pitchFamily="49" charset="0"/>
                <a:cs typeface="Courier New" pitchFamily="49" charset="0"/>
              </a:rPr>
              <a:t>    }</a:t>
            </a:r>
          </a:p>
          <a:p>
            <a:pPr>
              <a:buNone/>
            </a:pPr>
            <a:r>
              <a:rPr lang="en-US" sz="1300" b="1" dirty="0" smtClean="0">
                <a:latin typeface="Courier New" pitchFamily="49" charset="0"/>
                <a:cs typeface="Courier New" pitchFamily="49" charset="0"/>
              </a:rPr>
              <a:t>}</a:t>
            </a:r>
          </a:p>
        </p:txBody>
      </p:sp>
      <p:sp>
        <p:nvSpPr>
          <p:cNvPr id="4" name="TextBox 3"/>
          <p:cNvSpPr txBox="1"/>
          <p:nvPr/>
        </p:nvSpPr>
        <p:spPr>
          <a:xfrm>
            <a:off x="457200" y="6019800"/>
            <a:ext cx="8229600" cy="646331"/>
          </a:xfrm>
          <a:prstGeom prst="rect">
            <a:avLst/>
          </a:prstGeom>
          <a:noFill/>
        </p:spPr>
        <p:txBody>
          <a:bodyPr wrap="square" rtlCol="0">
            <a:spAutoFit/>
          </a:bodyPr>
          <a:lstStyle/>
          <a:p>
            <a:r>
              <a:rPr lang="en-US" b="1" dirty="0" smtClean="0"/>
              <a:t>Change!  Throw an exception if there are insufficient funds during a withdrawal.  </a:t>
            </a:r>
            <a:r>
              <a:rPr lang="en-US" dirty="0" smtClean="0"/>
              <a:t>We can make this change easily without breaking any code that uses this class.</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227527" y="29718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endParaRPr lang="en-US" dirty="0" smtClean="0"/>
          </a:p>
        </p:txBody>
      </p:sp>
      <p:sp>
        <p:nvSpPr>
          <p:cNvPr id="5" name="TextBox 4"/>
          <p:cNvSpPr txBox="1"/>
          <p:nvPr/>
        </p:nvSpPr>
        <p:spPr>
          <a:xfrm>
            <a:off x="3513527" y="2971800"/>
            <a:ext cx="2103461"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endParaRPr lang="en-US" dirty="0" smtClean="0"/>
          </a:p>
        </p:txBody>
      </p:sp>
      <p:sp>
        <p:nvSpPr>
          <p:cNvPr id="6" name="TextBox 5"/>
          <p:cNvSpPr txBox="1"/>
          <p:nvPr/>
        </p:nvSpPr>
        <p:spPr>
          <a:xfrm>
            <a:off x="5799527" y="29718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a:xfrm>
            <a:off x="457200" y="1600200"/>
            <a:ext cx="8229600" cy="1142999"/>
          </a:xfrm>
        </p:spPr>
        <p:txBody>
          <a:bodyPr>
            <a:normAutofit/>
          </a:bodyPr>
          <a:lstStyle/>
          <a:p>
            <a:r>
              <a:rPr lang="en-US" dirty="0" smtClean="0"/>
              <a:t>“Is-a” vs. “Has-a”</a:t>
            </a:r>
          </a:p>
          <a:p>
            <a:r>
              <a:rPr lang="en-US" dirty="0" smtClean="0"/>
              <a:t>What is the relationship between these objects?</a:t>
            </a:r>
          </a:p>
        </p:txBody>
      </p:sp>
      <p:sp>
        <p:nvSpPr>
          <p:cNvPr id="4" name="TextBox 3"/>
          <p:cNvSpPr txBox="1"/>
          <p:nvPr/>
        </p:nvSpPr>
        <p:spPr>
          <a:xfrm>
            <a:off x="1752600" y="4648200"/>
            <a:ext cx="2057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t>
            </a:r>
            <a:r>
              <a:rPr lang="en-US" dirty="0" smtClean="0"/>
              <a:t>Address</a:t>
            </a:r>
            <a:endParaRPr lang="en-US" dirty="0" smtClean="0"/>
          </a:p>
        </p:txBody>
      </p:sp>
      <p:sp>
        <p:nvSpPr>
          <p:cNvPr id="5" name="TextBox 4"/>
          <p:cNvSpPr txBox="1"/>
          <p:nvPr/>
        </p:nvSpPr>
        <p:spPr>
          <a:xfrm>
            <a:off x="1752600" y="2895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 Customer</a:t>
            </a:r>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p>
        </p:txBody>
      </p:sp>
      <p:sp>
        <p:nvSpPr>
          <p:cNvPr id="6" name="TextBox 5"/>
          <p:cNvSpPr txBox="1"/>
          <p:nvPr/>
        </p:nvSpPr>
        <p:spPr>
          <a:xfrm>
            <a:off x="6400800" y="2819400"/>
            <a:ext cx="1925527" cy="1200329"/>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a:t>
            </a:r>
            <a:r>
              <a:rPr lang="en-US" dirty="0" smtClean="0"/>
              <a:t>string </a:t>
            </a:r>
            <a:r>
              <a:rPr lang="en-US" dirty="0" err="1" smtClean="0"/>
              <a:t>First</a:t>
            </a:r>
            <a:r>
              <a:rPr lang="en-US" dirty="0" err="1" smtClean="0"/>
              <a: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t>
            </a:r>
            <a:r>
              <a:rPr lang="en-US" dirty="0" smtClean="0"/>
              <a:t>Address</a:t>
            </a:r>
            <a:endParaRPr lang="en-US" dirty="0" smtClean="0"/>
          </a:p>
        </p:txBody>
      </p:sp>
      <p:sp>
        <p:nvSpPr>
          <p:cNvPr id="7" name="TextBox 6"/>
          <p:cNvSpPr txBox="1"/>
          <p:nvPr/>
        </p:nvSpPr>
        <p:spPr>
          <a:xfrm>
            <a:off x="2514600" y="411480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5486400" y="3124200"/>
            <a:ext cx="716863" cy="369332"/>
          </a:xfrm>
          <a:prstGeom prst="rect">
            <a:avLst/>
          </a:prstGeom>
          <a:noFill/>
        </p:spPr>
        <p:txBody>
          <a:bodyPr wrap="none" rtlCol="0">
            <a:spAutoFit/>
          </a:bodyPr>
          <a:lstStyle/>
          <a:p>
            <a:r>
              <a:rPr lang="en-US" b="1" dirty="0" smtClean="0"/>
              <a:t>Has-a</a:t>
            </a:r>
            <a:endParaRPr lang="en-US"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a:t>
            </a:r>
            <a:r>
              <a:rPr lang="en-US" b="1" dirty="0" smtClean="0"/>
              <a:t>  : Customer</a:t>
            </a:r>
            <a:endParaRPr lang="en-US" b="1" dirty="0" smtClean="0"/>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endParaRPr lang="en-US" dirty="0" smtClean="0"/>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endParaRPr lang="en-US" b="1" dirty="0" smtClean="0"/>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p>
          <a:p>
            <a:pPr>
              <a:buFont typeface="Arial" pitchFamily="34" charset="0"/>
              <a:buChar char="•"/>
            </a:pPr>
            <a:r>
              <a:rPr lang="en-US" dirty="0" smtClean="0"/>
              <a:t> </a:t>
            </a:r>
            <a:r>
              <a:rPr lang="en-US" dirty="0" smtClean="0">
                <a:solidFill>
                  <a:srgbClr val="FF0000"/>
                </a:solidFill>
              </a:rPr>
              <a:t>string </a:t>
            </a:r>
            <a:r>
              <a:rPr lang="en-US" dirty="0" err="1" smtClean="0">
                <a:solidFill>
                  <a:srgbClr val="FF0000"/>
                </a:solidFill>
              </a:rPr>
              <a:t>FormatName</a:t>
            </a:r>
            <a:r>
              <a:rPr lang="en-US" dirty="0" smtClean="0">
                <a:solidFill>
                  <a:srgbClr val="FF0000"/>
                </a:solidFill>
              </a:rPr>
              <a:t>()</a:t>
            </a:r>
            <a:endParaRPr lang="en-US" dirty="0" smtClean="0">
              <a:solidFill>
                <a:srgbClr val="FF0000"/>
              </a:solidFill>
            </a:endParaRPr>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86200" y="5257800"/>
            <a:ext cx="3429000" cy="646331"/>
          </a:xfrm>
          <a:prstGeom prst="rect">
            <a:avLst/>
          </a:prstGeom>
          <a:noFill/>
        </p:spPr>
        <p:txBody>
          <a:bodyPr wrap="square" rtlCol="0">
            <a:spAutoFit/>
          </a:bodyPr>
          <a:lstStyle/>
          <a:p>
            <a:r>
              <a:rPr lang="en-US" b="1" i="1" dirty="0" err="1" smtClean="0"/>
              <a:t>FormatName</a:t>
            </a:r>
            <a:r>
              <a:rPr lang="en-US" b="1" i="1" dirty="0" smtClean="0"/>
              <a:t>() will format name as Last Name, First Name.</a:t>
            </a:r>
            <a:endParaRPr lang="en-US" b="1" i="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could do this…</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a:t>
            </a:r>
            <a:r>
              <a:rPr lang="en-US" b="1" dirty="0" smtClean="0"/>
              <a:t>  : Customer</a:t>
            </a:r>
            <a:endParaRPr lang="en-US" b="1" dirty="0" smtClean="0"/>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endParaRPr lang="en-US" dirty="0" smtClean="0"/>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endParaRPr lang="en-US" b="1" dirty="0" smtClean="0"/>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p>
          <a:p>
            <a:pPr>
              <a:buFont typeface="Arial" pitchFamily="34" charset="0"/>
              <a:buChar char="•"/>
            </a:pPr>
            <a:r>
              <a:rPr lang="en-US" dirty="0" smtClean="0"/>
              <a:t> </a:t>
            </a:r>
            <a:r>
              <a:rPr lang="en-US" dirty="0" smtClean="0"/>
              <a:t>string </a:t>
            </a:r>
            <a:r>
              <a:rPr lang="en-US" dirty="0" err="1" smtClean="0"/>
              <a:t>FormatName</a:t>
            </a:r>
            <a:r>
              <a:rPr lang="en-US" dirty="0" smtClean="0"/>
              <a:t>()</a:t>
            </a:r>
            <a:endParaRPr lang="en-US" dirty="0" smtClean="0"/>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4648200" cy="923330"/>
          </a:xfrm>
          <a:prstGeom prst="rect">
            <a:avLst/>
          </a:prstGeom>
          <a:noFill/>
        </p:spPr>
        <p:txBody>
          <a:bodyPr wrap="square" rtlCol="0">
            <a:spAutoFit/>
          </a:bodyPr>
          <a:lstStyle/>
          <a:p>
            <a:r>
              <a:rPr lang="en-US" b="1" i="1" dirty="0" smtClean="0"/>
              <a:t>Change!   In some cases, we want to format the name for </a:t>
            </a:r>
            <a:r>
              <a:rPr lang="en-US" b="1" i="1" dirty="0" err="1" smtClean="0"/>
              <a:t>CustomerContact</a:t>
            </a:r>
            <a:r>
              <a:rPr lang="en-US" b="1" i="1" dirty="0" smtClean="0"/>
              <a:t> objects as “First Name Last Name”.</a:t>
            </a:r>
            <a:endParaRPr lang="en-US" b="1" i="1" dirty="0"/>
          </a:p>
        </p:txBody>
      </p:sp>
      <p:sp>
        <p:nvSpPr>
          <p:cNvPr id="12" name="TextBox 11"/>
          <p:cNvSpPr txBox="1"/>
          <p:nvPr/>
        </p:nvSpPr>
        <p:spPr>
          <a:xfrm>
            <a:off x="3810000" y="4085272"/>
            <a:ext cx="4724400" cy="2585323"/>
          </a:xfrm>
          <a:prstGeom prst="rect">
            <a:avLst/>
          </a:prstGeom>
          <a:noFill/>
        </p:spPr>
        <p:txBody>
          <a:bodyPr wrap="square" rtlCol="0">
            <a:spAutoFit/>
          </a:bodyPr>
          <a:lstStyle/>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bool</a:t>
            </a:r>
            <a:r>
              <a:rPr lang="en-US" b="1" dirty="0" smtClean="0"/>
              <a:t> </a:t>
            </a:r>
            <a:r>
              <a:rPr lang="en-US" b="1" dirty="0" err="1" smtClean="0"/>
              <a:t>lastNameFirst</a:t>
            </a:r>
            <a:r>
              <a:rPr lang="en-US" b="1" dirty="0" smtClean="0"/>
              <a:t>)  </a:t>
            </a:r>
          </a:p>
          <a:p>
            <a:pPr marL="342900" indent="-342900">
              <a:buFont typeface="+mj-lt"/>
              <a:buAutoNum type="arabicPeriod"/>
            </a:pPr>
            <a:r>
              <a:rPr lang="en-US" dirty="0" smtClean="0"/>
              <a:t>We could change </a:t>
            </a:r>
            <a:r>
              <a:rPr lang="en-US" dirty="0" err="1" smtClean="0"/>
              <a:t>FormatName</a:t>
            </a:r>
            <a:r>
              <a:rPr lang="en-US" dirty="0" smtClean="0"/>
              <a:t>() to </a:t>
            </a:r>
            <a:r>
              <a:rPr lang="en-US" b="1" dirty="0" err="1" smtClean="0"/>
              <a:t>FormatName</a:t>
            </a:r>
            <a:r>
              <a:rPr lang="en-US" b="1" dirty="0" smtClean="0"/>
              <a:t>(</a:t>
            </a:r>
            <a:r>
              <a:rPr lang="en-US" b="1" dirty="0" err="1" smtClean="0"/>
              <a:t>INameFormatter</a:t>
            </a:r>
            <a:r>
              <a:rPr lang="en-US" b="1" dirty="0" smtClean="0"/>
              <a:t> formatter)</a:t>
            </a:r>
          </a:p>
          <a:p>
            <a:r>
              <a:rPr lang="en-US" dirty="0" smtClean="0"/>
              <a:t/>
            </a:r>
            <a:br>
              <a:rPr lang="en-US" dirty="0" smtClean="0"/>
            </a:br>
            <a:r>
              <a:rPr lang="en-US" b="1" i="1" dirty="0" smtClean="0"/>
              <a:t>Either way  will </a:t>
            </a:r>
            <a:r>
              <a:rPr lang="en-US" b="1" i="1" dirty="0" smtClean="0"/>
              <a:t>force us to change any code that calls </a:t>
            </a:r>
            <a:r>
              <a:rPr lang="en-US" b="1" i="1" dirty="0" err="1" smtClean="0"/>
              <a:t>FormatName</a:t>
            </a:r>
            <a:r>
              <a:rPr lang="en-US" b="1" i="1" dirty="0" smtClean="0"/>
              <a:t>() on any class deriving from </a:t>
            </a:r>
            <a:r>
              <a:rPr lang="en-US" b="1" i="1" dirty="0" smtClean="0"/>
              <a:t>Person!</a:t>
            </a:r>
            <a:r>
              <a:rPr lang="en-US" dirty="0" smtClean="0"/>
              <a:t/>
            </a:r>
            <a:br>
              <a:rPr lang="en-US" dirty="0" smtClean="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Rethinking inheritance</a:t>
            </a:r>
            <a:endParaRPr lang="en-US" dirty="0"/>
          </a:p>
        </p:txBody>
      </p:sp>
      <p:sp>
        <p:nvSpPr>
          <p:cNvPr id="13" name="Text Placeholder 12"/>
          <p:cNvSpPr>
            <a:spLocks noGrp="1"/>
          </p:cNvSpPr>
          <p:nvPr>
            <p:ph type="body" idx="1"/>
          </p:nvPr>
        </p:nvSpPr>
        <p:spPr/>
        <p:txBody>
          <a:bodyPr/>
          <a:lstStyle/>
          <a:p>
            <a:pPr algn="ctr"/>
            <a:r>
              <a:rPr lang="en-US" sz="1800" dirty="0" smtClean="0"/>
              <a:t>What’s good about inheritance</a:t>
            </a:r>
            <a:endParaRPr lang="en-US" sz="1800" dirty="0"/>
          </a:p>
        </p:txBody>
      </p:sp>
      <p:sp>
        <p:nvSpPr>
          <p:cNvPr id="14" name="Content Placeholder 13"/>
          <p:cNvSpPr>
            <a:spLocks noGrp="1"/>
          </p:cNvSpPr>
          <p:nvPr>
            <p:ph sz="half" idx="2"/>
          </p:nvPr>
        </p:nvSpPr>
        <p:spPr/>
        <p:txBody>
          <a:bodyPr/>
          <a:lstStyle/>
          <a:p>
            <a:r>
              <a:rPr lang="en-US" dirty="0" smtClean="0"/>
              <a:t>Enables code reuse</a:t>
            </a:r>
          </a:p>
          <a:p>
            <a:r>
              <a:rPr lang="en-US" dirty="0" smtClean="0"/>
              <a:t>Polymorphism (“one with many forms”)</a:t>
            </a:r>
            <a:br>
              <a:rPr lang="en-US" dirty="0" smtClean="0"/>
            </a:br>
            <a:r>
              <a:rPr lang="en-US" dirty="0" smtClean="0"/>
              <a:t/>
            </a:r>
            <a:br>
              <a:rPr lang="en-US" dirty="0" smtClean="0"/>
            </a:br>
            <a:endParaRPr lang="en-US" dirty="0"/>
          </a:p>
        </p:txBody>
      </p:sp>
      <p:sp>
        <p:nvSpPr>
          <p:cNvPr id="15" name="Text Placeholder 14"/>
          <p:cNvSpPr>
            <a:spLocks noGrp="1"/>
          </p:cNvSpPr>
          <p:nvPr>
            <p:ph type="body" sz="quarter" idx="3"/>
          </p:nvPr>
        </p:nvSpPr>
        <p:spPr/>
        <p:txBody>
          <a:bodyPr/>
          <a:lstStyle/>
          <a:p>
            <a:pPr algn="ctr"/>
            <a:r>
              <a:rPr lang="en-US" sz="1800" dirty="0" smtClean="0"/>
              <a:t>What’s bad about inheritance</a:t>
            </a:r>
            <a:endParaRPr lang="en-US" sz="1800" dirty="0"/>
          </a:p>
        </p:txBody>
      </p:sp>
      <p:sp>
        <p:nvSpPr>
          <p:cNvPr id="16" name="Content Placeholder 15"/>
          <p:cNvSpPr>
            <a:spLocks noGrp="1"/>
          </p:cNvSpPr>
          <p:nvPr>
            <p:ph sz="quarter" idx="4"/>
          </p:nvPr>
        </p:nvSpPr>
        <p:spPr/>
        <p:txBody>
          <a:bodyPr/>
          <a:lstStyle/>
          <a:p>
            <a:r>
              <a:rPr lang="en-US" dirty="0" smtClean="0"/>
              <a:t>Tight coupling – changes to the base class can cause all derived classes to have to changes</a:t>
            </a:r>
          </a:p>
          <a:p>
            <a:r>
              <a:rPr lang="en-US" dirty="0" smtClean="0"/>
              <a:t>Deep inheritance hierarchies are sometimes hard to figure out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057400" cy="646331"/>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br>
              <a:rPr lang="en-US" b="1" dirty="0" smtClean="0"/>
            </a:br>
            <a:r>
              <a:rPr lang="en-US" b="1" dirty="0" smtClean="0"/>
              <a:t>   : Person</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a:t>
            </a:r>
            <a:r>
              <a:rPr lang="en-US" b="1" dirty="0" smtClean="0"/>
              <a:t>  : Customer</a:t>
            </a:r>
            <a:endParaRPr lang="en-US" b="1" dirty="0" smtClean="0"/>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endParaRPr lang="en-US" dirty="0" smtClean="0"/>
          </a:p>
        </p:txBody>
      </p:sp>
      <p:sp>
        <p:nvSpPr>
          <p:cNvPr id="6" name="TextBox 5"/>
          <p:cNvSpPr txBox="1"/>
          <p:nvPr/>
        </p:nvSpPr>
        <p:spPr>
          <a:xfrm>
            <a:off x="5943600" y="1752600"/>
            <a:ext cx="1911101" cy="646331"/>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r>
              <a:rPr lang="en-US" b="1" dirty="0" smtClean="0"/>
              <a:t/>
            </a:r>
            <a:br>
              <a:rPr lang="en-US" b="1" dirty="0" smtClean="0"/>
            </a:br>
            <a:r>
              <a:rPr lang="en-US" b="1" dirty="0" smtClean="0"/>
              <a:t>   : Person</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9" name="TextBox 8"/>
          <p:cNvSpPr txBox="1"/>
          <p:nvPr/>
        </p:nvSpPr>
        <p:spPr>
          <a:xfrm>
            <a:off x="762000" y="48678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Person</a:t>
            </a:r>
            <a:endParaRPr lang="en-US" b="1" dirty="0" smtClean="0"/>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a:t>
            </a:r>
            <a:r>
              <a:rPr lang="en-US" dirty="0" smtClean="0"/>
              <a:t>string </a:t>
            </a:r>
            <a:r>
              <a:rPr lang="en-US" dirty="0" err="1" smtClean="0"/>
              <a:t>LastName</a:t>
            </a:r>
            <a:endParaRPr lang="en-US" dirty="0" smtClean="0"/>
          </a:p>
          <a:p>
            <a:pPr>
              <a:buFont typeface="Arial" pitchFamily="34" charset="0"/>
              <a:buChar char="•"/>
            </a:pPr>
            <a:r>
              <a:rPr lang="en-US" dirty="0" smtClean="0"/>
              <a:t> </a:t>
            </a:r>
            <a:r>
              <a:rPr lang="en-US" dirty="0" smtClean="0"/>
              <a:t>string Address</a:t>
            </a:r>
          </a:p>
          <a:p>
            <a:pPr>
              <a:buFont typeface="Arial" pitchFamily="34" charset="0"/>
              <a:buChar char="•"/>
            </a:pPr>
            <a:r>
              <a:rPr lang="en-US" dirty="0" smtClean="0"/>
              <a:t> </a:t>
            </a:r>
            <a:r>
              <a:rPr lang="en-US" dirty="0" smtClean="0"/>
              <a:t>string </a:t>
            </a:r>
            <a:r>
              <a:rPr lang="en-US" dirty="0" err="1" smtClean="0"/>
              <a:t>FormatName</a:t>
            </a:r>
            <a:r>
              <a:rPr lang="en-US" dirty="0" smtClean="0"/>
              <a:t>()</a:t>
            </a:r>
            <a:endParaRPr lang="en-US" dirty="0" smtClean="0"/>
          </a:p>
        </p:txBody>
      </p:sp>
      <p:sp>
        <p:nvSpPr>
          <p:cNvPr id="10" name="TextBox 9"/>
          <p:cNvSpPr txBox="1"/>
          <p:nvPr/>
        </p:nvSpPr>
        <p:spPr>
          <a:xfrm>
            <a:off x="1524000" y="4334470"/>
            <a:ext cx="516488" cy="369332"/>
          </a:xfrm>
          <a:prstGeom prst="rect">
            <a:avLst/>
          </a:prstGeom>
          <a:noFill/>
        </p:spPr>
        <p:txBody>
          <a:bodyPr wrap="none" rtlCol="0">
            <a:spAutoFit/>
          </a:bodyPr>
          <a:lstStyle/>
          <a:p>
            <a:r>
              <a:rPr lang="en-US" b="1" dirty="0" smtClean="0"/>
              <a:t>Is-a</a:t>
            </a:r>
            <a:endParaRPr lang="en-US" b="1" dirty="0"/>
          </a:p>
        </p:txBody>
      </p:sp>
      <p:sp>
        <p:nvSpPr>
          <p:cNvPr id="19" name="TextBox 18"/>
          <p:cNvSpPr txBox="1"/>
          <p:nvPr/>
        </p:nvSpPr>
        <p:spPr>
          <a:xfrm>
            <a:off x="3810000" y="2971800"/>
            <a:ext cx="5029200" cy="1938992"/>
          </a:xfrm>
          <a:prstGeom prst="rect">
            <a:avLst/>
          </a:prstGeom>
          <a:noFill/>
        </p:spPr>
        <p:txBody>
          <a:bodyPr wrap="square" rtlCol="0">
            <a:spAutoFit/>
          </a:bodyPr>
          <a:lstStyle/>
          <a:p>
            <a:r>
              <a:rPr lang="en-US" dirty="0" smtClean="0"/>
              <a:t>Question:</a:t>
            </a:r>
          </a:p>
          <a:p>
            <a:pPr marL="342900" indent="-342900">
              <a:buFont typeface="+mj-lt"/>
              <a:buAutoNum type="arabicPeriod"/>
            </a:pPr>
            <a:r>
              <a:rPr lang="en-US" dirty="0" smtClean="0"/>
              <a:t>Will we ever have code that requires us to use the methods and properties that we put in the Person class?</a:t>
            </a:r>
            <a:br>
              <a:rPr lang="en-US" dirty="0" smtClean="0"/>
            </a:br>
            <a:r>
              <a:rPr lang="en-US" dirty="0" smtClean="0"/>
              <a:t/>
            </a:r>
            <a:br>
              <a:rPr lang="en-US" dirty="0" smtClean="0"/>
            </a:br>
            <a:r>
              <a:rPr lang="en-US" sz="1500" b="1" dirty="0" smtClean="0">
                <a:latin typeface="Courier New" pitchFamily="49" charset="0"/>
                <a:cs typeface="Courier New" pitchFamily="49" charset="0"/>
              </a:rPr>
              <a:t>Person </a:t>
            </a:r>
            <a:r>
              <a:rPr lang="en-US" sz="1500" b="1" dirty="0" err="1" smtClean="0">
                <a:latin typeface="Courier New" pitchFamily="49" charset="0"/>
                <a:cs typeface="Courier New" pitchFamily="49" charset="0"/>
              </a:rPr>
              <a:t>person</a:t>
            </a:r>
            <a:r>
              <a:rPr lang="en-US" sz="1500" b="1" dirty="0" smtClean="0">
                <a:latin typeface="Courier New" pitchFamily="49" charset="0"/>
                <a:cs typeface="Courier New" pitchFamily="49" charset="0"/>
              </a:rPr>
              <a:t> = </a:t>
            </a:r>
            <a:r>
              <a:rPr lang="en-US" sz="1500" b="1" dirty="0" err="1" smtClean="0">
                <a:latin typeface="Courier New" pitchFamily="49" charset="0"/>
                <a:cs typeface="Courier New" pitchFamily="49" charset="0"/>
              </a:rPr>
              <a:t>GetImportantPerson</a:t>
            </a:r>
            <a:r>
              <a:rPr lang="en-US" sz="1500" b="1" dirty="0" smtClean="0">
                <a:latin typeface="Courier New" pitchFamily="49" charset="0"/>
                <a:cs typeface="Courier New" pitchFamily="49" charset="0"/>
              </a:rPr>
              <a:t>();</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return </a:t>
            </a:r>
            <a:r>
              <a:rPr lang="en-US" sz="1500" b="1" dirty="0" err="1" smtClean="0">
                <a:latin typeface="Courier New" pitchFamily="49" charset="0"/>
                <a:cs typeface="Courier New" pitchFamily="49" charset="0"/>
              </a:rPr>
              <a:t>person.FormatName</a:t>
            </a: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4" name="TextBox 3"/>
          <p:cNvSpPr txBox="1"/>
          <p:nvPr/>
        </p:nvSpPr>
        <p:spPr>
          <a:xfrm>
            <a:off x="762000" y="3420070"/>
            <a:ext cx="2438400" cy="1477328"/>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Customer</a:t>
            </a:r>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5" name="TextBox 4"/>
          <p:cNvSpPr txBox="1"/>
          <p:nvPr/>
        </p:nvSpPr>
        <p:spPr>
          <a:xfrm>
            <a:off x="762000" y="1752600"/>
            <a:ext cx="3578224" cy="923330"/>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PreferredCustomer</a:t>
            </a:r>
            <a:endParaRPr lang="en-US" b="1" dirty="0" smtClean="0"/>
          </a:p>
          <a:p>
            <a:r>
              <a:rPr lang="en-US" b="1" dirty="0" smtClean="0"/>
              <a:t> </a:t>
            </a:r>
            <a:r>
              <a:rPr lang="en-US" b="1" dirty="0" smtClean="0"/>
              <a:t>  : Customer</a:t>
            </a:r>
            <a:endParaRPr lang="en-US" b="1" dirty="0" smtClean="0"/>
          </a:p>
          <a:p>
            <a:pPr>
              <a:buFont typeface="Arial" pitchFamily="34" charset="0"/>
              <a:buChar char="•"/>
            </a:pPr>
            <a:r>
              <a:rPr lang="en-US" dirty="0" smtClean="0"/>
              <a:t> </a:t>
            </a:r>
            <a:r>
              <a:rPr lang="en-US" dirty="0" err="1" smtClean="0"/>
              <a:t>IList</a:t>
            </a:r>
            <a:r>
              <a:rPr lang="en-US" dirty="0" smtClean="0"/>
              <a:t>&lt;</a:t>
            </a:r>
            <a:r>
              <a:rPr lang="en-US" dirty="0" err="1" smtClean="0"/>
              <a:t>CustomerContact</a:t>
            </a:r>
            <a:r>
              <a:rPr lang="en-US" dirty="0" smtClean="0"/>
              <a:t>&gt; Contacts</a:t>
            </a:r>
            <a:endParaRPr lang="en-US" dirty="0" smtClean="0"/>
          </a:p>
        </p:txBody>
      </p:sp>
      <p:sp>
        <p:nvSpPr>
          <p:cNvPr id="6" name="TextBox 5"/>
          <p:cNvSpPr txBox="1"/>
          <p:nvPr/>
        </p:nvSpPr>
        <p:spPr>
          <a:xfrm>
            <a:off x="5943600" y="1752600"/>
            <a:ext cx="2374368" cy="1477328"/>
          </a:xfrm>
          <a:prstGeom prst="rect">
            <a:avLst/>
          </a:prstGeom>
          <a:solidFill>
            <a:schemeClr val="accent3">
              <a:lumMod val="20000"/>
              <a:lumOff val="80000"/>
            </a:schemeClr>
          </a:solidFill>
          <a:ln>
            <a:solidFill>
              <a:schemeClr val="tx1"/>
            </a:solidFill>
          </a:ln>
        </p:spPr>
        <p:txBody>
          <a:bodyPr wrap="none" rtlCol="0">
            <a:spAutoFit/>
          </a:bodyPr>
          <a:lstStyle/>
          <a:p>
            <a:r>
              <a:rPr lang="en-US" b="1" dirty="0" err="1" smtClean="0"/>
              <a:t>CustomerContact</a:t>
            </a:r>
            <a:endParaRPr lang="en-US" b="1" dirty="0" smtClean="0"/>
          </a:p>
          <a:p>
            <a:pPr>
              <a:buFont typeface="Arial" pitchFamily="34" charset="0"/>
              <a:buChar char="•"/>
            </a:pPr>
            <a:r>
              <a:rPr lang="en-US" dirty="0" smtClean="0"/>
              <a:t> 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Address</a:t>
            </a:r>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7" name="TextBox 6"/>
          <p:cNvSpPr txBox="1"/>
          <p:nvPr/>
        </p:nvSpPr>
        <p:spPr>
          <a:xfrm>
            <a:off x="1524000" y="2886670"/>
            <a:ext cx="516488" cy="369332"/>
          </a:xfrm>
          <a:prstGeom prst="rect">
            <a:avLst/>
          </a:prstGeom>
          <a:noFill/>
        </p:spPr>
        <p:txBody>
          <a:bodyPr wrap="none" rtlCol="0">
            <a:spAutoFit/>
          </a:bodyPr>
          <a:lstStyle/>
          <a:p>
            <a:r>
              <a:rPr lang="en-US" b="1" dirty="0" smtClean="0"/>
              <a:t>Is-a</a:t>
            </a:r>
            <a:endParaRPr lang="en-US" b="1" dirty="0"/>
          </a:p>
        </p:txBody>
      </p:sp>
      <p:sp>
        <p:nvSpPr>
          <p:cNvPr id="8" name="TextBox 7"/>
          <p:cNvSpPr txBox="1"/>
          <p:nvPr/>
        </p:nvSpPr>
        <p:spPr>
          <a:xfrm>
            <a:off x="4800600" y="1981200"/>
            <a:ext cx="716863" cy="369332"/>
          </a:xfrm>
          <a:prstGeom prst="rect">
            <a:avLst/>
          </a:prstGeom>
          <a:noFill/>
        </p:spPr>
        <p:txBody>
          <a:bodyPr wrap="none" rtlCol="0">
            <a:spAutoFit/>
          </a:bodyPr>
          <a:lstStyle/>
          <a:p>
            <a:r>
              <a:rPr lang="en-US" b="1" dirty="0" smtClean="0"/>
              <a:t>Has-a</a:t>
            </a:r>
            <a:endParaRPr lang="en-US" b="1" dirty="0"/>
          </a:p>
        </p:txBody>
      </p:sp>
      <p:sp>
        <p:nvSpPr>
          <p:cNvPr id="11" name="TextBox 10"/>
          <p:cNvSpPr txBox="1"/>
          <p:nvPr/>
        </p:nvSpPr>
        <p:spPr>
          <a:xfrm>
            <a:off x="3657600" y="3429000"/>
            <a:ext cx="2438400" cy="1200329"/>
          </a:xfrm>
          <a:prstGeom prst="rect">
            <a:avLst/>
          </a:prstGeom>
          <a:solidFill>
            <a:schemeClr val="accent3">
              <a:lumMod val="20000"/>
              <a:lumOff val="80000"/>
            </a:schemeClr>
          </a:solidFill>
          <a:ln>
            <a:solidFill>
              <a:schemeClr val="tx1"/>
            </a:solidFill>
          </a:ln>
        </p:spPr>
        <p:txBody>
          <a:bodyPr wrap="square" rtlCol="0">
            <a:spAutoFit/>
          </a:bodyPr>
          <a:lstStyle/>
          <a:p>
            <a:r>
              <a:rPr lang="en-US" b="1" dirty="0" smtClean="0"/>
              <a:t>Employee</a:t>
            </a:r>
          </a:p>
          <a:p>
            <a:pPr>
              <a:buFont typeface="Arial" pitchFamily="34" charset="0"/>
              <a:buChar char="•"/>
            </a:pPr>
            <a:r>
              <a:rPr lang="en-US" dirty="0" smtClean="0"/>
              <a:t> </a:t>
            </a:r>
            <a:r>
              <a:rPr lang="en-US" dirty="0" smtClean="0"/>
              <a:t>string </a:t>
            </a:r>
            <a:r>
              <a:rPr lang="en-US" dirty="0" err="1" smtClean="0"/>
              <a:t>FirstName</a:t>
            </a:r>
            <a:endParaRPr lang="en-US" dirty="0" smtClean="0"/>
          </a:p>
          <a:p>
            <a:pPr>
              <a:buFont typeface="Arial" pitchFamily="34" charset="0"/>
              <a:buChar char="•"/>
            </a:pPr>
            <a:r>
              <a:rPr lang="en-US" dirty="0" smtClean="0"/>
              <a:t> string </a:t>
            </a:r>
            <a:r>
              <a:rPr lang="en-US" dirty="0" err="1" smtClean="0"/>
              <a:t>LastName</a:t>
            </a:r>
            <a:endParaRPr lang="en-US" dirty="0" smtClean="0"/>
          </a:p>
          <a:p>
            <a:pPr>
              <a:buFont typeface="Arial" pitchFamily="34" charset="0"/>
              <a:buChar char="•"/>
            </a:pPr>
            <a:r>
              <a:rPr lang="en-US" dirty="0" smtClean="0"/>
              <a:t> string </a:t>
            </a:r>
            <a:r>
              <a:rPr lang="en-US" dirty="0" err="1" smtClean="0"/>
              <a:t>FormatName</a:t>
            </a:r>
            <a:r>
              <a:rPr lang="en-US" dirty="0" smtClean="0"/>
              <a:t>()</a:t>
            </a:r>
            <a:endParaRPr lang="en-US" b="1" dirty="0" smtClean="0"/>
          </a:p>
        </p:txBody>
      </p:sp>
      <p:sp>
        <p:nvSpPr>
          <p:cNvPr id="12" name="TextBox 11"/>
          <p:cNvSpPr txBox="1"/>
          <p:nvPr/>
        </p:nvSpPr>
        <p:spPr>
          <a:xfrm>
            <a:off x="838200" y="5105400"/>
            <a:ext cx="7696200" cy="1200329"/>
          </a:xfrm>
          <a:prstGeom prst="rect">
            <a:avLst/>
          </a:prstGeom>
          <a:noFill/>
        </p:spPr>
        <p:txBody>
          <a:bodyPr wrap="square" rtlCol="0">
            <a:spAutoFit/>
          </a:bodyPr>
          <a:lstStyle/>
          <a:p>
            <a:r>
              <a:rPr lang="en-US" b="1" dirty="0" smtClean="0"/>
              <a:t>What do we have now:</a:t>
            </a:r>
          </a:p>
          <a:p>
            <a:pPr marL="342900" indent="-342900">
              <a:buFont typeface="+mj-lt"/>
              <a:buAutoNum type="arabicPeriod"/>
            </a:pPr>
            <a:r>
              <a:rPr lang="en-US" dirty="0" smtClean="0"/>
              <a:t>Our classes are no longer tightly coupled by inheritance, so we can change </a:t>
            </a:r>
            <a:r>
              <a:rPr lang="en-US" dirty="0" err="1" smtClean="0"/>
              <a:t>FormatName</a:t>
            </a:r>
            <a:r>
              <a:rPr lang="en-US" dirty="0" smtClean="0"/>
              <a:t>() on one class without affecting another</a:t>
            </a:r>
          </a:p>
          <a:p>
            <a:pPr marL="342900" indent="-342900">
              <a:buFont typeface="+mj-lt"/>
              <a:buAutoNum type="arabicPeriod"/>
            </a:pPr>
            <a:r>
              <a:rPr lang="en-US" dirty="0" smtClean="0"/>
              <a:t>But we still want to reuse the name formatting code!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36576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a:t>
            </a:r>
            <a:r>
              <a:rPr lang="en-US" sz="1500" b="1" dirty="0" smtClean="0">
                <a:latin typeface="Courier New" pitchFamily="49" charset="0"/>
                <a:cs typeface="Courier New" pitchFamily="49" charset="0"/>
              </a:rPr>
              <a:t>ublic class </a:t>
            </a:r>
            <a:r>
              <a:rPr lang="en-US" sz="1500" b="1" dirty="0" err="1" smtClean="0">
                <a:latin typeface="Courier New" pitchFamily="49" charset="0"/>
                <a:cs typeface="Courier New" pitchFamily="49" charset="0"/>
              </a:rPr>
              <a:t>FirstNameLastNameNameFormatter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public class </a:t>
            </a:r>
            <a:r>
              <a:rPr lang="en-US" sz="1500" b="1" dirty="0" err="1" smtClean="0">
                <a:latin typeface="Courier New" pitchFamily="49" charset="0"/>
                <a:cs typeface="Courier New" pitchFamily="49" charset="0"/>
              </a:rPr>
              <a:t>LastNameFirstNameNameFormatter</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(string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string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return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 + “, “ + </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Create classes that format names – an object-oriented solution!</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Change is everything!</a:t>
            </a:r>
            <a:endParaRPr lang="en-US" dirty="0"/>
          </a:p>
        </p:txBody>
      </p:sp>
      <p:sp>
        <p:nvSpPr>
          <p:cNvPr id="4" name="Content Placeholder 3"/>
          <p:cNvSpPr>
            <a:spLocks noGrp="1"/>
          </p:cNvSpPr>
          <p:nvPr>
            <p:ph idx="1"/>
          </p:nvPr>
        </p:nvSpPr>
        <p:spPr/>
        <p:txBody>
          <a:bodyPr/>
          <a:lstStyle/>
          <a:p>
            <a:r>
              <a:rPr lang="en-US" dirty="0" smtClean="0"/>
              <a:t>We spend all day changing our code</a:t>
            </a:r>
          </a:p>
          <a:p>
            <a:r>
              <a:rPr lang="en-US" dirty="0" smtClean="0"/>
              <a:t>Every time you change code, you risk adding a bug to the system</a:t>
            </a:r>
          </a:p>
          <a:p>
            <a:r>
              <a:rPr lang="en-US" dirty="0" smtClean="0"/>
              <a:t>The more code we have to write, the more bugs we risk introducing into the system</a:t>
            </a:r>
          </a:p>
          <a:p>
            <a:r>
              <a:rPr lang="en-US" dirty="0" smtClean="0"/>
              <a:t>All of this costs money!</a:t>
            </a:r>
          </a:p>
          <a:p>
            <a:pPr>
              <a:buNone/>
            </a:pPr>
            <a:r>
              <a:rPr lang="en-US" b="1" i="1" dirty="0" smtClean="0"/>
              <a:t/>
            </a:r>
            <a:br>
              <a:rPr lang="en-US" b="1" i="1" dirty="0" smtClean="0"/>
            </a:br>
            <a:r>
              <a:rPr lang="en-US" b="1" i="1" dirty="0" smtClean="0"/>
              <a:t>Therefore, we should do whatever we can to make our code as easy to change as possible.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inheritance</a:t>
            </a:r>
            <a:endParaRPr lang="en-US" dirty="0"/>
          </a:p>
        </p:txBody>
      </p:sp>
      <p:sp>
        <p:nvSpPr>
          <p:cNvPr id="3" name="Content Placeholder 2"/>
          <p:cNvSpPr>
            <a:spLocks noGrp="1"/>
          </p:cNvSpPr>
          <p:nvPr>
            <p:ph idx="1"/>
          </p:nvPr>
        </p:nvSpPr>
        <p:spPr>
          <a:xfrm>
            <a:off x="457200" y="2590800"/>
            <a:ext cx="8229600" cy="1981200"/>
          </a:xfrm>
          <a:solidFill>
            <a:schemeClr val="bg1">
              <a:lumMod val="85000"/>
            </a:schemeClr>
          </a:solidFill>
        </p:spPr>
        <p:txBody>
          <a:bodyPr>
            <a:normAutofit/>
          </a:bodyPr>
          <a:lstStyle/>
          <a:p>
            <a:pPr>
              <a:buNone/>
            </a:pPr>
            <a:r>
              <a:rPr lang="en-US" sz="1500" b="1" dirty="0" smtClean="0">
                <a:latin typeface="Courier New" pitchFamily="49" charset="0"/>
                <a:cs typeface="Courier New" pitchFamily="49" charset="0"/>
              </a:rPr>
              <a:t>p</a:t>
            </a:r>
            <a:r>
              <a:rPr lang="en-US" sz="1500" b="1" dirty="0" smtClean="0">
                <a:latin typeface="Courier New" pitchFamily="49" charset="0"/>
                <a:cs typeface="Courier New" pitchFamily="49" charset="0"/>
              </a:rPr>
              <a:t>ublic class Customer</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public string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return new </a:t>
            </a:r>
            <a:r>
              <a:rPr lang="en-US" sz="1500" b="1" dirty="0" err="1" smtClean="0">
                <a:latin typeface="Courier New" pitchFamily="49" charset="0"/>
                <a:cs typeface="Courier New" pitchFamily="49" charset="0"/>
              </a:rPr>
              <a:t>FirstNameLastNameNameFormatter</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FormatName</a:t>
            </a:r>
            <a:r>
              <a:rPr lang="en-US" sz="1500" b="1" dirty="0" smtClean="0">
                <a:latin typeface="Courier New" pitchFamily="49" charset="0"/>
                <a:cs typeface="Courier New" pitchFamily="49" charset="0"/>
              </a:rPr>
              <a:t>(</a:t>
            </a:r>
            <a:r>
              <a:rPr lang="en-US" sz="1500" b="1" dirty="0" err="1" smtClean="0">
                <a:latin typeface="Courier New" pitchFamily="49" charset="0"/>
                <a:cs typeface="Courier New" pitchFamily="49" charset="0"/>
              </a:rPr>
              <a:t>FirstName</a:t>
            </a:r>
            <a:r>
              <a:rPr lang="en-US" sz="1500" b="1" dirty="0" smtClean="0">
                <a:latin typeface="Courier New" pitchFamily="49" charset="0"/>
                <a:cs typeface="Courier New" pitchFamily="49" charset="0"/>
              </a:rPr>
              <a:t>, </a:t>
            </a:r>
            <a:r>
              <a:rPr lang="en-US" sz="1500" b="1" dirty="0" err="1" smtClean="0">
                <a:latin typeface="Courier New" pitchFamily="49" charset="0"/>
                <a:cs typeface="Courier New" pitchFamily="49" charset="0"/>
              </a:rPr>
              <a:t>LastName</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smtClean="0">
              <a:latin typeface="Courier New" pitchFamily="49" charset="0"/>
              <a:cs typeface="Courier New" pitchFamily="49" charset="0"/>
            </a:endParaRPr>
          </a:p>
        </p:txBody>
      </p:sp>
      <p:sp>
        <p:nvSpPr>
          <p:cNvPr id="4" name="TextBox 3"/>
          <p:cNvSpPr txBox="1"/>
          <p:nvPr/>
        </p:nvSpPr>
        <p:spPr>
          <a:xfrm>
            <a:off x="457201" y="1524000"/>
            <a:ext cx="8229600" cy="954107"/>
          </a:xfrm>
          <a:prstGeom prst="rect">
            <a:avLst/>
          </a:prstGeom>
          <a:noFill/>
        </p:spPr>
        <p:txBody>
          <a:bodyPr wrap="square" rtlCol="0">
            <a:spAutoFit/>
          </a:bodyPr>
          <a:lstStyle/>
          <a:p>
            <a:r>
              <a:rPr lang="en-US" sz="2800" dirty="0" smtClean="0"/>
              <a:t>Any class that needs to format names can use the name formatter objects.</a:t>
            </a:r>
            <a:endParaRPr lang="en-US" sz="2800" dirty="0"/>
          </a:p>
        </p:txBody>
      </p:sp>
      <p:sp>
        <p:nvSpPr>
          <p:cNvPr id="5" name="TextBox 4"/>
          <p:cNvSpPr txBox="1"/>
          <p:nvPr/>
        </p:nvSpPr>
        <p:spPr>
          <a:xfrm>
            <a:off x="457200" y="4648200"/>
            <a:ext cx="8229600" cy="954107"/>
          </a:xfrm>
          <a:prstGeom prst="rect">
            <a:avLst/>
          </a:prstGeom>
          <a:noFill/>
        </p:spPr>
        <p:txBody>
          <a:bodyPr wrap="square" rtlCol="0">
            <a:spAutoFit/>
          </a:bodyPr>
          <a:lstStyle/>
          <a:p>
            <a:r>
              <a:rPr lang="en-US" sz="2800" dirty="0" smtClean="0"/>
              <a:t>This technique is called </a:t>
            </a:r>
            <a:r>
              <a:rPr lang="en-US" sz="2800" b="1" i="1" dirty="0" smtClean="0"/>
              <a:t>composition</a:t>
            </a:r>
            <a:r>
              <a:rPr lang="en-US" sz="2800" dirty="0" smtClean="0"/>
              <a:t> – classes can add functionality by using functionality in other objects.</a:t>
            </a:r>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a:t>
            </a:r>
            <a:r>
              <a:rPr lang="en-US" dirty="0" err="1" smtClean="0"/>
              <a:t>mixins</a:t>
            </a:r>
            <a:endParaRPr lang="en-US" dirty="0"/>
          </a:p>
        </p:txBody>
      </p:sp>
      <p:sp>
        <p:nvSpPr>
          <p:cNvPr id="3" name="Content Placeholder 2"/>
          <p:cNvSpPr>
            <a:spLocks noGrp="1"/>
          </p:cNvSpPr>
          <p:nvPr>
            <p:ph idx="1"/>
          </p:nvPr>
        </p:nvSpPr>
        <p:spPr>
          <a:xfrm>
            <a:off x="457200" y="1600200"/>
            <a:ext cx="8229600" cy="4191000"/>
          </a:xfrm>
          <a:solidFill>
            <a:schemeClr val="bg1">
              <a:lumMod val="85000"/>
            </a:schemeClr>
          </a:solidFill>
        </p:spPr>
        <p:txBody>
          <a:bodyPr>
            <a:normAutofit/>
          </a:bodyPr>
          <a:lstStyle/>
          <a:p>
            <a:pPr>
              <a:buNone/>
            </a:pPr>
            <a:r>
              <a:rPr lang="en-US" sz="1600" b="1" dirty="0" smtClean="0">
                <a:latin typeface="Courier New" pitchFamily="49" charset="0"/>
                <a:cs typeface="Courier New" pitchFamily="49" charset="0"/>
              </a:rPr>
              <a:t>module </a:t>
            </a:r>
            <a:r>
              <a:rPr lang="en-US" sz="1600" b="1" dirty="0" err="1" smtClean="0">
                <a:latin typeface="Courier New" pitchFamily="49" charset="0"/>
                <a:cs typeface="Courier New" pitchFamily="49" charset="0"/>
              </a:rPr>
              <a:t>FirstNameLastNameNameFormatter</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def </a:t>
            </a:r>
            <a:r>
              <a:rPr lang="en-US" sz="1600" b="1" dirty="0" err="1" smtClean="0">
                <a:latin typeface="Courier New" pitchFamily="49" charset="0"/>
                <a:cs typeface="Courier New" pitchFamily="49" charset="0"/>
              </a:rPr>
              <a:t>format_name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return </a:t>
            </a:r>
            <a:r>
              <a:rPr lang="en-US" sz="1600" b="1" dirty="0" err="1" smtClean="0">
                <a:latin typeface="Courier New" pitchFamily="49" charset="0"/>
                <a:cs typeface="Courier New" pitchFamily="49" charset="0"/>
              </a:rPr>
              <a:t>first_name</a:t>
            </a:r>
            <a:r>
              <a:rPr lang="en-US" sz="1600" b="1" dirty="0" smtClean="0">
                <a:latin typeface="Courier New" pitchFamily="49" charset="0"/>
                <a:cs typeface="Courier New" pitchFamily="49" charset="0"/>
              </a:rPr>
              <a:t> + " " + </a:t>
            </a:r>
            <a:r>
              <a:rPr lang="en-US" sz="1600" b="1" dirty="0" err="1" smtClean="0">
                <a:latin typeface="Courier New" pitchFamily="49" charset="0"/>
                <a:cs typeface="Courier New" pitchFamily="49" charset="0"/>
              </a:rPr>
              <a:t>last_name</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end</a:t>
            </a:r>
          </a:p>
          <a:p>
            <a:pPr>
              <a:buNone/>
            </a:pPr>
            <a:r>
              <a:rPr lang="en-US" sz="1600" b="1" dirty="0" smtClean="0">
                <a:latin typeface="Courier New" pitchFamily="49" charset="0"/>
                <a:cs typeface="Courier New" pitchFamily="49" charset="0"/>
              </a:rPr>
              <a:t>e</a:t>
            </a:r>
            <a:r>
              <a:rPr lang="en-US" sz="1600" b="1" dirty="0" smtClean="0">
                <a:latin typeface="Courier New" pitchFamily="49" charset="0"/>
                <a:cs typeface="Courier New" pitchFamily="49" charset="0"/>
              </a:rPr>
              <a:t>nd</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class Customer</a:t>
            </a:r>
          </a:p>
          <a:p>
            <a:pPr>
              <a:buNone/>
            </a:pPr>
            <a:r>
              <a:rPr lang="en-US" sz="1600" b="1" dirty="0" smtClean="0">
                <a:latin typeface="Courier New" pitchFamily="49" charset="0"/>
                <a:cs typeface="Courier New" pitchFamily="49" charset="0"/>
              </a:rPr>
              <a:t>  include </a:t>
            </a:r>
            <a:r>
              <a:rPr lang="en-US" sz="1600" b="1" dirty="0" err="1" smtClean="0">
                <a:latin typeface="Courier New" pitchFamily="49" charset="0"/>
                <a:cs typeface="Courier New" pitchFamily="49" charset="0"/>
              </a:rPr>
              <a:t>FirstNameLastNameNameFormatter</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attr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first_name</a:t>
            </a:r>
            <a:r>
              <a:rPr lang="en-US" sz="1600" b="1" dirty="0" smtClean="0">
                <a:latin typeface="Courier New" pitchFamily="49" charset="0"/>
                <a:cs typeface="Courier New" pitchFamily="49" charset="0"/>
              </a:rPr>
              <a:t>, true</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attr</a:t>
            </a: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last_name</a:t>
            </a:r>
            <a:r>
              <a:rPr lang="en-US" sz="1600" b="1" dirty="0" smtClean="0">
                <a:latin typeface="Courier New" pitchFamily="49" charset="0"/>
                <a:cs typeface="Courier New" pitchFamily="49" charset="0"/>
              </a:rPr>
              <a:t>, true</a:t>
            </a:r>
          </a:p>
          <a:p>
            <a:pPr>
              <a:buNone/>
            </a:pPr>
            <a:r>
              <a:rPr lang="en-US" sz="1600" b="1" dirty="0" smtClean="0">
                <a:latin typeface="Courier New" pitchFamily="49" charset="0"/>
                <a:cs typeface="Courier New" pitchFamily="49" charset="0"/>
              </a:rPr>
              <a:t>end</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customer = </a:t>
            </a:r>
            <a:r>
              <a:rPr lang="en-US" sz="1600" b="1" dirty="0" err="1" smtClean="0">
                <a:latin typeface="Courier New" pitchFamily="49" charset="0"/>
                <a:cs typeface="Courier New" pitchFamily="49" charset="0"/>
              </a:rPr>
              <a:t>Customer.new</a:t>
            </a:r>
            <a:endParaRPr lang="en-US" sz="1600" b="1" dirty="0" smtClean="0">
              <a:latin typeface="Courier New" pitchFamily="49" charset="0"/>
              <a:cs typeface="Courier New" pitchFamily="49" charset="0"/>
            </a:endParaRPr>
          </a:p>
          <a:p>
            <a:pPr>
              <a:buNone/>
            </a:pPr>
            <a:r>
              <a:rPr lang="en-US" sz="1600" b="1" dirty="0" err="1" smtClean="0">
                <a:latin typeface="Courier New" pitchFamily="49" charset="0"/>
                <a:cs typeface="Courier New" pitchFamily="49" charset="0"/>
              </a:rPr>
              <a:t>c</a:t>
            </a:r>
            <a:r>
              <a:rPr lang="en-US" sz="1600" b="1" dirty="0" err="1" smtClean="0">
                <a:latin typeface="Courier New" pitchFamily="49" charset="0"/>
                <a:cs typeface="Courier New" pitchFamily="49" charset="0"/>
              </a:rPr>
              <a:t>ustomer.first_name</a:t>
            </a:r>
            <a:r>
              <a:rPr lang="en-US" sz="1600" b="1" dirty="0" smtClean="0">
                <a:latin typeface="Courier New" pitchFamily="49" charset="0"/>
                <a:cs typeface="Courier New" pitchFamily="49" charset="0"/>
              </a:rPr>
              <a:t> = ‘Jon’</a:t>
            </a:r>
          </a:p>
          <a:p>
            <a:pPr>
              <a:buNone/>
            </a:pPr>
            <a:r>
              <a:rPr lang="en-US" sz="1600" b="1" dirty="0" err="1" smtClean="0">
                <a:latin typeface="Courier New" pitchFamily="49" charset="0"/>
                <a:cs typeface="Courier New" pitchFamily="49" charset="0"/>
              </a:rPr>
              <a:t>c</a:t>
            </a:r>
            <a:r>
              <a:rPr lang="en-US" sz="1600" b="1" dirty="0" err="1" smtClean="0">
                <a:latin typeface="Courier New" pitchFamily="49" charset="0"/>
                <a:cs typeface="Courier New" pitchFamily="49" charset="0"/>
              </a:rPr>
              <a:t>ustomer.last_name</a:t>
            </a:r>
            <a:r>
              <a:rPr lang="en-US" sz="1600" b="1" dirty="0" smtClean="0">
                <a:latin typeface="Courier New" pitchFamily="49" charset="0"/>
                <a:cs typeface="Courier New" pitchFamily="49" charset="0"/>
              </a:rPr>
              <a:t> = ‘Kruger’</a:t>
            </a:r>
          </a:p>
          <a:p>
            <a:pPr>
              <a:buNone/>
            </a:pPr>
            <a:r>
              <a:rPr lang="en-US" sz="1600" b="1" dirty="0" smtClean="0">
                <a:latin typeface="Courier New" pitchFamily="49" charset="0"/>
                <a:cs typeface="Courier New" pitchFamily="49" charset="0"/>
              </a:rPr>
              <a:t>puts </a:t>
            </a:r>
            <a:r>
              <a:rPr lang="en-US" sz="1600" b="1" dirty="0" err="1" smtClean="0">
                <a:latin typeface="Courier New" pitchFamily="49" charset="0"/>
                <a:cs typeface="Courier New" pitchFamily="49" charset="0"/>
              </a:rPr>
              <a:t>customer.format_name</a:t>
            </a:r>
            <a:r>
              <a:rPr lang="en-US" sz="1600" b="1" dirty="0" smtClean="0">
                <a:latin typeface="Courier New" pitchFamily="49" charset="0"/>
                <a:cs typeface="Courier New" pitchFamily="49" charset="0"/>
              </a:rPr>
              <a:t>  # this line will output: </a:t>
            </a:r>
            <a:r>
              <a:rPr lang="en-US" sz="1600" b="1" i="1" dirty="0" smtClean="0">
                <a:latin typeface="Courier New" pitchFamily="49" charset="0"/>
                <a:cs typeface="Courier New" pitchFamily="49" charset="0"/>
              </a:rPr>
              <a:t>Jon Kruger</a:t>
            </a:r>
            <a:endParaRPr lang="en-US" sz="1600" b="1" i="1"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Composition vs. inheritance</a:t>
            </a:r>
            <a:endParaRPr lang="en-US" dirty="0"/>
          </a:p>
        </p:txBody>
      </p:sp>
      <p:sp>
        <p:nvSpPr>
          <p:cNvPr id="6" name="Content Placeholder 5"/>
          <p:cNvSpPr>
            <a:spLocks noGrp="1"/>
          </p:cNvSpPr>
          <p:nvPr>
            <p:ph idx="1"/>
          </p:nvPr>
        </p:nvSpPr>
        <p:spPr>
          <a:xfrm>
            <a:off x="533400" y="1570037"/>
            <a:ext cx="8229600" cy="4525963"/>
          </a:xfrm>
        </p:spPr>
        <p:txBody>
          <a:bodyPr/>
          <a:lstStyle/>
          <a:p>
            <a:r>
              <a:rPr lang="en-US" dirty="0" smtClean="0"/>
              <a:t>Composition allows you to reuse code without being tightly coupled to a base class</a:t>
            </a:r>
          </a:p>
          <a:p>
            <a:r>
              <a:rPr lang="en-US" dirty="0" smtClean="0"/>
              <a:t>Many loosely coupled, small, testable classes that provide bits of functionality that can be used by anyone who wants to use them</a:t>
            </a:r>
          </a:p>
          <a:p>
            <a:r>
              <a:rPr lang="en-US" dirty="0" smtClean="0"/>
              <a:t>Example: going shopping at a grocery store vs. growing your own food on a farm – at the grocery store, it’s much easier to change what you get!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(placeholder so that I know where the old SOLID talk started)</a:t>
            </a:r>
            <a:endParaRPr lang="en-US" dirty="0"/>
          </a:p>
        </p:txBody>
      </p:sp>
      <p:sp>
        <p:nvSpPr>
          <p:cNvPr id="6" name="Subtitle 5"/>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matter?	</a:t>
            </a:r>
            <a:endParaRPr lang="en-US" dirty="0"/>
          </a:p>
        </p:txBody>
      </p:sp>
      <p:sp>
        <p:nvSpPr>
          <p:cNvPr id="3" name="Content Placeholder 2"/>
          <p:cNvSpPr>
            <a:spLocks noGrp="1"/>
          </p:cNvSpPr>
          <p:nvPr>
            <p:ph idx="1"/>
          </p:nvPr>
        </p:nvSpPr>
        <p:spPr/>
        <p:txBody>
          <a:bodyPr/>
          <a:lstStyle/>
          <a:p>
            <a:r>
              <a:rPr lang="en-US" dirty="0" smtClean="0"/>
              <a:t>Your code is going to change</a:t>
            </a:r>
          </a:p>
          <a:p>
            <a:r>
              <a:rPr lang="en-US" dirty="0" smtClean="0"/>
              <a:t>Make your code more reusable (DRY)</a:t>
            </a:r>
          </a:p>
          <a:p>
            <a:r>
              <a:rPr lang="en-US" dirty="0" smtClean="0"/>
              <a:t>Testability</a:t>
            </a:r>
          </a:p>
          <a:p>
            <a:r>
              <a:rPr lang="en-US" dirty="0" smtClean="0"/>
              <a:t>Make our lives easier!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Better Quality</a:t>
            </a:r>
            <a:endParaRPr lang="en-US" dirty="0"/>
          </a:p>
        </p:txBody>
      </p:sp>
      <p:sp>
        <p:nvSpPr>
          <p:cNvPr id="3" name="Content Placeholder 2"/>
          <p:cNvSpPr>
            <a:spLocks noGrp="1"/>
          </p:cNvSpPr>
          <p:nvPr>
            <p:ph idx="1"/>
          </p:nvPr>
        </p:nvSpPr>
        <p:spPr/>
        <p:txBody>
          <a:bodyPr/>
          <a:lstStyle/>
          <a:p>
            <a:r>
              <a:rPr lang="en-US" dirty="0" smtClean="0"/>
              <a:t>Fewer bugs – it costs money to find bugs, fix bugs, and clean up the mess created by bugs.</a:t>
            </a:r>
          </a:p>
          <a:p>
            <a:r>
              <a:rPr lang="en-US" dirty="0" smtClean="0"/>
              <a:t>More flexibility – since code </a:t>
            </a:r>
            <a:r>
              <a:rPr lang="en-US" i="1" dirty="0" smtClean="0"/>
              <a:t>will</a:t>
            </a:r>
            <a:r>
              <a:rPr lang="en-US" dirty="0" smtClean="0"/>
              <a:t> need to change, it should be easy to change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378868"/>
            <a:ext cx="8074378" cy="6098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Goal: Get Things Done Faster	</a:t>
            </a:r>
            <a:endParaRPr lang="en-US" dirty="0"/>
          </a:p>
        </p:txBody>
      </p:sp>
      <p:sp>
        <p:nvSpPr>
          <p:cNvPr id="3" name="Content Placeholder 2"/>
          <p:cNvSpPr>
            <a:spLocks noGrp="1"/>
          </p:cNvSpPr>
          <p:nvPr>
            <p:ph idx="1"/>
          </p:nvPr>
        </p:nvSpPr>
        <p:spPr/>
        <p:txBody>
          <a:bodyPr/>
          <a:lstStyle/>
          <a:p>
            <a:r>
              <a:rPr lang="en-US" dirty="0" smtClean="0"/>
              <a:t>It costs money to develop software</a:t>
            </a:r>
          </a:p>
          <a:p>
            <a:r>
              <a:rPr lang="en-US" dirty="0" smtClean="0"/>
              <a:t>It costs money to fix bugs</a:t>
            </a:r>
          </a:p>
          <a:p>
            <a:r>
              <a:rPr lang="en-US" dirty="0" smtClean="0"/>
              <a:t>It costs money to make changes to software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SOLID Principles</a:t>
            </a:r>
            <a:endParaRPr lang="en-US" dirty="0"/>
          </a:p>
        </p:txBody>
      </p:sp>
      <p:sp>
        <p:nvSpPr>
          <p:cNvPr id="5" name="Content Placeholder 4"/>
          <p:cNvSpPr>
            <a:spLocks noGrp="1"/>
          </p:cNvSpPr>
          <p:nvPr>
            <p:ph sz="half" idx="2"/>
          </p:nvPr>
        </p:nvSpPr>
        <p:spPr/>
        <p:txBody>
          <a:bodyPr/>
          <a:lstStyle/>
          <a:p>
            <a:pPr>
              <a:buNone/>
            </a:pPr>
            <a:r>
              <a:rPr lang="en-US" i="1" dirty="0" smtClean="0"/>
              <a:t/>
            </a:r>
            <a:br>
              <a:rPr lang="en-US" i="1" dirty="0" smtClean="0"/>
            </a:br>
            <a:r>
              <a:rPr lang="en-US" i="1" dirty="0" smtClean="0"/>
              <a:t/>
            </a:r>
            <a:br>
              <a:rPr lang="en-US" i="1" dirty="0" smtClean="0"/>
            </a:br>
            <a:r>
              <a:rPr lang="en-US" i="1" dirty="0" smtClean="0"/>
              <a:t>Agile Software Development Principles, Patterns, and Practices</a:t>
            </a:r>
            <a:r>
              <a:rPr lang="en-US" dirty="0" smtClean="0"/>
              <a:t>, </a:t>
            </a:r>
            <a:br>
              <a:rPr lang="en-US" dirty="0" smtClean="0"/>
            </a:br>
            <a:r>
              <a:rPr lang="en-US" dirty="0" smtClean="0"/>
              <a:t>by Robert C. Martin (aka “Uncle Bob” Martin)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1676400"/>
            <a:ext cx="3076575"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The total cost of owning a mess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766739" y="1905000"/>
            <a:ext cx="7551907" cy="3886200"/>
          </a:xfrm>
          <a:prstGeom prst="rect">
            <a:avLst/>
          </a:prstGeom>
          <a:noFill/>
          <a:ln w="9525">
            <a:noFill/>
            <a:miter lim="800000"/>
            <a:headEnd/>
            <a:tailEnd/>
          </a:ln>
        </p:spPr>
      </p:pic>
      <p:sp>
        <p:nvSpPr>
          <p:cNvPr id="7" name="TextBox 6"/>
          <p:cNvSpPr txBox="1"/>
          <p:nvPr/>
        </p:nvSpPr>
        <p:spPr>
          <a:xfrm>
            <a:off x="4191000" y="6019800"/>
            <a:ext cx="659155" cy="369332"/>
          </a:xfrm>
          <a:prstGeom prst="rect">
            <a:avLst/>
          </a:prstGeom>
          <a:noFill/>
        </p:spPr>
        <p:txBody>
          <a:bodyPr wrap="none" rtlCol="0">
            <a:spAutoFit/>
          </a:bodyPr>
          <a:lstStyle/>
          <a:p>
            <a:r>
              <a:rPr lang="en-US" dirty="0" smtClean="0"/>
              <a:t>Time</a:t>
            </a:r>
            <a:endParaRPr lang="en-US" dirty="0"/>
          </a:p>
        </p:txBody>
      </p:sp>
      <p:sp>
        <p:nvSpPr>
          <p:cNvPr id="8" name="TextBox 7"/>
          <p:cNvSpPr txBox="1"/>
          <p:nvPr/>
        </p:nvSpPr>
        <p:spPr>
          <a:xfrm rot="16200000">
            <a:off x="-255702" y="3478099"/>
            <a:ext cx="1361270" cy="369332"/>
          </a:xfrm>
          <a:prstGeom prst="rect">
            <a:avLst/>
          </a:prstGeom>
          <a:noFill/>
          <a:scene3d>
            <a:camera prst="orthographicFront">
              <a:rot lat="0" lon="0" rev="0"/>
            </a:camera>
            <a:lightRig rig="threePt" dir="t"/>
          </a:scene3d>
        </p:spPr>
        <p:txBody>
          <a:bodyPr wrap="none" rtlCol="0">
            <a:spAutoFit/>
          </a:bodyPr>
          <a:lstStyle/>
          <a:p>
            <a:r>
              <a:rPr lang="en-US" dirty="0" smtClean="0"/>
              <a:t>Productivity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from Uncle Bob</a:t>
            </a:r>
            <a:endParaRPr lang="en-US" dirty="0"/>
          </a:p>
        </p:txBody>
      </p:sp>
      <p:pic>
        <p:nvPicPr>
          <p:cNvPr id="1026" name="Picture 2"/>
          <p:cNvPicPr>
            <a:picLocks noGrp="1" noChangeAspect="1" noChangeArrowheads="1"/>
          </p:cNvPicPr>
          <p:nvPr>
            <p:ph sz="half" idx="1"/>
          </p:nvPr>
        </p:nvPicPr>
        <p:blipFill>
          <a:blip r:embed="rId2" cstate="print"/>
          <a:stretch>
            <a:fillRect/>
          </a:stretch>
        </p:blipFill>
        <p:spPr bwMode="auto">
          <a:xfrm>
            <a:off x="772447" y="1600200"/>
            <a:ext cx="3408105" cy="4525963"/>
          </a:xfrm>
          <a:prstGeom prst="rect">
            <a:avLst/>
          </a:prstGeom>
          <a:noFill/>
          <a:ln w="9525">
            <a:noFill/>
            <a:miter lim="800000"/>
            <a:headEnd/>
            <a:tailEnd/>
          </a:ln>
        </p:spPr>
      </p:pic>
      <p:sp>
        <p:nvSpPr>
          <p:cNvPr id="4" name="Content Placeholder 3"/>
          <p:cNvSpPr>
            <a:spLocks noGrp="1"/>
          </p:cNvSpPr>
          <p:nvPr>
            <p:ph sz="half" idx="2"/>
          </p:nvPr>
        </p:nvSpPr>
        <p:spPr>
          <a:xfrm>
            <a:off x="4495800" y="1600200"/>
            <a:ext cx="4648200" cy="4525963"/>
          </a:xfrm>
        </p:spPr>
        <p:txBody>
          <a:bodyPr/>
          <a:lstStyle/>
          <a:p>
            <a:pPr marL="0" indent="0">
              <a:spcBef>
                <a:spcPts val="0"/>
              </a:spcBef>
              <a:buNone/>
            </a:pPr>
            <a:endParaRPr lang="en-US" i="1" dirty="0" smtClean="0"/>
          </a:p>
          <a:p>
            <a:pPr marL="0" indent="0">
              <a:spcBef>
                <a:spcPts val="0"/>
              </a:spcBef>
              <a:buNone/>
            </a:pPr>
            <a:endParaRPr lang="en-US" i="1" dirty="0" smtClean="0"/>
          </a:p>
          <a:p>
            <a:pPr marL="0" indent="0">
              <a:spcBef>
                <a:spcPts val="0"/>
              </a:spcBef>
              <a:buNone/>
            </a:pPr>
            <a:r>
              <a:rPr lang="en-US" i="1" dirty="0" smtClean="0"/>
              <a:t>Clean Code: A Handbook of Agile Software Craftsmanship, </a:t>
            </a:r>
            <a:br>
              <a:rPr lang="en-US" i="1" dirty="0" smtClean="0"/>
            </a:br>
            <a:r>
              <a:rPr lang="en-US" dirty="0" smtClean="0"/>
              <a:t>by Robert C. Martin (aka “Uncle Bob” Martin)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Rules</a:t>
            </a:r>
            <a:endParaRPr lang="en-US" dirty="0"/>
          </a:p>
        </p:txBody>
      </p:sp>
      <p:sp>
        <p:nvSpPr>
          <p:cNvPr id="5" name="Content Placeholder 4"/>
          <p:cNvSpPr>
            <a:spLocks noGrp="1"/>
          </p:cNvSpPr>
          <p:nvPr>
            <p:ph idx="1"/>
          </p:nvPr>
        </p:nvSpPr>
        <p:spPr/>
        <p:txBody>
          <a:bodyPr/>
          <a:lstStyle/>
          <a:p>
            <a:r>
              <a:rPr lang="en-US" dirty="0" smtClean="0"/>
              <a:t>These are </a:t>
            </a:r>
            <a:r>
              <a:rPr lang="en-US" b="1" dirty="0" smtClean="0"/>
              <a:t>guidelines</a:t>
            </a:r>
            <a:r>
              <a:rPr lang="en-US" dirty="0" smtClean="0"/>
              <a:t>, not hard and fast rules</a:t>
            </a:r>
          </a:p>
          <a:p>
            <a:r>
              <a:rPr lang="en-US" dirty="0" smtClean="0"/>
              <a:t>Use your brain – do what makes sense</a:t>
            </a:r>
          </a:p>
          <a:p>
            <a:r>
              <a:rPr lang="en-US" dirty="0" smtClean="0"/>
              <a:t>Ask </a:t>
            </a:r>
            <a:r>
              <a:rPr lang="en-US" b="1" dirty="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This should make things easier!</a:t>
            </a:r>
            <a:endParaRPr lang="en-US" dirty="0"/>
          </a:p>
        </p:txBody>
      </p:sp>
      <p:sp>
        <p:nvSpPr>
          <p:cNvPr id="3" name="Content Placeholder 2"/>
          <p:cNvSpPr>
            <a:spLocks noGrp="1"/>
          </p:cNvSpPr>
          <p:nvPr>
            <p:ph idx="1"/>
          </p:nvPr>
        </p:nvSpPr>
        <p:spPr/>
        <p:txBody>
          <a:bodyPr/>
          <a:lstStyle/>
          <a:p>
            <a:r>
              <a:rPr lang="en-US" dirty="0" smtClean="0"/>
              <a:t>Software should be:</a:t>
            </a:r>
          </a:p>
          <a:p>
            <a:pPr lvl="1"/>
            <a:r>
              <a:rPr lang="en-US" dirty="0" smtClean="0"/>
              <a:t>Easy to test</a:t>
            </a:r>
          </a:p>
          <a:p>
            <a:pPr lvl="1"/>
            <a:r>
              <a:rPr lang="en-US" dirty="0" smtClean="0"/>
              <a:t>Easy to change</a:t>
            </a:r>
          </a:p>
          <a:p>
            <a:pPr lvl="1"/>
            <a:r>
              <a:rPr lang="en-US" dirty="0" smtClean="0"/>
              <a:t>Easy to add features to</a:t>
            </a:r>
          </a:p>
          <a:p>
            <a:r>
              <a:rPr lang="en-US" dirty="0" smtClean="0"/>
              <a:t>Easy != not learning a new way of doing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dirty="0" smtClean="0"/>
              <a:t>Have only as much complexity as you need – have a reason for complexity</a:t>
            </a:r>
          </a:p>
          <a:p>
            <a:r>
              <a:rPr lang="en-US" dirty="0" smtClean="0"/>
              <a:t>“I don’t want to learn this new way” != too complex</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Responsibility Principle</a:t>
            </a:r>
            <a:endParaRPr lang="en-US" dirty="0"/>
          </a:p>
        </p:txBody>
      </p:sp>
      <p:sp>
        <p:nvSpPr>
          <p:cNvPr id="3" name="Content Placeholder 2"/>
          <p:cNvSpPr>
            <a:spLocks noGrp="1"/>
          </p:cNvSpPr>
          <p:nvPr>
            <p:ph idx="1"/>
          </p:nvPr>
        </p:nvSpPr>
        <p:spPr/>
        <p:txBody>
          <a:bodyPr>
            <a:noAutofit/>
          </a:bodyPr>
          <a:lstStyle/>
          <a:p>
            <a:pPr marL="0" indent="0">
              <a:spcBef>
                <a:spcPts val="0"/>
              </a:spcBef>
              <a:buNone/>
            </a:pPr>
            <a:r>
              <a:rPr lang="en-US" b="1" i="1" dirty="0" smtClean="0"/>
              <a:t>A class should have one, and only one, reason to change.</a:t>
            </a:r>
          </a:p>
          <a:p>
            <a:pPr indent="0">
              <a:spcBef>
                <a:spcPts val="0"/>
              </a:spcBef>
              <a:buNone/>
            </a:pPr>
            <a:endParaRPr lang="en-US" sz="2900" dirty="0" smtClean="0"/>
          </a:p>
          <a:p>
            <a:pPr indent="0">
              <a:spcBef>
                <a:spcPts val="0"/>
              </a:spcBef>
              <a:buNone/>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SRP Violation – </a:t>
            </a:r>
            <a:br>
              <a:rPr lang="en-US" sz="4000" dirty="0" smtClean="0"/>
            </a:br>
            <a:r>
              <a:rPr lang="en-US" sz="4000" dirty="0" smtClean="0"/>
              <a:t>Multiple Responsibilities</a:t>
            </a:r>
            <a:endParaRPr lang="en-US" sz="4000"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Person</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string Name { get; set; }</a:t>
            </a: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a:p>
            <a:pPr>
              <a:buNone/>
            </a:pPr>
            <a:endParaRPr lang="en-US" sz="15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4495800"/>
          </a:xfrm>
          <a:solidFill>
            <a:schemeClr val="bg1">
              <a:lumMod val="85000"/>
            </a:schemeClr>
          </a:solidFill>
        </p:spPr>
        <p:txBody>
          <a:bodyPr>
            <a:noAutofit/>
          </a:bodyPr>
          <a:lstStyle/>
          <a:p>
            <a:pPr>
              <a:buNone/>
            </a:pPr>
            <a:r>
              <a:rPr lang="en-US" sz="1500" b="1" dirty="0" smtClean="0">
                <a:latin typeface="Courier New" pitchFamily="49" charset="0"/>
                <a:cs typeface="Courier New" pitchFamily="49" charset="0"/>
              </a:rPr>
              <a:t>public class Account</a:t>
            </a:r>
          </a:p>
          <a:p>
            <a:pPr>
              <a:buNone/>
            </a:pP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private const decimal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 10m;</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Balance { get; set;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decimal </a:t>
            </a:r>
            <a:r>
              <a:rPr lang="en-US" sz="1500" b="1" dirty="0" err="1" smtClean="0">
                <a:latin typeface="Courier New" pitchFamily="49" charset="0"/>
                <a:cs typeface="Courier New" pitchFamily="49" charset="0"/>
              </a:rPr>
              <a:t>AvailableFunds</a:t>
            </a: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get { return Balance - _</a:t>
            </a:r>
            <a:r>
              <a:rPr lang="en-US" sz="1500" b="1" dirty="0" err="1" smtClean="0">
                <a:latin typeface="Courier New" pitchFamily="49" charset="0"/>
                <a:cs typeface="Courier New" pitchFamily="49" charset="0"/>
              </a:rPr>
              <a:t>minimumRequiredBalance</a:t>
            </a: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public void </a:t>
            </a:r>
            <a:r>
              <a:rPr lang="en-US" sz="1500" b="1" dirty="0" err="1" smtClean="0">
                <a:latin typeface="Courier New" pitchFamily="49" charset="0"/>
                <a:cs typeface="Courier New" pitchFamily="49" charset="0"/>
              </a:rPr>
              <a:t>DeductFromBalanceBy</a:t>
            </a:r>
            <a:r>
              <a:rPr lang="en-US" sz="1500" b="1" dirty="0" smtClean="0">
                <a:latin typeface="Courier New" pitchFamily="49" charset="0"/>
                <a:cs typeface="Courier New" pitchFamily="49" charset="0"/>
              </a:rPr>
              <a:t>(decimal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        if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 &gt; Balance)</a:t>
            </a:r>
          </a:p>
          <a:p>
            <a:pPr>
              <a:buNone/>
            </a:pPr>
            <a:r>
              <a:rPr lang="en-US" sz="1500" b="1" dirty="0" smtClean="0">
                <a:latin typeface="Courier New" pitchFamily="49" charset="0"/>
                <a:cs typeface="Courier New" pitchFamily="49" charset="0"/>
              </a:rPr>
              <a:t>            throw new </a:t>
            </a:r>
            <a:r>
              <a:rPr lang="en-US" sz="1500" b="1" dirty="0" err="1" smtClean="0">
                <a:latin typeface="Courier New" pitchFamily="49" charset="0"/>
                <a:cs typeface="Courier New" pitchFamily="49" charset="0"/>
              </a:rPr>
              <a:t>InvalidOperationException</a:t>
            </a:r>
            <a:r>
              <a:rPr lang="en-US" sz="1500" b="1" dirty="0" smtClean="0">
                <a:latin typeface="Courier New" pitchFamily="49" charset="0"/>
                <a:cs typeface="Courier New" pitchFamily="49" charset="0"/>
              </a:rPr>
              <a:t>(“Insufficient funds.”);</a:t>
            </a:r>
          </a:p>
          <a:p>
            <a:pPr>
              <a:buNone/>
            </a:pPr>
            <a:endParaRPr lang="en-US" sz="1500" b="1" dirty="0" smtClean="0">
              <a:latin typeface="Courier New" pitchFamily="49" charset="0"/>
              <a:cs typeface="Courier New" pitchFamily="49" charset="0"/>
            </a:endParaRPr>
          </a:p>
          <a:p>
            <a:pPr>
              <a:buNone/>
            </a:pPr>
            <a:r>
              <a:rPr lang="en-US" sz="1500" b="1" dirty="0" smtClean="0">
                <a:latin typeface="Courier New" pitchFamily="49" charset="0"/>
                <a:cs typeface="Courier New" pitchFamily="49" charset="0"/>
              </a:rPr>
              <a:t>        Balance -= </a:t>
            </a:r>
            <a:r>
              <a:rPr lang="en-US" sz="1500" b="1" dirty="0" err="1" smtClean="0">
                <a:latin typeface="Courier New" pitchFamily="49" charset="0"/>
                <a:cs typeface="Courier New" pitchFamily="49" charset="0"/>
              </a:rPr>
              <a:t>amountToDeduct</a:t>
            </a:r>
            <a:r>
              <a:rPr lang="en-US" sz="1500" b="1" dirty="0" smtClean="0">
                <a:latin typeface="Courier New" pitchFamily="49" charset="0"/>
                <a:cs typeface="Courier New" pitchFamily="49" charset="0"/>
              </a:rPr>
              <a:t>;</a:t>
            </a:r>
          </a:p>
          <a:p>
            <a:pPr>
              <a:buNone/>
            </a:pPr>
            <a:r>
              <a:rPr lang="en-US" sz="1500" b="1" dirty="0" smtClean="0">
                <a:latin typeface="Courier New" pitchFamily="49" charset="0"/>
                <a:cs typeface="Courier New" pitchFamily="49" charset="0"/>
              </a:rPr>
              <a:t>    }</a:t>
            </a:r>
          </a:p>
          <a:p>
            <a:pPr>
              <a:buNone/>
            </a:pPr>
            <a:r>
              <a:rPr lang="en-US" sz="15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Fix – Split big classes</a:t>
            </a:r>
            <a:endParaRPr lang="en-US" dirty="0"/>
          </a:p>
        </p:txBody>
      </p:sp>
      <p:sp>
        <p:nvSpPr>
          <p:cNvPr id="3" name="Content Placeholder 2"/>
          <p:cNvSpPr>
            <a:spLocks noGrp="1"/>
          </p:cNvSpPr>
          <p:nvPr>
            <p:ph idx="1"/>
          </p:nvPr>
        </p:nvSpPr>
        <p:spPr>
          <a:xfrm>
            <a:off x="457200" y="1600200"/>
            <a:ext cx="8229600" cy="5029200"/>
          </a:xfrm>
          <a:solidFill>
            <a:schemeClr val="bg1">
              <a:lumMod val="85000"/>
            </a:schemeClr>
          </a:solidFill>
        </p:spPr>
        <p:txBody>
          <a:bodyPr>
            <a:noAutofit/>
          </a:bodyPr>
          <a:lstStyle/>
          <a:p>
            <a:pPr>
              <a:buNone/>
            </a:pPr>
            <a:r>
              <a:rPr lang="en-US" sz="1600" b="1" dirty="0" smtClean="0">
                <a:latin typeface="Courier New" pitchFamily="49" charset="0"/>
                <a:cs typeface="Courier New" pitchFamily="49" charset="0"/>
              </a:rPr>
              <a:t>public class Person</a:t>
            </a:r>
          </a:p>
          <a:p>
            <a:pPr>
              <a:buNone/>
            </a:pP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public string Name { get; set; }</a:t>
            </a:r>
          </a:p>
          <a:p>
            <a:pPr>
              <a:buNone/>
            </a:pPr>
            <a:r>
              <a:rPr lang="en-US" sz="1600" b="1" dirty="0" smtClean="0">
                <a:latin typeface="Courier New" pitchFamily="49" charset="0"/>
                <a:cs typeface="Courier New" pitchFamily="49" charset="0"/>
              </a:rPr>
              <a:t>    public Account </a:t>
            </a:r>
            <a:r>
              <a:rPr lang="en-US" sz="1600" b="1" dirty="0" err="1" smtClean="0">
                <a:latin typeface="Courier New" pitchFamily="49" charset="0"/>
                <a:cs typeface="Courier New" pitchFamily="49" charset="0"/>
              </a:rPr>
              <a:t>Account</a:t>
            </a:r>
            <a:r>
              <a:rPr lang="en-US" sz="1600" b="1" dirty="0" smtClean="0">
                <a:latin typeface="Courier New" pitchFamily="49" charset="0"/>
                <a:cs typeface="Courier New" pitchFamily="49" charset="0"/>
              </a:rPr>
              <a:t> { get; set;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AvailableFunds</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Account.AvailableFunds</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decimal </a:t>
            </a:r>
            <a:r>
              <a:rPr lang="en-US" sz="1600" b="1" dirty="0" err="1" smtClean="0">
                <a:latin typeface="Courier New" pitchFamily="49" charset="0"/>
                <a:cs typeface="Courier New" pitchFamily="49" charset="0"/>
              </a:rPr>
              <a:t>AccountBalance</a:t>
            </a: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get { return </a:t>
            </a:r>
            <a:r>
              <a:rPr lang="en-US" sz="1600" b="1" dirty="0" err="1" smtClean="0">
                <a:latin typeface="Courier New" pitchFamily="49" charset="0"/>
                <a:cs typeface="Courier New" pitchFamily="49" charset="0"/>
              </a:rPr>
              <a:t>Account.Balance</a:t>
            </a: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p>
          <a:p>
            <a:pPr>
              <a:buNone/>
            </a:pPr>
            <a:endParaRPr lang="en-US" sz="1600" b="1" dirty="0" smtClean="0">
              <a:latin typeface="Courier New" pitchFamily="49" charset="0"/>
              <a:cs typeface="Courier New" pitchFamily="49" charset="0"/>
            </a:endParaRPr>
          </a:p>
          <a:p>
            <a:pPr>
              <a:buNone/>
            </a:pPr>
            <a:r>
              <a:rPr lang="en-US" sz="1600" b="1" dirty="0" smtClean="0">
                <a:latin typeface="Courier New" pitchFamily="49" charset="0"/>
                <a:cs typeface="Courier New" pitchFamily="49" charset="0"/>
              </a:rPr>
              <a:t>    public void </a:t>
            </a:r>
            <a:r>
              <a:rPr lang="en-US" sz="1600" b="1" dirty="0" err="1" smtClean="0">
                <a:latin typeface="Courier New" pitchFamily="49" charset="0"/>
                <a:cs typeface="Courier New" pitchFamily="49" charset="0"/>
              </a:rPr>
              <a:t>DeductFromBalanceBy</a:t>
            </a:r>
            <a:r>
              <a:rPr lang="en-US" sz="1600" b="1" dirty="0" smtClean="0">
                <a:latin typeface="Courier New" pitchFamily="49" charset="0"/>
                <a:cs typeface="Courier New" pitchFamily="49" charset="0"/>
              </a:rPr>
              <a:t>(decimal </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Account.DeductFromBalanceBy</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amountToDeduct</a:t>
            </a:r>
            <a:r>
              <a:rPr lang="en-US" sz="1600" b="1" dirty="0" smtClean="0">
                <a:latin typeface="Courier New" pitchFamily="49" charset="0"/>
                <a:cs typeface="Courier New" pitchFamily="49" charset="0"/>
              </a:rPr>
              <a:t>);</a:t>
            </a:r>
          </a:p>
          <a:p>
            <a:pPr>
              <a:buNone/>
            </a:pPr>
            <a:r>
              <a:rPr lang="en-US" sz="1600" b="1" dirty="0" smtClean="0">
                <a:latin typeface="Courier New" pitchFamily="49" charset="0"/>
                <a:cs typeface="Courier New" pitchFamily="49" charset="0"/>
              </a:rPr>
              <a:t>    }</a:t>
            </a:r>
          </a:p>
          <a:p>
            <a:pPr>
              <a:buNone/>
            </a:pPr>
            <a:r>
              <a:rPr lang="en-US" sz="1600" b="1" dirty="0" smtClean="0">
                <a:latin typeface="Courier New" pitchFamily="49" charset="0"/>
                <a:cs typeface="Courier New" pitchFamily="49" charset="0"/>
              </a:rPr>
              <a:t>}</a:t>
            </a:r>
          </a:p>
          <a:p>
            <a:pPr>
              <a:buNone/>
            </a:pP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38400" y="76200"/>
            <a:ext cx="6553200" cy="6705600"/>
          </a:xfrm>
          <a:prstGeom prst="rect">
            <a:avLst/>
          </a:prstGeom>
          <a:solidFill>
            <a:schemeClr val="bg1">
              <a:lumMod val="85000"/>
            </a:schemeClr>
          </a:solidFill>
        </p:spPr>
        <p:txBody>
          <a:bodyPr wrap="square" rtlCol="0">
            <a:spAutoFit/>
          </a:bodyPr>
          <a:lstStyle/>
          <a:p>
            <a:r>
              <a:rPr lang="en-US" sz="1200" b="1" dirty="0" smtClean="0"/>
              <a:t>public class </a:t>
            </a:r>
            <a:r>
              <a:rPr lang="en-US" sz="1200" b="1" dirty="0" err="1" smtClean="0"/>
              <a:t>OrderProcessingModule</a:t>
            </a:r>
            <a:r>
              <a:rPr lang="en-US" sz="1200" b="1" dirty="0" smtClean="0"/>
              <a:t> {</a:t>
            </a:r>
          </a:p>
          <a:p>
            <a:r>
              <a:rPr lang="en-US" sz="1200" b="1" dirty="0" smtClean="0"/>
              <a:t>  public void Process(</a:t>
            </a:r>
            <a:r>
              <a:rPr lang="en-US" sz="1200" b="1" dirty="0" err="1" smtClean="0"/>
              <a:t>OrderStatusMessage</a:t>
            </a:r>
            <a:r>
              <a:rPr lang="en-US" sz="1200" b="1" dirty="0" smtClean="0"/>
              <a:t> </a:t>
            </a:r>
            <a:r>
              <a:rPr lang="en-US" sz="1200" b="1" dirty="0" err="1" smtClean="0"/>
              <a:t>orderStatusMessage</a:t>
            </a:r>
            <a:r>
              <a:rPr lang="en-US" sz="1200" b="1" dirty="0" smtClean="0"/>
              <a:t>) {</a:t>
            </a:r>
          </a:p>
          <a:p>
            <a:r>
              <a:rPr lang="en-US" sz="1200" b="1" dirty="0" smtClean="0"/>
              <a:t>    // Get the connection string from configuration</a:t>
            </a:r>
          </a:p>
          <a:p>
            <a:r>
              <a:rPr lang="en-US" sz="1200" b="1" dirty="0" smtClean="0"/>
              <a:t>    string </a:t>
            </a:r>
            <a:r>
              <a:rPr lang="en-US" sz="1200" b="1" dirty="0" err="1" smtClean="0"/>
              <a:t>connectionString</a:t>
            </a:r>
            <a:r>
              <a:rPr lang="en-US" sz="1200" b="1" dirty="0" smtClean="0"/>
              <a:t> = </a:t>
            </a:r>
            <a:r>
              <a:rPr lang="en-US" sz="1200" b="1" dirty="0" err="1" smtClean="0"/>
              <a:t>ConfigurationManager.ConnectionStrings</a:t>
            </a:r>
            <a:r>
              <a:rPr lang="en-US" sz="1200" b="1" dirty="0" smtClean="0"/>
              <a:t>["Main"].</a:t>
            </a:r>
            <a:r>
              <a:rPr lang="en-US" sz="1200" b="1" dirty="0" err="1" smtClean="0"/>
              <a:t>ConnectionString</a:t>
            </a:r>
            <a:r>
              <a:rPr lang="en-US" sz="1200" b="1" dirty="0" smtClean="0"/>
              <a:t>;</a:t>
            </a:r>
          </a:p>
          <a:p>
            <a:endParaRPr lang="en-US" sz="1200" b="1" dirty="0" smtClean="0"/>
          </a:p>
          <a:p>
            <a:r>
              <a:rPr lang="en-US" sz="1200" b="1" dirty="0" smtClean="0"/>
              <a:t>    Order </a:t>
            </a:r>
            <a:r>
              <a:rPr lang="en-US" sz="1200" b="1" dirty="0" err="1" smtClean="0"/>
              <a:t>order</a:t>
            </a:r>
            <a:r>
              <a:rPr lang="en-US" sz="1200" b="1" dirty="0" smtClean="0"/>
              <a:t> = null;</a:t>
            </a:r>
          </a:p>
          <a:p>
            <a:endParaRPr lang="en-US" sz="1200" b="1" dirty="0" smtClean="0"/>
          </a:p>
          <a:p>
            <a:r>
              <a:rPr lang="en-US" sz="1200" b="1" dirty="0" smtClean="0"/>
              <a:t>    using (</a:t>
            </a:r>
            <a:r>
              <a:rPr lang="en-US" sz="1200" b="1" dirty="0" err="1" smtClean="0"/>
              <a:t>SqlConnection</a:t>
            </a:r>
            <a:r>
              <a:rPr lang="en-US" sz="1200" b="1" dirty="0" smtClean="0"/>
              <a:t> connection = new </a:t>
            </a:r>
            <a:r>
              <a:rPr lang="en-US" sz="1200" b="1" dirty="0" err="1" smtClean="0"/>
              <a:t>SqlConnection</a:t>
            </a:r>
            <a:r>
              <a:rPr lang="en-US" sz="1200" b="1" dirty="0" smtClean="0"/>
              <a:t>(</a:t>
            </a:r>
            <a:r>
              <a:rPr lang="en-US" sz="1200" b="1" dirty="0" err="1" smtClean="0"/>
              <a:t>connectionString</a:t>
            </a:r>
            <a:r>
              <a:rPr lang="en-US" sz="1200" b="1" dirty="0" smtClean="0"/>
              <a:t>)) {</a:t>
            </a:r>
          </a:p>
          <a:p>
            <a:r>
              <a:rPr lang="en-US" sz="1200" b="1" dirty="0" smtClean="0"/>
              <a:t>      // go get some data from the database</a:t>
            </a:r>
          </a:p>
          <a:p>
            <a:r>
              <a:rPr lang="en-US" sz="1200" b="1" dirty="0" smtClean="0"/>
              <a:t>      order = </a:t>
            </a:r>
            <a:r>
              <a:rPr lang="en-US" sz="1200" b="1" dirty="0" err="1" smtClean="0"/>
              <a:t>fetchData</a:t>
            </a:r>
            <a:r>
              <a:rPr lang="en-US" sz="1200" b="1" dirty="0" smtClean="0"/>
              <a:t>(</a:t>
            </a:r>
            <a:r>
              <a:rPr lang="en-US" sz="1200" b="1" dirty="0" err="1" smtClean="0"/>
              <a:t>orderStatusMessage</a:t>
            </a:r>
            <a:r>
              <a:rPr lang="en-US" sz="1200" b="1" dirty="0" smtClean="0"/>
              <a:t>, connection);</a:t>
            </a:r>
          </a:p>
          <a:p>
            <a:r>
              <a:rPr lang="en-US" sz="1200" b="1" dirty="0" smtClean="0"/>
              <a:t>    }</a:t>
            </a:r>
          </a:p>
          <a:p>
            <a:endParaRPr lang="en-US" sz="1200" b="1" dirty="0" smtClean="0"/>
          </a:p>
          <a:p>
            <a:r>
              <a:rPr lang="en-US" sz="1200" b="1" dirty="0" smtClean="0"/>
              <a:t>    // Apply the changes to the Order from the </a:t>
            </a:r>
            <a:r>
              <a:rPr lang="en-US" sz="1200" b="1" dirty="0" err="1" smtClean="0"/>
              <a:t>OrderStatusMessage</a:t>
            </a:r>
            <a:endParaRPr lang="en-US" sz="1200" b="1" dirty="0" smtClean="0"/>
          </a:p>
          <a:p>
            <a:r>
              <a:rPr lang="en-US" sz="1200" b="1" dirty="0" smtClean="0"/>
              <a:t>    </a:t>
            </a:r>
            <a:r>
              <a:rPr lang="en-US" sz="1200" b="1" dirty="0" err="1" smtClean="0"/>
              <a:t>updateTheOrder</a:t>
            </a:r>
            <a:r>
              <a:rPr lang="en-US" sz="1200" b="1" dirty="0" smtClean="0"/>
              <a:t>(order);</a:t>
            </a:r>
          </a:p>
          <a:p>
            <a:endParaRPr lang="en-US" sz="1200" b="1" dirty="0" smtClean="0"/>
          </a:p>
          <a:p>
            <a:r>
              <a:rPr lang="en-US" sz="1200" b="1" dirty="0" smtClean="0"/>
              <a:t>    // International orders have a unique set of business rules</a:t>
            </a:r>
          </a:p>
          <a:p>
            <a:r>
              <a:rPr lang="en-US" sz="1200" b="1" dirty="0" smtClean="0"/>
              <a:t>    if (</a:t>
            </a:r>
            <a:r>
              <a:rPr lang="en-US" sz="1200" b="1" dirty="0" err="1" smtClean="0"/>
              <a:t>order.IsInternational</a:t>
            </a:r>
            <a:r>
              <a:rPr lang="en-US" sz="1200" b="1" dirty="0" smtClean="0"/>
              <a:t>) </a:t>
            </a:r>
          </a:p>
          <a:p>
            <a:r>
              <a:rPr lang="en-US" sz="1200" b="1" dirty="0" smtClean="0"/>
              <a:t>      </a:t>
            </a:r>
            <a:r>
              <a:rPr lang="en-US" sz="1200" b="1" dirty="0" err="1" smtClean="0"/>
              <a:t>processInternationalOrder</a:t>
            </a:r>
            <a:r>
              <a:rPr lang="en-US" sz="1200" b="1" dirty="0" smtClean="0"/>
              <a:t>(order);</a:t>
            </a:r>
          </a:p>
          <a:p>
            <a:endParaRPr lang="en-US" sz="1200" b="1" dirty="0" smtClean="0"/>
          </a:p>
          <a:p>
            <a:r>
              <a:rPr lang="en-US" sz="1200" b="1" dirty="0" smtClean="0"/>
              <a:t>    // We need to treat larger orders in a special manner</a:t>
            </a:r>
          </a:p>
          <a:p>
            <a:r>
              <a:rPr lang="en-US" sz="1200" b="1" dirty="0" smtClean="0"/>
              <a:t>    else if (</a:t>
            </a:r>
            <a:r>
              <a:rPr lang="en-US" sz="1200" b="1" dirty="0" err="1" smtClean="0"/>
              <a:t>order.LineItems.Count</a:t>
            </a:r>
            <a:r>
              <a:rPr lang="en-US" sz="1200" b="1" dirty="0" smtClean="0"/>
              <a:t> &gt; 10) </a:t>
            </a:r>
          </a:p>
          <a:p>
            <a:r>
              <a:rPr lang="en-US" sz="1200" b="1" dirty="0" smtClean="0"/>
              <a:t>      </a:t>
            </a:r>
            <a:r>
              <a:rPr lang="en-US" sz="1200" b="1" dirty="0" err="1" smtClean="0"/>
              <a:t>processLargeDomesticOrder</a:t>
            </a:r>
            <a:r>
              <a:rPr lang="en-US" sz="1200" b="1" dirty="0" smtClean="0"/>
              <a:t>(order);</a:t>
            </a:r>
          </a:p>
          <a:p>
            <a:endParaRPr lang="en-US" sz="1200" b="1" dirty="0" smtClean="0"/>
          </a:p>
          <a:p>
            <a:r>
              <a:rPr lang="en-US" sz="1200" b="1" dirty="0" smtClean="0"/>
              <a:t>    // Smaller domestic orders</a:t>
            </a:r>
          </a:p>
          <a:p>
            <a:r>
              <a:rPr lang="en-US" sz="1200" b="1" dirty="0" smtClean="0"/>
              <a:t>    else </a:t>
            </a:r>
          </a:p>
          <a:p>
            <a:r>
              <a:rPr lang="en-US" sz="1200" b="1" dirty="0" smtClean="0"/>
              <a:t>      </a:t>
            </a:r>
            <a:r>
              <a:rPr lang="en-US" sz="1200" b="1" dirty="0" err="1" smtClean="0"/>
              <a:t>processRegularDomesticOrder</a:t>
            </a:r>
            <a:r>
              <a:rPr lang="en-US" sz="1200" b="1" dirty="0" smtClean="0"/>
              <a:t>(order);</a:t>
            </a:r>
          </a:p>
          <a:p>
            <a:endParaRPr lang="en-US" sz="1200" b="1" dirty="0" smtClean="0"/>
          </a:p>
          <a:p>
            <a:r>
              <a:rPr lang="en-US" sz="1200" b="1" dirty="0" smtClean="0"/>
              <a:t>    // Ship the order if it's ready</a:t>
            </a:r>
          </a:p>
          <a:p>
            <a:r>
              <a:rPr lang="en-US" sz="1200" b="1" dirty="0" smtClean="0"/>
              <a:t>    if (</a:t>
            </a:r>
            <a:r>
              <a:rPr lang="en-US" sz="1200" b="1" dirty="0" err="1" smtClean="0"/>
              <a:t>order.IsReadyToShip</a:t>
            </a:r>
            <a:r>
              <a:rPr lang="en-US" sz="1200" b="1" dirty="0" smtClean="0"/>
              <a:t>()) {</a:t>
            </a:r>
          </a:p>
          <a:p>
            <a:r>
              <a:rPr lang="en-US" sz="1200" b="1" dirty="0" smtClean="0"/>
              <a:t>      </a:t>
            </a:r>
            <a:r>
              <a:rPr lang="en-US" sz="1200" b="1" dirty="0" err="1" smtClean="0"/>
              <a:t>ShippingGateway</a:t>
            </a:r>
            <a:r>
              <a:rPr lang="en-US" sz="1200" b="1" dirty="0" smtClean="0"/>
              <a:t> gateway = new </a:t>
            </a:r>
            <a:r>
              <a:rPr lang="en-US" sz="1200" b="1" dirty="0" err="1" smtClean="0"/>
              <a:t>ShippingGateway</a:t>
            </a:r>
            <a:r>
              <a:rPr lang="en-US" sz="1200" b="1" dirty="0" smtClean="0"/>
              <a:t>();</a:t>
            </a:r>
          </a:p>
          <a:p>
            <a:endParaRPr lang="en-US" sz="1200" b="1" dirty="0" smtClean="0"/>
          </a:p>
          <a:p>
            <a:r>
              <a:rPr lang="en-US" sz="1200" b="1" dirty="0" smtClean="0"/>
              <a:t>      // Transform the Order object into a Shipment </a:t>
            </a:r>
          </a:p>
          <a:p>
            <a:r>
              <a:rPr lang="en-US" sz="1200" b="1" dirty="0" smtClean="0"/>
              <a:t>      </a:t>
            </a:r>
            <a:r>
              <a:rPr lang="en-US" sz="1200" b="1" dirty="0" err="1" smtClean="0"/>
              <a:t>ShipmentMessage</a:t>
            </a:r>
            <a:r>
              <a:rPr lang="en-US" sz="1200" b="1" dirty="0" smtClean="0"/>
              <a:t> message = </a:t>
            </a:r>
            <a:r>
              <a:rPr lang="en-US" sz="1200" b="1" dirty="0" err="1" smtClean="0"/>
              <a:t>createShipmentMessageForOrder</a:t>
            </a:r>
            <a:r>
              <a:rPr lang="en-US" sz="1200" b="1" dirty="0" smtClean="0"/>
              <a:t>(order);</a:t>
            </a:r>
          </a:p>
          <a:p>
            <a:r>
              <a:rPr lang="en-US" sz="1200" b="1" dirty="0" smtClean="0"/>
              <a:t>      </a:t>
            </a:r>
            <a:r>
              <a:rPr lang="en-US" sz="1200" b="1" dirty="0" err="1" smtClean="0"/>
              <a:t>gateway.SendShipment</a:t>
            </a:r>
            <a:r>
              <a:rPr lang="en-US" sz="1200" b="1" dirty="0" smtClean="0"/>
              <a:t>(message);</a:t>
            </a:r>
          </a:p>
          <a:p>
            <a:r>
              <a:rPr lang="en-US" sz="1200" b="1" dirty="0" smtClean="0"/>
              <a:t>  } </a:t>
            </a:r>
          </a:p>
          <a:p>
            <a:r>
              <a:rPr lang="en-US" sz="1200" b="1" dirty="0" smtClean="0"/>
              <a:t>}</a:t>
            </a:r>
          </a:p>
        </p:txBody>
      </p:sp>
      <p:sp>
        <p:nvSpPr>
          <p:cNvPr id="3" name="TextBox 2"/>
          <p:cNvSpPr txBox="1"/>
          <p:nvPr/>
        </p:nvSpPr>
        <p:spPr>
          <a:xfrm>
            <a:off x="228600" y="457200"/>
            <a:ext cx="1905000" cy="2062103"/>
          </a:xfrm>
          <a:prstGeom prst="rect">
            <a:avLst/>
          </a:prstGeom>
          <a:noFill/>
        </p:spPr>
        <p:txBody>
          <a:bodyPr wrap="square" rtlCol="0">
            <a:spAutoFit/>
          </a:bodyPr>
          <a:lstStyle/>
          <a:p>
            <a:r>
              <a:rPr lang="en-US" sz="3200" dirty="0" smtClean="0"/>
              <a:t>SRP Violation -Spaghetti Code</a:t>
            </a:r>
            <a:endParaRPr lang="en-US" sz="3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Object-Oriented Programming</a:t>
            </a:r>
            <a:endParaRPr lang="en-US" dirty="0"/>
          </a:p>
        </p:txBody>
      </p:sp>
      <p:sp>
        <p:nvSpPr>
          <p:cNvPr id="4" name="Content Placeholder 3"/>
          <p:cNvSpPr>
            <a:spLocks noGrp="1"/>
          </p:cNvSpPr>
          <p:nvPr>
            <p:ph idx="1"/>
          </p:nvPr>
        </p:nvSpPr>
        <p:spPr/>
        <p:txBody>
          <a:bodyPr/>
          <a:lstStyle/>
          <a:p>
            <a:r>
              <a:rPr lang="en-US" i="1" dirty="0" smtClean="0"/>
              <a:t>Definition: </a:t>
            </a:r>
            <a:br>
              <a:rPr lang="en-US" i="1" dirty="0" smtClean="0"/>
            </a:br>
            <a:r>
              <a:rPr lang="en-US" i="1" dirty="0" smtClean="0"/>
              <a:t/>
            </a:r>
            <a:br>
              <a:rPr lang="en-US" i="1" dirty="0" smtClean="0"/>
            </a:br>
            <a:r>
              <a:rPr lang="en-US" i="1" dirty="0" smtClean="0"/>
              <a:t>“A method of programming based on a hierarchy of classes, and well-defined and cooperating objects.”</a:t>
            </a:r>
          </a:p>
          <a:p>
            <a:endParaRPr lang="en-US" i="1" dirty="0" smtClean="0"/>
          </a:p>
          <a:p>
            <a:pPr>
              <a:buNone/>
            </a:pP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7"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SRP Violation – “god” classes</a:t>
            </a:r>
            <a:endParaRPr lang="en-US" dirty="0"/>
          </a:p>
        </p:txBody>
      </p:sp>
      <p:sp>
        <p:nvSpPr>
          <p:cNvPr id="3" name="Content Placeholder 2"/>
          <p:cNvSpPr>
            <a:spLocks noGrp="1"/>
          </p:cNvSpPr>
          <p:nvPr>
            <p:ph idx="1"/>
          </p:nvPr>
        </p:nvSpPr>
        <p:spPr>
          <a:xfrm>
            <a:off x="457200" y="1600201"/>
            <a:ext cx="8229600" cy="35052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OrderService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Order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Save(Order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Order </a:t>
            </a:r>
            <a:r>
              <a:rPr lang="en-US" sz="1800" b="1" dirty="0" err="1" smtClean="0">
                <a:latin typeface="Courier New" pitchFamily="49" charset="0"/>
                <a:cs typeface="Courier New" pitchFamily="49" charset="0"/>
              </a:rPr>
              <a:t>GetOrderByName</a:t>
            </a:r>
            <a:r>
              <a:rPr lang="en-US" sz="1800" b="1" dirty="0" smtClean="0">
                <a:latin typeface="Courier New" pitchFamily="49" charset="0"/>
                <a:cs typeface="Courier New" pitchFamily="49" charset="0"/>
              </a:rPr>
              <a:t>(string name)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CancelOrder</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ProcessOrderReturn</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orderId</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GetAllOrders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&lt;Order&gt; </a:t>
            </a:r>
            <a:r>
              <a:rPr lang="en-US" sz="1800" b="1" dirty="0" err="1" smtClean="0">
                <a:latin typeface="Courier New" pitchFamily="49" charset="0"/>
                <a:cs typeface="Courier New" pitchFamily="49" charset="0"/>
              </a:rPr>
              <a:t>GetShippedOrders</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    public void </a:t>
            </a:r>
            <a:r>
              <a:rPr lang="en-US" sz="1800" b="1" dirty="0" err="1" smtClean="0">
                <a:latin typeface="Courier New" pitchFamily="49" charset="0"/>
                <a:cs typeface="Courier New" pitchFamily="49" charset="0"/>
              </a:rPr>
              <a:t>ShipOrder</a:t>
            </a:r>
            <a:r>
              <a:rPr lang="en-US" sz="1800" b="1" dirty="0" smtClean="0">
                <a:latin typeface="Courier New" pitchFamily="49" charset="0"/>
                <a:cs typeface="Courier New" pitchFamily="49" charset="0"/>
              </a:rPr>
              <a:t> { ...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Tips for not violating SRP – XML Comments</a:t>
            </a:r>
            <a:endParaRPr lang="en-US" sz="3600" dirty="0"/>
          </a:p>
        </p:txBody>
      </p:sp>
      <p:sp>
        <p:nvSpPr>
          <p:cNvPr id="3" name="Content Placeholder 2"/>
          <p:cNvSpPr>
            <a:spLocks noGrp="1"/>
          </p:cNvSpPr>
          <p:nvPr>
            <p:ph idx="1"/>
          </p:nvPr>
        </p:nvSpPr>
        <p:spPr>
          <a:xfrm>
            <a:off x="612648" y="1600200"/>
            <a:ext cx="8153400" cy="1066800"/>
          </a:xfrm>
        </p:spPr>
        <p:txBody>
          <a:bodyPr>
            <a:normAutofit/>
          </a:bodyPr>
          <a:lstStyle/>
          <a:p>
            <a:r>
              <a:rPr lang="en-US" dirty="0" smtClean="0"/>
              <a:t>Fill out the XML doc comments for the class – be wary of words like </a:t>
            </a:r>
            <a:r>
              <a:rPr lang="en-US" i="1" dirty="0" smtClean="0"/>
              <a:t>if, and, but, except, when, </a:t>
            </a:r>
            <a:r>
              <a:rPr lang="en-US" dirty="0" smtClean="0"/>
              <a:t>etc.</a:t>
            </a:r>
          </a:p>
        </p:txBody>
      </p:sp>
      <p:sp>
        <p:nvSpPr>
          <p:cNvPr id="4" name="TextBox 3"/>
          <p:cNvSpPr txBox="1"/>
          <p:nvPr/>
        </p:nvSpPr>
        <p:spPr>
          <a:xfrm>
            <a:off x="685800" y="2971800"/>
            <a:ext cx="7924800" cy="2585323"/>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 Gets, saves, and submits orders.</a:t>
            </a:r>
          </a:p>
          <a:p>
            <a:r>
              <a:rPr lang="en-US" b="1" dirty="0" smtClean="0">
                <a:latin typeface="Courier New" pitchFamily="49" charset="0"/>
                <a:cs typeface="Courier New" pitchFamily="49" charset="0"/>
              </a:rPr>
              <a:t>/// &lt;/summary&gt;</a:t>
            </a: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SRP - Verbs</a:t>
            </a:r>
            <a:endParaRPr lang="en-US" dirty="0"/>
          </a:p>
        </p:txBody>
      </p:sp>
      <p:sp>
        <p:nvSpPr>
          <p:cNvPr id="3" name="Content Placeholder 2"/>
          <p:cNvSpPr>
            <a:spLocks noGrp="1"/>
          </p:cNvSpPr>
          <p:nvPr>
            <p:ph idx="1"/>
          </p:nvPr>
        </p:nvSpPr>
        <p:spPr>
          <a:xfrm>
            <a:off x="612648" y="1600200"/>
            <a:ext cx="8153400" cy="1066800"/>
          </a:xfrm>
        </p:spPr>
        <p:txBody>
          <a:bodyPr/>
          <a:lstStyle/>
          <a:p>
            <a:r>
              <a:rPr lang="en-US" dirty="0" smtClean="0"/>
              <a:t>Domain services should have a verb in the class name</a:t>
            </a:r>
          </a:p>
        </p:txBody>
      </p:sp>
      <p:sp>
        <p:nvSpPr>
          <p:cNvPr id="4" name="TextBox 3"/>
          <p:cNvSpPr txBox="1"/>
          <p:nvPr/>
        </p:nvSpPr>
        <p:spPr>
          <a:xfrm>
            <a:off x="685800" y="2667000"/>
            <a:ext cx="79248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Get(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orderId</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SaveOrderService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Save(Order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p>
          <a:p>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SubmitOrderService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Order </a:t>
            </a:r>
            <a:r>
              <a:rPr lang="en-US" b="1" dirty="0" err="1" smtClean="0">
                <a:latin typeface="Courier New" pitchFamily="49" charset="0"/>
                <a:cs typeface="Courier New" pitchFamily="49" charset="0"/>
              </a:rPr>
              <a:t>SubmitOrder</a:t>
            </a:r>
            <a:r>
              <a:rPr lang="en-US" b="1" dirty="0" smtClean="0">
                <a:latin typeface="Courier New" pitchFamily="49" charset="0"/>
                <a:cs typeface="Courier New" pitchFamily="49" charset="0"/>
              </a:rPr>
              <a:t>(Order </a:t>
            </a:r>
            <a:r>
              <a:rPr lang="en-US" b="1" dirty="0" err="1" smtClean="0">
                <a:latin typeface="Courier New" pitchFamily="49" charset="0"/>
                <a:cs typeface="Courier New" pitchFamily="49" charset="0"/>
              </a:rPr>
              <a:t>order</a:t>
            </a:r>
            <a:r>
              <a:rPr lang="en-US" b="1" dirty="0" smtClean="0">
                <a:latin typeface="Courier New" pitchFamily="49" charset="0"/>
                <a:cs typeface="Courier New" pitchFamily="49" charset="0"/>
              </a:rPr>
              <a:t>) { ...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SRP matters</a:t>
            </a:r>
            <a:endParaRPr lang="en-US" dirty="0"/>
          </a:p>
        </p:txBody>
      </p:sp>
      <p:sp>
        <p:nvSpPr>
          <p:cNvPr id="3" name="Content Placeholder 2"/>
          <p:cNvSpPr>
            <a:spLocks noGrp="1"/>
          </p:cNvSpPr>
          <p:nvPr>
            <p:ph idx="1"/>
          </p:nvPr>
        </p:nvSpPr>
        <p:spPr/>
        <p:txBody>
          <a:bodyPr/>
          <a:lstStyle/>
          <a:p>
            <a:r>
              <a:rPr lang="en-US" dirty="0" smtClean="0"/>
              <a:t>We want it to be easy to reuse code</a:t>
            </a:r>
          </a:p>
          <a:p>
            <a:r>
              <a:rPr lang="en-US" dirty="0" smtClean="0"/>
              <a:t>Big classes are more difficult to change</a:t>
            </a:r>
          </a:p>
          <a:p>
            <a:r>
              <a:rPr lang="en-US" dirty="0" smtClean="0"/>
              <a:t>Big classes are harder to read</a:t>
            </a:r>
            <a:br>
              <a:rPr lang="en-US" dirty="0" smtClean="0"/>
            </a:br>
            <a:endParaRPr lang="en-US" dirty="0" smtClean="0"/>
          </a:p>
          <a:p>
            <a:pPr>
              <a:buNone/>
            </a:pPr>
            <a:r>
              <a:rPr lang="en-US" b="1" i="1" dirty="0" smtClean="0"/>
              <a:t>Smaller classes and smaller methods will give you more flexibility, and you don’t have to write much  extra code (if any) to do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violating SRP </a:t>
            </a:r>
            <a:r>
              <a:rPr lang="en-US" i="1" dirty="0" smtClean="0"/>
              <a:t>might</a:t>
            </a:r>
            <a:r>
              <a:rPr lang="en-US" dirty="0" smtClean="0"/>
              <a:t> be OK</a:t>
            </a:r>
            <a:endParaRPr lang="en-US" dirty="0"/>
          </a:p>
        </p:txBody>
      </p:sp>
      <p:sp>
        <p:nvSpPr>
          <p:cNvPr id="3" name="Content Placeholder 2"/>
          <p:cNvSpPr>
            <a:spLocks noGrp="1"/>
          </p:cNvSpPr>
          <p:nvPr>
            <p:ph idx="1"/>
          </p:nvPr>
        </p:nvSpPr>
        <p:spPr/>
        <p:txBody>
          <a:bodyPr/>
          <a:lstStyle/>
          <a:p>
            <a:r>
              <a:rPr lang="en-US" dirty="0" smtClean="0"/>
              <a:t>The violating class is not going to be reused and other classes don’t depend on it</a:t>
            </a:r>
          </a:p>
          <a:p>
            <a:r>
              <a:rPr lang="en-US" dirty="0" smtClean="0"/>
              <a:t>The violating class does not have private fields that store values that the class uses</a:t>
            </a:r>
          </a:p>
          <a:p>
            <a:r>
              <a:rPr lang="en-US" dirty="0" smtClean="0"/>
              <a:t>Your common sense says so</a:t>
            </a:r>
          </a:p>
          <a:p>
            <a:r>
              <a:rPr lang="en-US" dirty="0" smtClean="0"/>
              <a:t>Example: ASP.NET MVC controller classes, web services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  (but not easier to be lazy)</a:t>
            </a:r>
          </a:p>
          <a:p>
            <a:r>
              <a:rPr lang="en-US" dirty="0" smtClean="0"/>
              <a:t>You can always refactor later (if you write tests)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Offshoot of SRP - Small Methods</a:t>
            </a:r>
            <a:endParaRPr lang="en-US" dirty="0"/>
          </a:p>
        </p:txBody>
      </p:sp>
      <p:sp>
        <p:nvSpPr>
          <p:cNvPr id="3" name="Content Placeholder 2"/>
          <p:cNvSpPr>
            <a:spLocks noGrp="1"/>
          </p:cNvSpPr>
          <p:nvPr>
            <p:ph idx="1"/>
          </p:nvPr>
        </p:nvSpPr>
        <p:spPr/>
        <p:txBody>
          <a:bodyPr/>
          <a:lstStyle/>
          <a:p>
            <a:r>
              <a:rPr lang="en-US" dirty="0" smtClean="0"/>
              <a:t>A method should have one purpose (reason to change)</a:t>
            </a:r>
          </a:p>
          <a:p>
            <a:r>
              <a:rPr lang="en-US" dirty="0" smtClean="0"/>
              <a:t>Easier to read and write, which means you are less likely to write bugs</a:t>
            </a:r>
          </a:p>
          <a:p>
            <a:r>
              <a:rPr lang="en-US" dirty="0" smtClean="0"/>
              <a:t>Write out the steps of a method using plain English method names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Before</a:t>
            </a:r>
            <a:endParaRPr lang="en-US" dirty="0"/>
          </a:p>
        </p:txBody>
      </p:sp>
      <p:sp>
        <p:nvSpPr>
          <p:cNvPr id="3" name="Content Placeholder 2"/>
          <p:cNvSpPr>
            <a:spLocks noGrp="1"/>
          </p:cNvSpPr>
          <p:nvPr>
            <p:ph idx="1"/>
          </p:nvPr>
        </p:nvSpPr>
        <p:spPr>
          <a:solidFill>
            <a:schemeClr val="bg1">
              <a:lumMod val="85000"/>
            </a:schemeClr>
          </a:solidFill>
        </p:spPr>
        <p:txBody>
          <a:bodyPr>
            <a:normAutofit lnSpcReduction="10000"/>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order.Products.Count</a:t>
            </a:r>
            <a:r>
              <a:rPr lang="en-US" sz="1800" b="1" dirty="0" smtClean="0">
                <a:latin typeface="Courier New" pitchFamily="49" charset="0"/>
                <a:cs typeface="Courier New" pitchFamily="49" charset="0"/>
              </a:rPr>
              <a:t> == 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throw new </a:t>
            </a:r>
            <a:r>
              <a:rPr lang="en-US" sz="1800" b="1" dirty="0" err="1" smtClean="0">
                <a:latin typeface="Courier New" pitchFamily="49" charset="0"/>
                <a:cs typeface="Courier New" pitchFamily="49" charset="0"/>
              </a:rPr>
              <a:t>InvalidOperationException</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"Select a product.");</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order.Tax</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 1.0675;</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if (</a:t>
            </a:r>
            <a:r>
              <a:rPr lang="en-US" sz="1800" b="1" dirty="0" err="1" smtClean="0">
                <a:latin typeface="Courier New" pitchFamily="49" charset="0"/>
                <a:cs typeface="Courier New" pitchFamily="49" charset="0"/>
              </a:rPr>
              <a:t>order.Subtotal</a:t>
            </a:r>
            <a:r>
              <a:rPr lang="en-US" sz="1800" b="1" dirty="0" smtClean="0">
                <a:latin typeface="Courier New" pitchFamily="49" charset="0"/>
                <a:cs typeface="Courier New" pitchFamily="49" charset="0"/>
              </a:rPr>
              <a:t> &lt; 25)</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5;</a:t>
            </a:r>
          </a:p>
          <a:p>
            <a:pPr>
              <a:buNone/>
            </a:pPr>
            <a:r>
              <a:rPr lang="en-US" sz="1800" b="1" dirty="0" smtClean="0">
                <a:latin typeface="Courier New" pitchFamily="49" charset="0"/>
                <a:cs typeface="Courier New" pitchFamily="49" charset="0"/>
              </a:rPr>
              <a:t>    else</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order.ShippingCharges</a:t>
            </a:r>
            <a:r>
              <a:rPr lang="en-US" sz="1800" b="1" dirty="0" smtClean="0">
                <a:latin typeface="Courier New" pitchFamily="49" charset="0"/>
                <a:cs typeface="Courier New" pitchFamily="49" charset="0"/>
              </a:rPr>
              <a:t> = 10;</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orderSubmissionService.SubmitOrder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600200" y="1657351"/>
            <a:ext cx="5943600" cy="4457700"/>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smtClean="0"/>
              <a:t>From this…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Methods - After</a:t>
            </a:r>
            <a:endParaRPr lang="en-US" dirty="0"/>
          </a:p>
        </p:txBody>
      </p:sp>
      <p:sp>
        <p:nvSpPr>
          <p:cNvPr id="3" name="Content Placeholder 2"/>
          <p:cNvSpPr>
            <a:spLocks noGrp="1"/>
          </p:cNvSpPr>
          <p:nvPr>
            <p:ph idx="1"/>
          </p:nvPr>
        </p:nvSpPr>
        <p:spPr>
          <a:xfrm>
            <a:off x="612648" y="1600200"/>
            <a:ext cx="8153400" cy="20574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void </a:t>
            </a:r>
            <a:r>
              <a:rPr lang="en-US" sz="1800" b="1" dirty="0" err="1" smtClean="0">
                <a:latin typeface="Courier New" pitchFamily="49" charset="0"/>
                <a:cs typeface="Courier New" pitchFamily="49" charset="0"/>
              </a:rPr>
              <a:t>SubmitOrder</a:t>
            </a:r>
            <a:r>
              <a:rPr lang="en-US" sz="1800" b="1" dirty="0" smtClean="0">
                <a:latin typeface="Courier New" pitchFamily="49" charset="0"/>
                <a:cs typeface="Courier New" pitchFamily="49" charset="0"/>
              </a:rPr>
              <a:t>(Order </a:t>
            </a:r>
            <a:r>
              <a:rPr lang="en-US" sz="1800" b="1" dirty="0" err="1" smtClean="0">
                <a:latin typeface="Courier New" pitchFamily="49" charset="0"/>
                <a:cs typeface="Courier New" pitchFamily="49" charset="0"/>
              </a:rPr>
              <a:t>order</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ValidateOrder</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CalculateTax</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CalculateShipping</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SendOrderToOrderSubmissionService</a:t>
            </a:r>
            <a:r>
              <a:rPr lang="en-US" sz="1800" b="1" dirty="0" smtClean="0">
                <a:latin typeface="Courier New" pitchFamily="49" charset="0"/>
                <a:cs typeface="Courier New" pitchFamily="49" charset="0"/>
              </a:rPr>
              <a:t>(order);</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9800" y="100072"/>
            <a:ext cx="6858000" cy="6494085"/>
          </a:xfrm>
          <a:prstGeom prst="rect">
            <a:avLst/>
          </a:prstGeom>
          <a:solidFill>
            <a:schemeClr val="bg1">
              <a:lumMod val="85000"/>
            </a:schemeClr>
          </a:solidFill>
        </p:spPr>
        <p:txBody>
          <a:bodyPr wrap="square" rtlCol="0">
            <a:spAutoFit/>
          </a:bodyPr>
          <a:lstStyle/>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SubmitOrder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ValidateOrder</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order.Products.Count</a:t>
            </a:r>
            <a:r>
              <a:rPr lang="en-US" sz="1300" b="1" dirty="0" smtClean="0">
                <a:latin typeface="Courier New" pitchFamily="49" charset="0"/>
                <a:cs typeface="Courier New" pitchFamily="49" charset="0"/>
              </a:rPr>
              <a:t> == 0)</a:t>
            </a:r>
          </a:p>
          <a:p>
            <a:pPr>
              <a:buNone/>
            </a:pPr>
            <a:r>
              <a:rPr lang="en-US" sz="1300" b="1" dirty="0" smtClean="0">
                <a:latin typeface="Courier New" pitchFamily="49" charset="0"/>
                <a:cs typeface="Courier New" pitchFamily="49" charset="0"/>
              </a:rPr>
              <a:t>        throw new </a:t>
            </a:r>
            <a:r>
              <a:rPr lang="en-US" sz="1300" b="1" dirty="0" err="1" smtClean="0">
                <a:latin typeface="Courier New" pitchFamily="49" charset="0"/>
                <a:cs typeface="Courier New" pitchFamily="49" charset="0"/>
              </a:rPr>
              <a:t>InvalidOperationException</a:t>
            </a:r>
            <a:r>
              <a:rPr lang="en-US" sz="1300" b="1" dirty="0" smtClean="0">
                <a:latin typeface="Courier New" pitchFamily="49" charset="0"/>
                <a:cs typeface="Courier New" pitchFamily="49" charset="0"/>
              </a:rPr>
              <a:t>("Select a product.");</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CalculateTax</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order.Tax</a:t>
            </a:r>
            <a:r>
              <a:rPr lang="en-US" sz="1300" b="1" dirty="0" smtClean="0">
                <a:latin typeface="Courier New" pitchFamily="49" charset="0"/>
                <a:cs typeface="Courier New" pitchFamily="49" charset="0"/>
              </a:rPr>
              <a:t> =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 1.0675;</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CalculateShipping</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if (</a:t>
            </a:r>
            <a:r>
              <a:rPr lang="en-US" sz="1300" b="1" dirty="0" err="1" smtClean="0">
                <a:latin typeface="Courier New" pitchFamily="49" charset="0"/>
                <a:cs typeface="Courier New" pitchFamily="49" charset="0"/>
              </a:rPr>
              <a:t>order.Subtotal</a:t>
            </a:r>
            <a:r>
              <a:rPr lang="en-US" sz="1300" b="1" dirty="0" smtClean="0">
                <a:latin typeface="Courier New" pitchFamily="49" charset="0"/>
                <a:cs typeface="Courier New" pitchFamily="49" charset="0"/>
              </a:rPr>
              <a:t> &lt; 25)</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5;</a:t>
            </a:r>
          </a:p>
          <a:p>
            <a:pPr>
              <a:buNone/>
            </a:pPr>
            <a:r>
              <a:rPr lang="en-US" sz="1300" b="1" dirty="0" smtClean="0">
                <a:latin typeface="Courier New" pitchFamily="49" charset="0"/>
                <a:cs typeface="Courier New" pitchFamily="49" charset="0"/>
              </a:rPr>
              <a:t>    else</a:t>
            </a:r>
          </a:p>
          <a:p>
            <a:pPr>
              <a:buNone/>
            </a:pPr>
            <a:r>
              <a:rPr lang="en-US" sz="1300" b="1" dirty="0" smtClean="0">
                <a:latin typeface="Courier New" pitchFamily="49" charset="0"/>
                <a:cs typeface="Courier New" pitchFamily="49" charset="0"/>
              </a:rPr>
              <a:t>        </a:t>
            </a:r>
            <a:r>
              <a:rPr lang="en-US" sz="1300" b="1" dirty="0" err="1" smtClean="0">
                <a:latin typeface="Courier New" pitchFamily="49" charset="0"/>
                <a:cs typeface="Courier New" pitchFamily="49" charset="0"/>
              </a:rPr>
              <a:t>order.ShippingCharges</a:t>
            </a:r>
            <a:r>
              <a:rPr lang="en-US" sz="1300" b="1" dirty="0" smtClean="0">
                <a:latin typeface="Courier New" pitchFamily="49" charset="0"/>
                <a:cs typeface="Courier New" pitchFamily="49" charset="0"/>
              </a:rPr>
              <a:t> = 10;</a:t>
            </a:r>
          </a:p>
          <a:p>
            <a:pPr>
              <a:buNone/>
            </a:pPr>
            <a:r>
              <a:rPr lang="en-US" sz="1300" b="1" dirty="0" smtClean="0">
                <a:latin typeface="Courier New" pitchFamily="49" charset="0"/>
                <a:cs typeface="Courier New" pitchFamily="49" charset="0"/>
              </a:rPr>
              <a:t>}</a:t>
            </a:r>
          </a:p>
          <a:p>
            <a:pPr>
              <a:buNone/>
            </a:pPr>
            <a:endParaRPr lang="en-US" sz="1300" b="1" dirty="0" smtClean="0">
              <a:latin typeface="Courier New" pitchFamily="49" charset="0"/>
              <a:cs typeface="Courier New" pitchFamily="49" charset="0"/>
            </a:endParaRPr>
          </a:p>
          <a:p>
            <a:pPr>
              <a:buNone/>
            </a:pPr>
            <a:r>
              <a:rPr lang="en-US" sz="1300" b="1" dirty="0" smtClean="0">
                <a:latin typeface="Courier New" pitchFamily="49" charset="0"/>
                <a:cs typeface="Courier New" pitchFamily="49" charset="0"/>
              </a:rPr>
              <a:t>public void </a:t>
            </a:r>
            <a:r>
              <a:rPr lang="en-US" sz="1300" b="1" dirty="0" err="1" smtClean="0">
                <a:latin typeface="Courier New" pitchFamily="49" charset="0"/>
                <a:cs typeface="Courier New" pitchFamily="49" charset="0"/>
              </a:rPr>
              <a:t>SendOrderToOrderSubmissionService</a:t>
            </a:r>
            <a:r>
              <a:rPr lang="en-US" sz="1300" b="1" dirty="0" smtClean="0">
                <a:latin typeface="Courier New" pitchFamily="49" charset="0"/>
                <a:cs typeface="Courier New" pitchFamily="49" charset="0"/>
              </a:rPr>
              <a:t>(Order </a:t>
            </a:r>
            <a:r>
              <a:rPr lang="en-US" sz="1300" b="1" dirty="0" err="1" smtClean="0">
                <a:latin typeface="Courier New" pitchFamily="49" charset="0"/>
                <a:cs typeface="Courier New" pitchFamily="49" charset="0"/>
              </a:rPr>
              <a:t>order</a:t>
            </a: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a:t>
            </a:r>
          </a:p>
          <a:p>
            <a:pPr>
              <a:buNone/>
            </a:pPr>
            <a:r>
              <a:rPr lang="en-US" sz="1300" b="1" dirty="0" smtClean="0">
                <a:latin typeface="Courier New" pitchFamily="49" charset="0"/>
                <a:cs typeface="Courier New" pitchFamily="49" charset="0"/>
              </a:rPr>
              <a:t>    _</a:t>
            </a:r>
            <a:r>
              <a:rPr lang="en-US" sz="1300" b="1" dirty="0" err="1" smtClean="0">
                <a:latin typeface="Courier New" pitchFamily="49" charset="0"/>
                <a:cs typeface="Courier New" pitchFamily="49" charset="0"/>
              </a:rPr>
              <a:t>orderSubmissionService.SubmitOrder</a:t>
            </a:r>
            <a:r>
              <a:rPr lang="en-US" sz="1300" b="1" dirty="0" smtClean="0">
                <a:latin typeface="Courier New" pitchFamily="49" charset="0"/>
                <a:cs typeface="Courier New" pitchFamily="49" charset="0"/>
              </a:rPr>
              <a:t>(order);</a:t>
            </a:r>
          </a:p>
          <a:p>
            <a:pPr>
              <a:buNone/>
            </a:pPr>
            <a:r>
              <a:rPr lang="en-US" sz="1300" b="1" dirty="0" smtClean="0">
                <a:latin typeface="Courier New" pitchFamily="49" charset="0"/>
                <a:cs typeface="Courier New" pitchFamily="49" charset="0"/>
              </a:rPr>
              <a:t>}</a:t>
            </a:r>
          </a:p>
          <a:p>
            <a:endParaRPr lang="en-US" sz="1300" b="1" dirty="0">
              <a:latin typeface="Courier New" pitchFamily="49" charset="0"/>
              <a:cs typeface="Courier New" pitchFamily="49" charset="0"/>
            </a:endParaRPr>
          </a:p>
        </p:txBody>
      </p:sp>
      <p:sp>
        <p:nvSpPr>
          <p:cNvPr id="5" name="TextBox 4"/>
          <p:cNvSpPr txBox="1"/>
          <p:nvPr/>
        </p:nvSpPr>
        <p:spPr>
          <a:xfrm>
            <a:off x="228600" y="457200"/>
            <a:ext cx="1828800" cy="1569660"/>
          </a:xfrm>
          <a:prstGeom prst="rect">
            <a:avLst/>
          </a:prstGeom>
          <a:noFill/>
        </p:spPr>
        <p:txBody>
          <a:bodyPr wrap="square" rtlCol="0">
            <a:spAutoFit/>
          </a:bodyPr>
          <a:lstStyle/>
          <a:p>
            <a:r>
              <a:rPr lang="en-US" sz="3200" dirty="0" smtClean="0"/>
              <a:t>Small Methods - After</a:t>
            </a:r>
            <a:endParaRPr lang="en-US" sz="32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Closed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Software entities (classes, modules, methods) should be open for extension but closed for modification.</a:t>
            </a:r>
            <a:endParaRPr lang="en-US" b="1" i="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Violation</a:t>
            </a:r>
            <a:endParaRPr lang="en-US" dirty="0"/>
          </a:p>
        </p:txBody>
      </p:sp>
      <p:sp>
        <p:nvSpPr>
          <p:cNvPr id="3" name="Content Placeholder 2"/>
          <p:cNvSpPr>
            <a:spLocks noGrp="1"/>
          </p:cNvSpPr>
          <p:nvPr>
            <p:ph idx="1"/>
          </p:nvPr>
        </p:nvSpPr>
        <p:spPr>
          <a:xfrm>
            <a:off x="533400" y="1600200"/>
            <a:ext cx="8232648" cy="4648200"/>
          </a:xfrm>
          <a:solidFill>
            <a:schemeClr val="bg1">
              <a:lumMod val="85000"/>
            </a:schemeClr>
          </a:solidFill>
        </p:spPr>
        <p:txBody>
          <a:bodyPr>
            <a:normAutofit fontScale="92500" lnSpcReduction="20000"/>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GetUserService</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a:t>
            </a:r>
            <a:r>
              <a:rPr lang="en-US" sz="1800" b="1" dirty="0" err="1" smtClean="0">
                <a:latin typeface="Courier New" pitchFamily="49" charset="0"/>
                <a:cs typeface="Courier New" pitchFamily="49" charset="0"/>
              </a:rPr>
              <a:t>UserSummary</a:t>
            </a:r>
            <a:r>
              <a:rPr lang="en-US" sz="1800" b="1" dirty="0" smtClean="0">
                <a:latin typeface="Courier New" pitchFamily="49" charset="0"/>
                <a:cs typeface="Courier New" pitchFamily="49" charset="0"/>
              </a:rPr>
              <a:t>&gt; </a:t>
            </a:r>
            <a:r>
              <a:rPr lang="en-US" sz="1800" b="1" dirty="0" err="1" smtClean="0">
                <a:latin typeface="Courier New" pitchFamily="49" charset="0"/>
                <a:cs typeface="Courier New" pitchFamily="49" charset="0"/>
              </a:rPr>
              <a:t>FindUsers</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UserSearchType</a:t>
            </a:r>
            <a:r>
              <a:rPr lang="en-US" sz="1800" b="1" dirty="0" smtClean="0">
                <a:latin typeface="Courier New" pitchFamily="49" charset="0"/>
                <a:cs typeface="Courier New" pitchFamily="49" charset="0"/>
              </a:rPr>
              <a:t>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&lt;User&gt; users;</a:t>
            </a:r>
          </a:p>
          <a:p>
            <a:pPr>
              <a:buNone/>
            </a:pPr>
            <a:r>
              <a:rPr lang="en-US" sz="1800" b="1" dirty="0" smtClean="0">
                <a:latin typeface="Courier New" pitchFamily="49" charset="0"/>
                <a:cs typeface="Courier New" pitchFamily="49" charset="0"/>
              </a:rPr>
              <a:t>        switch (type)</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UserSearchType.AllActiveUsers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case </a:t>
            </a:r>
            <a:r>
              <a:rPr lang="en-US" sz="1800" b="1" dirty="0" err="1" smtClean="0">
                <a:latin typeface="Courier New" pitchFamily="49" charset="0"/>
                <a:cs typeface="Courier New" pitchFamily="49" charset="0"/>
              </a:rPr>
              <a:t>UserSearchType.ActiveUsersThatCanEditQuotes</a:t>
            </a: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 load the “users” variable here</a:t>
            </a:r>
          </a:p>
          <a:p>
            <a:pPr>
              <a:buNone/>
            </a:pPr>
            <a:r>
              <a:rPr lang="en-US" sz="1800" b="1" dirty="0" smtClean="0">
                <a:latin typeface="Courier New" pitchFamily="49" charset="0"/>
                <a:cs typeface="Courier New" pitchFamily="49" charset="0"/>
              </a:rPr>
              <a:t>                 break;</a:t>
            </a:r>
          </a:p>
          <a:p>
            <a:pPr>
              <a:buNone/>
            </a:pPr>
            <a:r>
              <a:rPr lang="en-US" sz="1800" b="1" dirty="0" smtClean="0">
                <a:latin typeface="Courier New" pitchFamily="49" charset="0"/>
                <a:cs typeface="Courier New" pitchFamily="49" charset="0"/>
              </a:rPr>
              <a: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        return </a:t>
            </a:r>
            <a:r>
              <a:rPr lang="en-US" sz="1800" b="1" dirty="0" err="1" smtClean="0">
                <a:latin typeface="Courier New" pitchFamily="49" charset="0"/>
                <a:cs typeface="Courier New" pitchFamily="49" charset="0"/>
              </a:rPr>
              <a:t>ConvertToUserSummaries</a:t>
            </a:r>
            <a:r>
              <a:rPr lang="en-US" sz="1800" b="1" dirty="0" smtClean="0">
                <a:latin typeface="Courier New" pitchFamily="49" charset="0"/>
                <a:cs typeface="Courier New" pitchFamily="49" charset="0"/>
              </a:rPr>
              <a:t>(users);</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Fix – Strategy Pattern</a:t>
            </a:r>
            <a:endParaRPr lang="en-US" dirty="0"/>
          </a:p>
        </p:txBody>
      </p:sp>
      <p:sp>
        <p:nvSpPr>
          <p:cNvPr id="3" name="Content Placeholder 2"/>
          <p:cNvSpPr>
            <a:spLocks noGrp="1"/>
          </p:cNvSpPr>
          <p:nvPr>
            <p:ph idx="1"/>
          </p:nvPr>
        </p:nvSpPr>
        <p:spPr>
          <a:xfrm>
            <a:off x="533400" y="1600200"/>
            <a:ext cx="8232648" cy="3657600"/>
          </a:xfrm>
          <a:solidFill>
            <a:schemeClr val="bg1">
              <a:lumMod val="85000"/>
            </a:schemeClr>
          </a:solidFill>
        </p:spPr>
        <p:txBody>
          <a:bodyPr>
            <a:normAutofit/>
          </a:bodyPr>
          <a:lstStyle/>
          <a:p>
            <a:pPr>
              <a:buNone/>
            </a:pPr>
            <a:r>
              <a:rPr lang="en-US" sz="1700" b="1" dirty="0" smtClean="0">
                <a:latin typeface="Courier New" pitchFamily="49" charset="0"/>
                <a:cs typeface="Courier New" pitchFamily="49" charset="0"/>
              </a:rPr>
              <a:t>public interface </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a:t>
            </a:r>
            <a:r>
              <a:rPr lang="en-US" sz="1700" b="1" dirty="0" err="1" smtClean="0">
                <a:latin typeface="Courier New" pitchFamily="49" charset="0"/>
                <a:cs typeface="Courier New" pitchFamily="49" charset="0"/>
              </a:rPr>
              <a: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a:t>
            </a:r>
          </a:p>
          <a:p>
            <a:pPr>
              <a:buNone/>
            </a:pP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public class </a:t>
            </a:r>
            <a:r>
              <a:rPr lang="en-US" sz="1700" b="1" dirty="0" err="1" smtClean="0">
                <a:latin typeface="Courier New" pitchFamily="49" charset="0"/>
                <a:cs typeface="Courier New" pitchFamily="49" charset="0"/>
              </a:rPr>
              <a:t>GetUserService</a:t>
            </a:r>
            <a:endParaRPr lang="en-US" sz="1700" b="1" dirty="0" smtClean="0">
              <a:latin typeface="Courier New" pitchFamily="49" charset="0"/>
              <a:cs typeface="Courier New" pitchFamily="49" charset="0"/>
            </a:endParaRPr>
          </a:p>
          <a:p>
            <a:pPr>
              <a:buNone/>
            </a:pP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public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a:t>
            </a:r>
            <a:r>
              <a:rPr lang="en-US" sz="1700" b="1" dirty="0" err="1" smtClean="0">
                <a:latin typeface="Courier New" pitchFamily="49" charset="0"/>
                <a:cs typeface="Courier New" pitchFamily="49" charset="0"/>
              </a:rPr>
              <a:t>UserSummary</a:t>
            </a:r>
            <a:r>
              <a:rPr lang="en-US" sz="1700" b="1" dirty="0" smtClean="0">
                <a:latin typeface="Courier New" pitchFamily="49" charset="0"/>
                <a:cs typeface="Courier New" pitchFamily="49" charset="0"/>
              </a:rPr>
              <a:t>&gt; </a:t>
            </a:r>
            <a:r>
              <a:rPr lang="en-US" sz="1700" b="1" dirty="0" err="1" smtClean="0">
                <a:latin typeface="Courier New" pitchFamily="49" charset="0"/>
                <a:cs typeface="Courier New" pitchFamily="49" charset="0"/>
              </a:rPr>
              <a:t>FindUsers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IUserQuery</a:t>
            </a:r>
            <a:r>
              <a:rPr lang="en-US" sz="1700" b="1" dirty="0" smtClean="0">
                <a:latin typeface="Courier New" pitchFamily="49" charset="0"/>
                <a:cs typeface="Courier New" pitchFamily="49" charset="0"/>
              </a:rPr>
              <a:t> query)</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        </a:t>
            </a:r>
            <a:r>
              <a:rPr lang="en-US" sz="1700" b="1" dirty="0" err="1" smtClean="0">
                <a:latin typeface="Courier New" pitchFamily="49" charset="0"/>
                <a:cs typeface="Courier New" pitchFamily="49" charset="0"/>
              </a:rPr>
              <a:t>IList</a:t>
            </a:r>
            <a:r>
              <a:rPr lang="en-US" sz="1700" b="1" dirty="0" smtClean="0">
                <a:latin typeface="Courier New" pitchFamily="49" charset="0"/>
                <a:cs typeface="Courier New" pitchFamily="49" charset="0"/>
              </a:rPr>
              <a:t>&lt;User&gt; users = </a:t>
            </a:r>
            <a:r>
              <a:rPr lang="en-US" sz="1700" b="1" dirty="0" err="1" smtClean="0">
                <a:latin typeface="Courier New" pitchFamily="49" charset="0"/>
                <a:cs typeface="Courier New" pitchFamily="49" charset="0"/>
              </a:rPr>
              <a:t>query.FilterUsers</a:t>
            </a:r>
            <a:r>
              <a:rPr lang="en-US" sz="1700" b="1" dirty="0" smtClean="0">
                <a:latin typeface="Courier New" pitchFamily="49" charset="0"/>
                <a:cs typeface="Courier New" pitchFamily="49" charset="0"/>
              </a:rPr>
              <a:t>(</a:t>
            </a:r>
            <a:r>
              <a:rPr lang="en-US" sz="1700" b="1" dirty="0" err="1" smtClean="0">
                <a:latin typeface="Courier New" pitchFamily="49" charset="0"/>
                <a:cs typeface="Courier New" pitchFamily="49" charset="0"/>
              </a:rPr>
              <a:t>GetAllUsers</a:t>
            </a:r>
            <a:r>
              <a:rPr lang="en-US" sz="1700" b="1" dirty="0" smtClean="0">
                <a:latin typeface="Courier New" pitchFamily="49" charset="0"/>
                <a:cs typeface="Courier New" pitchFamily="49" charset="0"/>
              </a:rPr>
              <a:t>());</a:t>
            </a:r>
          </a:p>
          <a:p>
            <a:pPr>
              <a:buNone/>
            </a:pPr>
            <a:r>
              <a:rPr lang="en-US" sz="1700" b="1" dirty="0" smtClean="0">
                <a:latin typeface="Courier New" pitchFamily="49" charset="0"/>
                <a:cs typeface="Courier New" pitchFamily="49" charset="0"/>
              </a:rPr>
              <a:t>        return </a:t>
            </a:r>
            <a:r>
              <a:rPr lang="en-US" sz="1700" b="1" dirty="0" err="1" smtClean="0">
                <a:latin typeface="Courier New" pitchFamily="49" charset="0"/>
                <a:cs typeface="Courier New" pitchFamily="49" charset="0"/>
              </a:rPr>
              <a:t>ConvertToUserSummaries</a:t>
            </a:r>
            <a:r>
              <a:rPr lang="en-US" sz="1700" b="1" dirty="0" smtClean="0">
                <a:latin typeface="Courier New" pitchFamily="49" charset="0"/>
                <a:cs typeface="Courier New" pitchFamily="49" charset="0"/>
              </a:rPr>
              <a:t>(users);</a:t>
            </a:r>
          </a:p>
          <a:p>
            <a:pPr>
              <a:buNone/>
            </a:pPr>
            <a:r>
              <a:rPr lang="en-US" sz="1700" b="1" dirty="0" smtClean="0">
                <a:latin typeface="Courier New" pitchFamily="49" charset="0"/>
                <a:cs typeface="Courier New" pitchFamily="49" charset="0"/>
              </a:rPr>
              <a:t>    }</a:t>
            </a:r>
          </a:p>
          <a:p>
            <a:pPr>
              <a:buNone/>
            </a:pPr>
            <a:r>
              <a:rPr lang="en-US" sz="17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OCP matters</a:t>
            </a:r>
            <a:endParaRPr lang="en-US" dirty="0"/>
          </a:p>
        </p:txBody>
      </p:sp>
      <p:sp>
        <p:nvSpPr>
          <p:cNvPr id="3" name="Content Placeholder 2"/>
          <p:cNvSpPr>
            <a:spLocks noGrp="1"/>
          </p:cNvSpPr>
          <p:nvPr>
            <p:ph idx="1"/>
          </p:nvPr>
        </p:nvSpPr>
        <p:spPr/>
        <p:txBody>
          <a:bodyPr/>
          <a:lstStyle/>
          <a:p>
            <a:r>
              <a:rPr lang="en-US" dirty="0" smtClean="0"/>
              <a:t>Anytime you change code, you have the potential to break it</a:t>
            </a:r>
          </a:p>
          <a:p>
            <a:r>
              <a:rPr lang="en-US" dirty="0" smtClean="0"/>
              <a:t>Sometimes you can’t change libraries (e.g. code that isn’t yours)</a:t>
            </a:r>
          </a:p>
          <a:p>
            <a:r>
              <a:rPr lang="en-US" dirty="0" smtClean="0"/>
              <a:t>May have to change code in many different places to add support for a certain type of situation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OCP is OK</a:t>
            </a:r>
            <a:endParaRPr lang="en-US" dirty="0"/>
          </a:p>
        </p:txBody>
      </p:sp>
      <p:sp>
        <p:nvSpPr>
          <p:cNvPr id="3" name="Content Placeholder 2"/>
          <p:cNvSpPr>
            <a:spLocks noGrp="1"/>
          </p:cNvSpPr>
          <p:nvPr>
            <p:ph idx="1"/>
          </p:nvPr>
        </p:nvSpPr>
        <p:spPr>
          <a:xfrm>
            <a:off x="612648" y="1600200"/>
            <a:ext cx="8153400" cy="1143000"/>
          </a:xfrm>
        </p:spPr>
        <p:txBody>
          <a:bodyPr>
            <a:normAutofit/>
          </a:bodyPr>
          <a:lstStyle/>
          <a:p>
            <a:r>
              <a:rPr lang="en-US" dirty="0" smtClean="0"/>
              <a:t>When the number of options in the if or switch statement is unlikely to change (e.g. switch on </a:t>
            </a:r>
            <a:r>
              <a:rPr lang="en-US" dirty="0" err="1" smtClean="0"/>
              <a:t>enum</a:t>
            </a:r>
            <a:r>
              <a:rPr lang="en-US" dirty="0" smtClean="0"/>
              <a:t>)</a:t>
            </a:r>
            <a:endParaRPr lang="en-US" dirty="0"/>
          </a:p>
        </p:txBody>
      </p:sp>
      <p:sp>
        <p:nvSpPr>
          <p:cNvPr id="4" name="TextBox 3"/>
          <p:cNvSpPr txBox="1"/>
          <p:nvPr/>
        </p:nvSpPr>
        <p:spPr>
          <a:xfrm>
            <a:off x="609600" y="2735282"/>
            <a:ext cx="7848600" cy="3970318"/>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void </a:t>
            </a:r>
            <a:r>
              <a:rPr lang="en-US" b="1" dirty="0" err="1" smtClean="0">
                <a:latin typeface="Courier New" pitchFamily="49" charset="0"/>
                <a:cs typeface="Courier New" pitchFamily="49" charset="0"/>
              </a:rPr>
              <a:t>UpdateFontStyle</a:t>
            </a:r>
            <a:r>
              <a:rPr lang="en-US" b="1" dirty="0" smtClean="0">
                <a:latin typeface="Courier New" pitchFamily="49" charset="0"/>
                <a:cs typeface="Courier New" pitchFamily="49" charset="0"/>
              </a:rPr>
              <a:t> (Paragraph </a:t>
            </a:r>
            <a:r>
              <a:rPr lang="en-US" b="1" dirty="0" err="1" smtClean="0">
                <a:latin typeface="Courier New" pitchFamily="49" charset="0"/>
                <a:cs typeface="Courier New" pitchFamily="49" charset="0"/>
              </a:rPr>
              <a:t>paragraph</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switch (</a:t>
            </a:r>
            <a:r>
              <a:rPr lang="en-US" b="1" dirty="0" err="1" smtClean="0">
                <a:latin typeface="Courier New" pitchFamily="49" charset="0"/>
                <a:cs typeface="Courier New" pitchFamily="49" charset="0"/>
              </a:rPr>
              <a:t>IsBoldCheckBox.CheckState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true;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CheckState.Unchecked</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paragraph.IsBold</a:t>
            </a:r>
            <a:r>
              <a:rPr lang="en-US" b="1" dirty="0" smtClean="0">
                <a:latin typeface="Courier New" pitchFamily="49" charset="0"/>
                <a:cs typeface="Courier New" pitchFamily="49" charset="0"/>
              </a:rPr>
              <a:t> = false;</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case </a:t>
            </a:r>
            <a:r>
              <a:rPr lang="en-US" b="1" dirty="0" err="1" smtClean="0">
                <a:latin typeface="Courier New" pitchFamily="49" charset="0"/>
                <a:cs typeface="Courier New" pitchFamily="49" charset="0"/>
              </a:rPr>
              <a:t>CheckState.Indeterminate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break;</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OCP Rules of Thumb</a:t>
            </a:r>
            <a:endParaRPr lang="en-US" dirty="0"/>
          </a:p>
        </p:txBody>
      </p:sp>
      <p:sp>
        <p:nvSpPr>
          <p:cNvPr id="3" name="Content Placeholder 2"/>
          <p:cNvSpPr>
            <a:spLocks noGrp="1"/>
          </p:cNvSpPr>
          <p:nvPr>
            <p:ph idx="1"/>
          </p:nvPr>
        </p:nvSpPr>
        <p:spPr/>
        <p:txBody>
          <a:bodyPr/>
          <a:lstStyle/>
          <a:p>
            <a:r>
              <a:rPr lang="en-US" dirty="0" smtClean="0"/>
              <a:t>Use if/switch if the number of cases is unlikely to change </a:t>
            </a:r>
          </a:p>
          <a:p>
            <a:r>
              <a:rPr lang="en-US" dirty="0" smtClean="0"/>
              <a:t>Use strategy pattern when the number of cases are likely to change</a:t>
            </a:r>
          </a:p>
          <a:p>
            <a:r>
              <a:rPr lang="en-US" dirty="0" smtClean="0"/>
              <a:t>Always use common sense!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to this</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2667000" y="1676400"/>
            <a:ext cx="38100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overcomplicate!</a:t>
            </a:r>
            <a:endParaRPr lang="en-US" dirty="0"/>
          </a:p>
        </p:txBody>
      </p:sp>
      <p:sp>
        <p:nvSpPr>
          <p:cNvPr id="3" name="Content Placeholder 2"/>
          <p:cNvSpPr>
            <a:spLocks noGrp="1"/>
          </p:cNvSpPr>
          <p:nvPr>
            <p:ph idx="1"/>
          </p:nvPr>
        </p:nvSpPr>
        <p:spPr/>
        <p:txBody>
          <a:bodyPr>
            <a:normAutofit/>
          </a:bodyPr>
          <a:lstStyle/>
          <a:p>
            <a:r>
              <a:rPr lang="en-US" dirty="0" smtClean="0"/>
              <a:t>Don’t code for situations that you won’t ever need</a:t>
            </a:r>
          </a:p>
          <a:p>
            <a:r>
              <a:rPr lang="en-US" dirty="0" smtClean="0"/>
              <a:t>Don’t create unneeded complexity</a:t>
            </a:r>
          </a:p>
          <a:p>
            <a:r>
              <a:rPr lang="en-US" dirty="0" smtClean="0"/>
              <a:t>However, more class files != more complicated</a:t>
            </a:r>
          </a:p>
          <a:p>
            <a:r>
              <a:rPr lang="en-US" dirty="0" smtClean="0"/>
              <a:t>Remember, this is supposed to make your lives </a:t>
            </a:r>
            <a:r>
              <a:rPr lang="en-US" b="1" dirty="0" smtClean="0"/>
              <a:t>easier</a:t>
            </a:r>
            <a:r>
              <a:rPr lang="en-US" dirty="0" smtClean="0"/>
              <a:t>!</a:t>
            </a:r>
          </a:p>
          <a:p>
            <a:r>
              <a:rPr lang="en-US" dirty="0" smtClean="0"/>
              <a:t>You can always refactor later (if you write tests)</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Liskov</a:t>
            </a:r>
            <a:r>
              <a:rPr lang="en-US" dirty="0" smtClean="0"/>
              <a:t> Substitution Principle</a:t>
            </a:r>
            <a:endParaRPr lang="en-US" dirty="0"/>
          </a:p>
        </p:txBody>
      </p:sp>
      <p:sp>
        <p:nvSpPr>
          <p:cNvPr id="3" name="Content Placeholder 2"/>
          <p:cNvSpPr>
            <a:spLocks noGrp="1"/>
          </p:cNvSpPr>
          <p:nvPr>
            <p:ph idx="1"/>
          </p:nvPr>
        </p:nvSpPr>
        <p:spPr/>
        <p:txBody>
          <a:bodyPr/>
          <a:lstStyle/>
          <a:p>
            <a:pPr marL="0" indent="0">
              <a:spcBef>
                <a:spcPts val="0"/>
              </a:spcBef>
              <a:buNone/>
            </a:pPr>
            <a:r>
              <a:rPr lang="en-US" b="1" i="1" dirty="0" smtClean="0"/>
              <a:t>Functions that use references to base classes must be able to use objects of derived classes without knowing it.</a:t>
            </a:r>
            <a:endParaRPr lang="en-US" b="1" i="1"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Bad Abstraction</a:t>
            </a:r>
            <a:endParaRPr lang="en-US" dirty="0"/>
          </a:p>
        </p:txBody>
      </p:sp>
      <p:sp>
        <p:nvSpPr>
          <p:cNvPr id="3" name="Content Placeholder 2"/>
          <p:cNvSpPr>
            <a:spLocks noGrp="1"/>
          </p:cNvSpPr>
          <p:nvPr>
            <p:ph idx="1"/>
          </p:nvPr>
        </p:nvSpPr>
        <p:spPr>
          <a:xfrm>
            <a:off x="612648" y="1600200"/>
            <a:ext cx="8153400" cy="26670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Product</a:t>
            </a: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string Name { get; set; }</a:t>
            </a:r>
          </a:p>
          <a:p>
            <a:pPr>
              <a:buNone/>
            </a:pPr>
            <a:r>
              <a:rPr lang="en-US" sz="1800" b="1" dirty="0" smtClean="0">
                <a:latin typeface="Courier New" pitchFamily="49" charset="0"/>
                <a:cs typeface="Courier New" pitchFamily="49" charset="0"/>
              </a:rPr>
              <a:t>    public string Author { get; set;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Book : Product  {}</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class Movie : Product  {}</a:t>
            </a:r>
            <a:endParaRPr lang="en-US" sz="1800" b="1" dirty="0">
              <a:latin typeface="Courier New" pitchFamily="49" charset="0"/>
              <a:cs typeface="Courier New" pitchFamily="49" charset="0"/>
            </a:endParaRPr>
          </a:p>
        </p:txBody>
      </p:sp>
      <p:sp>
        <p:nvSpPr>
          <p:cNvPr id="4" name="TextBox 3"/>
          <p:cNvSpPr txBox="1"/>
          <p:nvPr/>
        </p:nvSpPr>
        <p:spPr>
          <a:xfrm>
            <a:off x="609600" y="4724400"/>
            <a:ext cx="8153400" cy="1384995"/>
          </a:xfrm>
          <a:prstGeom prst="rect">
            <a:avLst/>
          </a:prstGeom>
          <a:noFill/>
        </p:spPr>
        <p:txBody>
          <a:bodyPr wrap="square" rtlCol="0">
            <a:spAutoFit/>
          </a:bodyPr>
          <a:lstStyle/>
          <a:p>
            <a:r>
              <a:rPr lang="en-US" sz="2800" dirty="0" smtClean="0"/>
              <a:t>If someone had a Product object (which was actually a Movie) and asked for the Author, what should it do (a Movie doesn’t have an Author)?</a:t>
            </a:r>
            <a:endParaRPr lang="en-US" sz="28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LSP in other words…	</a:t>
            </a:r>
            <a:endParaRPr lang="en-US" dirty="0"/>
          </a:p>
        </p:txBody>
      </p:sp>
      <p:sp>
        <p:nvSpPr>
          <p:cNvPr id="3" name="Content Placeholder 2"/>
          <p:cNvSpPr>
            <a:spLocks noGrp="1"/>
          </p:cNvSpPr>
          <p:nvPr>
            <p:ph idx="1"/>
          </p:nvPr>
        </p:nvSpPr>
        <p:spPr/>
        <p:txBody>
          <a:bodyPr/>
          <a:lstStyle/>
          <a:p>
            <a:pPr>
              <a:buNone/>
            </a:pPr>
            <a:r>
              <a:rPr lang="en-US" dirty="0" smtClean="0"/>
              <a:t>People using derived classes should not encounter unexpected results when using your derived class.  </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LSP Violation – Unexpected Results</a:t>
            </a:r>
            <a:endParaRPr lang="en-US" dirty="0"/>
          </a:p>
        </p:txBody>
      </p:sp>
      <p:sp>
        <p:nvSpPr>
          <p:cNvPr id="3" name="Content Placeholder 2"/>
          <p:cNvSpPr>
            <a:spLocks noGrp="1"/>
          </p:cNvSpPr>
          <p:nvPr>
            <p:ph idx="1"/>
          </p:nvPr>
        </p:nvSpPr>
        <p:spPr>
          <a:xfrm>
            <a:off x="612648" y="1600200"/>
            <a:ext cx="8153400" cy="4495800"/>
          </a:xfrm>
          <a:solidFill>
            <a:schemeClr val="bg1">
              <a:lumMod val="85000"/>
            </a:schemeClr>
          </a:solidFill>
        </p:spPr>
        <p:txBody>
          <a:bodyPr>
            <a:no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MyList</a:t>
            </a:r>
            <a:r>
              <a:rPr lang="en-US" sz="1800" b="1" dirty="0" smtClean="0">
                <a:latin typeface="Courier New" pitchFamily="49" charset="0"/>
                <a:cs typeface="Courier New" pitchFamily="49" charset="0"/>
              </a:rPr>
              <a:t>&lt;T&gt; : </a:t>
            </a:r>
            <a:r>
              <a:rPr lang="en-US" sz="1800" b="1" dirty="0" err="1" smtClean="0">
                <a:latin typeface="Courier New" pitchFamily="49" charset="0"/>
                <a:cs typeface="Courier New" pitchFamily="49" charset="0"/>
              </a:rPr>
              <a:t>IList</a:t>
            </a:r>
            <a:r>
              <a:rPr lang="en-US" sz="1800" b="1" dirty="0" smtClean="0">
                <a:latin typeface="Courier New" pitchFamily="49" charset="0"/>
                <a:cs typeface="Courier New" pitchFamily="49" charset="0"/>
              </a:rPr>
              <a: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private </a:t>
            </a:r>
            <a:r>
              <a:rPr lang="en-US" sz="1800" b="1" dirty="0" err="1" smtClean="0">
                <a:latin typeface="Courier New" pitchFamily="49" charset="0"/>
                <a:cs typeface="Courier New" pitchFamily="49" charset="0"/>
              </a:rPr>
              <a:t>readonly</a:t>
            </a:r>
            <a:r>
              <a:rPr lang="en-US" sz="1800" b="1" dirty="0" smtClean="0">
                <a:latin typeface="Courier New" pitchFamily="49" charset="0"/>
                <a:cs typeface="Courier New" pitchFamily="49" charset="0"/>
              </a:rPr>
              <a:t> List&lt;T&gt; _</a:t>
            </a:r>
            <a:r>
              <a:rPr lang="en-US" sz="1800" b="1" dirty="0" err="1" smtClean="0">
                <a:latin typeface="Courier New" pitchFamily="49" charset="0"/>
                <a:cs typeface="Courier New" pitchFamily="49" charset="0"/>
              </a:rPr>
              <a:t>innerList</a:t>
            </a:r>
            <a:r>
              <a:rPr lang="en-US" sz="1800" b="1" dirty="0" smtClean="0">
                <a:latin typeface="Courier New" pitchFamily="49" charset="0"/>
                <a:cs typeface="Courier New" pitchFamily="49" charset="0"/>
              </a:rPr>
              <a:t> = new List&lt;T&gt;();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void Add(T 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if (_</a:t>
            </a:r>
            <a:r>
              <a:rPr lang="en-US" sz="1800" b="1" dirty="0" err="1" smtClean="0">
                <a:latin typeface="Courier New" pitchFamily="49" charset="0"/>
                <a:cs typeface="Courier New" pitchFamily="49" charset="0"/>
              </a:rPr>
              <a:t>innerList.Contains</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return;  </a:t>
            </a:r>
          </a:p>
          <a:p>
            <a:pPr>
              <a:buNone/>
            </a:pPr>
            <a:r>
              <a:rPr lang="en-US" sz="1800" b="1" dirty="0" smtClean="0">
                <a:latin typeface="Courier New" pitchFamily="49" charset="0"/>
                <a:cs typeface="Courier New" pitchFamily="49" charset="0"/>
              </a:rPr>
              <a:t>        _</a:t>
            </a:r>
            <a:r>
              <a:rPr lang="en-US" sz="1800" b="1" dirty="0" err="1" smtClean="0">
                <a:latin typeface="Courier New" pitchFamily="49" charset="0"/>
                <a:cs typeface="Courier New" pitchFamily="49" charset="0"/>
              </a:rPr>
              <a:t>innerList.Add</a:t>
            </a:r>
            <a:r>
              <a:rPr lang="en-US" sz="1800" b="1" dirty="0" smtClean="0">
                <a:latin typeface="Courier New" pitchFamily="49" charset="0"/>
                <a:cs typeface="Courier New" pitchFamily="49" charset="0"/>
              </a:rPr>
              <a:t>(item);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p>
          <a:p>
            <a:pPr>
              <a:buNone/>
            </a:pPr>
            <a:r>
              <a:rPr lang="en-US" sz="1800" b="1" dirty="0" smtClean="0">
                <a:latin typeface="Courier New" pitchFamily="49" charset="0"/>
                <a:cs typeface="Courier New" pitchFamily="49" charset="0"/>
              </a:rPr>
              <a:t>    public </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Count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get { return _</a:t>
            </a:r>
            <a:r>
              <a:rPr lang="en-US" sz="1800" b="1" dirty="0" err="1" smtClean="0">
                <a:latin typeface="Courier New" pitchFamily="49" charset="0"/>
                <a:cs typeface="Courier New" pitchFamily="49" charset="0"/>
              </a:rPr>
              <a:t>innerList.Count</a:t>
            </a: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  </a:t>
            </a:r>
          </a:p>
          <a:p>
            <a:pPr>
              <a:buNone/>
            </a:pPr>
            <a:r>
              <a:rPr lang="en-US" sz="1800" b="1" dirty="0" smtClean="0">
                <a:latin typeface="Courier New" pitchFamily="49" charset="0"/>
                <a:cs typeface="Courier New" pitchFamily="49" charset="0"/>
              </a:rPr>
              <a:t>} </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you violate LSP…</a:t>
            </a:r>
            <a:endParaRPr lang="en-US" dirty="0"/>
          </a:p>
        </p:txBody>
      </p:sp>
      <p:sp>
        <p:nvSpPr>
          <p:cNvPr id="3" name="Content Placeholder 2"/>
          <p:cNvSpPr>
            <a:spLocks noGrp="1"/>
          </p:cNvSpPr>
          <p:nvPr>
            <p:ph idx="1"/>
          </p:nvPr>
        </p:nvSpPr>
        <p:spPr>
          <a:xfrm>
            <a:off x="612648" y="1600200"/>
            <a:ext cx="8153400" cy="838200"/>
          </a:xfrm>
        </p:spPr>
        <p:txBody>
          <a:bodyPr>
            <a:normAutofit fontScale="92500" lnSpcReduction="10000"/>
          </a:bodyPr>
          <a:lstStyle/>
          <a:p>
            <a:pPr>
              <a:buNone/>
            </a:pPr>
            <a:r>
              <a:rPr lang="en-US" dirty="0" smtClean="0"/>
              <a:t>Throw exceptions for cases that you can’t support (still not recommended)</a:t>
            </a:r>
            <a:endParaRPr lang="en-US" dirty="0"/>
          </a:p>
        </p:txBody>
      </p:sp>
      <p:sp>
        <p:nvSpPr>
          <p:cNvPr id="4" name="TextBox 3"/>
          <p:cNvSpPr txBox="1"/>
          <p:nvPr/>
        </p:nvSpPr>
        <p:spPr>
          <a:xfrm>
            <a:off x="609600" y="2514599"/>
            <a:ext cx="8229600" cy="4278094"/>
          </a:xfrm>
          <a:prstGeom prst="rect">
            <a:avLst/>
          </a:prstGeom>
          <a:solidFill>
            <a:schemeClr val="bg1">
              <a:lumMod val="85000"/>
            </a:schemeClr>
          </a:solidFill>
        </p:spPr>
        <p:txBody>
          <a:bodyPr wrap="square" rtlCol="0">
            <a:spAutoFit/>
          </a:bodyPr>
          <a:lstStyle/>
          <a:p>
            <a:r>
              <a:rPr lang="en-US" sz="1600" b="1" dirty="0" smtClean="0">
                <a:latin typeface="Courier New" pitchFamily="49" charset="0"/>
                <a:cs typeface="Courier New" pitchFamily="49" charset="0"/>
              </a:rPr>
              <a:t>public class Rectangle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double Width { get; set; }</a:t>
            </a:r>
          </a:p>
          <a:p>
            <a:r>
              <a:rPr lang="en-US" sz="1600" b="1" dirty="0" smtClean="0">
                <a:latin typeface="Courier New" pitchFamily="49" charset="0"/>
                <a:cs typeface="Courier New" pitchFamily="49" charset="0"/>
              </a:rPr>
              <a:t>    public double Height { get; set; }</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return Width * Height;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p>
          <a:p>
            <a:endParaRPr lang="en-US" sz="1600" b="1" dirty="0" smtClean="0">
              <a:latin typeface="Courier New" pitchFamily="49" charset="0"/>
              <a:cs typeface="Courier New" pitchFamily="49" charset="0"/>
            </a:endParaRPr>
          </a:p>
          <a:p>
            <a:r>
              <a:rPr lang="en-US" sz="1600" b="1" dirty="0" smtClean="0">
                <a:latin typeface="Courier New" pitchFamily="49" charset="0"/>
                <a:cs typeface="Courier New" pitchFamily="49" charset="0"/>
              </a:rPr>
              <a:t>public class Cube : Shape</a:t>
            </a:r>
          </a:p>
          <a:p>
            <a:r>
              <a:rPr lang="en-US" sz="1600" b="1" dirty="0" smtClean="0">
                <a:latin typeface="Courier New" pitchFamily="49" charset="0"/>
                <a:cs typeface="Courier New" pitchFamily="49" charset="0"/>
              </a:rPr>
              <a:t>{</a:t>
            </a:r>
          </a:p>
          <a:p>
            <a:r>
              <a:rPr lang="en-US" sz="1600" b="1" dirty="0" smtClean="0">
                <a:latin typeface="Courier New" pitchFamily="49" charset="0"/>
                <a:cs typeface="Courier New" pitchFamily="49" charset="0"/>
              </a:rPr>
              <a:t>    public override double Area</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get { throw new </a:t>
            </a:r>
            <a:r>
              <a:rPr lang="en-US" sz="1600" b="1" dirty="0" err="1" smtClean="0">
                <a:latin typeface="Courier New" pitchFamily="49" charset="0"/>
                <a:cs typeface="Courier New" pitchFamily="49" charset="0"/>
              </a:rPr>
              <a:t>NotSupportedException</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a:t>
            </a:r>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Interface Segregation Principle</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b="1" i="1" dirty="0" smtClean="0"/>
              <a:t>Clients should not be forced to depend on interfaces that they do not use.</a:t>
            </a:r>
          </a:p>
          <a:p>
            <a:pPr marL="0" indent="0">
              <a:spcBef>
                <a:spcPts val="0"/>
              </a:spcBef>
              <a:buNone/>
            </a:pPr>
            <a:endParaRPr lang="en-US" b="1" i="1" dirty="0" smtClean="0"/>
          </a:p>
          <a:p>
            <a:pPr marL="0" indent="0">
              <a:buNone/>
            </a:pPr>
            <a:endParaRPr lang="en-US" b="1" i="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3200"/>
            <a:ext cx="8229600" cy="1143000"/>
          </a:xfrm>
        </p:spPr>
        <p:txBody>
          <a:bodyPr>
            <a:noAutofit/>
          </a:bodyPr>
          <a:lstStyle/>
          <a:p>
            <a:r>
              <a:rPr lang="en-US" sz="9600" dirty="0" smtClean="0"/>
              <a:t>CHANGE</a:t>
            </a:r>
            <a:endParaRPr lang="en-US" sz="96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850" y="204788"/>
            <a:ext cx="8496300" cy="6448425"/>
          </a:xfrm>
          <a:prstGeom prst="rect">
            <a:avLst/>
          </a:prstGeom>
          <a:noFill/>
          <a:ln w="9525">
            <a:noFill/>
            <a:miter lim="800000"/>
            <a:headEnd/>
            <a:tailEnd/>
          </a:ln>
        </p:spPr>
      </p:pic>
      <p:sp>
        <p:nvSpPr>
          <p:cNvPr id="3" name="TextBox 2"/>
          <p:cNvSpPr txBox="1"/>
          <p:nvPr/>
        </p:nvSpPr>
        <p:spPr>
          <a:xfrm>
            <a:off x="5029200" y="3657600"/>
            <a:ext cx="3657600" cy="1815882"/>
          </a:xfrm>
          <a:prstGeom prst="rect">
            <a:avLst/>
          </a:prstGeom>
          <a:noFill/>
        </p:spPr>
        <p:txBody>
          <a:bodyPr wrap="square" rtlCol="0">
            <a:spAutoFit/>
          </a:bodyPr>
          <a:lstStyle/>
          <a:p>
            <a:r>
              <a:rPr lang="en-US" sz="2800" dirty="0" smtClean="0"/>
              <a:t>ASP.NET </a:t>
            </a:r>
            <a:r>
              <a:rPr lang="en-US" sz="2800" dirty="0" err="1" smtClean="0"/>
              <a:t>MembershipProvider</a:t>
            </a:r>
            <a:r>
              <a:rPr lang="en-US" sz="2800" dirty="0" smtClean="0"/>
              <a:t> class – a very “fat” interface!</a:t>
            </a:r>
            <a:endParaRPr lang="en-US" sz="28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ISP Smells</a:t>
            </a:r>
            <a:endParaRPr lang="en-US" dirty="0"/>
          </a:p>
        </p:txBody>
      </p:sp>
      <p:sp>
        <p:nvSpPr>
          <p:cNvPr id="3" name="Content Placeholder 2"/>
          <p:cNvSpPr>
            <a:spLocks noGrp="1"/>
          </p:cNvSpPr>
          <p:nvPr>
            <p:ph idx="1"/>
          </p:nvPr>
        </p:nvSpPr>
        <p:spPr/>
        <p:txBody>
          <a:bodyPr/>
          <a:lstStyle/>
          <a:p>
            <a:r>
              <a:rPr lang="en-US" dirty="0" smtClean="0"/>
              <a:t>If you implement an interface or derive from a base class and you have to throw an exception in a method because you don’t support it, the interface is probably too big.</a:t>
            </a:r>
          </a:p>
          <a:p>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ISP matters	</a:t>
            </a:r>
            <a:endParaRPr lang="en-US" dirty="0"/>
          </a:p>
        </p:txBody>
      </p:sp>
      <p:sp>
        <p:nvSpPr>
          <p:cNvPr id="3" name="Content Placeholder 2"/>
          <p:cNvSpPr>
            <a:spLocks noGrp="1"/>
          </p:cNvSpPr>
          <p:nvPr>
            <p:ph idx="1"/>
          </p:nvPr>
        </p:nvSpPr>
        <p:spPr/>
        <p:txBody>
          <a:bodyPr/>
          <a:lstStyle/>
          <a:p>
            <a:r>
              <a:rPr lang="en-US" dirty="0" smtClean="0"/>
              <a:t>Single Responsibility Principle for interfaces/base classes</a:t>
            </a:r>
          </a:p>
          <a:p>
            <a:r>
              <a:rPr lang="en-US" dirty="0" smtClean="0"/>
              <a:t>If your interface has members that are not used by some inheritors, those inheritors may be affected by changes in the interface, even though the methods that they use did not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violating ISP is OK	</a:t>
            </a:r>
            <a:endParaRPr lang="en-US" dirty="0"/>
          </a:p>
        </p:txBody>
      </p:sp>
      <p:sp>
        <p:nvSpPr>
          <p:cNvPr id="3" name="Content Placeholder 2"/>
          <p:cNvSpPr>
            <a:spLocks noGrp="1"/>
          </p:cNvSpPr>
          <p:nvPr>
            <p:ph idx="1"/>
          </p:nvPr>
        </p:nvSpPr>
        <p:spPr/>
        <p:txBody>
          <a:bodyPr/>
          <a:lstStyle/>
          <a:p>
            <a:r>
              <a:rPr lang="en-US" dirty="0" smtClean="0"/>
              <a:t>Why would you want to?</a:t>
            </a:r>
          </a:p>
          <a:p>
            <a:r>
              <a:rPr lang="en-US" dirty="0" smtClean="0"/>
              <a:t>Use common sense</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1000"/>
            <a:ext cx="8153400" cy="6247864"/>
          </a:xfrm>
          <a:prstGeom prst="rect">
            <a:avLst/>
          </a:prstGeom>
          <a:noFill/>
        </p:spPr>
        <p:txBody>
          <a:bodyPr wrap="square" rtlCol="0">
            <a:spAutoFit/>
          </a:bodyPr>
          <a:lstStyle/>
          <a:p>
            <a:pPr algn="ctr"/>
            <a:r>
              <a:rPr lang="en-US" sz="40000" dirty="0" smtClean="0"/>
              <a:t>?</a:t>
            </a:r>
            <a:endParaRPr lang="en-US" sz="400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Dependency Inversion Principle</a:t>
            </a:r>
            <a:endParaRPr lang="en-US" sz="4800" dirty="0"/>
          </a:p>
        </p:txBody>
      </p:sp>
      <p:sp>
        <p:nvSpPr>
          <p:cNvPr id="3" name="Content Placeholder 2"/>
          <p:cNvSpPr>
            <a:spLocks noGrp="1"/>
          </p:cNvSpPr>
          <p:nvPr>
            <p:ph idx="1"/>
          </p:nvPr>
        </p:nvSpPr>
        <p:spPr/>
        <p:txBody>
          <a:bodyPr/>
          <a:lstStyle/>
          <a:p>
            <a:pPr marL="0" indent="0">
              <a:spcBef>
                <a:spcPts val="0"/>
              </a:spcBef>
              <a:buNone/>
            </a:pPr>
            <a:r>
              <a:rPr lang="en-US" b="1" i="1" dirty="0" smtClean="0"/>
              <a:t>High level modules should not depend on low level modules.  Both should depend on abstractions.</a:t>
            </a:r>
            <a:br>
              <a:rPr lang="en-US" b="1" i="1" dirty="0" smtClean="0"/>
            </a:br>
            <a:endParaRPr lang="en-US" b="1" i="1" dirty="0" smtClean="0"/>
          </a:p>
          <a:p>
            <a:pPr marL="0" indent="0">
              <a:spcBef>
                <a:spcPts val="0"/>
              </a:spcBef>
              <a:buNone/>
            </a:pPr>
            <a:r>
              <a:rPr lang="en-US" b="1" i="1" dirty="0" smtClean="0"/>
              <a:t>Abstractions should not depend on details.  Details should depend on abstractions.</a:t>
            </a:r>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buAutoNum type="arabicParenR"/>
            </a:pPr>
            <a:endParaRPr lang="en-US" b="1" i="1" dirty="0" smtClean="0"/>
          </a:p>
          <a:p>
            <a:pPr marL="0" indent="0">
              <a:spcBef>
                <a:spcPts val="0"/>
              </a:spcBef>
            </a:pPr>
            <a:endParaRPr lang="en-US" b="1" i="1"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000125" y="571500"/>
            <a:ext cx="7143750"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Tight Coupling</a:t>
            </a:r>
            <a:endParaRPr lang="en-US" dirty="0"/>
          </a:p>
        </p:txBody>
      </p:sp>
      <p:sp>
        <p:nvSpPr>
          <p:cNvPr id="3" name="Content Placeholder 2"/>
          <p:cNvSpPr>
            <a:spLocks noGrp="1"/>
          </p:cNvSpPr>
          <p:nvPr>
            <p:ph idx="1"/>
          </p:nvPr>
        </p:nvSpPr>
        <p:spPr/>
        <p:txBody>
          <a:bodyPr/>
          <a:lstStyle/>
          <a:p>
            <a:r>
              <a:rPr lang="en-US" dirty="0" smtClean="0"/>
              <a:t>Two classes are “tightly coupled” if they are linked together and are dependent on each other</a:t>
            </a:r>
          </a:p>
          <a:p>
            <a:r>
              <a:rPr lang="en-US" dirty="0" smtClean="0"/>
              <a:t>Tightly coupled classes can not work independent of each other</a:t>
            </a:r>
          </a:p>
          <a:p>
            <a:r>
              <a:rPr lang="en-US" dirty="0" smtClean="0"/>
              <a:t>Makes changing one class difficult because it could launch a wave of changes through tightly coupled classes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752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2895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0386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181600"/>
            <a:ext cx="1557337" cy="1256879"/>
            <a:chOff x="3733800" y="5181600"/>
            <a:chExt cx="1557337" cy="1256879"/>
          </a:xfrm>
        </p:grpSpPr>
        <p:pic>
          <p:nvPicPr>
            <p:cNvPr id="8" name="Picture 2"/>
            <p:cNvPicPr>
              <a:picLocks noChangeAspect="1" noChangeArrowheads="1"/>
            </p:cNvPicPr>
            <p:nvPr/>
          </p:nvPicPr>
          <p:blipFill>
            <a:blip r:embed="rId3"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object-oriented programming is</a:t>
            </a:r>
            <a:endParaRPr lang="en-US" dirty="0"/>
          </a:p>
        </p:txBody>
      </p:sp>
      <p:sp>
        <p:nvSpPr>
          <p:cNvPr id="3" name="Content Placeholder 2"/>
          <p:cNvSpPr>
            <a:spLocks noGrp="1"/>
          </p:cNvSpPr>
          <p:nvPr>
            <p:ph idx="1"/>
          </p:nvPr>
        </p:nvSpPr>
        <p:spPr/>
        <p:txBody>
          <a:bodyPr/>
          <a:lstStyle/>
          <a:p>
            <a:r>
              <a:rPr lang="en-US" dirty="0" smtClean="0"/>
              <a:t>Collaboration between objects</a:t>
            </a:r>
          </a:p>
          <a:p>
            <a:r>
              <a:rPr lang="en-US" dirty="0" smtClean="0"/>
              <a:t>Objects sending and receiving messages</a:t>
            </a:r>
          </a:p>
          <a:p>
            <a:r>
              <a:rPr lang="en-US" dirty="0" smtClean="0"/>
              <a:t>Functionality is grouped by object</a:t>
            </a:r>
          </a:p>
          <a:p>
            <a:r>
              <a:rPr lang="en-US" dirty="0" smtClean="0"/>
              <a:t>Objects and their behavior can be reused</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4" name="Rectangle 3"/>
          <p:cNvSpPr/>
          <p:nvPr/>
        </p:nvSpPr>
        <p:spPr>
          <a:xfrm>
            <a:off x="685800" y="1600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UI</a:t>
            </a:r>
            <a:endParaRPr lang="en-US" sz="3600" dirty="0"/>
          </a:p>
        </p:txBody>
      </p:sp>
      <p:sp>
        <p:nvSpPr>
          <p:cNvPr id="5" name="Rectangle 4"/>
          <p:cNvSpPr/>
          <p:nvPr/>
        </p:nvSpPr>
        <p:spPr>
          <a:xfrm>
            <a:off x="685800" y="31242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Business Logic (Domain Model)</a:t>
            </a:r>
            <a:endParaRPr lang="en-US" sz="3600" dirty="0"/>
          </a:p>
        </p:txBody>
      </p:sp>
      <p:sp>
        <p:nvSpPr>
          <p:cNvPr id="6" name="Rectangle 5"/>
          <p:cNvSpPr/>
          <p:nvPr/>
        </p:nvSpPr>
        <p:spPr>
          <a:xfrm>
            <a:off x="685800" y="4572000"/>
            <a:ext cx="7696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Data Access</a:t>
            </a:r>
            <a:endParaRPr lang="en-US" sz="3600" dirty="0"/>
          </a:p>
        </p:txBody>
      </p:sp>
      <p:grpSp>
        <p:nvGrpSpPr>
          <p:cNvPr id="3" name="Group 6"/>
          <p:cNvGrpSpPr/>
          <p:nvPr/>
        </p:nvGrpSpPr>
        <p:grpSpPr>
          <a:xfrm>
            <a:off x="3733800" y="5524921"/>
            <a:ext cx="1557337" cy="1256879"/>
            <a:chOff x="3733800" y="5181600"/>
            <a:chExt cx="1557337" cy="1256879"/>
          </a:xfrm>
        </p:grpSpPr>
        <p:pic>
          <p:nvPicPr>
            <p:cNvPr id="8" name="Picture 2"/>
            <p:cNvPicPr>
              <a:picLocks noChangeAspect="1" noChangeArrowheads="1"/>
            </p:cNvPicPr>
            <p:nvPr/>
          </p:nvPicPr>
          <p:blipFill>
            <a:blip r:embed="rId2" cstate="print"/>
            <a:srcRect/>
            <a:stretch>
              <a:fillRect/>
            </a:stretch>
          </p:blipFill>
          <p:spPr bwMode="auto">
            <a:xfrm>
              <a:off x="3733800" y="5181600"/>
              <a:ext cx="1557337" cy="1256879"/>
            </a:xfrm>
            <a:prstGeom prst="rect">
              <a:avLst/>
            </a:prstGeom>
            <a:noFill/>
            <a:ln w="9525">
              <a:noFill/>
              <a:miter lim="800000"/>
              <a:headEnd/>
              <a:tailEnd/>
            </a:ln>
          </p:spPr>
        </p:pic>
        <p:sp>
          <p:nvSpPr>
            <p:cNvPr id="9" name="TextBox 8"/>
            <p:cNvSpPr txBox="1"/>
            <p:nvPr/>
          </p:nvSpPr>
          <p:spPr>
            <a:xfrm>
              <a:off x="3962400" y="5715000"/>
              <a:ext cx="1085554" cy="369332"/>
            </a:xfrm>
            <a:prstGeom prst="rect">
              <a:avLst/>
            </a:prstGeom>
            <a:noFill/>
          </p:spPr>
          <p:txBody>
            <a:bodyPr wrap="none" rtlCol="0">
              <a:spAutoFit/>
            </a:bodyPr>
            <a:lstStyle/>
            <a:p>
              <a:r>
                <a:rPr lang="en-US" dirty="0" smtClean="0"/>
                <a:t>Database</a:t>
              </a:r>
              <a:endParaRPr lang="en-US" dirty="0"/>
            </a:p>
          </p:txBody>
        </p:sp>
      </p:grpSp>
      <p:sp>
        <p:nvSpPr>
          <p:cNvPr id="10" name="Rectangle 9"/>
          <p:cNvSpPr/>
          <p:nvPr/>
        </p:nvSpPr>
        <p:spPr>
          <a:xfrm>
            <a:off x="685800" y="2667000"/>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
        <p:nvSpPr>
          <p:cNvPr id="11" name="Rectangle 10"/>
          <p:cNvSpPr/>
          <p:nvPr/>
        </p:nvSpPr>
        <p:spPr>
          <a:xfrm>
            <a:off x="685800" y="4161504"/>
            <a:ext cx="7696200" cy="3048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Interfaces</a:t>
            </a:r>
            <a:endParaRPr lang="en-US" sz="24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for not violating DIP - Layers</a:t>
            </a:r>
            <a:endParaRPr lang="en-US" dirty="0"/>
          </a:p>
        </p:txBody>
      </p:sp>
      <p:sp>
        <p:nvSpPr>
          <p:cNvPr id="3" name="Content Placeholder 2"/>
          <p:cNvSpPr>
            <a:spLocks noGrp="1"/>
          </p:cNvSpPr>
          <p:nvPr>
            <p:ph idx="1"/>
          </p:nvPr>
        </p:nvSpPr>
        <p:spPr/>
        <p:txBody>
          <a:bodyPr/>
          <a:lstStyle/>
          <a:p>
            <a:r>
              <a:rPr lang="en-US" dirty="0" smtClean="0"/>
              <a:t>Each layer should not know anything about the details of how the other layers work.</a:t>
            </a:r>
          </a:p>
          <a:p>
            <a:r>
              <a:rPr lang="en-US" dirty="0" smtClean="0"/>
              <a:t>Example: your domain model should not know how data access is done – it shouldn’t know if you’re using stored procedures, an ORM, etc.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 What’s the big deal?</a:t>
            </a:r>
            <a:endParaRPr lang="en-US" dirty="0"/>
          </a:p>
        </p:txBody>
      </p:sp>
      <p:sp>
        <p:nvSpPr>
          <p:cNvPr id="3" name="Content Placeholder 2"/>
          <p:cNvSpPr>
            <a:spLocks noGrp="1"/>
          </p:cNvSpPr>
          <p:nvPr>
            <p:ph idx="1"/>
          </p:nvPr>
        </p:nvSpPr>
        <p:spPr/>
        <p:txBody>
          <a:bodyPr/>
          <a:lstStyle/>
          <a:p>
            <a:r>
              <a:rPr lang="en-US" dirty="0" smtClean="0"/>
              <a:t>Tight coupling is bad – if your business layer contains code related to data access, </a:t>
            </a:r>
            <a:r>
              <a:rPr lang="en-US" b="1" dirty="0" smtClean="0"/>
              <a:t>changes</a:t>
            </a:r>
            <a:r>
              <a:rPr lang="en-US" dirty="0" smtClean="0"/>
              <a:t> to how data access is done will affect business logic</a:t>
            </a:r>
          </a:p>
          <a:p>
            <a:r>
              <a:rPr lang="en-US" dirty="0" smtClean="0"/>
              <a:t>Harder to </a:t>
            </a:r>
            <a:r>
              <a:rPr lang="en-US" b="1" dirty="0" smtClean="0"/>
              <a:t>test</a:t>
            </a:r>
            <a:r>
              <a:rPr lang="en-US" dirty="0" smtClean="0"/>
              <a:t> because you have to deal with implementation details of something you’re not trying to test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Testability</a:t>
            </a:r>
            <a:endParaRPr lang="en-US" dirty="0"/>
          </a:p>
        </p:txBody>
      </p:sp>
      <p:sp>
        <p:nvSpPr>
          <p:cNvPr id="3" name="Content Placeholder 2"/>
          <p:cNvSpPr>
            <a:spLocks noGrp="1"/>
          </p:cNvSpPr>
          <p:nvPr>
            <p:ph idx="1"/>
          </p:nvPr>
        </p:nvSpPr>
        <p:spPr/>
        <p:txBody>
          <a:bodyPr/>
          <a:lstStyle/>
          <a:p>
            <a:r>
              <a:rPr lang="en-US" dirty="0" smtClean="0"/>
              <a:t>How do you know that your code is working?</a:t>
            </a:r>
          </a:p>
          <a:p>
            <a:r>
              <a:rPr lang="en-US" dirty="0" smtClean="0"/>
              <a:t>How do you know that your code will continue to work after you change it?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Enables Testability</a:t>
            </a:r>
            <a:endParaRPr lang="en-US" dirty="0"/>
          </a:p>
        </p:txBody>
      </p:sp>
      <p:sp>
        <p:nvSpPr>
          <p:cNvPr id="3" name="Content Placeholder 2"/>
          <p:cNvSpPr>
            <a:spLocks noGrp="1"/>
          </p:cNvSpPr>
          <p:nvPr>
            <p:ph idx="1"/>
          </p:nvPr>
        </p:nvSpPr>
        <p:spPr/>
        <p:txBody>
          <a:bodyPr/>
          <a:lstStyle/>
          <a:p>
            <a:r>
              <a:rPr lang="en-US" dirty="0" smtClean="0"/>
              <a:t>Stubs, mocks, and fakes in unit tests are only possible when we have an interface to implement</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“new”</a:t>
            </a:r>
            <a:endParaRPr lang="en-US" dirty="0"/>
          </a:p>
        </p:txBody>
      </p:sp>
      <p:sp>
        <p:nvSpPr>
          <p:cNvPr id="4" name="TextBox 3"/>
          <p:cNvSpPr txBox="1"/>
          <p:nvPr/>
        </p:nvSpPr>
        <p:spPr>
          <a:xfrm>
            <a:off x="609600" y="2514600"/>
            <a:ext cx="80772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GetProductService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a:t>
            </a:r>
            <a:r>
              <a:rPr lang="en-US" b="1" dirty="0" err="1" smtClean="0">
                <a:latin typeface="Courier New" pitchFamily="49" charset="0"/>
                <a:cs typeface="Courier New" pitchFamily="49" charset="0"/>
              </a:rPr>
              <a:t>IList</a:t>
            </a:r>
            <a:r>
              <a:rPr lang="en-US" b="1" dirty="0" smtClean="0">
                <a:latin typeface="Courier New" pitchFamily="49" charset="0"/>
                <a:cs typeface="Courier New" pitchFamily="49" charset="0"/>
              </a:rPr>
              <a:t>&lt;Product&gt; </a:t>
            </a:r>
            <a:r>
              <a:rPr lang="en-US" b="1" dirty="0" err="1" smtClean="0">
                <a:latin typeface="Courier New" pitchFamily="49" charset="0"/>
                <a:cs typeface="Courier New" pitchFamily="49" charset="0"/>
              </a:rPr>
              <a:t>GetProductById</a:t>
            </a:r>
            <a:r>
              <a:rPr lang="en-US" b="1" dirty="0" smtClean="0">
                <a:latin typeface="Courier New" pitchFamily="49" charset="0"/>
                <a:cs typeface="Courier New" pitchFamily="49" charset="0"/>
              </a:rPr>
              <a:t>(</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var</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 = new </a:t>
            </a:r>
            <a:r>
              <a:rPr lang="en-US" b="1" dirty="0" err="1" smtClean="0">
                <a:latin typeface="Courier New" pitchFamily="49" charset="0"/>
                <a:cs typeface="Courier New" pitchFamily="49" charset="0"/>
              </a:rPr>
              <a:t>ProductRepository</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return </a:t>
            </a:r>
            <a:r>
              <a:rPr lang="en-US" b="1" dirty="0" err="1" smtClean="0">
                <a:latin typeface="Courier New" pitchFamily="49" charset="0"/>
                <a:cs typeface="Courier New" pitchFamily="49" charset="0"/>
              </a:rPr>
              <a:t>productRepository.Get</a:t>
            </a:r>
            <a:r>
              <a:rPr lang="en-US" b="1" dirty="0" smtClean="0">
                <a:latin typeface="Courier New" pitchFamily="49" charset="0"/>
                <a:cs typeface="Courier New" pitchFamily="49" charset="0"/>
              </a:rPr>
              <a:t>(id);</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“static”</a:t>
            </a:r>
            <a:endParaRPr lang="en-US" dirty="0"/>
          </a:p>
        </p:txBody>
      </p:sp>
      <p:sp>
        <p:nvSpPr>
          <p:cNvPr id="4" name="TextBox 3"/>
          <p:cNvSpPr txBox="1"/>
          <p:nvPr/>
        </p:nvSpPr>
        <p:spPr>
          <a:xfrm>
            <a:off x="609600" y="2514600"/>
            <a:ext cx="8077200" cy="1200329"/>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SecurityService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User </a:t>
            </a:r>
            <a:r>
              <a:rPr lang="en-US" b="1" dirty="0" err="1" smtClean="0">
                <a:latin typeface="Courier New" pitchFamily="49" charset="0"/>
                <a:cs typeface="Courier New" pitchFamily="49" charset="0"/>
              </a:rPr>
              <a:t>CurrentUser</a:t>
            </a:r>
            <a:r>
              <a:rPr lang="en-US" b="1" dirty="0" smtClean="0">
                <a:latin typeface="Courier New" pitchFamily="49" charset="0"/>
                <a:cs typeface="Courier New" pitchFamily="49" charset="0"/>
              </a:rPr>
              <a:t> { get; set;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DIP Violations</a:t>
            </a:r>
            <a:endParaRPr lang="en-US" dirty="0"/>
          </a:p>
        </p:txBody>
      </p:sp>
      <p:sp>
        <p:nvSpPr>
          <p:cNvPr id="3" name="Content Placeholder 2"/>
          <p:cNvSpPr>
            <a:spLocks noGrp="1"/>
          </p:cNvSpPr>
          <p:nvPr>
            <p:ph idx="1"/>
          </p:nvPr>
        </p:nvSpPr>
        <p:spPr/>
        <p:txBody>
          <a:bodyPr/>
          <a:lstStyle/>
          <a:p>
            <a:r>
              <a:rPr lang="en-US" dirty="0" smtClean="0"/>
              <a:t>Use of singletons using “static”</a:t>
            </a:r>
            <a:endParaRPr lang="en-US" dirty="0"/>
          </a:p>
        </p:txBody>
      </p:sp>
      <p:sp>
        <p:nvSpPr>
          <p:cNvPr id="4" name="TextBox 3"/>
          <p:cNvSpPr txBox="1"/>
          <p:nvPr/>
        </p:nvSpPr>
        <p:spPr>
          <a:xfrm>
            <a:off x="609600" y="2514600"/>
            <a:ext cx="8305800" cy="2308324"/>
          </a:xfrm>
          <a:prstGeom prst="rect">
            <a:avLst/>
          </a:prstGeom>
          <a:solidFill>
            <a:schemeClr val="bg1">
              <a:lumMod val="85000"/>
            </a:schemeClr>
          </a:solidFill>
        </p:spPr>
        <p:txBody>
          <a:bodyPr wrap="square" rtlCol="0">
            <a:spAutoFit/>
          </a:bodyPr>
          <a:lstStyle/>
          <a:p>
            <a:r>
              <a:rPr lang="en-US" b="1" dirty="0" smtClean="0">
                <a:latin typeface="Courier New" pitchFamily="49" charset="0"/>
                <a:cs typeface="Courier New" pitchFamily="49" charset="0"/>
              </a:rPr>
              <a:t>public class </a:t>
            </a:r>
            <a:r>
              <a:rPr lang="en-US" b="1" dirty="0" err="1" smtClean="0">
                <a:latin typeface="Courier New" pitchFamily="49" charset="0"/>
                <a:cs typeface="Courier New" pitchFamily="49" charset="0"/>
              </a:rPr>
              <a:t>ProductCache</a:t>
            </a:r>
            <a:endParaRPr lang="en-US" b="1" dirty="0" smtClean="0">
              <a:latin typeface="Courier New" pitchFamily="49" charset="0"/>
              <a:cs typeface="Courier New" pitchFamily="49" charset="0"/>
            </a:endParaRPr>
          </a:p>
          <a:p>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private static </a:t>
            </a:r>
            <a:r>
              <a:rPr lang="en-US" b="1" dirty="0" err="1" smtClean="0">
                <a:latin typeface="Courier New" pitchFamily="49" charset="0"/>
                <a:cs typeface="Courier New" pitchFamily="49" charset="0"/>
              </a:rPr>
              <a:t>readonly</a:t>
            </a:r>
            <a:r>
              <a:rPr lang="en-US" b="1" dirty="0" smtClean="0">
                <a:latin typeface="Courier New" pitchFamily="49" charset="0"/>
                <a:cs typeface="Courier New" pitchFamily="49" charset="0"/>
              </a:rPr>
              <a:t> _instance = new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    public static </a:t>
            </a:r>
            <a:r>
              <a:rPr lang="en-US" b="1" dirty="0" err="1" smtClean="0">
                <a:latin typeface="Courier New" pitchFamily="49" charset="0"/>
                <a:cs typeface="Courier New" pitchFamily="49" charset="0"/>
              </a:rPr>
              <a:t>ProductCache</a:t>
            </a:r>
            <a:r>
              <a:rPr lang="en-US" b="1" dirty="0" smtClean="0">
                <a:latin typeface="Courier New" pitchFamily="49" charset="0"/>
                <a:cs typeface="Courier New" pitchFamily="49" charset="0"/>
              </a:rPr>
              <a:t> 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        get { return _instance; }</a:t>
            </a:r>
          </a:p>
          <a:p>
            <a:r>
              <a:rPr lang="en-US" b="1" dirty="0" smtClean="0">
                <a:latin typeface="Courier New" pitchFamily="49" charset="0"/>
                <a:cs typeface="Courier New" pitchFamily="49" charset="0"/>
              </a:rPr>
              <a:t>    }</a:t>
            </a:r>
          </a:p>
          <a:p>
            <a:r>
              <a:rPr lang="en-US" b="1" dirty="0" smtClean="0">
                <a:latin typeface="Courier New" pitchFamily="49" charset="0"/>
                <a:cs typeface="Courier New" pitchFamily="49" charset="0"/>
              </a:rPr>
              <a:t>}</a:t>
            </a:r>
            <a:endParaRPr lang="en-US"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Enabling DIP – create interfaces</a:t>
            </a:r>
            <a:endParaRPr lang="en-US" dirty="0"/>
          </a:p>
        </p:txBody>
      </p:sp>
      <p:sp>
        <p:nvSpPr>
          <p:cNvPr id="3" name="Content Placeholder 2"/>
          <p:cNvSpPr>
            <a:spLocks noGrp="1"/>
          </p:cNvSpPr>
          <p:nvPr>
            <p:ph idx="1"/>
          </p:nvPr>
        </p:nvSpPr>
        <p:spPr>
          <a:xfrm>
            <a:off x="838200" y="1828800"/>
            <a:ext cx="7159752" cy="2667000"/>
          </a:xfrm>
          <a:solidFill>
            <a:schemeClr val="bg1">
              <a:lumMod val="85000"/>
            </a:schemeClr>
          </a:solidFill>
        </p:spPr>
        <p:txBody>
          <a:bodyPr>
            <a:normAutofit/>
          </a:bodyPr>
          <a:lstStyle/>
          <a:p>
            <a:pPr>
              <a:buNone/>
            </a:pPr>
            <a:r>
              <a:rPr lang="en-US" sz="1800" b="1" dirty="0" smtClean="0">
                <a:latin typeface="Courier New" pitchFamily="49" charset="0"/>
                <a:cs typeface="Courier New" pitchFamily="49" charset="0"/>
              </a:rPr>
              <a:t>public class </a:t>
            </a:r>
            <a:r>
              <a:rPr lang="en-US" sz="1800" b="1" dirty="0" err="1" smtClean="0">
                <a:latin typeface="Courier New" pitchFamily="49" charset="0"/>
                <a:cs typeface="Courier New" pitchFamily="49" charset="0"/>
              </a:rPr>
              <a:t>ProductRepository</a:t>
            </a:r>
            <a:r>
              <a:rPr lang="en-US" sz="1800" b="1" dirty="0" smtClean="0">
                <a:latin typeface="Courier New" pitchFamily="49" charset="0"/>
                <a:cs typeface="Courier New" pitchFamily="49" charset="0"/>
              </a:rPr>
              <a:t> :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public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 { ... }</a:t>
            </a:r>
          </a:p>
          <a:p>
            <a:pPr>
              <a:buNone/>
            </a:pPr>
            <a:r>
              <a:rPr lang="en-US" sz="1800" b="1" dirty="0" smtClean="0">
                <a:latin typeface="Courier New" pitchFamily="49" charset="0"/>
                <a:cs typeface="Courier New" pitchFamily="49" charset="0"/>
              </a:rPr>
              <a:t>}</a:t>
            </a:r>
          </a:p>
          <a:p>
            <a:pPr>
              <a:buNone/>
            </a:pP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public interface </a:t>
            </a:r>
            <a:r>
              <a:rPr lang="en-US" sz="1800" b="1" dirty="0" err="1" smtClean="0">
                <a:latin typeface="Courier New" pitchFamily="49" charset="0"/>
                <a:cs typeface="Courier New" pitchFamily="49" charset="0"/>
              </a:rPr>
              <a:t>IProductRepository</a:t>
            </a:r>
            <a:endParaRPr lang="en-US" sz="1800" b="1" dirty="0" smtClean="0">
              <a:latin typeface="Courier New" pitchFamily="49" charset="0"/>
              <a:cs typeface="Courier New" pitchFamily="49" charset="0"/>
            </a:endParaRPr>
          </a:p>
          <a:p>
            <a:pPr>
              <a:buNone/>
            </a:pPr>
            <a:r>
              <a:rPr lang="en-US" sz="1800" b="1" dirty="0" smtClean="0">
                <a:latin typeface="Courier New" pitchFamily="49" charset="0"/>
                <a:cs typeface="Courier New" pitchFamily="49" charset="0"/>
              </a:rPr>
              <a:t>{</a:t>
            </a:r>
          </a:p>
          <a:p>
            <a:pPr>
              <a:buNone/>
            </a:pPr>
            <a:r>
              <a:rPr lang="en-US" sz="1800" b="1" dirty="0" smtClean="0">
                <a:latin typeface="Courier New" pitchFamily="49" charset="0"/>
                <a:cs typeface="Courier New" pitchFamily="49" charset="0"/>
              </a:rPr>
              <a:t>    Product Get(</a:t>
            </a:r>
            <a:r>
              <a:rPr lang="en-US" sz="1800" b="1" dirty="0" err="1" smtClean="0">
                <a:latin typeface="Courier New" pitchFamily="49" charset="0"/>
                <a:cs typeface="Courier New" pitchFamily="49" charset="0"/>
              </a:rPr>
              <a:t>int</a:t>
            </a:r>
            <a:r>
              <a:rPr lang="en-US" sz="1800" b="1" dirty="0" smtClean="0">
                <a:latin typeface="Courier New" pitchFamily="49" charset="0"/>
                <a:cs typeface="Courier New" pitchFamily="49" charset="0"/>
              </a:rPr>
              <a:t> id);</a:t>
            </a:r>
          </a:p>
          <a:p>
            <a:pPr>
              <a:buNone/>
            </a:pPr>
            <a:r>
              <a:rPr lang="en-US" sz="1800" b="1" dirty="0" smtClean="0">
                <a:latin typeface="Courier New" pitchFamily="49" charset="0"/>
                <a:cs typeface="Courier New" pitchFamily="49" charset="0"/>
              </a:rPr>
              <a:t>}</a:t>
            </a:r>
            <a:endParaRPr lang="en-US" sz="18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2097</TotalTime>
  <Words>5283</Words>
  <Application>Microsoft Office PowerPoint</Application>
  <PresentationFormat>On-screen Show (4:3)</PresentationFormat>
  <Paragraphs>973</Paragraphs>
  <Slides>112</Slides>
  <Notes>47</Notes>
  <HiddenSlides>0</HiddenSlides>
  <MMClips>0</MMClips>
  <ScaleCrop>false</ScaleCrop>
  <HeadingPairs>
    <vt:vector size="4" baseType="variant">
      <vt:variant>
        <vt:lpstr>Theme</vt:lpstr>
      </vt:variant>
      <vt:variant>
        <vt:i4>1</vt:i4>
      </vt:variant>
      <vt:variant>
        <vt:lpstr>Slide Titles</vt:lpstr>
      </vt:variant>
      <vt:variant>
        <vt:i4>112</vt:i4>
      </vt:variant>
    </vt:vector>
  </HeadingPairs>
  <TitlesOfParts>
    <vt:vector size="113" baseType="lpstr">
      <vt:lpstr>Human</vt:lpstr>
      <vt:lpstr>OOP, SOLID, and More!</vt:lpstr>
      <vt:lpstr>Why you should spend the next 4 hours in here</vt:lpstr>
      <vt:lpstr>Change is everything!</vt:lpstr>
      <vt:lpstr>The total cost of owning a mess</vt:lpstr>
      <vt:lpstr>Object-Oriented Programming</vt:lpstr>
      <vt:lpstr>From this…</vt:lpstr>
      <vt:lpstr>… to this</vt:lpstr>
      <vt:lpstr>CHANGE</vt:lpstr>
      <vt:lpstr>What object-oriented programming is</vt:lpstr>
      <vt:lpstr>OOP vs. Procedural Programming</vt:lpstr>
      <vt:lpstr>Why object-oriented programming?</vt:lpstr>
      <vt:lpstr>Gotchas</vt:lpstr>
      <vt:lpstr>Programming For Others</vt:lpstr>
      <vt:lpstr>Classes</vt:lpstr>
      <vt:lpstr>Objects</vt:lpstr>
      <vt:lpstr>3 Tenants of OOP</vt:lpstr>
      <vt:lpstr>Encapsulation</vt:lpstr>
      <vt:lpstr>Encapsulation</vt:lpstr>
      <vt:lpstr>Encapsulation</vt:lpstr>
      <vt:lpstr>Encapsulation</vt:lpstr>
      <vt:lpstr>Encapsulation</vt:lpstr>
      <vt:lpstr>Inheritance</vt:lpstr>
      <vt:lpstr>Inheritance</vt:lpstr>
      <vt:lpstr>We could do this…</vt:lpstr>
      <vt:lpstr>We could do this…</vt:lpstr>
      <vt:lpstr>Rethinking inheritance</vt:lpstr>
      <vt:lpstr>Rethinking inheritance</vt:lpstr>
      <vt:lpstr>Rethinking inheritance</vt:lpstr>
      <vt:lpstr>Rethinking inheritance</vt:lpstr>
      <vt:lpstr>Rethinking inheritance</vt:lpstr>
      <vt:lpstr>Ruby mixins</vt:lpstr>
      <vt:lpstr>Composition vs. inheritance</vt:lpstr>
      <vt:lpstr>(placeholder so that I know where the old SOLID talk started)</vt:lpstr>
      <vt:lpstr>Slide 34</vt:lpstr>
      <vt:lpstr>Why does this matter? </vt:lpstr>
      <vt:lpstr>Goal: Better Quality</vt:lpstr>
      <vt:lpstr>Slide 37</vt:lpstr>
      <vt:lpstr>Goal: Get Things Done Faster </vt:lpstr>
      <vt:lpstr>SOLID Principles</vt:lpstr>
      <vt:lpstr>More from Uncle Bob</vt:lpstr>
      <vt:lpstr>Ground Rules</vt:lpstr>
      <vt:lpstr>This should make things easier!</vt:lpstr>
      <vt:lpstr>Complexity </vt:lpstr>
      <vt:lpstr>Single Responsibility Principle</vt:lpstr>
      <vt:lpstr>Slide 45</vt:lpstr>
      <vt:lpstr>SRP Violation –  Multiple Responsibilities</vt:lpstr>
      <vt:lpstr>SRP Fix – Split big classes</vt:lpstr>
      <vt:lpstr>SRP Fix – Split big classes</vt:lpstr>
      <vt:lpstr>Slide 49</vt:lpstr>
      <vt:lpstr>Tips for not violating SRP - Layers</vt:lpstr>
      <vt:lpstr>SRP Violation – “god” classes</vt:lpstr>
      <vt:lpstr>Tips for not violating SRP – XML Comments</vt:lpstr>
      <vt:lpstr>Tips for not violating SRP - Verbs</vt:lpstr>
      <vt:lpstr>Why SRP matters</vt:lpstr>
      <vt:lpstr>When violating SRP might be OK</vt:lpstr>
      <vt:lpstr>Don’t overcomplicate!</vt:lpstr>
      <vt:lpstr>Slide 57</vt:lpstr>
      <vt:lpstr>Offshoot of SRP - Small Methods</vt:lpstr>
      <vt:lpstr>Small Methods - Before</vt:lpstr>
      <vt:lpstr>Small Methods - After</vt:lpstr>
      <vt:lpstr>Slide 61</vt:lpstr>
      <vt:lpstr>Slide 62</vt:lpstr>
      <vt:lpstr>Open Closed Principle</vt:lpstr>
      <vt:lpstr>Slide 64</vt:lpstr>
      <vt:lpstr>OCP Violation</vt:lpstr>
      <vt:lpstr>OCP Fix – Strategy Pattern</vt:lpstr>
      <vt:lpstr>Why OCP matters</vt:lpstr>
      <vt:lpstr>When violating OCP is OK</vt:lpstr>
      <vt:lpstr>OCP Rules of Thumb</vt:lpstr>
      <vt:lpstr>Don’t overcomplicate!</vt:lpstr>
      <vt:lpstr>Slide 71</vt:lpstr>
      <vt:lpstr>Liskov Substitution Principle</vt:lpstr>
      <vt:lpstr>Slide 73</vt:lpstr>
      <vt:lpstr>LSP Violation – Bad Abstraction</vt:lpstr>
      <vt:lpstr>LSP in other words… </vt:lpstr>
      <vt:lpstr>LSP Violation – Unexpected Results</vt:lpstr>
      <vt:lpstr>If you violate LSP…</vt:lpstr>
      <vt:lpstr>Slide 78</vt:lpstr>
      <vt:lpstr>Interface Segregation Principle</vt:lpstr>
      <vt:lpstr>Slide 80</vt:lpstr>
      <vt:lpstr>Slide 81</vt:lpstr>
      <vt:lpstr>ISP Smells</vt:lpstr>
      <vt:lpstr>Why ISP matters </vt:lpstr>
      <vt:lpstr>When violating ISP is OK </vt:lpstr>
      <vt:lpstr>Slide 85</vt:lpstr>
      <vt:lpstr>Dependency Inversion Principle</vt:lpstr>
      <vt:lpstr>Slide 87</vt:lpstr>
      <vt:lpstr>Tight Coupling</vt:lpstr>
      <vt:lpstr>Tips for not violating DIP - Layers</vt:lpstr>
      <vt:lpstr>Tips for not violating DIP - Layers</vt:lpstr>
      <vt:lpstr>Tips for not violating DIP - Layers</vt:lpstr>
      <vt:lpstr>Layers – What’s the big deal?</vt:lpstr>
      <vt:lpstr>Goal: Testability</vt:lpstr>
      <vt:lpstr>Unit Tests vs. Integration Tests</vt:lpstr>
      <vt:lpstr>DIP Enables Testability</vt:lpstr>
      <vt:lpstr>DIP Violations</vt:lpstr>
      <vt:lpstr>DIP Violations</vt:lpstr>
      <vt:lpstr>DIP Violations</vt:lpstr>
      <vt:lpstr>Enabling DIP – create interfaces</vt:lpstr>
      <vt:lpstr>Enabling DIP – Constructor Injection</vt:lpstr>
      <vt:lpstr>What is a DI (IoC) Container?</vt:lpstr>
      <vt:lpstr>DI Containers</vt:lpstr>
      <vt:lpstr>Enabling DIP – Constructor Injection</vt:lpstr>
      <vt:lpstr>Setting up StructureMap</vt:lpstr>
      <vt:lpstr>StructureMap - Conventions</vt:lpstr>
      <vt:lpstr>StructureMap - Initialization</vt:lpstr>
      <vt:lpstr>StructureMap - Singletons</vt:lpstr>
      <vt:lpstr>StructureMap – Object Lifetimes</vt:lpstr>
      <vt:lpstr>DI Container Rules</vt:lpstr>
      <vt:lpstr>Slide 110</vt:lpstr>
      <vt:lpstr>Recap</vt:lpstr>
      <vt:lpstr>Resources / Contact Info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158</cp:revision>
  <dcterms:created xsi:type="dcterms:W3CDTF">2009-08-30T02:22:17Z</dcterms:created>
  <dcterms:modified xsi:type="dcterms:W3CDTF">2010-01-04T02:18:54Z</dcterms:modified>
</cp:coreProperties>
</file>