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320" r:id="rId2"/>
    <p:sldId id="353" r:id="rId3"/>
    <p:sldId id="321" r:id="rId4"/>
    <p:sldId id="323" r:id="rId5"/>
    <p:sldId id="322" r:id="rId6"/>
    <p:sldId id="325" r:id="rId7"/>
    <p:sldId id="324" r:id="rId8"/>
    <p:sldId id="327" r:id="rId9"/>
    <p:sldId id="328" r:id="rId10"/>
    <p:sldId id="329" r:id="rId11"/>
    <p:sldId id="330" r:id="rId12"/>
    <p:sldId id="331" r:id="rId13"/>
    <p:sldId id="348" r:id="rId14"/>
    <p:sldId id="349" r:id="rId15"/>
    <p:sldId id="342" r:id="rId16"/>
    <p:sldId id="343" r:id="rId17"/>
    <p:sldId id="344" r:id="rId18"/>
    <p:sldId id="345" r:id="rId19"/>
    <p:sldId id="346" r:id="rId20"/>
    <p:sldId id="347" r:id="rId21"/>
    <p:sldId id="350" r:id="rId22"/>
    <p:sldId id="352" r:id="rId23"/>
    <p:sldId id="351" r:id="rId24"/>
    <p:sldId id="339" r:id="rId25"/>
    <p:sldId id="340" r:id="rId26"/>
    <p:sldId id="341" r:id="rId27"/>
    <p:sldId id="333" r:id="rId28"/>
    <p:sldId id="334" r:id="rId29"/>
    <p:sldId id="335" r:id="rId30"/>
    <p:sldId id="354" r:id="rId31"/>
    <p:sldId id="337" r:id="rId32"/>
    <p:sldId id="33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-Rails is the "company framework" that everyone is trying to build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-things are done the same way in most Rails projects, so you can join a Rails team and you don't have to learn someone else's homegrown framework  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-homegrown frameworks often are a big detriment to getting things done (maintenance is hard, keeps you from upgrading your codebase, etc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in the enterprise - cleanest 4 yr old codebase I've ever worked on, wouldn't gain much if I could rewrite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</a:p>
          <a:p>
            <a:pPr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companies using Rails (Twitter,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Hulu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-not "switching to Ruby", not "leaving .NET"- don't be afraid of leaving your comfort zone (framework, language, syntax, etc.)- you will learn things that will help you on other platforms/languages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-Ruby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Rails is just another tool in my toolbox (that happens to be really good at building web applications)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been annoyed by:</a:t>
            </a:r>
          </a:p>
          <a:p>
            <a:pPr>
              <a:buFontTx/>
              <a:buChar char="-"/>
            </a:pPr>
            <a:r>
              <a:rPr lang="en-US" dirty="0" smtClean="0"/>
              <a:t>Not</a:t>
            </a:r>
            <a:r>
              <a:rPr lang="en-US" baseline="0" dirty="0" smtClean="0"/>
              <a:t> being able to override a method unless it’s marked as virtual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inherit from a sealed class</a:t>
            </a:r>
          </a:p>
          <a:p>
            <a:pPr>
              <a:buFontTx/>
              <a:buChar char="-"/>
            </a:pPr>
            <a:r>
              <a:rPr lang="en-US" baseline="0" dirty="0" smtClean="0"/>
              <a:t>Getting 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Not being able to add methods to an existing class</a:t>
            </a:r>
          </a:p>
          <a:p>
            <a:pPr>
              <a:buFontTx/>
              <a:buChar char="-"/>
            </a:pPr>
            <a:r>
              <a:rPr lang="en-US" baseline="0" dirty="0" smtClean="0"/>
              <a:t>Not having </a:t>
            </a:r>
            <a:r>
              <a:rPr lang="en-US" baseline="0" dirty="0" err="1" smtClean="0"/>
              <a:t>mixins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Having to use dependency injection in order to test</a:t>
            </a:r>
          </a:p>
          <a:p>
            <a:pPr>
              <a:buFontTx/>
              <a:buChar char="-"/>
            </a:pPr>
            <a:r>
              <a:rPr lang="en-US" dirty="0" smtClean="0"/>
              <a:t>Having to</a:t>
            </a:r>
            <a:r>
              <a:rPr lang="en-US" baseline="0" dirty="0" smtClean="0"/>
              <a:t> compile your code every time you change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got annoying…</a:t>
            </a:r>
          </a:p>
          <a:p>
            <a:pPr>
              <a:buFontTx/>
              <a:buChar char="-"/>
            </a:pPr>
            <a:r>
              <a:rPr lang="en-US" baseline="0" dirty="0" smtClean="0"/>
              <a:t>Generic constraint errors</a:t>
            </a:r>
          </a:p>
          <a:p>
            <a:pPr>
              <a:buFontTx/>
              <a:buChar char="-"/>
            </a:pPr>
            <a:r>
              <a:rPr lang="en-US" baseline="0" dirty="0" smtClean="0"/>
              <a:t>Sealed classes and methods</a:t>
            </a:r>
          </a:p>
          <a:p>
            <a:pPr>
              <a:buFontTx/>
              <a:buChar char="-"/>
            </a:pPr>
            <a:r>
              <a:rPr lang="en-US" baseline="0" dirty="0" smtClean="0"/>
              <a:t>The fact that I have to wait for everything to 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and</a:t>
            </a:r>
            <a:r>
              <a:rPr lang="en-US" baseline="0" dirty="0" smtClean="0"/>
              <a:t> coffee</a:t>
            </a:r>
            <a:endParaRPr lang="en-US" dirty="0" smtClean="0"/>
          </a:p>
          <a:p>
            <a:r>
              <a:rPr lang="en-US" dirty="0" smtClean="0"/>
              <a:t>Rails</a:t>
            </a:r>
            <a:r>
              <a:rPr lang="en-US" baseline="0" dirty="0" smtClean="0"/>
              <a:t> for .NET Developers</a:t>
            </a:r>
          </a:p>
          <a:p>
            <a:r>
              <a:rPr lang="en-US" baseline="0" dirty="0" smtClean="0"/>
              <a:t>Practice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1/12/2011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1/12/2011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ubykoan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slav.uniqpath.com/poignant-guide/" TargetMode="External"/><Relationship Id="rId4" Type="http://schemas.openxmlformats.org/officeDocument/2006/relationships/hyperlink" Target="http://railscasts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dirty="0"/>
              <a:t>Venturing Into The Wild: A .NET Developer's Experience As A Ruby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4890911"/>
            <a:ext cx="6400800" cy="1967089"/>
          </a:xfrm>
        </p:spPr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pic>
        <p:nvPicPr>
          <p:cNvPr id="27650" name="Picture 2" descr="http://www.hearos.com/images/nascar-r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892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Ruby on Rails</a:t>
            </a:r>
            <a:endParaRPr lang="en-US" dirty="0"/>
          </a:p>
        </p:txBody>
      </p:sp>
      <p:pic>
        <p:nvPicPr>
          <p:cNvPr id="31746" name="Picture 2" descr="http://shared1.pragprog.com/images/covers/original/cerail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22120"/>
            <a:ext cx="4114800" cy="4937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ASP .NET MVC and Rails are very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You can do more with less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ActiveRecord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::Base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belongs_to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has_many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validates_length_of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:name, :maximum =&gt; 100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named_scope</a:t>
            </a:r>
            <a:r>
              <a:rPr lang="en-US" sz="1500" dirty="0" smtClean="0"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latin typeface="Lucida Console" pitchFamily="49" charset="0"/>
              </a:rPr>
              <a:t>UserStatus</a:t>
            </a:r>
            <a:r>
              <a:rPr lang="en-US" sz="1500" dirty="0" smtClean="0">
                <a:latin typeface="Lucida Console" pitchFamily="49" charset="0"/>
              </a:rPr>
              <a:t>::ACTIVE]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Independent consultant in Columbus, OH</a:t>
            </a:r>
          </a:p>
          <a:p>
            <a:pPr>
              <a:buNone/>
            </a:pPr>
            <a:r>
              <a:rPr lang="en-US" dirty="0" smtClean="0"/>
              <a:t>.NET, Ruby on Rails, Agile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Email</a:t>
            </a:r>
            <a:r>
              <a:rPr lang="en-US" dirty="0" smtClean="0"/>
              <a:t>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more with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create table Users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(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id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name </a:t>
            </a:r>
            <a:r>
              <a:rPr lang="en-US" sz="1500" dirty="0" err="1" smtClean="0">
                <a:latin typeface="Lucida Console" pitchFamily="49" charset="0"/>
              </a:rPr>
              <a:t>varchar</a:t>
            </a:r>
            <a:r>
              <a:rPr lang="en-US" sz="1500" dirty="0" smtClean="0">
                <a:latin typeface="Lucida Console" pitchFamily="49" charset="0"/>
              </a:rPr>
              <a:t>(100),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user_status_id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int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created_at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>,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  </a:t>
            </a:r>
            <a:r>
              <a:rPr lang="en-US" sz="1500" dirty="0" err="1" smtClean="0">
                <a:latin typeface="Lucida Console" pitchFamily="49" charset="0"/>
              </a:rPr>
              <a:t>updated_at</a:t>
            </a:r>
            <a:r>
              <a:rPr lang="en-US" sz="1500" dirty="0" smtClean="0">
                <a:latin typeface="Lucida Console" pitchFamily="49" charset="0"/>
              </a:rPr>
              <a:t> </a:t>
            </a:r>
            <a:r>
              <a:rPr lang="en-US" sz="1500" dirty="0" err="1" smtClean="0">
                <a:latin typeface="Lucida Console" pitchFamily="49" charset="0"/>
              </a:rPr>
              <a:t>datetime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5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Lucida Console" pitchFamily="49" charset="0"/>
              </a:rPr>
              <a:t>class User &lt; </a:t>
            </a:r>
            <a:r>
              <a:rPr lang="en-US" sz="1500" dirty="0" err="1" smtClean="0">
                <a:latin typeface="Lucida Console" pitchFamily="49" charset="0"/>
              </a:rPr>
              <a:t>ActiveRecord</a:t>
            </a:r>
            <a:r>
              <a:rPr lang="en-US" sz="1500" dirty="0" smtClean="0">
                <a:latin typeface="Lucida Console" pitchFamily="49" charset="0"/>
              </a:rPr>
              <a:t>::Base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belongs_to</a:t>
            </a:r>
            <a:r>
              <a:rPr lang="en-US" sz="1500" dirty="0" smtClean="0">
                <a:latin typeface="Lucida Console" pitchFamily="49" charset="0"/>
              </a:rPr>
              <a:t> :</a:t>
            </a:r>
            <a:r>
              <a:rPr lang="en-US" sz="1500" dirty="0" err="1" smtClean="0">
                <a:latin typeface="Lucida Console" pitchFamily="49" charset="0"/>
              </a:rPr>
              <a:t>user_status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has_many</a:t>
            </a:r>
            <a:r>
              <a:rPr lang="en-US" sz="1500" dirty="0" smtClean="0">
                <a:latin typeface="Lucida Console" pitchFamily="49" charset="0"/>
              </a:rPr>
              <a:t> :roles, :through =&gt; :</a:t>
            </a:r>
            <a:r>
              <a:rPr lang="en-US" sz="1500" dirty="0" err="1" smtClean="0">
                <a:latin typeface="Lucida Console" pitchFamily="49" charset="0"/>
              </a:rPr>
              <a:t>user_roles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latin typeface="Lucida Console" pitchFamily="49" charset="0"/>
              </a:rPr>
              <a:t>validates_length_of</a:t>
            </a:r>
            <a:r>
              <a:rPr lang="en-US" sz="1500" dirty="0" smtClean="0">
                <a:latin typeface="Lucida Console" pitchFamily="49" charset="0"/>
              </a:rPr>
              <a:t> :name, :maximum =&gt; 100</a:t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  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named_scope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:active, </a:t>
            </a: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              :conditions =&gt; ["user_status.id = ?", </a:t>
            </a:r>
            <a:r>
              <a:rPr lang="en-US" sz="1500" dirty="0" err="1" smtClean="0">
                <a:solidFill>
                  <a:srgbClr val="FF0000"/>
                </a:solidFill>
                <a:latin typeface="Lucida Console" pitchFamily="49" charset="0"/>
              </a:rPr>
              <a:t>UserStatus</a:t>
            </a:r>
            <a:r>
              <a:rPr lang="en-US" sz="1500" dirty="0" smtClean="0">
                <a:solidFill>
                  <a:srgbClr val="FF0000"/>
                </a:solidFill>
                <a:latin typeface="Lucida Console" pitchFamily="49" charset="0"/>
              </a:rPr>
              <a:t>::ACTIVE]</a:t>
            </a:r>
            <a:r>
              <a:rPr lang="en-US" sz="1500" dirty="0" smtClean="0">
                <a:latin typeface="Lucida Console" pitchFamily="49" charset="0"/>
              </a:rPr>
              <a:t/>
            </a:r>
            <a:br>
              <a:rPr lang="en-US" sz="1500" dirty="0" smtClean="0">
                <a:latin typeface="Lucida Console" pitchFamily="49" charset="0"/>
              </a:rPr>
            </a:br>
            <a:r>
              <a:rPr lang="en-US" sz="1500" dirty="0" smtClean="0">
                <a:latin typeface="Lucida Console" pitchFamily="49" charset="0"/>
              </a:rPr>
              <a:t>end</a:t>
            </a:r>
            <a:endParaRPr lang="en-US" sz="15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1600200"/>
            <a:ext cx="487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adds </a:t>
            </a:r>
            <a:r>
              <a:rPr lang="en-US" dirty="0" err="1" smtClean="0"/>
              <a:t>User.active</a:t>
            </a:r>
            <a:r>
              <a:rPr lang="en-US" dirty="0" smtClean="0"/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If it’s hard, you’re probably doing it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Innovation is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Patterns and “best practices” are different between static and dynamic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Employee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static Employee Load(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Save()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	public </a:t>
            </a:r>
            <a:r>
              <a:rPr lang="en-US" sz="1800" dirty="0" err="1" smtClean="0">
                <a:latin typeface="Lucida Console" pitchFamily="49" charset="0"/>
              </a:rPr>
              <a:t>bool</a:t>
            </a:r>
            <a:r>
              <a:rPr lang="en-US" sz="1800" dirty="0" smtClean="0">
                <a:latin typeface="Lucida Console" pitchFamily="49" charset="0"/>
              </a:rPr>
              <a:t> Delete()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How do I stub out the Load method in a test?</a:t>
            </a:r>
          </a:p>
          <a:p>
            <a:r>
              <a:rPr lang="en-US" dirty="0" smtClean="0"/>
              <a:t>How can I implement cross-cutting concerns (e.g. caching when saving) without duplicating code?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Ruby, I can stub out class methods (i.e. static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Active Record Pattern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class Employee &lt; </a:t>
            </a:r>
            <a:r>
              <a:rPr lang="en-US" sz="1900" dirty="0" err="1" smtClean="0">
                <a:latin typeface="Lucida Console" pitchFamily="49" charset="0"/>
              </a:rPr>
              <a:t>ActiveRecord</a:t>
            </a:r>
            <a:r>
              <a:rPr lang="en-US" sz="1900" dirty="0" smtClean="0">
                <a:latin typeface="Lucida Console" pitchFamily="49" charset="0"/>
              </a:rPr>
              <a:t>::Base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</a:t>
            </a:r>
            <a:r>
              <a:rPr lang="en-US" sz="1900" b="1" dirty="0" smtClean="0">
                <a:solidFill>
                  <a:srgbClr val="FF0000"/>
                </a:solidFill>
                <a:latin typeface="Lucida Console" pitchFamily="49" charset="0"/>
              </a:rPr>
              <a:t>include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</a:t>
            </a:r>
          </a:p>
          <a:p>
            <a:pPr>
              <a:buNone/>
            </a:pPr>
            <a:endParaRPr lang="en-US" sz="19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module Cacheable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def save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</a:t>
            </a:r>
            <a:r>
              <a:rPr lang="en-US" sz="1900" dirty="0" err="1" smtClean="0">
                <a:latin typeface="Lucida Console" pitchFamily="49" charset="0"/>
              </a:rPr>
              <a:t>Cache.save</a:t>
            </a:r>
            <a:r>
              <a:rPr lang="en-US" sz="1900" dirty="0" smtClean="0">
                <a:latin typeface="Lucida Console" pitchFamily="49" charset="0"/>
              </a:rPr>
              <a:t>(self)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  super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  end</a:t>
            </a:r>
          </a:p>
          <a:p>
            <a:pPr>
              <a:buNone/>
            </a:pPr>
            <a:r>
              <a:rPr lang="en-US" sz="1900" dirty="0" smtClean="0">
                <a:latin typeface="Lucida Console" pitchFamily="49" charset="0"/>
              </a:rPr>
              <a:t>end </a:t>
            </a: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Ruby, I can mix in modules that will modify the class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Code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in the Enterprise</a:t>
            </a:r>
            <a:endParaRPr lang="en-US" dirty="0"/>
          </a:p>
        </p:txBody>
      </p:sp>
      <p:pic>
        <p:nvPicPr>
          <p:cNvPr id="8194" name="Picture 2" descr="Twit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2545770" cy="1600200"/>
          </a:xfrm>
          <a:prstGeom prst="rect">
            <a:avLst/>
          </a:prstGeom>
          <a:noFill/>
        </p:spPr>
      </p:pic>
      <p:pic>
        <p:nvPicPr>
          <p:cNvPr id="8196" name="Picture 4" descr="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828800"/>
            <a:ext cx="2590800" cy="1628505"/>
          </a:xfrm>
          <a:prstGeom prst="rect">
            <a:avLst/>
          </a:prstGeom>
          <a:noFill/>
        </p:spPr>
      </p:pic>
      <p:pic>
        <p:nvPicPr>
          <p:cNvPr id="8198" name="Picture 6" descr="http://rubyonrails.org/images/applications/hul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114800"/>
            <a:ext cx="2545770" cy="1600200"/>
          </a:xfrm>
          <a:prstGeom prst="rect">
            <a:avLst/>
          </a:prstGeom>
          <a:noFill/>
        </p:spPr>
      </p:pic>
      <p:pic>
        <p:nvPicPr>
          <p:cNvPr id="8200" name="Picture 8" descr="Group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2830" y="4191000"/>
            <a:ext cx="2545770" cy="160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46751" y="3505200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Twitter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5814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Github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594360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Hulu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594360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Groupon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My Journey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- 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for .NET Developers</a:t>
            </a:r>
          </a:p>
          <a:p>
            <a:pPr lvl="1"/>
            <a:r>
              <a:rPr lang="en-US" sz="2400" dirty="0" smtClean="0"/>
              <a:t>by Jeff Cohen and Brian Eng</a:t>
            </a:r>
          </a:p>
          <a:p>
            <a:r>
              <a:rPr lang="en-US" dirty="0" smtClean="0"/>
              <a:t>Agile Web Development With Rails</a:t>
            </a:r>
          </a:p>
          <a:p>
            <a:pPr lvl="1"/>
            <a:r>
              <a:rPr lang="en-US" sz="2400" dirty="0" smtClean="0"/>
              <a:t>by Sam Ruby, Dave Thomas, David </a:t>
            </a:r>
            <a:r>
              <a:rPr lang="en-US" sz="2400" dirty="0" err="1" smtClean="0"/>
              <a:t>Heinemeier</a:t>
            </a:r>
            <a:r>
              <a:rPr lang="en-US" sz="2400" dirty="0" smtClean="0"/>
              <a:t> Hansson</a:t>
            </a:r>
          </a:p>
          <a:p>
            <a:r>
              <a:rPr lang="en-US" dirty="0" smtClean="0"/>
              <a:t>Programming Ruby 1.9 (aka the “Pickaxe” book)</a:t>
            </a:r>
          </a:p>
          <a:p>
            <a:pPr lvl="1"/>
            <a:r>
              <a:rPr lang="en-US" sz="2400" dirty="0" smtClean="0"/>
              <a:t>by Dave Thomas, with Chad Fowler and Andy Hunt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All found at http://pragprog.com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Koans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http://rubykoans.com</a:t>
            </a:r>
            <a:endParaRPr lang="en-US" dirty="0" smtClean="0"/>
          </a:p>
          <a:p>
            <a:r>
              <a:rPr lang="en-US" dirty="0" err="1" smtClean="0"/>
              <a:t>Railscasts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http://railscasts.com</a:t>
            </a:r>
            <a:endParaRPr lang="en-US" dirty="0" smtClean="0"/>
          </a:p>
          <a:p>
            <a:r>
              <a:rPr lang="en-US" dirty="0" smtClean="0"/>
              <a:t>Why’s Poignant Guide To Ruby</a:t>
            </a:r>
          </a:p>
          <a:p>
            <a:pPr lvl="1"/>
            <a:r>
              <a:rPr lang="en-US" dirty="0" smtClean="0">
                <a:hlinkClick r:id="rId5"/>
              </a:rPr>
              <a:t>http://mislav.uniqpath.com/poignant-guide/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public void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Page_Load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(Object sender, </a:t>
            </a:r>
            <a:r>
              <a:rPr lang="en-US" sz="2000" dirty="0" err="1" smtClean="0">
                <a:solidFill>
                  <a:schemeClr val="bg1"/>
                </a:solidFill>
                <a:latin typeface="Lucida Console" pitchFamily="49" charset="0"/>
              </a:rPr>
              <a:t>EventArgs</a:t>
            </a: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 e)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pic>
        <p:nvPicPr>
          <p:cNvPr id="4" name="Picture 3" descr="spaghetti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1435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57351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6000" dirty="0" smtClean="0"/>
              <a:t>Why Ruby?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“Sometimes I want to do Ruby because it means that I’m more likely to be able to do TDD.”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Greg Malcolm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“I feel like the shackles have been taken off.”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                                      -- Leon </a:t>
            </a:r>
            <a:r>
              <a:rPr lang="en-US" sz="4000" dirty="0" err="1" smtClean="0"/>
              <a:t>Gersing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interface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 where T : </a:t>
            </a:r>
            <a:r>
              <a:rPr lang="en-US" sz="1800" dirty="0" err="1" smtClean="0">
                <a:latin typeface="Lucida Console" pitchFamily="49" charset="0"/>
              </a:rPr>
              <a:t>EntityBase</a:t>
            </a: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public class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&lt;T&gt; : </a:t>
            </a:r>
            <a:r>
              <a:rPr lang="en-US" sz="1800" dirty="0" err="1" smtClean="0">
                <a:latin typeface="Lucida Console" pitchFamily="49" charset="0"/>
              </a:rPr>
              <a:t>IGetObjectService</a:t>
            </a:r>
            <a:r>
              <a:rPr lang="en-US" sz="1800" dirty="0" smtClean="0">
                <a:latin typeface="Lucida Console" pitchFamily="49" charset="0"/>
              </a:rPr>
              <a:t>&lt;T&gt;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GetObjectService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IRepository</a:t>
            </a:r>
            <a:r>
              <a:rPr lang="en-US" sz="1800" dirty="0" smtClean="0">
                <a:latin typeface="Lucida Console" pitchFamily="49" charset="0"/>
              </a:rPr>
              <a:t>&lt;T&gt; repository) {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/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   public T Get(</a:t>
            </a: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id)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   public </a:t>
            </a:r>
            <a:r>
              <a:rPr lang="en-US" sz="1800" dirty="0" err="1" smtClean="0">
                <a:latin typeface="Lucida Console" pitchFamily="49" charset="0"/>
              </a:rPr>
              <a:t>IList</a:t>
            </a:r>
            <a:r>
              <a:rPr lang="en-US" sz="1800" dirty="0" smtClean="0">
                <a:latin typeface="Lucida Console" pitchFamily="49" charset="0"/>
              </a:rPr>
              <a:t>&lt;T&gt; </a:t>
            </a:r>
            <a:r>
              <a:rPr lang="en-US" sz="1800" dirty="0" err="1" smtClean="0">
                <a:latin typeface="Lucida Console" pitchFamily="49" charset="0"/>
              </a:rPr>
              <a:t>GetAll</a:t>
            </a:r>
            <a:r>
              <a:rPr lang="en-US" sz="1800" dirty="0" smtClean="0">
                <a:latin typeface="Lucida Console" pitchFamily="49" charset="0"/>
              </a:rPr>
              <a:t>() { ... }</a:t>
            </a:r>
          </a:p>
          <a:p>
            <a:pPr>
              <a:buNone/>
            </a:pPr>
            <a:r>
              <a:rPr lang="en-US" sz="1800" dirty="0" smtClean="0">
                <a:latin typeface="Lucida Console" pitchFamily="49" charset="0"/>
              </a:rPr>
              <a:t>}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1875</TotalTime>
  <Words>558</Words>
  <Application>Microsoft Office PowerPoint</Application>
  <PresentationFormat>On-screen Show (4:3)</PresentationFormat>
  <Paragraphs>204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Human</vt:lpstr>
      <vt:lpstr>Venturing Into The Wild: A .NET Developer's Experience As A Ruby Developer</vt:lpstr>
      <vt:lpstr>About Me</vt:lpstr>
      <vt:lpstr>My Journey</vt:lpstr>
      <vt:lpstr>ASP .NET WebForms</vt:lpstr>
      <vt:lpstr>ASP .NET MVC</vt:lpstr>
      <vt:lpstr>Why Ruby?</vt:lpstr>
      <vt:lpstr>Why Ruby?</vt:lpstr>
      <vt:lpstr>Why Ruby?</vt:lpstr>
      <vt:lpstr>Why Ruby?</vt:lpstr>
      <vt:lpstr>Why Ruby?</vt:lpstr>
      <vt:lpstr>How I Learned Ruby on Rails</vt:lpstr>
      <vt:lpstr>How I Learned Ruby on Rails</vt:lpstr>
      <vt:lpstr>What I’ve Learned</vt:lpstr>
      <vt:lpstr>What I’ve Learned</vt:lpstr>
      <vt:lpstr>Doing more with less</vt:lpstr>
      <vt:lpstr>Doing more with less</vt:lpstr>
      <vt:lpstr>Doing more with less</vt:lpstr>
      <vt:lpstr>Doing more with less</vt:lpstr>
      <vt:lpstr>Doing more with less</vt:lpstr>
      <vt:lpstr>Doing more with less</vt:lpstr>
      <vt:lpstr>What I’ve Learned</vt:lpstr>
      <vt:lpstr>What I’ve Learned</vt:lpstr>
      <vt:lpstr>What I’ve Learned</vt:lpstr>
      <vt:lpstr>The Active Record Pattern - .NET</vt:lpstr>
      <vt:lpstr>The Active Record Pattern - Ruby</vt:lpstr>
      <vt:lpstr>The Active Record Pattern - Ruby</vt:lpstr>
      <vt:lpstr>Code!</vt:lpstr>
      <vt:lpstr>Conclusions</vt:lpstr>
      <vt:lpstr>Rails in the Enterprise</vt:lpstr>
      <vt:lpstr>Resources - Books</vt:lpstr>
      <vt:lpstr>Resources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227</cp:revision>
  <dcterms:created xsi:type="dcterms:W3CDTF">2009-08-30T02:22:17Z</dcterms:created>
  <dcterms:modified xsi:type="dcterms:W3CDTF">2011-01-12T19:17:58Z</dcterms:modified>
</cp:coreProperties>
</file>