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78"/>
  </p:notesMasterIdLst>
  <p:sldIdLst>
    <p:sldId id="256" r:id="rId2"/>
    <p:sldId id="344" r:id="rId3"/>
    <p:sldId id="345" r:id="rId4"/>
    <p:sldId id="265" r:id="rId5"/>
    <p:sldId id="276" r:id="rId6"/>
    <p:sldId id="278" r:id="rId7"/>
    <p:sldId id="277" r:id="rId8"/>
    <p:sldId id="262" r:id="rId9"/>
    <p:sldId id="321" r:id="rId10"/>
    <p:sldId id="263" r:id="rId11"/>
    <p:sldId id="320" r:id="rId12"/>
    <p:sldId id="322" r:id="rId13"/>
    <p:sldId id="264" r:id="rId14"/>
    <p:sldId id="266" r:id="rId15"/>
    <p:sldId id="272" r:id="rId16"/>
    <p:sldId id="334" r:id="rId17"/>
    <p:sldId id="335" r:id="rId18"/>
    <p:sldId id="283" r:id="rId19"/>
    <p:sldId id="287" r:id="rId20"/>
    <p:sldId id="267" r:id="rId21"/>
    <p:sldId id="273" r:id="rId22"/>
    <p:sldId id="274" r:id="rId23"/>
    <p:sldId id="268" r:id="rId24"/>
    <p:sldId id="269" r:id="rId25"/>
    <p:sldId id="270" r:id="rId26"/>
    <p:sldId id="346" r:id="rId27"/>
    <p:sldId id="281" r:id="rId28"/>
    <p:sldId id="282" r:id="rId29"/>
    <p:sldId id="284" r:id="rId30"/>
    <p:sldId id="349" r:id="rId31"/>
    <p:sldId id="285" r:id="rId32"/>
    <p:sldId id="291" r:id="rId33"/>
    <p:sldId id="292" r:id="rId34"/>
    <p:sldId id="293" r:id="rId35"/>
    <p:sldId id="337" r:id="rId36"/>
    <p:sldId id="295" r:id="rId37"/>
    <p:sldId id="296" r:id="rId38"/>
    <p:sldId id="297" r:id="rId39"/>
    <p:sldId id="300" r:id="rId40"/>
    <p:sldId id="298" r:id="rId41"/>
    <p:sldId id="299" r:id="rId42"/>
    <p:sldId id="338" r:id="rId43"/>
    <p:sldId id="301" r:id="rId44"/>
    <p:sldId id="305" r:id="rId45"/>
    <p:sldId id="302" r:id="rId46"/>
    <p:sldId id="303" r:id="rId47"/>
    <p:sldId id="304" r:id="rId48"/>
    <p:sldId id="306" r:id="rId49"/>
    <p:sldId id="339" r:id="rId50"/>
    <p:sldId id="307" r:id="rId51"/>
    <p:sldId id="311" r:id="rId52"/>
    <p:sldId id="313" r:id="rId53"/>
    <p:sldId id="308" r:id="rId54"/>
    <p:sldId id="347" r:id="rId55"/>
    <p:sldId id="309" r:id="rId56"/>
    <p:sldId id="310" r:id="rId57"/>
    <p:sldId id="343" r:id="rId58"/>
    <p:sldId id="342" r:id="rId59"/>
    <p:sldId id="348" r:id="rId60"/>
    <p:sldId id="312" r:id="rId61"/>
    <p:sldId id="314" r:id="rId62"/>
    <p:sldId id="315" r:id="rId63"/>
    <p:sldId id="316" r:id="rId64"/>
    <p:sldId id="317" r:id="rId65"/>
    <p:sldId id="323" r:id="rId66"/>
    <p:sldId id="319" r:id="rId67"/>
    <p:sldId id="341" r:id="rId68"/>
    <p:sldId id="324" r:id="rId69"/>
    <p:sldId id="327" r:id="rId70"/>
    <p:sldId id="325" r:id="rId71"/>
    <p:sldId id="328" r:id="rId72"/>
    <p:sldId id="331" r:id="rId73"/>
    <p:sldId id="326" r:id="rId74"/>
    <p:sldId id="340" r:id="rId75"/>
    <p:sldId id="332" r:id="rId76"/>
    <p:sldId id="333"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33" autoAdjust="0"/>
  </p:normalViewPr>
  <p:slideViewPr>
    <p:cSldViewPr>
      <p:cViewPr varScale="1">
        <p:scale>
          <a:sx n="65" d="100"/>
          <a:sy n="65" d="100"/>
        </p:scale>
        <p:origin x="-1308"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22DD2D-CE48-432A-B750-FE638311F72D}" type="datetimeFigureOut">
              <a:rPr lang="en-US" smtClean="0"/>
              <a:pPr/>
              <a:t>2/23/2010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B52E04-8F68-435C-880A-7C7B12D9BA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 of these </a:t>
            </a:r>
            <a:r>
              <a:rPr lang="en-US" dirty="0" err="1" smtClean="0"/>
              <a:t>Legos</a:t>
            </a:r>
            <a:r>
              <a:rPr lang="en-US" dirty="0" smtClean="0"/>
              <a:t> have a very specific purpose and a way to interact</a:t>
            </a:r>
            <a:r>
              <a:rPr lang="en-US" baseline="0" dirty="0" smtClean="0"/>
              <a:t> with each other.  Using these simple blocks, you can create amazing Lego structures.  </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small, useful Lego blocks instead of oddly-shaped</a:t>
            </a:r>
            <a:r>
              <a:rPr lang="en-US" baseline="0" dirty="0" smtClean="0"/>
              <a:t> ones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a:t>
            </a:r>
            <a:r>
              <a:rPr lang="en-US" baseline="0" dirty="0" smtClean="0"/>
              <a:t> what a domain service is – not a web service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This is not added complexity – I’m not</a:t>
            </a:r>
            <a:r>
              <a:rPr lang="en-US" baseline="0" dirty="0" smtClean="0"/>
              <a:t> writing any more code than I did when it was all one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Big classes are harder to read, write, change,</a:t>
            </a:r>
            <a:r>
              <a:rPr lang="en-US" baseline="0" dirty="0" smtClean="0"/>
              <a:t> or test</a:t>
            </a:r>
          </a:p>
          <a:p>
            <a:pPr>
              <a:buFontTx/>
              <a:buChar char="-"/>
            </a:pPr>
            <a:r>
              <a:rPr lang="en-US" baseline="0" dirty="0" smtClean="0"/>
              <a:t>Big classes often mean tight coupling, so it’s difficult to change one part of the class without affecting the other parts of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Common sense – go with your gut – don’t sit</a:t>
            </a:r>
            <a:r>
              <a:rPr lang="en-US" baseline="0" dirty="0" smtClean="0"/>
              <a:t> there for half an hour trying to figure out if a class violates SRP.  If you can’t make a decision, just leave it how it is, you can come back and refactor later if you need to.</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We are trying</a:t>
            </a:r>
            <a:r>
              <a:rPr lang="en-US" baseline="0" dirty="0" smtClean="0"/>
              <a:t> to do 2 things here – find subsets of users, and return user summaries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Now the </a:t>
            </a:r>
            <a:r>
              <a:rPr lang="en-US" dirty="0" err="1" smtClean="0"/>
              <a:t>IUserQuery</a:t>
            </a:r>
            <a:r>
              <a:rPr lang="en-US" baseline="0" dirty="0" smtClean="0"/>
              <a:t> is responsible for filtering the users, and the </a:t>
            </a:r>
            <a:r>
              <a:rPr lang="en-US" baseline="0" dirty="0" err="1" smtClean="0"/>
              <a:t>FindUsers</a:t>
            </a:r>
            <a:r>
              <a:rPr lang="en-US" baseline="0" dirty="0" smtClean="0"/>
              <a:t>() method is only responsible for return user summaries for a list of users</a:t>
            </a:r>
          </a:p>
          <a:p>
            <a:pPr>
              <a:buFontTx/>
              <a:buChar char="-"/>
            </a:pPr>
            <a:r>
              <a:rPr lang="en-US" baseline="0" dirty="0" smtClean="0"/>
              <a:t> We can reuse the </a:t>
            </a:r>
            <a:r>
              <a:rPr lang="en-US" baseline="0" dirty="0" err="1" smtClean="0"/>
              <a:t>IUserQuery</a:t>
            </a:r>
            <a:r>
              <a:rPr lang="en-US" baseline="0" dirty="0" smtClean="0"/>
              <a:t> in other places, and now we don’t have to modify </a:t>
            </a:r>
            <a:r>
              <a:rPr lang="en-US" baseline="0" dirty="0" err="1" smtClean="0"/>
              <a:t>GetUserService.FindUsers</a:t>
            </a:r>
            <a:r>
              <a:rPr lang="en-US" baseline="0" dirty="0" smtClean="0"/>
              <a:t>() in order to create a new type of query.</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Comments that say</a:t>
            </a:r>
            <a:r>
              <a:rPr lang="en-US" baseline="0" dirty="0" smtClean="0"/>
              <a:t> “if you want to add another X, you have to add code in these 5 places”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Probably need a 2DShape</a:t>
            </a:r>
            <a:r>
              <a:rPr lang="en-US" baseline="0" dirty="0" smtClean="0"/>
              <a:t> and 3DShape base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 going</a:t>
            </a:r>
            <a:r>
              <a:rPr lang="en-US" baseline="0" dirty="0" smtClean="0"/>
              <a:t> to a friend’s house and they have the complicated home theater system and you want to watch TV</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-Imagine</a:t>
            </a:r>
            <a:r>
              <a:rPr lang="en-US" baseline="0" dirty="0" smtClean="0"/>
              <a:t> if some of our Lego blocks were missing the pins on the top, some were very weird shapes, some couldn’t attach anything to the bottom, some were glued together, etc. – if would be really hard to build different things with them or change what we were building</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57</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I want to test my validation code.</a:t>
            </a:r>
            <a:r>
              <a:rPr lang="en-US" baseline="0" dirty="0" smtClean="0"/>
              <a:t>  I just want to test the validation logic, so why should I have to actually save something to the database to do this?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59</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Java: Spring</a:t>
            </a:r>
          </a:p>
          <a:p>
            <a:r>
              <a:rPr lang="en-US" dirty="0" smtClean="0"/>
              <a:t>Ruby: we don’t need no </a:t>
            </a:r>
            <a:r>
              <a:rPr lang="en-US" dirty="0" err="1" smtClean="0"/>
              <a:t>stinkin</a:t>
            </a:r>
            <a:r>
              <a:rPr lang="en-US" dirty="0" smtClean="0"/>
              <a:t>’ DI containers!</a:t>
            </a:r>
          </a:p>
          <a:p>
            <a:pPr>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DRY – if you write less code, you will write less bugs (and you have to do less work)</a:t>
            </a:r>
          </a:p>
          <a:p>
            <a:pPr>
              <a:buFontTx/>
              <a:buChar char="-"/>
            </a:pPr>
            <a:r>
              <a:rPr lang="en-US" dirty="0" smtClean="0"/>
              <a:t>Good</a:t>
            </a:r>
            <a:r>
              <a:rPr lang="en-US" baseline="0" dirty="0" smtClean="0"/>
              <a:t> software design and testing go hand in hand – testable code is usually well designed code (and vice versa)</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 I will try to explain situations where (I think) you can not follow these principles</a:t>
            </a:r>
          </a:p>
          <a:p>
            <a:pPr>
              <a:buFontTx/>
              <a:buChar char="-"/>
            </a:pPr>
            <a:r>
              <a:rPr lang="en-US" baseline="0" dirty="0" smtClean="0"/>
              <a:t>The goal is to make software development easier.  This DOES NOT mean that you shouldn’t follow these principles just because you don’t understand it or don’t know how to do it.  </a:t>
            </a:r>
          </a:p>
          <a:p>
            <a:pPr>
              <a:buFontTx/>
              <a:buChar char="-"/>
            </a:pPr>
            <a:r>
              <a:rPr lang="en-US" baseline="0" dirty="0" smtClean="0"/>
              <a:t>Try to understand </a:t>
            </a:r>
            <a:r>
              <a:rPr lang="en-US" b="1" baseline="0" dirty="0" smtClean="0"/>
              <a:t>why</a:t>
            </a:r>
            <a:r>
              <a:rPr lang="en-US" b="0" baseline="0" dirty="0" smtClean="0"/>
              <a:t> you are doing things the way you are doing it.  </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 what makes sense to you – but make sure you do your homework and make sure you are doing the right thing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Don’t just do something because someone says you should – learn why you should do it that way (they could be wrong)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You should be able to explain </a:t>
            </a:r>
            <a:r>
              <a:rPr lang="en-US" b="1" baseline="0" dirty="0" smtClean="0"/>
              <a:t>why</a:t>
            </a:r>
            <a:r>
              <a:rPr lang="en-US" b="0" baseline="0" dirty="0" smtClean="0"/>
              <a:t> you made a decision – not “Microsoft told me to do it” or “someone says this is the right way to do it” or “this is how we’ve always done it in the past”</a:t>
            </a:r>
            <a:endParaRPr lang="en-US" baseline="0" dirty="0" smtClean="0"/>
          </a:p>
          <a:p>
            <a:pPr>
              <a:buFontTx/>
              <a:buChar char="-"/>
            </a:pPr>
            <a:r>
              <a:rPr lang="en-US" baseline="0" dirty="0" smtClean="0"/>
              <a:t> Have seen projects that took these principles to extremes, or added unnecessary complexity without knowing why they were doing it, and the project suffered or failed because of it</a:t>
            </a:r>
          </a:p>
        </p:txBody>
      </p:sp>
      <p:sp>
        <p:nvSpPr>
          <p:cNvPr id="4" name="Slide Number Placeholder 3"/>
          <p:cNvSpPr>
            <a:spLocks noGrp="1"/>
          </p:cNvSpPr>
          <p:nvPr>
            <p:ph type="sldNum" sz="quarter" idx="10"/>
          </p:nvPr>
        </p:nvSpPr>
        <p:spPr/>
        <p:txBody>
          <a:bodyPr/>
          <a:lstStyle/>
          <a:p>
            <a:fld id="{46B52E04-8F68-435C-880A-7C7B12D9BA2F}"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If you’re not willing to</a:t>
            </a:r>
            <a:r>
              <a:rPr lang="en-US" baseline="0" dirty="0" smtClean="0"/>
              <a:t> use a technology because you’re not willing to learn something new, that is a big problem</a:t>
            </a:r>
          </a:p>
          <a:p>
            <a:pPr>
              <a:buFontTx/>
              <a:buChar char="-"/>
            </a:pPr>
            <a:r>
              <a:rPr lang="en-US" baseline="0" dirty="0" smtClean="0"/>
              <a:t>   not saying that you need to spend all of your time outside of work learning new stuff</a:t>
            </a:r>
          </a:p>
          <a:p>
            <a:pPr>
              <a:buFontTx/>
              <a:buChar char="-"/>
            </a:pPr>
            <a:r>
              <a:rPr lang="en-US" baseline="0" dirty="0" smtClean="0"/>
              <a:t>   be open to change and new ideas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Imagine</a:t>
            </a:r>
            <a:r>
              <a:rPr lang="en-US" baseline="0" dirty="0" smtClean="0"/>
              <a:t> trying to use this thing!  It can do everything you want, but doing what you want will be difficult.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What happens if the requirements change and</a:t>
            </a:r>
            <a:r>
              <a:rPr lang="en-US" baseline="0" dirty="0" smtClean="0"/>
              <a:t> now you can have a joint account that is held by two people?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Account doesn’t know</a:t>
            </a:r>
            <a:r>
              <a:rPr lang="en-US" baseline="0" dirty="0" smtClean="0"/>
              <a:t> anything about who holds the account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Person still</a:t>
            </a:r>
            <a:r>
              <a:rPr lang="en-US" baseline="0" dirty="0" smtClean="0"/>
              <a:t> has methods and properties dealing with accounts, but now all of the account logic is correctly encapsulated in the Account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chor="b" anchorCtr="0">
            <a:noAutofit/>
            <a:scene3d>
              <a:camera prst="orthographicFront"/>
              <a:lightRig rig="soft" dir="t">
                <a:rot lat="0" lon="0" rev="2100000"/>
              </a:lightRig>
            </a:scene3d>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8" name="Rectangle 6"/>
          <p:cNvSpPr>
            <a:spLocks noGrp="1"/>
          </p:cNvSpPr>
          <p:nvPr>
            <p:ph type="dt" sz="half" idx="10"/>
          </p:nvPr>
        </p:nvSpPr>
        <p:spPr/>
        <p:txBody>
          <a:bodyPr/>
          <a:lstStyle>
            <a:lvl1pPr>
              <a:defRPr lang="en-US" smtClean="0"/>
            </a:lvl1pPr>
          </a:lstStyle>
          <a:p>
            <a:fld id="{C3F416CD-67A3-4CF0-A210-F6AF31AC147F}" type="datetimeFigureOut">
              <a:rPr lang="en-US" smtClean="0"/>
              <a:pPr/>
              <a:t>2/23/2010</a:t>
            </a:fld>
            <a:endParaRPr lang="en-US"/>
          </a:p>
        </p:txBody>
      </p:sp>
      <p:sp>
        <p:nvSpPr>
          <p:cNvPr id="9" name="Rectangle 14"/>
          <p:cNvSpPr>
            <a:spLocks noGrp="1"/>
          </p:cNvSpPr>
          <p:nvPr>
            <p:ph type="sldNum" sz="quarter" idx="11"/>
          </p:nvPr>
        </p:nvSpPr>
        <p:spPr/>
        <p:txBody>
          <a:bodyPr/>
          <a:lstStyle>
            <a:lvl1pPr>
              <a:defRPr lang="en-US" smtClean="0"/>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
        <p:nvSpPr>
          <p:cNvPr id="25" name="Rectangle 27"/>
          <p:cNvSpPr>
            <a:spLocks noGrp="1"/>
          </p:cNvSpPr>
          <p:nvPr>
            <p:ph type="ftr" sz="quarter" idx="12"/>
          </p:nvPr>
        </p:nvSpPr>
        <p:spPr/>
        <p:txBody>
          <a:bodyPr/>
          <a:lstStyle>
            <a:lvl1pPr>
              <a:defRPr lang="en-US" smtClean="0"/>
            </a:lvl1pPr>
          </a:lstStyle>
          <a:p>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2/23/2010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2/23/2010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p:cNvSpPr>
          <p:nvPr>
            <p:ph type="dt" sz="half" idx="10"/>
          </p:nvPr>
        </p:nvSpPr>
        <p:spPr/>
        <p:txBody>
          <a:bodyPr/>
          <a:lstStyle/>
          <a:p>
            <a:fld id="{C3F416CD-67A3-4CF0-A210-F6AF31AC147F}" type="datetimeFigureOut">
              <a:rPr lang="en-US" smtClean="0"/>
              <a:pPr/>
              <a:t>2/23/2010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normAutofit/>
          </a:bodyPr>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4"/>
          <p:cNvSpPr>
            <a:spLocks noGrp="1"/>
          </p:cNvSpPr>
          <p:nvPr>
            <p:ph type="dt" sz="half" idx="10"/>
          </p:nvPr>
        </p:nvSpPr>
        <p:spPr/>
        <p:txBody>
          <a:bodyPr/>
          <a:lstStyle/>
          <a:p>
            <a:fld id="{C3F416CD-67A3-4CF0-A210-F6AF31AC147F}" type="datetimeFigureOut">
              <a:rPr lang="en-US" smtClean="0"/>
              <a:pPr/>
              <a:t>2/23/2010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dt" sz="half" idx="10"/>
          </p:nvPr>
        </p:nvSpPr>
        <p:spPr/>
        <p:txBody>
          <a:bodyPr/>
          <a:lstStyle/>
          <a:p>
            <a:fld id="{C3F416CD-67A3-4CF0-A210-F6AF31AC147F}" type="datetimeFigureOut">
              <a:rPr lang="en-US" smtClean="0"/>
              <a:pPr/>
              <a:t>2/23/2010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2/23/2010</a:t>
            </a:fld>
            <a:endParaRPr lang="en-US"/>
          </a:p>
        </p:txBody>
      </p:sp>
      <p:sp>
        <p:nvSpPr>
          <p:cNvPr id="8" name="Rectangle 7"/>
          <p:cNvSpPr>
            <a:spLocks noGrp="1"/>
          </p:cNvSpPr>
          <p:nvPr>
            <p:ph type="ftr" sz="quarter" idx="11"/>
          </p:nvPr>
        </p:nvSpPr>
        <p:spPr/>
        <p:txBody>
          <a:bodyPr/>
          <a:lstStyle/>
          <a:p>
            <a:endParaRPr kumimoji="0" lang="en-US"/>
          </a:p>
        </p:txBody>
      </p:sp>
      <p:sp>
        <p:nvSpPr>
          <p:cNvPr id="9" name="Rectangle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3"/>
          <p:cNvSpPr>
            <a:spLocks noGrp="1"/>
          </p:cNvSpPr>
          <p:nvPr>
            <p:ph type="dt" sz="half" idx="10"/>
          </p:nvPr>
        </p:nvSpPr>
        <p:spPr/>
        <p:txBody>
          <a:bodyPr/>
          <a:lstStyle/>
          <a:p>
            <a:fld id="{C3F416CD-67A3-4CF0-A210-F6AF31AC147F}" type="datetimeFigureOut">
              <a:rPr lang="en-US" smtClean="0"/>
              <a:pPr/>
              <a:t>2/23/2010</a:t>
            </a:fld>
            <a:endParaRPr lang="en-US"/>
          </a:p>
        </p:txBody>
      </p:sp>
      <p:sp>
        <p:nvSpPr>
          <p:cNvPr id="4" name="Rectangle 4"/>
          <p:cNvSpPr>
            <a:spLocks noGrp="1"/>
          </p:cNvSpPr>
          <p:nvPr>
            <p:ph type="ftr" sz="quarter" idx="11"/>
          </p:nvPr>
        </p:nvSpPr>
        <p:spPr/>
        <p:txBody>
          <a:bodyPr/>
          <a:lstStyle/>
          <a:p>
            <a:endParaRPr kumimoji="0" lang="en-US" dirty="0"/>
          </a:p>
        </p:txBody>
      </p:sp>
      <p:sp>
        <p:nvSpPr>
          <p:cNvPr id="5" name="Rectangle 5"/>
          <p:cNvSpPr>
            <a:spLocks noGrp="1"/>
          </p:cNvSpPr>
          <p:nvPr>
            <p:ph type="sldNum" sz="quarter" idx="12"/>
          </p:nvPr>
        </p:nvSpPr>
        <p:spPr/>
        <p:txBody>
          <a:bodyPr/>
          <a:lstStyle/>
          <a:p>
            <a:fld id="{96652B35-718D-4E28-AFEB-B694A3B357E8}"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p:cNvSpPr>
          <p:nvPr>
            <p:ph type="dt" sz="half" idx="10"/>
          </p:nvPr>
        </p:nvSpPr>
        <p:spPr/>
        <p:txBody>
          <a:bodyPr/>
          <a:lstStyle/>
          <a:p>
            <a:fld id="{C3F416CD-67A3-4CF0-A210-F6AF31AC147F}" type="datetimeFigureOut">
              <a:rPr lang="en-US" smtClean="0"/>
              <a:pPr/>
              <a:t>2/23/2010</a:t>
            </a:fld>
            <a:endParaRPr lang="en-US"/>
          </a:p>
        </p:txBody>
      </p:sp>
      <p:sp>
        <p:nvSpPr>
          <p:cNvPr id="3" name="Rectangle 3"/>
          <p:cNvSpPr>
            <a:spLocks noGrp="1"/>
          </p:cNvSpPr>
          <p:nvPr>
            <p:ph type="ftr" sz="quarter" idx="11"/>
          </p:nvPr>
        </p:nvSpPr>
        <p:spPr/>
        <p:txBody>
          <a:bodyPr/>
          <a:lstStyle/>
          <a:p>
            <a:endParaRPr kumimoji="0" lang="en-US"/>
          </a:p>
        </p:txBody>
      </p:sp>
      <p:sp>
        <p:nvSpPr>
          <p:cNvPr id="4" name="Rectangle 4"/>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nchor="b">
            <a:normAutofit/>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p:cNvSpPr>
          <p:nvPr>
            <p:ph type="dt" sz="half" idx="10"/>
          </p:nvPr>
        </p:nvSpPr>
        <p:spPr/>
        <p:txBody>
          <a:bodyPr/>
          <a:lstStyle/>
          <a:p>
            <a:fld id="{C3F416CD-67A3-4CF0-A210-F6AF31AC147F}" type="datetimeFigureOut">
              <a:rPr lang="en-US" smtClean="0"/>
              <a:pPr/>
              <a:t>2/23/2010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727729" y="1062637"/>
            <a:ext cx="4599432" cy="3977640"/>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rtlCol="0" anchor="ctr">
            <a:normAutofit/>
          </a:bodyPr>
          <a:lstStyle/>
          <a:p>
            <a:pPr marL="0" indent="-274320" algn="l">
              <a:buClr>
                <a:schemeClr val="accent1"/>
              </a:buClr>
              <a:buSzPct val="80000"/>
              <a:buFont typeface="Wingdings 2" pitchFamily="18" charset="2"/>
              <a:buNone/>
            </a:pPr>
            <a:endParaRPr lang="en-US" sz="2000">
              <a:solidFill>
                <a:schemeClr val="lt1"/>
              </a:solidFill>
              <a:latin typeface="+mn-lt"/>
              <a:ea typeface="+mn-ea"/>
              <a:cs typeface="+mn-cs"/>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lstStyle>
            <a:lvl1pPr>
              <a:buNone/>
              <a:defRPr sz="3200"/>
            </a:lvl1pPr>
          </a:lstStyle>
          <a:p>
            <a:r>
              <a:rPr lang="en-US" sz="2000" smtClean="0"/>
              <a:t>Click icon to add picture</a:t>
            </a:r>
            <a:endParaRPr lang="en-US" sz="200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5" name="Rectangle 5"/>
          <p:cNvSpPr>
            <a:spLocks noGrp="1"/>
          </p:cNvSpPr>
          <p:nvPr>
            <p:ph type="dt" sz="half" idx="10"/>
          </p:nvPr>
        </p:nvSpPr>
        <p:spPr/>
        <p:txBody>
          <a:bodyPr/>
          <a:lstStyle/>
          <a:p>
            <a:fld id="{C3F416CD-67A3-4CF0-A210-F6AF31AC147F}" type="datetimeFigureOut">
              <a:rPr lang="en-US" smtClean="0"/>
              <a:pPr/>
              <a:t>2/23/2010</a:t>
            </a:fld>
            <a:endParaRPr lang="en-US"/>
          </a:p>
        </p:txBody>
      </p:sp>
      <p:sp>
        <p:nvSpPr>
          <p:cNvPr id="6" name="Rectangle 6"/>
          <p:cNvSpPr>
            <a:spLocks noGrp="1"/>
          </p:cNvSpPr>
          <p:nvPr>
            <p:ph type="ftr" sz="quarter" idx="11"/>
          </p:nvPr>
        </p:nvSpPr>
        <p:spPr/>
        <p:txBody>
          <a:bodyPr/>
          <a:lstStyle/>
          <a:p>
            <a:endParaRPr kumimoji="0" lang="en-US"/>
          </a:p>
        </p:txBody>
      </p:sp>
      <p:sp>
        <p:nvSpPr>
          <p:cNvPr id="7" name="Rectangle 7"/>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5" name="Rectangle 11"/>
          <p:cNvSpPr>
            <a:spLocks noGrp="1"/>
          </p:cNvSpPr>
          <p:nvPr>
            <p:ph type="body" idx="1"/>
          </p:nvPr>
        </p:nvSpPr>
        <p:spPr>
          <a:xfrm>
            <a:off x="457200" y="1600200"/>
            <a:ext cx="8229600" cy="4525963"/>
          </a:xfrm>
          <a:prstGeom prst="rect">
            <a:avLst/>
          </a:prstGeom>
        </p:spPr>
        <p:txBody>
          <a:bodyPr lIns="45720" rIns="4572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a:defRPr lang="en-US" sz="1200" smtClean="0">
                <a:solidFill>
                  <a:schemeClr val="tx2"/>
                </a:solidFill>
                <a:latin typeface="+mn-lt"/>
                <a:ea typeface="+mn-lt"/>
                <a:cs typeface="+mn-lt"/>
              </a:defRPr>
            </a:lvl1pPr>
          </a:lstStyle>
          <a:p>
            <a:pPr algn="l" eaLnBrk="1" latinLnBrk="0" hangingPunct="1"/>
            <a:fld id="{C3F416CD-67A3-4CF0-A210-F6AF31AC147F}" type="datetimeFigureOut">
              <a:rPr lang="en-US" smtClean="0"/>
              <a:pPr algn="l" eaLnBrk="1" latinLnBrk="0" hangingPunct="1"/>
              <a:t>2/23/2010</a:t>
            </a:fld>
            <a:endParaRPr lang="en-US" sz="800" dirty="0">
              <a:solidFill>
                <a:schemeClr val="accent2"/>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a:defRPr lang="en-US" sz="1200" smtClean="0">
                <a:solidFill>
                  <a:schemeClr val="tx2"/>
                </a:solidFill>
                <a:latin typeface="+mn-lt"/>
                <a:ea typeface="+mn-lt"/>
                <a:cs typeface="+mn-lt"/>
              </a:defRPr>
            </a:lvl1pPr>
          </a:lstStyle>
          <a:p>
            <a:pPr algn="r" eaLnBrk="1" latinLnBrk="0" hangingPunct="1"/>
            <a:endParaRPr kumimoji="0" lang="en-US" sz="800" dirty="0">
              <a:solidFill>
                <a:schemeClr val="accent2"/>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a:defRPr lang="en-US" sz="1200" smtClean="0">
                <a:solidFill>
                  <a:schemeClr val="tx2"/>
                </a:solidFill>
                <a:latin typeface="+mn-lt"/>
                <a:ea typeface="+mn-lt"/>
                <a:cs typeface="+mn-lt"/>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defPPr>
        <a:defRPr sz="4400">
          <a:solidFill>
            <a:schemeClr val="tx2">
              <a:shade val="85000"/>
              <a:satMod val="150000"/>
            </a:schemeClr>
          </a:solidFill>
          <a:latin typeface="+mj-lt"/>
          <a:ea typeface="+mj-ea"/>
          <a:cs typeface="+mj-cs"/>
        </a:defRPr>
      </a:defPPr>
      <a:lvl1pPr algn="ctr" eaLnBrk="1" hangingPunct="1">
        <a:buNone/>
        <a:defRPr lang="en-US" sz="4800" b="1" strike="noStrike" kern="1200" baseline="0" dirty="0" smtClean="0">
          <a:solidFill>
            <a:schemeClr val="tx2">
              <a:shade val="85000"/>
              <a:satMod val="150000"/>
            </a:schemeClr>
          </a:solidFill>
          <a:effectLst>
            <a:outerShdw blurRad="63500" dist="38100" dir="8220000" algn="tl" rotWithShape="0">
              <a:srgbClr val="000000">
                <a:alpha val="30000"/>
              </a:srgbClr>
            </a:outerShdw>
          </a:effectLst>
          <a:latin typeface="+mj-lt"/>
          <a:ea typeface="+mj-lt"/>
          <a:cs typeface="+mj-lt"/>
        </a:defRPr>
      </a:lvl1pPr>
    </p:titleStyle>
    <p:bodyStyle>
      <a:defPPr>
        <a:defRPr>
          <a:solidFill>
            <a:schemeClr val="tx1"/>
          </a:solidFill>
          <a:latin typeface="+mn-lt"/>
          <a:ea typeface="+mn-ea"/>
          <a:cs typeface="+mn-cs"/>
        </a:defRPr>
      </a:defPPr>
      <a:lvl1pPr marL="0" indent="-274320" algn="l" eaLnBrk="1" hangingPunct="1">
        <a:buClr>
          <a:schemeClr val="accent1"/>
        </a:buClr>
        <a:buSzPct val="80000"/>
        <a:buFont typeface="Wingdings 2" pitchFamily="18" charset="2"/>
        <a:buChar char=""/>
        <a:defRPr sz="2800">
          <a:solidFill>
            <a:schemeClr val="tx1"/>
          </a:solidFill>
          <a:latin typeface="+mn-lt"/>
          <a:ea typeface="+mn-lt"/>
          <a:cs typeface="+mn-lt"/>
        </a:defRPr>
      </a:lvl1pPr>
      <a:lvl2pPr marL="557784" indent="-228600" algn="l" eaLnBrk="1" hangingPunct="1">
        <a:buClr>
          <a:schemeClr val="tx2"/>
        </a:buClr>
        <a:buFont typeface="Wingdings 2" pitchFamily="18" charset="2"/>
        <a:buChar char=""/>
        <a:defRPr sz="2200">
          <a:solidFill>
            <a:schemeClr val="tx1"/>
          </a:solidFill>
          <a:latin typeface="+mn-lt"/>
          <a:ea typeface="+mn-lt"/>
          <a:cs typeface="+mn-lt"/>
        </a:defRPr>
      </a:lvl2pPr>
      <a:lvl3pPr marL="813816" indent="-228600" algn="l" eaLnBrk="1" hangingPunct="1">
        <a:buClr>
          <a:schemeClr val="accent1"/>
        </a:buClr>
        <a:buFont typeface="Wingdings 2" pitchFamily="18" charset="2"/>
        <a:buChar char=""/>
        <a:defRPr sz="2000">
          <a:solidFill>
            <a:schemeClr val="tx1"/>
          </a:solidFill>
          <a:latin typeface="+mn-lt"/>
          <a:ea typeface="+mn-lt"/>
          <a:cs typeface="+mn-lt"/>
        </a:defRPr>
      </a:lvl3pPr>
      <a:lvl4pPr marL="1069848" indent="-228600" algn="l" eaLnBrk="1" hangingPunct="1">
        <a:buClr>
          <a:schemeClr val="tx2"/>
        </a:buClr>
        <a:buFont typeface="Wingdings 2" pitchFamily="18" charset="2"/>
        <a:buChar char=""/>
        <a:defRPr sz="1800">
          <a:solidFill>
            <a:schemeClr val="tx1"/>
          </a:solidFill>
          <a:latin typeface="+mn-lt"/>
          <a:ea typeface="+mn-lt"/>
          <a:cs typeface="+mn-lt"/>
        </a:defRPr>
      </a:lvl4pPr>
      <a:lvl5pPr marL="1316736" indent="-228600" algn="l" eaLnBrk="1" hangingPunct="1">
        <a:buClr>
          <a:schemeClr val="accent1"/>
        </a:buClr>
        <a:buFont typeface="Wingdings 2" pitchFamily="18" charset="2"/>
        <a:buChar char=""/>
        <a:defRPr sz="1800">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600200"/>
            <a:ext cx="8534400" cy="1676400"/>
          </a:xfrm>
        </p:spPr>
        <p:txBody>
          <a:bodyPr>
            <a:normAutofit fontScale="90000"/>
          </a:bodyPr>
          <a:lstStyle/>
          <a:p>
            <a:pPr algn="ctr"/>
            <a:r>
              <a:rPr lang="en-US" cap="none" dirty="0" smtClean="0"/>
              <a:t>SOLID Software Design Principles</a:t>
            </a:r>
            <a:endParaRPr lang="en-US" cap="none" dirty="0"/>
          </a:p>
        </p:txBody>
      </p:sp>
      <p:sp>
        <p:nvSpPr>
          <p:cNvPr id="3" name="Subtitle 2"/>
          <p:cNvSpPr>
            <a:spLocks noGrp="1"/>
          </p:cNvSpPr>
          <p:nvPr>
            <p:ph type="subTitle" idx="1"/>
          </p:nvPr>
        </p:nvSpPr>
        <p:spPr>
          <a:xfrm>
            <a:off x="1295400" y="6172200"/>
            <a:ext cx="6400800" cy="533400"/>
          </a:xfrm>
        </p:spPr>
        <p:txBody>
          <a:bodyPr>
            <a:normAutofit lnSpcReduction="10000"/>
          </a:bodyPr>
          <a:lstStyle/>
          <a:p>
            <a:r>
              <a:rPr lang="en-US" b="1" dirty="0" smtClean="0"/>
              <a:t>by Jon Kruger</a:t>
            </a:r>
            <a:endParaRPr lang="en-US" b="1" dirty="0"/>
          </a:p>
        </p:txBody>
      </p:sp>
      <p:pic>
        <p:nvPicPr>
          <p:cNvPr id="4" name="Picture 2"/>
          <p:cNvPicPr>
            <a:picLocks noChangeAspect="1" noChangeArrowheads="1"/>
          </p:cNvPicPr>
          <p:nvPr/>
        </p:nvPicPr>
        <p:blipFill>
          <a:blip r:embed="rId2" cstate="print"/>
          <a:srcRect/>
          <a:stretch>
            <a:fillRect/>
          </a:stretch>
        </p:blipFill>
        <p:spPr bwMode="auto">
          <a:xfrm>
            <a:off x="990600" y="3810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5" name="Content Placeholder 4"/>
          <p:cNvSpPr>
            <a:spLocks noGrp="1"/>
          </p:cNvSpPr>
          <p:nvPr>
            <p:ph idx="1"/>
          </p:nvPr>
        </p:nvSpPr>
        <p:spPr/>
        <p:txBody>
          <a:bodyPr/>
          <a:lstStyle/>
          <a:p>
            <a:r>
              <a:rPr lang="en-US" dirty="0" smtClean="0"/>
              <a:t>These are </a:t>
            </a:r>
            <a:r>
              <a:rPr lang="en-US" b="1" dirty="0" smtClean="0"/>
              <a:t>guidelines</a:t>
            </a:r>
            <a:r>
              <a:rPr lang="en-US" dirty="0" smtClean="0"/>
              <a:t>, not hard and fast rules</a:t>
            </a:r>
          </a:p>
          <a:p>
            <a:r>
              <a:rPr lang="en-US" dirty="0" smtClean="0"/>
              <a:t>Use your brain – do what makes sense</a:t>
            </a:r>
          </a:p>
          <a:p>
            <a:r>
              <a:rPr lang="en-US" dirty="0" smtClean="0"/>
              <a:t>Ask </a:t>
            </a:r>
            <a:r>
              <a:rPr lang="en-US" b="1" dirty="0" smtClean="0"/>
              <a:t>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This should make things easier!</a:t>
            </a:r>
            <a:endParaRPr lang="en-US" dirty="0"/>
          </a:p>
        </p:txBody>
      </p:sp>
      <p:sp>
        <p:nvSpPr>
          <p:cNvPr id="3" name="Content Placeholder 2"/>
          <p:cNvSpPr>
            <a:spLocks noGrp="1"/>
          </p:cNvSpPr>
          <p:nvPr>
            <p:ph idx="1"/>
          </p:nvPr>
        </p:nvSpPr>
        <p:spPr/>
        <p:txBody>
          <a:bodyPr/>
          <a:lstStyle/>
          <a:p>
            <a:r>
              <a:rPr lang="en-US" dirty="0" smtClean="0"/>
              <a:t>Software should be:</a:t>
            </a:r>
          </a:p>
          <a:p>
            <a:pPr lvl="1"/>
            <a:r>
              <a:rPr lang="en-US" dirty="0" smtClean="0"/>
              <a:t>Easy to test</a:t>
            </a:r>
          </a:p>
          <a:p>
            <a:pPr lvl="1"/>
            <a:r>
              <a:rPr lang="en-US" dirty="0" smtClean="0"/>
              <a:t>Easy to change</a:t>
            </a:r>
          </a:p>
          <a:p>
            <a:pPr lvl="1"/>
            <a:r>
              <a:rPr lang="en-US" dirty="0" smtClean="0"/>
              <a:t>Easy to add features to</a:t>
            </a:r>
          </a:p>
          <a:p>
            <a:r>
              <a:rPr lang="en-US" dirty="0" smtClean="0"/>
              <a:t>Easy != not learning a new way of doing things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a:t>
            </a:r>
            <a:endParaRPr lang="en-US" dirty="0"/>
          </a:p>
        </p:txBody>
      </p:sp>
      <p:sp>
        <p:nvSpPr>
          <p:cNvPr id="3" name="Content Placeholder 2"/>
          <p:cNvSpPr>
            <a:spLocks noGrp="1"/>
          </p:cNvSpPr>
          <p:nvPr>
            <p:ph idx="1"/>
          </p:nvPr>
        </p:nvSpPr>
        <p:spPr/>
        <p:txBody>
          <a:bodyPr/>
          <a:lstStyle/>
          <a:p>
            <a:r>
              <a:rPr lang="en-US" dirty="0" smtClean="0"/>
              <a:t>Have only as much complexity as you need – have a reason for complexity</a:t>
            </a:r>
          </a:p>
          <a:p>
            <a:r>
              <a:rPr lang="en-US" dirty="0" smtClean="0"/>
              <a:t>“I don’t want to learn this new way” != too complex</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Responsibility Principle</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b="1" i="1" dirty="0" smtClean="0"/>
              <a:t>A class should have one, and only one, reason to change.</a:t>
            </a:r>
          </a:p>
          <a:p>
            <a:pPr indent="0">
              <a:spcBef>
                <a:spcPts val="0"/>
              </a:spcBef>
              <a:buNone/>
            </a:pPr>
            <a:endParaRPr lang="en-US" sz="2900" dirty="0" smtClean="0"/>
          </a:p>
          <a:p>
            <a:pPr indent="0">
              <a:spcBef>
                <a:spcPts val="0"/>
              </a:spcBef>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SRP Violation – </a:t>
            </a:r>
            <a:br>
              <a:rPr lang="en-US" sz="4000" dirty="0" smtClean="0"/>
            </a:br>
            <a:r>
              <a:rPr lang="en-US" sz="4000" dirty="0" smtClean="0"/>
              <a:t>Multiple Responsibilities</a:t>
            </a:r>
            <a:endParaRPr lang="en-US" sz="4000"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Person</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string Name { get; set; }</a:t>
            </a: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44958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Account</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600" b="1" dirty="0" smtClean="0">
                <a:latin typeface="Courier New" pitchFamily="49" charset="0"/>
                <a:cs typeface="Courier New" pitchFamily="49" charset="0"/>
              </a:rPr>
              <a:t>public class Person</a:t>
            </a:r>
          </a:p>
          <a:p>
            <a:pPr>
              <a:buNone/>
            </a:pP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public string Name { get; set; }</a:t>
            </a:r>
          </a:p>
          <a:p>
            <a:pPr>
              <a:buNone/>
            </a:pPr>
            <a:r>
              <a:rPr lang="en-US" sz="1600" b="1" dirty="0" smtClean="0">
                <a:latin typeface="Courier New" pitchFamily="49" charset="0"/>
                <a:cs typeface="Courier New" pitchFamily="49" charset="0"/>
              </a:rPr>
              <a:t>    public Account </a:t>
            </a:r>
            <a:r>
              <a:rPr lang="en-US" sz="1600" b="1" dirty="0" err="1" smtClean="0">
                <a:latin typeface="Courier New" pitchFamily="49" charset="0"/>
                <a:cs typeface="Courier New" pitchFamily="49" charset="0"/>
              </a:rPr>
              <a:t>Account</a:t>
            </a:r>
            <a:r>
              <a:rPr lang="en-US" sz="1600" b="1" dirty="0" smtClean="0">
                <a:latin typeface="Courier New" pitchFamily="49" charset="0"/>
                <a:cs typeface="Courier New" pitchFamily="49" charset="0"/>
              </a:rPr>
              <a:t> { get; set;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AvailableFunds</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Account.AvailableFunds</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AccountBalance</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Account.Balance</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void </a:t>
            </a:r>
            <a:r>
              <a:rPr lang="en-US" sz="1600" b="1" dirty="0" err="1" smtClean="0">
                <a:latin typeface="Courier New" pitchFamily="49" charset="0"/>
                <a:cs typeface="Courier New" pitchFamily="49" charset="0"/>
              </a:rPr>
              <a:t>DeductFromBalanceBy</a:t>
            </a:r>
            <a:r>
              <a:rPr lang="en-US" sz="1600" b="1" dirty="0" smtClean="0">
                <a:latin typeface="Courier New" pitchFamily="49" charset="0"/>
                <a:cs typeface="Courier New" pitchFamily="49" charset="0"/>
              </a:rPr>
              <a:t>(decimal </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Account.DeductFromBalanceBy</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a:t>
            </a:r>
          </a:p>
          <a:p>
            <a:pPr>
              <a:buNone/>
            </a:pP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76200"/>
            <a:ext cx="6553200" cy="6705600"/>
          </a:xfrm>
          <a:prstGeom prst="rect">
            <a:avLst/>
          </a:prstGeom>
          <a:solidFill>
            <a:schemeClr val="bg1">
              <a:lumMod val="85000"/>
            </a:schemeClr>
          </a:solidFill>
        </p:spPr>
        <p:txBody>
          <a:bodyPr wrap="square" rtlCol="0">
            <a:spAutoFit/>
          </a:bodyPr>
          <a:lstStyle/>
          <a:p>
            <a:r>
              <a:rPr lang="en-US" sz="1200" b="1" dirty="0" smtClean="0"/>
              <a:t>public class </a:t>
            </a:r>
            <a:r>
              <a:rPr lang="en-US" sz="1200" b="1" dirty="0" err="1" smtClean="0"/>
              <a:t>OrderProcessingModule</a:t>
            </a:r>
            <a:r>
              <a:rPr lang="en-US" sz="1200" b="1" dirty="0" smtClean="0"/>
              <a:t> {</a:t>
            </a:r>
          </a:p>
          <a:p>
            <a:r>
              <a:rPr lang="en-US" sz="1200" b="1" dirty="0" smtClean="0"/>
              <a:t>  public void Process(</a:t>
            </a:r>
            <a:r>
              <a:rPr lang="en-US" sz="1200" b="1" dirty="0" err="1" smtClean="0"/>
              <a:t>OrderStatusMessage</a:t>
            </a:r>
            <a:r>
              <a:rPr lang="en-US" sz="1200" b="1" dirty="0" smtClean="0"/>
              <a:t> </a:t>
            </a:r>
            <a:r>
              <a:rPr lang="en-US" sz="1200" b="1" dirty="0" err="1" smtClean="0"/>
              <a:t>orderStatusMessage</a:t>
            </a:r>
            <a:r>
              <a:rPr lang="en-US" sz="1200" b="1" dirty="0" smtClean="0"/>
              <a:t>) {</a:t>
            </a:r>
          </a:p>
          <a:p>
            <a:r>
              <a:rPr lang="en-US" sz="1200" b="1" dirty="0" smtClean="0"/>
              <a:t>    // Get the connection string from configuration</a:t>
            </a:r>
          </a:p>
          <a:p>
            <a:r>
              <a:rPr lang="en-US" sz="1200" b="1" dirty="0" smtClean="0"/>
              <a:t>    string </a:t>
            </a:r>
            <a:r>
              <a:rPr lang="en-US" sz="1200" b="1" dirty="0" err="1" smtClean="0"/>
              <a:t>connectionString</a:t>
            </a:r>
            <a:r>
              <a:rPr lang="en-US" sz="1200" b="1" dirty="0" smtClean="0"/>
              <a:t> = </a:t>
            </a:r>
            <a:r>
              <a:rPr lang="en-US" sz="1200" b="1" dirty="0" err="1" smtClean="0"/>
              <a:t>ConfigurationManager.ConnectionStrings</a:t>
            </a:r>
            <a:r>
              <a:rPr lang="en-US" sz="1200" b="1" dirty="0" smtClean="0"/>
              <a:t>["Main"].</a:t>
            </a:r>
            <a:r>
              <a:rPr lang="en-US" sz="1200" b="1" dirty="0" err="1" smtClean="0"/>
              <a:t>ConnectionString</a:t>
            </a:r>
            <a:r>
              <a:rPr lang="en-US" sz="1200" b="1" dirty="0" smtClean="0"/>
              <a:t>;</a:t>
            </a:r>
          </a:p>
          <a:p>
            <a:endParaRPr lang="en-US" sz="1200" b="1" dirty="0" smtClean="0"/>
          </a:p>
          <a:p>
            <a:r>
              <a:rPr lang="en-US" sz="1200" b="1" dirty="0" smtClean="0"/>
              <a:t>    Order </a:t>
            </a:r>
            <a:r>
              <a:rPr lang="en-US" sz="1200" b="1" dirty="0" err="1" smtClean="0"/>
              <a:t>order</a:t>
            </a:r>
            <a:r>
              <a:rPr lang="en-US" sz="1200" b="1" dirty="0" smtClean="0"/>
              <a:t> = null;</a:t>
            </a:r>
          </a:p>
          <a:p>
            <a:endParaRPr lang="en-US" sz="1200" b="1" dirty="0" smtClean="0"/>
          </a:p>
          <a:p>
            <a:r>
              <a:rPr lang="en-US" sz="1200" b="1" dirty="0" smtClean="0"/>
              <a:t>    using (</a:t>
            </a:r>
            <a:r>
              <a:rPr lang="en-US" sz="1200" b="1" dirty="0" err="1" smtClean="0"/>
              <a:t>SqlConnection</a:t>
            </a:r>
            <a:r>
              <a:rPr lang="en-US" sz="1200" b="1" dirty="0" smtClean="0"/>
              <a:t> connection = new </a:t>
            </a:r>
            <a:r>
              <a:rPr lang="en-US" sz="1200" b="1" dirty="0" err="1" smtClean="0"/>
              <a:t>SqlConnection</a:t>
            </a:r>
            <a:r>
              <a:rPr lang="en-US" sz="1200" b="1" dirty="0" smtClean="0"/>
              <a:t>(</a:t>
            </a:r>
            <a:r>
              <a:rPr lang="en-US" sz="1200" b="1" dirty="0" err="1" smtClean="0"/>
              <a:t>connectionString</a:t>
            </a:r>
            <a:r>
              <a:rPr lang="en-US" sz="1200" b="1" dirty="0" smtClean="0"/>
              <a:t>)) {</a:t>
            </a:r>
          </a:p>
          <a:p>
            <a:r>
              <a:rPr lang="en-US" sz="1200" b="1" dirty="0" smtClean="0"/>
              <a:t>      // go get some data from the database</a:t>
            </a:r>
          </a:p>
          <a:p>
            <a:r>
              <a:rPr lang="en-US" sz="1200" b="1" dirty="0" smtClean="0"/>
              <a:t>      order = </a:t>
            </a:r>
            <a:r>
              <a:rPr lang="en-US" sz="1200" b="1" dirty="0" err="1" smtClean="0"/>
              <a:t>fetchData</a:t>
            </a:r>
            <a:r>
              <a:rPr lang="en-US" sz="1200" b="1" dirty="0" smtClean="0"/>
              <a:t>(</a:t>
            </a:r>
            <a:r>
              <a:rPr lang="en-US" sz="1200" b="1" dirty="0" err="1" smtClean="0"/>
              <a:t>orderStatusMessage</a:t>
            </a:r>
            <a:r>
              <a:rPr lang="en-US" sz="1200" b="1" dirty="0" smtClean="0"/>
              <a:t>, connection);</a:t>
            </a:r>
          </a:p>
          <a:p>
            <a:r>
              <a:rPr lang="en-US" sz="1200" b="1" dirty="0" smtClean="0"/>
              <a:t>    }</a:t>
            </a:r>
          </a:p>
          <a:p>
            <a:endParaRPr lang="en-US" sz="1200" b="1" dirty="0" smtClean="0"/>
          </a:p>
          <a:p>
            <a:r>
              <a:rPr lang="en-US" sz="1200" b="1" dirty="0" smtClean="0"/>
              <a:t>    // Apply the changes to the Order from the </a:t>
            </a:r>
            <a:r>
              <a:rPr lang="en-US" sz="1200" b="1" dirty="0" err="1" smtClean="0"/>
              <a:t>OrderStatusMessage</a:t>
            </a:r>
            <a:endParaRPr lang="en-US" sz="1200" b="1" dirty="0" smtClean="0"/>
          </a:p>
          <a:p>
            <a:r>
              <a:rPr lang="en-US" sz="1200" b="1" dirty="0" smtClean="0"/>
              <a:t>    </a:t>
            </a:r>
            <a:r>
              <a:rPr lang="en-US" sz="1200" b="1" dirty="0" err="1" smtClean="0"/>
              <a:t>updateTheOrder</a:t>
            </a:r>
            <a:r>
              <a:rPr lang="en-US" sz="1200" b="1" dirty="0" smtClean="0"/>
              <a:t>(order);</a:t>
            </a:r>
          </a:p>
          <a:p>
            <a:endParaRPr lang="en-US" sz="1200" b="1" dirty="0" smtClean="0"/>
          </a:p>
          <a:p>
            <a:r>
              <a:rPr lang="en-US" sz="1200" b="1" dirty="0" smtClean="0"/>
              <a:t>    // International orders have a unique set of business rules</a:t>
            </a:r>
          </a:p>
          <a:p>
            <a:r>
              <a:rPr lang="en-US" sz="1200" b="1" dirty="0" smtClean="0"/>
              <a:t>    if (</a:t>
            </a:r>
            <a:r>
              <a:rPr lang="en-US" sz="1200" b="1" dirty="0" err="1" smtClean="0"/>
              <a:t>order.IsInternational</a:t>
            </a:r>
            <a:r>
              <a:rPr lang="en-US" sz="1200" b="1" dirty="0" smtClean="0"/>
              <a:t>) </a:t>
            </a:r>
          </a:p>
          <a:p>
            <a:r>
              <a:rPr lang="en-US" sz="1200" b="1" dirty="0" smtClean="0"/>
              <a:t>      </a:t>
            </a:r>
            <a:r>
              <a:rPr lang="en-US" sz="1200" b="1" dirty="0" err="1" smtClean="0"/>
              <a:t>processInternationalOrder</a:t>
            </a:r>
            <a:r>
              <a:rPr lang="en-US" sz="1200" b="1" dirty="0" smtClean="0"/>
              <a:t>(order);</a:t>
            </a:r>
          </a:p>
          <a:p>
            <a:endParaRPr lang="en-US" sz="1200" b="1" dirty="0" smtClean="0"/>
          </a:p>
          <a:p>
            <a:r>
              <a:rPr lang="en-US" sz="1200" b="1" dirty="0" smtClean="0"/>
              <a:t>    // We need to treat larger orders in a special manner</a:t>
            </a:r>
          </a:p>
          <a:p>
            <a:r>
              <a:rPr lang="en-US" sz="1200" b="1" dirty="0" smtClean="0"/>
              <a:t>    else if (</a:t>
            </a:r>
            <a:r>
              <a:rPr lang="en-US" sz="1200" b="1" dirty="0" err="1" smtClean="0"/>
              <a:t>order.LineItems.Count</a:t>
            </a:r>
            <a:r>
              <a:rPr lang="en-US" sz="1200" b="1" dirty="0" smtClean="0"/>
              <a:t> &gt; 10) </a:t>
            </a:r>
          </a:p>
          <a:p>
            <a:r>
              <a:rPr lang="en-US" sz="1200" b="1" dirty="0" smtClean="0"/>
              <a:t>      </a:t>
            </a:r>
            <a:r>
              <a:rPr lang="en-US" sz="1200" b="1" dirty="0" err="1" smtClean="0"/>
              <a:t>processLargeDomesticOrder</a:t>
            </a:r>
            <a:r>
              <a:rPr lang="en-US" sz="1200" b="1" dirty="0" smtClean="0"/>
              <a:t>(order);</a:t>
            </a:r>
          </a:p>
          <a:p>
            <a:endParaRPr lang="en-US" sz="1200" b="1" dirty="0" smtClean="0"/>
          </a:p>
          <a:p>
            <a:r>
              <a:rPr lang="en-US" sz="1200" b="1" dirty="0" smtClean="0"/>
              <a:t>    // Smaller domestic orders</a:t>
            </a:r>
          </a:p>
          <a:p>
            <a:r>
              <a:rPr lang="en-US" sz="1200" b="1" dirty="0" smtClean="0"/>
              <a:t>    else </a:t>
            </a:r>
          </a:p>
          <a:p>
            <a:r>
              <a:rPr lang="en-US" sz="1200" b="1" dirty="0" smtClean="0"/>
              <a:t>      </a:t>
            </a:r>
            <a:r>
              <a:rPr lang="en-US" sz="1200" b="1" dirty="0" err="1" smtClean="0"/>
              <a:t>processRegularDomesticOrder</a:t>
            </a:r>
            <a:r>
              <a:rPr lang="en-US" sz="1200" b="1" dirty="0" smtClean="0"/>
              <a:t>(order);</a:t>
            </a:r>
          </a:p>
          <a:p>
            <a:endParaRPr lang="en-US" sz="1200" b="1" dirty="0" smtClean="0"/>
          </a:p>
          <a:p>
            <a:r>
              <a:rPr lang="en-US" sz="1200" b="1" dirty="0" smtClean="0"/>
              <a:t>    // Ship the order if it's ready</a:t>
            </a:r>
          </a:p>
          <a:p>
            <a:r>
              <a:rPr lang="en-US" sz="1200" b="1" dirty="0" smtClean="0"/>
              <a:t>    if (</a:t>
            </a:r>
            <a:r>
              <a:rPr lang="en-US" sz="1200" b="1" dirty="0" err="1" smtClean="0"/>
              <a:t>order.IsReadyToShip</a:t>
            </a:r>
            <a:r>
              <a:rPr lang="en-US" sz="1200" b="1" dirty="0" smtClean="0"/>
              <a:t>()) {</a:t>
            </a:r>
          </a:p>
          <a:p>
            <a:r>
              <a:rPr lang="en-US" sz="1200" b="1" dirty="0" smtClean="0"/>
              <a:t>      </a:t>
            </a:r>
            <a:r>
              <a:rPr lang="en-US" sz="1200" b="1" dirty="0" err="1" smtClean="0"/>
              <a:t>ShippingGateway</a:t>
            </a:r>
            <a:r>
              <a:rPr lang="en-US" sz="1200" b="1" dirty="0" smtClean="0"/>
              <a:t> gateway = new </a:t>
            </a:r>
            <a:r>
              <a:rPr lang="en-US" sz="1200" b="1" dirty="0" err="1" smtClean="0"/>
              <a:t>ShippingGateway</a:t>
            </a:r>
            <a:r>
              <a:rPr lang="en-US" sz="1200" b="1" dirty="0" smtClean="0"/>
              <a:t>();</a:t>
            </a:r>
          </a:p>
          <a:p>
            <a:endParaRPr lang="en-US" sz="1200" b="1" dirty="0" smtClean="0"/>
          </a:p>
          <a:p>
            <a:r>
              <a:rPr lang="en-US" sz="1200" b="1" dirty="0" smtClean="0"/>
              <a:t>      // Transform the Order object into a Shipment </a:t>
            </a:r>
          </a:p>
          <a:p>
            <a:r>
              <a:rPr lang="en-US" sz="1200" b="1" dirty="0" smtClean="0"/>
              <a:t>      </a:t>
            </a:r>
            <a:r>
              <a:rPr lang="en-US" sz="1200" b="1" dirty="0" err="1" smtClean="0"/>
              <a:t>ShipmentMessage</a:t>
            </a:r>
            <a:r>
              <a:rPr lang="en-US" sz="1200" b="1" dirty="0" smtClean="0"/>
              <a:t> message = </a:t>
            </a:r>
            <a:r>
              <a:rPr lang="en-US" sz="1200" b="1" dirty="0" err="1" smtClean="0"/>
              <a:t>createShipmentMessageForOrder</a:t>
            </a:r>
            <a:r>
              <a:rPr lang="en-US" sz="1200" b="1" dirty="0" smtClean="0"/>
              <a:t>(order);</a:t>
            </a:r>
          </a:p>
          <a:p>
            <a:r>
              <a:rPr lang="en-US" sz="1200" b="1" dirty="0" smtClean="0"/>
              <a:t>      </a:t>
            </a:r>
            <a:r>
              <a:rPr lang="en-US" sz="1200" b="1" dirty="0" err="1" smtClean="0"/>
              <a:t>gateway.SendShipment</a:t>
            </a:r>
            <a:r>
              <a:rPr lang="en-US" sz="1200" b="1" dirty="0" smtClean="0"/>
              <a:t>(message);</a:t>
            </a:r>
          </a:p>
          <a:p>
            <a:r>
              <a:rPr lang="en-US" sz="1200" b="1" dirty="0" smtClean="0"/>
              <a:t>  } </a:t>
            </a:r>
          </a:p>
          <a:p>
            <a:r>
              <a:rPr lang="en-US" sz="1200" b="1" dirty="0" smtClean="0"/>
              <a:t>}</a:t>
            </a:r>
          </a:p>
        </p:txBody>
      </p:sp>
      <p:sp>
        <p:nvSpPr>
          <p:cNvPr id="3" name="TextBox 2"/>
          <p:cNvSpPr txBox="1"/>
          <p:nvPr/>
        </p:nvSpPr>
        <p:spPr>
          <a:xfrm>
            <a:off x="228600" y="457200"/>
            <a:ext cx="1905000" cy="2062103"/>
          </a:xfrm>
          <a:prstGeom prst="rect">
            <a:avLst/>
          </a:prstGeom>
          <a:noFill/>
        </p:spPr>
        <p:txBody>
          <a:bodyPr wrap="square" rtlCol="0">
            <a:spAutoFit/>
          </a:bodyPr>
          <a:lstStyle/>
          <a:p>
            <a:r>
              <a:rPr lang="en-US" sz="3200" dirty="0" smtClean="0"/>
              <a:t>SRP Violation -Spaghetti Code</a:t>
            </a:r>
            <a:endParaRPr lang="en-US" sz="3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7"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600200" y="1657351"/>
            <a:ext cx="5943600" cy="4457700"/>
          </a:xfrm>
          <a:prstGeom prst="rect">
            <a:avLst/>
          </a:prstGeom>
          <a:noFill/>
          <a:ln w="9525">
            <a:noFill/>
            <a:miter lim="800000"/>
            <a:headEnd/>
            <a:tailEnd/>
          </a:ln>
        </p:spPr>
      </p:pic>
      <p:sp>
        <p:nvSpPr>
          <p:cNvPr id="3" name="Title 2"/>
          <p:cNvSpPr>
            <a:spLocks noGrp="1"/>
          </p:cNvSpPr>
          <p:nvPr>
            <p:ph type="title"/>
          </p:nvPr>
        </p:nvSpPr>
        <p:spPr/>
        <p:txBody>
          <a:bodyPr>
            <a:normAutofit/>
          </a:bodyPr>
          <a:lstStyle/>
          <a:p>
            <a:r>
              <a:rPr lang="en-US" dirty="0" smtClean="0"/>
              <a:t>From this…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Violation – “god” classes</a:t>
            </a:r>
            <a:endParaRPr lang="en-US" dirty="0"/>
          </a:p>
        </p:txBody>
      </p:sp>
      <p:sp>
        <p:nvSpPr>
          <p:cNvPr id="3" name="Content Placeholder 2"/>
          <p:cNvSpPr>
            <a:spLocks noGrp="1"/>
          </p:cNvSpPr>
          <p:nvPr>
            <p:ph idx="1"/>
          </p:nvPr>
        </p:nvSpPr>
        <p:spPr>
          <a:xfrm>
            <a:off x="457200" y="1600201"/>
            <a:ext cx="8229600" cy="35052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OrderService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Order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Save(Order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GetOrderByName</a:t>
            </a:r>
            <a:r>
              <a:rPr lang="en-US" sz="1800" b="1" dirty="0" smtClean="0">
                <a:latin typeface="Courier New" pitchFamily="49" charset="0"/>
                <a:cs typeface="Courier New" pitchFamily="49" charset="0"/>
              </a:rPr>
              <a:t>(string name)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CancelOrder</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ProcessOrderReturn</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GetAllOrders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GetShippedOrders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ShipOrder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Tips for not violating SRP – XML Comments</a:t>
            </a:r>
            <a:endParaRPr lang="en-US" sz="3600" dirty="0"/>
          </a:p>
        </p:txBody>
      </p:sp>
      <p:sp>
        <p:nvSpPr>
          <p:cNvPr id="3" name="Content Placeholder 2"/>
          <p:cNvSpPr>
            <a:spLocks noGrp="1"/>
          </p:cNvSpPr>
          <p:nvPr>
            <p:ph idx="1"/>
          </p:nvPr>
        </p:nvSpPr>
        <p:spPr>
          <a:xfrm>
            <a:off x="612648" y="1600200"/>
            <a:ext cx="8153400" cy="1066800"/>
          </a:xfrm>
        </p:spPr>
        <p:txBody>
          <a:bodyPr>
            <a:normAutofit/>
          </a:bodyPr>
          <a:lstStyle/>
          <a:p>
            <a:r>
              <a:rPr lang="en-US" dirty="0" smtClean="0"/>
              <a:t>Fill out the XML doc comments for the class – be wary of words like </a:t>
            </a:r>
            <a:r>
              <a:rPr lang="en-US" i="1" dirty="0" smtClean="0"/>
              <a:t>if, and, but, except, when, </a:t>
            </a:r>
            <a:r>
              <a:rPr lang="en-US" dirty="0" smtClean="0"/>
              <a:t>etc.</a:t>
            </a:r>
          </a:p>
        </p:txBody>
      </p:sp>
      <p:sp>
        <p:nvSpPr>
          <p:cNvPr id="4" name="TextBox 3"/>
          <p:cNvSpPr txBox="1"/>
          <p:nvPr/>
        </p:nvSpPr>
        <p:spPr>
          <a:xfrm>
            <a:off x="685800" y="2971800"/>
            <a:ext cx="7924800" cy="2585323"/>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 Gets, saves, and submits orders.</a:t>
            </a:r>
          </a:p>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Verbs</a:t>
            </a:r>
            <a:endParaRPr lang="en-US" dirty="0"/>
          </a:p>
        </p:txBody>
      </p:sp>
      <p:sp>
        <p:nvSpPr>
          <p:cNvPr id="3" name="Content Placeholder 2"/>
          <p:cNvSpPr>
            <a:spLocks noGrp="1"/>
          </p:cNvSpPr>
          <p:nvPr>
            <p:ph idx="1"/>
          </p:nvPr>
        </p:nvSpPr>
        <p:spPr>
          <a:xfrm>
            <a:off x="612648" y="1600200"/>
            <a:ext cx="8153400" cy="1066800"/>
          </a:xfrm>
        </p:spPr>
        <p:txBody>
          <a:bodyPr/>
          <a:lstStyle/>
          <a:p>
            <a:r>
              <a:rPr lang="en-US" dirty="0" smtClean="0"/>
              <a:t>Domain services should have a verb in the class name</a:t>
            </a:r>
          </a:p>
        </p:txBody>
      </p:sp>
      <p:sp>
        <p:nvSpPr>
          <p:cNvPr id="4" name="TextBox 3"/>
          <p:cNvSpPr txBox="1"/>
          <p:nvPr/>
        </p:nvSpPr>
        <p:spPr>
          <a:xfrm>
            <a:off x="685800" y="2667000"/>
            <a:ext cx="79248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SaveOrderService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SubmitOrderService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SRP matters</a:t>
            </a:r>
            <a:endParaRPr lang="en-US" dirty="0"/>
          </a:p>
        </p:txBody>
      </p:sp>
      <p:sp>
        <p:nvSpPr>
          <p:cNvPr id="3" name="Content Placeholder 2"/>
          <p:cNvSpPr>
            <a:spLocks noGrp="1"/>
          </p:cNvSpPr>
          <p:nvPr>
            <p:ph idx="1"/>
          </p:nvPr>
        </p:nvSpPr>
        <p:spPr/>
        <p:txBody>
          <a:bodyPr/>
          <a:lstStyle/>
          <a:p>
            <a:r>
              <a:rPr lang="en-US" dirty="0" smtClean="0"/>
              <a:t>We want it to be easy to reuse code</a:t>
            </a:r>
          </a:p>
          <a:p>
            <a:r>
              <a:rPr lang="en-US" dirty="0" smtClean="0"/>
              <a:t>Big classes are more difficult to change</a:t>
            </a:r>
          </a:p>
          <a:p>
            <a:r>
              <a:rPr lang="en-US" dirty="0" smtClean="0"/>
              <a:t>Big classes are harder to read</a:t>
            </a:r>
            <a:br>
              <a:rPr lang="en-US" dirty="0" smtClean="0"/>
            </a:br>
            <a:endParaRPr lang="en-US" dirty="0" smtClean="0"/>
          </a:p>
          <a:p>
            <a:pPr>
              <a:buNone/>
            </a:pPr>
            <a:r>
              <a:rPr lang="en-US" b="1" i="1" dirty="0" smtClean="0"/>
              <a:t>Smaller classes and smaller methods will give you more flexibility, and you don’t have to write much  extra code (if any) to do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violating SRP </a:t>
            </a:r>
            <a:r>
              <a:rPr lang="en-US" i="1" dirty="0" smtClean="0"/>
              <a:t>might</a:t>
            </a:r>
            <a:r>
              <a:rPr lang="en-US" dirty="0" smtClean="0"/>
              <a:t> be OK</a:t>
            </a:r>
            <a:endParaRPr lang="en-US" dirty="0"/>
          </a:p>
        </p:txBody>
      </p:sp>
      <p:sp>
        <p:nvSpPr>
          <p:cNvPr id="3" name="Content Placeholder 2"/>
          <p:cNvSpPr>
            <a:spLocks noGrp="1"/>
          </p:cNvSpPr>
          <p:nvPr>
            <p:ph idx="1"/>
          </p:nvPr>
        </p:nvSpPr>
        <p:spPr/>
        <p:txBody>
          <a:bodyPr/>
          <a:lstStyle/>
          <a:p>
            <a:r>
              <a:rPr lang="en-US" dirty="0" smtClean="0"/>
              <a:t>The violating class is not going to be reused and other classes don’t depend on it</a:t>
            </a:r>
          </a:p>
          <a:p>
            <a:r>
              <a:rPr lang="en-US" dirty="0" smtClean="0"/>
              <a:t>The violating class does not have private fields that store values that the class uses</a:t>
            </a:r>
          </a:p>
          <a:p>
            <a:r>
              <a:rPr lang="en-US" dirty="0" smtClean="0"/>
              <a:t>Your common sense says so</a:t>
            </a:r>
          </a:p>
          <a:p>
            <a:r>
              <a:rPr lang="en-US" dirty="0" smtClean="0"/>
              <a:t>Example: ASP.NET MVC controller classes, web services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  (but not easier to be lazy)</a:t>
            </a:r>
          </a:p>
          <a:p>
            <a:r>
              <a:rPr lang="en-US" dirty="0" smtClean="0"/>
              <a:t>You can always refactor later (if you write tests)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Closed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Software entities (classes, modules, methods) should be open for extension but closed for modification.</a:t>
            </a:r>
            <a:endParaRPr lang="en-US" b="1" i="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Violation</a:t>
            </a:r>
            <a:endParaRPr lang="en-US" dirty="0"/>
          </a:p>
        </p:txBody>
      </p:sp>
      <p:sp>
        <p:nvSpPr>
          <p:cNvPr id="3" name="Content Placeholder 2"/>
          <p:cNvSpPr>
            <a:spLocks noGrp="1"/>
          </p:cNvSpPr>
          <p:nvPr>
            <p:ph idx="1"/>
          </p:nvPr>
        </p:nvSpPr>
        <p:spPr>
          <a:xfrm>
            <a:off x="533400" y="1600200"/>
            <a:ext cx="8232648" cy="4648200"/>
          </a:xfrm>
          <a:solidFill>
            <a:schemeClr val="bg1">
              <a:lumMod val="85000"/>
            </a:schemeClr>
          </a:solidFill>
        </p:spPr>
        <p:txBody>
          <a:bodyPr>
            <a:normAutofit fontScale="92500" lnSpcReduction="20000"/>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GetUserService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a:t>
            </a:r>
            <a:r>
              <a:rPr lang="en-US" sz="1800" b="1" dirty="0" err="1" smtClean="0">
                <a:latin typeface="Courier New" pitchFamily="49" charset="0"/>
                <a:cs typeface="Courier New" pitchFamily="49" charset="0"/>
              </a:rPr>
              <a:t>UserSummary</a:t>
            </a:r>
            <a:r>
              <a:rPr lang="en-US" sz="1800" b="1" dirty="0" smtClean="0">
                <a:latin typeface="Courier New" pitchFamily="49" charset="0"/>
                <a:cs typeface="Courier New" pitchFamily="49" charset="0"/>
              </a:rPr>
              <a:t>&gt; </a:t>
            </a:r>
            <a:r>
              <a:rPr lang="en-US" sz="1800" b="1" dirty="0" err="1" smtClean="0">
                <a:latin typeface="Courier New" pitchFamily="49" charset="0"/>
                <a:cs typeface="Courier New" pitchFamily="49" charset="0"/>
              </a:rPr>
              <a:t>FindUsers</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UserSearchType</a:t>
            </a:r>
            <a:r>
              <a:rPr lang="en-US" sz="1800" b="1" dirty="0" smtClean="0">
                <a:latin typeface="Courier New" pitchFamily="49" charset="0"/>
                <a:cs typeface="Courier New" pitchFamily="49" charset="0"/>
              </a:rPr>
              <a:t>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&lt;User&gt; users;</a:t>
            </a:r>
          </a:p>
          <a:p>
            <a:pPr>
              <a:buNone/>
            </a:pPr>
            <a:r>
              <a:rPr lang="en-US" sz="1800" b="1" dirty="0" smtClean="0">
                <a:latin typeface="Courier New" pitchFamily="49" charset="0"/>
                <a:cs typeface="Courier New" pitchFamily="49" charset="0"/>
              </a:rPr>
              <a:t>        switch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UserSearchType.AllActiveUsers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UserSearchType.ActiveUsersThatCanEditQuotes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return </a:t>
            </a:r>
            <a:r>
              <a:rPr lang="en-US" sz="1800" b="1" dirty="0" err="1" smtClean="0">
                <a:latin typeface="Courier New" pitchFamily="49" charset="0"/>
                <a:cs typeface="Courier New" pitchFamily="49" charset="0"/>
              </a:rPr>
              <a:t>ConvertToUserSummaries</a:t>
            </a:r>
            <a:r>
              <a:rPr lang="en-US" sz="1800" b="1" dirty="0" smtClean="0">
                <a:latin typeface="Courier New" pitchFamily="49" charset="0"/>
                <a:cs typeface="Courier New" pitchFamily="49" charset="0"/>
              </a:rPr>
              <a:t>(users);</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to this</a:t>
            </a: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2667000" y="1676400"/>
            <a:ext cx="3810000" cy="476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Fix – Strategy Pattern</a:t>
            </a:r>
            <a:endParaRPr lang="en-US" dirty="0"/>
          </a:p>
        </p:txBody>
      </p:sp>
      <p:sp>
        <p:nvSpPr>
          <p:cNvPr id="3" name="Content Placeholder 2"/>
          <p:cNvSpPr>
            <a:spLocks noGrp="1"/>
          </p:cNvSpPr>
          <p:nvPr>
            <p:ph idx="1"/>
          </p:nvPr>
        </p:nvSpPr>
        <p:spPr>
          <a:xfrm>
            <a:off x="533400" y="1600200"/>
            <a:ext cx="8232648" cy="3657600"/>
          </a:xfrm>
          <a:solidFill>
            <a:schemeClr val="bg1">
              <a:lumMod val="85000"/>
            </a:schemeClr>
          </a:solidFill>
        </p:spPr>
        <p:txBody>
          <a:bodyPr>
            <a:normAutofit/>
          </a:bodyPr>
          <a:lstStyle/>
          <a:p>
            <a:pPr>
              <a:buNone/>
            </a:pPr>
            <a:r>
              <a:rPr lang="en-US" sz="1700" b="1" dirty="0" smtClean="0">
                <a:latin typeface="Courier New" pitchFamily="49" charset="0"/>
                <a:cs typeface="Courier New" pitchFamily="49" charset="0"/>
              </a:rPr>
              <a:t>public interface </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a:t>
            </a:r>
          </a:p>
          <a:p>
            <a:pPr>
              <a:buNone/>
            </a:pP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public class </a:t>
            </a:r>
            <a:r>
              <a:rPr lang="en-US" sz="1700" b="1" dirty="0" err="1" smtClean="0">
                <a:latin typeface="Courier New" pitchFamily="49" charset="0"/>
                <a:cs typeface="Courier New" pitchFamily="49" charset="0"/>
              </a:rPr>
              <a:t>GetUserService</a:t>
            </a: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public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a:t>
            </a:r>
            <a:r>
              <a:rPr lang="en-US" sz="1700" b="1" dirty="0" err="1" smtClean="0">
                <a:latin typeface="Courier New" pitchFamily="49" charset="0"/>
                <a:cs typeface="Courier New" pitchFamily="49" charset="0"/>
              </a:rPr>
              <a:t>UserSummary</a:t>
            </a:r>
            <a:r>
              <a:rPr lang="en-US" sz="1700" b="1" dirty="0" smtClean="0">
                <a:latin typeface="Courier New" pitchFamily="49" charset="0"/>
                <a:cs typeface="Courier New" pitchFamily="49" charset="0"/>
              </a:rPr>
              <a:t>&gt; </a:t>
            </a:r>
            <a:r>
              <a:rPr lang="en-US" sz="1700" b="1" dirty="0" err="1" smtClean="0">
                <a:latin typeface="Courier New" pitchFamily="49" charset="0"/>
                <a:cs typeface="Courier New" pitchFamily="49" charset="0"/>
              </a:rPr>
              <a:t>FindUsers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query)</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users = </a:t>
            </a:r>
            <a:r>
              <a:rPr lang="en-US" sz="1700" b="1" dirty="0" err="1" smtClean="0">
                <a:latin typeface="Courier New" pitchFamily="49" charset="0"/>
                <a:cs typeface="Courier New" pitchFamily="49" charset="0"/>
              </a:rPr>
              <a:t>query.FilterUsers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GetAllUsers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return </a:t>
            </a:r>
            <a:r>
              <a:rPr lang="en-US" sz="1700" b="1" dirty="0" err="1" smtClean="0">
                <a:latin typeface="Courier New" pitchFamily="49" charset="0"/>
                <a:cs typeface="Courier New" pitchFamily="49" charset="0"/>
              </a:rPr>
              <a:t>ConvertToUserSummaries</a:t>
            </a:r>
            <a:r>
              <a:rPr lang="en-US" sz="1700" b="1" dirty="0" smtClean="0">
                <a:latin typeface="Courier New" pitchFamily="49" charset="0"/>
                <a:cs typeface="Courier New" pitchFamily="49" charset="0"/>
              </a:rPr>
              <a:t>(users);</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OCP matters</a:t>
            </a:r>
            <a:endParaRPr lang="en-US" dirty="0"/>
          </a:p>
        </p:txBody>
      </p:sp>
      <p:sp>
        <p:nvSpPr>
          <p:cNvPr id="3" name="Content Placeholder 2"/>
          <p:cNvSpPr>
            <a:spLocks noGrp="1"/>
          </p:cNvSpPr>
          <p:nvPr>
            <p:ph idx="1"/>
          </p:nvPr>
        </p:nvSpPr>
        <p:spPr/>
        <p:txBody>
          <a:bodyPr/>
          <a:lstStyle/>
          <a:p>
            <a:r>
              <a:rPr lang="en-US" dirty="0" smtClean="0"/>
              <a:t>Anytime you change code, you have the potential to break it</a:t>
            </a:r>
          </a:p>
          <a:p>
            <a:r>
              <a:rPr lang="en-US" dirty="0" smtClean="0"/>
              <a:t>Sometimes you can’t change libraries (e.g. code that isn’t yours)</a:t>
            </a:r>
          </a:p>
          <a:p>
            <a:r>
              <a:rPr lang="en-US" dirty="0" smtClean="0"/>
              <a:t>May have to change code in many different places to add support for a certain type of situation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OCP is OK</a:t>
            </a:r>
            <a:endParaRPr lang="en-US" dirty="0"/>
          </a:p>
        </p:txBody>
      </p:sp>
      <p:sp>
        <p:nvSpPr>
          <p:cNvPr id="3" name="Content Placeholder 2"/>
          <p:cNvSpPr>
            <a:spLocks noGrp="1"/>
          </p:cNvSpPr>
          <p:nvPr>
            <p:ph idx="1"/>
          </p:nvPr>
        </p:nvSpPr>
        <p:spPr>
          <a:xfrm>
            <a:off x="612648" y="1600200"/>
            <a:ext cx="8153400" cy="1143000"/>
          </a:xfrm>
        </p:spPr>
        <p:txBody>
          <a:bodyPr>
            <a:normAutofit/>
          </a:bodyPr>
          <a:lstStyle/>
          <a:p>
            <a:r>
              <a:rPr lang="en-US" dirty="0" smtClean="0"/>
              <a:t>When the number of options in the if or switch statement is unlikely to change (e.g. switch on </a:t>
            </a:r>
            <a:r>
              <a:rPr lang="en-US" dirty="0" err="1" smtClean="0"/>
              <a:t>enum</a:t>
            </a:r>
            <a:r>
              <a:rPr lang="en-US" dirty="0" smtClean="0"/>
              <a:t>)</a:t>
            </a:r>
            <a:endParaRPr lang="en-US" dirty="0"/>
          </a:p>
        </p:txBody>
      </p:sp>
      <p:sp>
        <p:nvSpPr>
          <p:cNvPr id="4" name="TextBox 3"/>
          <p:cNvSpPr txBox="1"/>
          <p:nvPr/>
        </p:nvSpPr>
        <p:spPr>
          <a:xfrm>
            <a:off x="609600" y="2735282"/>
            <a:ext cx="78486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void </a:t>
            </a:r>
            <a:r>
              <a:rPr lang="en-US" b="1" dirty="0" err="1" smtClean="0">
                <a:latin typeface="Courier New" pitchFamily="49" charset="0"/>
                <a:cs typeface="Courier New" pitchFamily="49" charset="0"/>
              </a:rPr>
              <a:t>UpdateFontStyle</a:t>
            </a:r>
            <a:r>
              <a:rPr lang="en-US" b="1" dirty="0" smtClean="0">
                <a:latin typeface="Courier New" pitchFamily="49" charset="0"/>
                <a:cs typeface="Courier New" pitchFamily="49" charset="0"/>
              </a:rPr>
              <a:t> (Paragraph </a:t>
            </a:r>
            <a:r>
              <a:rPr lang="en-US" b="1" dirty="0" err="1" smtClean="0">
                <a:latin typeface="Courier New" pitchFamily="49" charset="0"/>
                <a:cs typeface="Courier New" pitchFamily="49" charset="0"/>
              </a:rPr>
              <a:t>paragraph</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switch (</a:t>
            </a:r>
            <a:r>
              <a:rPr lang="en-US" b="1" dirty="0" err="1" smtClean="0">
                <a:latin typeface="Courier New" pitchFamily="49" charset="0"/>
                <a:cs typeface="Courier New" pitchFamily="49" charset="0"/>
              </a:rPr>
              <a:t>IsBoldCheckBox.CheckState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true;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CheckState.Unchecked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false;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CheckState.Indeterminate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Rules of Thumb</a:t>
            </a:r>
            <a:endParaRPr lang="en-US" dirty="0"/>
          </a:p>
        </p:txBody>
      </p:sp>
      <p:sp>
        <p:nvSpPr>
          <p:cNvPr id="3" name="Content Placeholder 2"/>
          <p:cNvSpPr>
            <a:spLocks noGrp="1"/>
          </p:cNvSpPr>
          <p:nvPr>
            <p:ph idx="1"/>
          </p:nvPr>
        </p:nvSpPr>
        <p:spPr/>
        <p:txBody>
          <a:bodyPr/>
          <a:lstStyle/>
          <a:p>
            <a:r>
              <a:rPr lang="en-US" dirty="0" smtClean="0"/>
              <a:t>Use if/switch if the number of cases is unlikely to change </a:t>
            </a:r>
          </a:p>
          <a:p>
            <a:r>
              <a:rPr lang="en-US" dirty="0" smtClean="0"/>
              <a:t>Use strategy pattern when the number of cases are likely to change</a:t>
            </a:r>
          </a:p>
          <a:p>
            <a:r>
              <a:rPr lang="en-US" dirty="0" smtClean="0"/>
              <a:t>Always use common sense!  </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a:t>
            </a:r>
          </a:p>
          <a:p>
            <a:r>
              <a:rPr lang="en-US" dirty="0" smtClean="0"/>
              <a:t>You can always refactor later (if you write tests)</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Liskov</a:t>
            </a:r>
            <a:r>
              <a:rPr lang="en-US" dirty="0" smtClean="0"/>
              <a:t> Substitution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Functions that use references to base classes must be able to use objects of derived classes without knowing it.</a:t>
            </a:r>
            <a:endParaRPr lang="en-US" b="1" i="1"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Bad Abstraction</a:t>
            </a:r>
            <a:endParaRPr lang="en-US" dirty="0"/>
          </a:p>
        </p:txBody>
      </p:sp>
      <p:sp>
        <p:nvSpPr>
          <p:cNvPr id="3" name="Content Placeholder 2"/>
          <p:cNvSpPr>
            <a:spLocks noGrp="1"/>
          </p:cNvSpPr>
          <p:nvPr>
            <p:ph idx="1"/>
          </p:nvPr>
        </p:nvSpPr>
        <p:spPr>
          <a:xfrm>
            <a:off x="612648" y="1600200"/>
            <a:ext cx="8153400" cy="26670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Product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string Name { get; set; }</a:t>
            </a:r>
          </a:p>
          <a:p>
            <a:pPr>
              <a:buNone/>
            </a:pPr>
            <a:r>
              <a:rPr lang="en-US" sz="1800" b="1" dirty="0" smtClean="0">
                <a:latin typeface="Courier New" pitchFamily="49" charset="0"/>
                <a:cs typeface="Courier New" pitchFamily="49" charset="0"/>
              </a:rPr>
              <a:t>    public string Author { get; set;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Book : Product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Movie : Product  {}</a:t>
            </a:r>
            <a:endParaRPr lang="en-US" sz="1800" b="1" dirty="0">
              <a:latin typeface="Courier New" pitchFamily="49" charset="0"/>
              <a:cs typeface="Courier New" pitchFamily="49" charset="0"/>
            </a:endParaRPr>
          </a:p>
        </p:txBody>
      </p:sp>
      <p:sp>
        <p:nvSpPr>
          <p:cNvPr id="4" name="TextBox 3"/>
          <p:cNvSpPr txBox="1"/>
          <p:nvPr/>
        </p:nvSpPr>
        <p:spPr>
          <a:xfrm>
            <a:off x="609600" y="4724400"/>
            <a:ext cx="8153400" cy="1384995"/>
          </a:xfrm>
          <a:prstGeom prst="rect">
            <a:avLst/>
          </a:prstGeom>
          <a:noFill/>
        </p:spPr>
        <p:txBody>
          <a:bodyPr wrap="square" rtlCol="0">
            <a:spAutoFit/>
          </a:bodyPr>
          <a:lstStyle/>
          <a:p>
            <a:r>
              <a:rPr lang="en-US" sz="2800" dirty="0" smtClean="0"/>
              <a:t>If someone had a Product object (which was actually a Movie) and asked for the Author, what should it do (a Movie doesn’t have an Author)?</a:t>
            </a:r>
            <a:endParaRPr lang="en-US" sz="2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LSP in other words…	</a:t>
            </a:r>
            <a:endParaRPr lang="en-US" dirty="0"/>
          </a:p>
        </p:txBody>
      </p:sp>
      <p:sp>
        <p:nvSpPr>
          <p:cNvPr id="3" name="Content Placeholder 2"/>
          <p:cNvSpPr>
            <a:spLocks noGrp="1"/>
          </p:cNvSpPr>
          <p:nvPr>
            <p:ph idx="1"/>
          </p:nvPr>
        </p:nvSpPr>
        <p:spPr/>
        <p:txBody>
          <a:bodyPr/>
          <a:lstStyle/>
          <a:p>
            <a:pPr>
              <a:buNone/>
            </a:pPr>
            <a:r>
              <a:rPr lang="en-US" dirty="0" smtClean="0"/>
              <a:t>People using derived classes should not encounter unexpected results when using your derived class.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this matter?	</a:t>
            </a:r>
            <a:endParaRPr lang="en-US" dirty="0"/>
          </a:p>
        </p:txBody>
      </p:sp>
      <p:sp>
        <p:nvSpPr>
          <p:cNvPr id="3" name="Content Placeholder 2"/>
          <p:cNvSpPr>
            <a:spLocks noGrp="1"/>
          </p:cNvSpPr>
          <p:nvPr>
            <p:ph idx="1"/>
          </p:nvPr>
        </p:nvSpPr>
        <p:spPr/>
        <p:txBody>
          <a:bodyPr/>
          <a:lstStyle/>
          <a:p>
            <a:r>
              <a:rPr lang="en-US" dirty="0" smtClean="0"/>
              <a:t>Your code is going to change</a:t>
            </a:r>
          </a:p>
          <a:p>
            <a:r>
              <a:rPr lang="en-US" dirty="0" smtClean="0"/>
              <a:t>Make your code more reusable (DRY)</a:t>
            </a:r>
          </a:p>
          <a:p>
            <a:r>
              <a:rPr lang="en-US" dirty="0" smtClean="0"/>
              <a:t>Testability</a:t>
            </a:r>
          </a:p>
          <a:p>
            <a:r>
              <a:rPr lang="en-US" dirty="0" smtClean="0"/>
              <a:t>Make our lives easier!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Unexpected Results</a:t>
            </a:r>
            <a:endParaRPr lang="en-US" dirty="0"/>
          </a:p>
        </p:txBody>
      </p:sp>
      <p:sp>
        <p:nvSpPr>
          <p:cNvPr id="3" name="Content Placeholder 2"/>
          <p:cNvSpPr>
            <a:spLocks noGrp="1"/>
          </p:cNvSpPr>
          <p:nvPr>
            <p:ph idx="1"/>
          </p:nvPr>
        </p:nvSpPr>
        <p:spPr>
          <a:xfrm>
            <a:off x="612648" y="1600200"/>
            <a:ext cx="8153400" cy="44958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MyList</a:t>
            </a:r>
            <a:r>
              <a:rPr lang="en-US" sz="1800" b="1" dirty="0" smtClean="0">
                <a:latin typeface="Courier New" pitchFamily="49" charset="0"/>
                <a:cs typeface="Courier New" pitchFamily="49" charset="0"/>
              </a:rPr>
              <a:t>&lt;T&gt; :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private </a:t>
            </a:r>
            <a:r>
              <a:rPr lang="en-US" sz="1800" b="1" dirty="0" err="1" smtClean="0">
                <a:latin typeface="Courier New" pitchFamily="49" charset="0"/>
                <a:cs typeface="Courier New" pitchFamily="49" charset="0"/>
              </a:rPr>
              <a:t>readonly</a:t>
            </a:r>
            <a:r>
              <a:rPr lang="en-US" sz="1800" b="1" dirty="0" smtClean="0">
                <a:latin typeface="Courier New" pitchFamily="49" charset="0"/>
                <a:cs typeface="Courier New" pitchFamily="49" charset="0"/>
              </a:rPr>
              <a:t> List&lt;T&gt; _</a:t>
            </a:r>
            <a:r>
              <a:rPr lang="en-US" sz="1800" b="1" dirty="0" err="1" smtClean="0">
                <a:latin typeface="Courier New" pitchFamily="49" charset="0"/>
                <a:cs typeface="Courier New" pitchFamily="49" charset="0"/>
              </a:rPr>
              <a:t>innerList</a:t>
            </a:r>
            <a:r>
              <a:rPr lang="en-US" sz="1800" b="1" dirty="0" smtClean="0">
                <a:latin typeface="Courier New" pitchFamily="49" charset="0"/>
                <a:cs typeface="Courier New" pitchFamily="49" charset="0"/>
              </a:rPr>
              <a:t> = new List&lt;T&gt;();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void Add(T 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if (_</a:t>
            </a:r>
            <a:r>
              <a:rPr lang="en-US" sz="1800" b="1" dirty="0" err="1" smtClean="0">
                <a:latin typeface="Courier New" pitchFamily="49" charset="0"/>
                <a:cs typeface="Courier New" pitchFamily="49" charset="0"/>
              </a:rPr>
              <a:t>innerList.Contains</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return;  </a:t>
            </a:r>
          </a:p>
          <a:p>
            <a:pPr>
              <a:buNone/>
            </a:pPr>
            <a:r>
              <a:rPr lang="en-US" sz="1800" b="1" dirty="0" smtClean="0">
                <a:latin typeface="Courier New" pitchFamily="49" charset="0"/>
                <a:cs typeface="Courier New" pitchFamily="49" charset="0"/>
              </a:rPr>
              <a:t>        _</a:t>
            </a:r>
            <a:r>
              <a:rPr lang="en-US" sz="1800" b="1" dirty="0" err="1" smtClean="0">
                <a:latin typeface="Courier New" pitchFamily="49" charset="0"/>
                <a:cs typeface="Courier New" pitchFamily="49" charset="0"/>
              </a:rPr>
              <a:t>innerList.Add</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Count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get { return _</a:t>
            </a:r>
            <a:r>
              <a:rPr lang="en-US" sz="1800" b="1" dirty="0" err="1" smtClean="0">
                <a:latin typeface="Courier New" pitchFamily="49" charset="0"/>
                <a:cs typeface="Courier New" pitchFamily="49" charset="0"/>
              </a:rPr>
              <a:t>innerList.Count</a:t>
            </a: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violate LSP…</a:t>
            </a:r>
            <a:endParaRPr lang="en-US" dirty="0"/>
          </a:p>
        </p:txBody>
      </p:sp>
      <p:sp>
        <p:nvSpPr>
          <p:cNvPr id="3" name="Content Placeholder 2"/>
          <p:cNvSpPr>
            <a:spLocks noGrp="1"/>
          </p:cNvSpPr>
          <p:nvPr>
            <p:ph idx="1"/>
          </p:nvPr>
        </p:nvSpPr>
        <p:spPr>
          <a:xfrm>
            <a:off x="612648" y="1600200"/>
            <a:ext cx="8153400" cy="838200"/>
          </a:xfrm>
        </p:spPr>
        <p:txBody>
          <a:bodyPr>
            <a:normAutofit fontScale="92500" lnSpcReduction="10000"/>
          </a:bodyPr>
          <a:lstStyle/>
          <a:p>
            <a:pPr>
              <a:buNone/>
            </a:pPr>
            <a:r>
              <a:rPr lang="en-US" dirty="0" smtClean="0"/>
              <a:t>Throw exceptions for cases that you can’t support (still not recommended)</a:t>
            </a:r>
            <a:endParaRPr lang="en-US" dirty="0"/>
          </a:p>
        </p:txBody>
      </p:sp>
      <p:sp>
        <p:nvSpPr>
          <p:cNvPr id="4" name="TextBox 3"/>
          <p:cNvSpPr txBox="1"/>
          <p:nvPr/>
        </p:nvSpPr>
        <p:spPr>
          <a:xfrm>
            <a:off x="609600" y="2514599"/>
            <a:ext cx="8229600" cy="4278094"/>
          </a:xfrm>
          <a:prstGeom prst="rect">
            <a:avLst/>
          </a:prstGeom>
          <a:solidFill>
            <a:schemeClr val="bg1">
              <a:lumMod val="85000"/>
            </a:schemeClr>
          </a:solidFill>
        </p:spPr>
        <p:txBody>
          <a:bodyPr wrap="square" rtlCol="0">
            <a:spAutoFit/>
          </a:bodyPr>
          <a:lstStyle/>
          <a:p>
            <a:r>
              <a:rPr lang="en-US" sz="1600" b="1" dirty="0" smtClean="0">
                <a:latin typeface="Courier New" pitchFamily="49" charset="0"/>
                <a:cs typeface="Courier New" pitchFamily="49" charset="0"/>
              </a:rPr>
              <a:t>public class Rectangle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double Width { get; set; }</a:t>
            </a:r>
          </a:p>
          <a:p>
            <a:r>
              <a:rPr lang="en-US" sz="1600" b="1" dirty="0" smtClean="0">
                <a:latin typeface="Courier New" pitchFamily="49" charset="0"/>
                <a:cs typeface="Courier New" pitchFamily="49" charset="0"/>
              </a:rPr>
              <a:t>    public double Height { get; set; }</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return Width * Height;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p>
          <a:p>
            <a:endParaRPr lang="en-US" sz="1600" b="1" dirty="0" smtClean="0">
              <a:latin typeface="Courier New" pitchFamily="49" charset="0"/>
              <a:cs typeface="Courier New" pitchFamily="49" charset="0"/>
            </a:endParaRPr>
          </a:p>
          <a:p>
            <a:r>
              <a:rPr lang="en-US" sz="1600" b="1" dirty="0" smtClean="0">
                <a:latin typeface="Courier New" pitchFamily="49" charset="0"/>
                <a:cs typeface="Courier New" pitchFamily="49" charset="0"/>
              </a:rPr>
              <a:t>public class Cube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throw new </a:t>
            </a:r>
            <a:r>
              <a:rPr lang="en-US" sz="1600" b="1" dirty="0" err="1" smtClean="0">
                <a:latin typeface="Courier New" pitchFamily="49" charset="0"/>
                <a:cs typeface="Courier New" pitchFamily="49" charset="0"/>
              </a:rPr>
              <a:t>NotSupportedException</a:t>
            </a:r>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Interface Segregation Principle</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b="1" i="1" dirty="0" smtClean="0"/>
              <a:t>Clients should not be forced to depend on interfaces that they do not use.</a:t>
            </a:r>
          </a:p>
          <a:p>
            <a:pPr marL="0" indent="0">
              <a:spcBef>
                <a:spcPts val="0"/>
              </a:spcBef>
              <a:buNone/>
            </a:pPr>
            <a:endParaRPr lang="en-US" b="1" i="1" dirty="0" smtClean="0"/>
          </a:p>
          <a:p>
            <a:pPr marL="0" indent="0">
              <a:buNone/>
            </a:pPr>
            <a:endParaRPr lang="en-US" b="1" i="1"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23850" y="204788"/>
            <a:ext cx="8496300" cy="6448425"/>
          </a:xfrm>
          <a:prstGeom prst="rect">
            <a:avLst/>
          </a:prstGeom>
          <a:noFill/>
          <a:ln w="9525">
            <a:noFill/>
            <a:miter lim="800000"/>
            <a:headEnd/>
            <a:tailEnd/>
          </a:ln>
        </p:spPr>
      </p:pic>
      <p:sp>
        <p:nvSpPr>
          <p:cNvPr id="3" name="TextBox 2"/>
          <p:cNvSpPr txBox="1"/>
          <p:nvPr/>
        </p:nvSpPr>
        <p:spPr>
          <a:xfrm>
            <a:off x="5029200" y="3657600"/>
            <a:ext cx="3657600" cy="1815882"/>
          </a:xfrm>
          <a:prstGeom prst="rect">
            <a:avLst/>
          </a:prstGeom>
          <a:noFill/>
        </p:spPr>
        <p:txBody>
          <a:bodyPr wrap="square" rtlCol="0">
            <a:spAutoFit/>
          </a:bodyPr>
          <a:lstStyle/>
          <a:p>
            <a:r>
              <a:rPr lang="en-US" sz="2800" dirty="0" smtClean="0"/>
              <a:t>ASP.NET </a:t>
            </a:r>
            <a:r>
              <a:rPr lang="en-US" sz="2800" dirty="0" err="1" smtClean="0"/>
              <a:t>MembershipProvider</a:t>
            </a:r>
            <a:r>
              <a:rPr lang="en-US" sz="2800" dirty="0" smtClean="0"/>
              <a:t> class – a very “fat” interface!</a:t>
            </a:r>
            <a:endParaRPr lang="en-US" sz="28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 Smells</a:t>
            </a:r>
            <a:endParaRPr lang="en-US" dirty="0"/>
          </a:p>
        </p:txBody>
      </p:sp>
      <p:sp>
        <p:nvSpPr>
          <p:cNvPr id="3" name="Content Placeholder 2"/>
          <p:cNvSpPr>
            <a:spLocks noGrp="1"/>
          </p:cNvSpPr>
          <p:nvPr>
            <p:ph idx="1"/>
          </p:nvPr>
        </p:nvSpPr>
        <p:spPr/>
        <p:txBody>
          <a:bodyPr/>
          <a:lstStyle/>
          <a:p>
            <a:r>
              <a:rPr lang="en-US" dirty="0" smtClean="0"/>
              <a:t>If you implement an interface or derive from a base class and you have to throw an exception in a method because you don’t support it, the interface is probably too big.</a:t>
            </a:r>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ISP matters	</a:t>
            </a:r>
            <a:endParaRPr lang="en-US" dirty="0"/>
          </a:p>
        </p:txBody>
      </p:sp>
      <p:sp>
        <p:nvSpPr>
          <p:cNvPr id="3" name="Content Placeholder 2"/>
          <p:cNvSpPr>
            <a:spLocks noGrp="1"/>
          </p:cNvSpPr>
          <p:nvPr>
            <p:ph idx="1"/>
          </p:nvPr>
        </p:nvSpPr>
        <p:spPr/>
        <p:txBody>
          <a:bodyPr/>
          <a:lstStyle/>
          <a:p>
            <a:r>
              <a:rPr lang="en-US" dirty="0" smtClean="0"/>
              <a:t>Single Responsibility Principle for interfaces/base classes</a:t>
            </a:r>
          </a:p>
          <a:p>
            <a:r>
              <a:rPr lang="en-US" dirty="0" smtClean="0"/>
              <a:t>If your interface has members that are not used by some inheritors, those inheritors may be affected by changes in the interface, even though the methods that they use did not change.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ISP is OK	</a:t>
            </a:r>
            <a:endParaRPr lang="en-US" dirty="0"/>
          </a:p>
        </p:txBody>
      </p:sp>
      <p:sp>
        <p:nvSpPr>
          <p:cNvPr id="3" name="Content Placeholder 2"/>
          <p:cNvSpPr>
            <a:spLocks noGrp="1"/>
          </p:cNvSpPr>
          <p:nvPr>
            <p:ph idx="1"/>
          </p:nvPr>
        </p:nvSpPr>
        <p:spPr/>
        <p:txBody>
          <a:bodyPr/>
          <a:lstStyle/>
          <a:p>
            <a:r>
              <a:rPr lang="en-US" dirty="0" smtClean="0"/>
              <a:t>Why would you want to?</a:t>
            </a:r>
          </a:p>
          <a:p>
            <a:r>
              <a:rPr lang="en-US" dirty="0" smtClean="0"/>
              <a:t>Use common sense</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Better Quality</a:t>
            </a:r>
            <a:endParaRPr lang="en-US" dirty="0"/>
          </a:p>
        </p:txBody>
      </p:sp>
      <p:sp>
        <p:nvSpPr>
          <p:cNvPr id="3" name="Content Placeholder 2"/>
          <p:cNvSpPr>
            <a:spLocks noGrp="1"/>
          </p:cNvSpPr>
          <p:nvPr>
            <p:ph idx="1"/>
          </p:nvPr>
        </p:nvSpPr>
        <p:spPr/>
        <p:txBody>
          <a:bodyPr/>
          <a:lstStyle/>
          <a:p>
            <a:r>
              <a:rPr lang="en-US" dirty="0" smtClean="0"/>
              <a:t>Fewer bugs – it costs money to find bugs, fix bugs, and clean up the mess created by bugs.</a:t>
            </a:r>
          </a:p>
          <a:p>
            <a:r>
              <a:rPr lang="en-US" dirty="0" smtClean="0"/>
              <a:t>More flexibility – since code </a:t>
            </a:r>
            <a:r>
              <a:rPr lang="en-US" i="1" dirty="0" smtClean="0"/>
              <a:t>will</a:t>
            </a:r>
            <a:r>
              <a:rPr lang="en-US" dirty="0" smtClean="0"/>
              <a:t> need to change, it should be easy to change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Dependency Inversion Principle</a:t>
            </a:r>
            <a:endParaRPr lang="en-US" sz="4800" dirty="0"/>
          </a:p>
        </p:txBody>
      </p:sp>
      <p:sp>
        <p:nvSpPr>
          <p:cNvPr id="3" name="Content Placeholder 2"/>
          <p:cNvSpPr>
            <a:spLocks noGrp="1"/>
          </p:cNvSpPr>
          <p:nvPr>
            <p:ph idx="1"/>
          </p:nvPr>
        </p:nvSpPr>
        <p:spPr/>
        <p:txBody>
          <a:bodyPr/>
          <a:lstStyle/>
          <a:p>
            <a:pPr marL="0" indent="0">
              <a:spcBef>
                <a:spcPts val="0"/>
              </a:spcBef>
              <a:buNone/>
            </a:pPr>
            <a:r>
              <a:rPr lang="en-US" b="1" i="1" dirty="0" smtClean="0"/>
              <a:t>High level modules should not depend on low level modules.  Both should depend on abstractions.</a:t>
            </a:r>
            <a:br>
              <a:rPr lang="en-US" b="1" i="1" dirty="0" smtClean="0"/>
            </a:br>
            <a:endParaRPr lang="en-US" b="1" i="1" dirty="0" smtClean="0"/>
          </a:p>
          <a:p>
            <a:pPr marL="0" indent="0">
              <a:spcBef>
                <a:spcPts val="0"/>
              </a:spcBef>
              <a:buNone/>
            </a:pPr>
            <a:r>
              <a:rPr lang="en-US" b="1" i="1" dirty="0" smtClean="0"/>
              <a:t>Abstractions should not depend on details.  Details should depend on abstractions.</a:t>
            </a:r>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pPr>
            <a:endParaRPr lang="en-US" b="1" i="1"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Tight Coupling</a:t>
            </a:r>
            <a:endParaRPr lang="en-US" dirty="0"/>
          </a:p>
        </p:txBody>
      </p:sp>
      <p:sp>
        <p:nvSpPr>
          <p:cNvPr id="3" name="Content Placeholder 2"/>
          <p:cNvSpPr>
            <a:spLocks noGrp="1"/>
          </p:cNvSpPr>
          <p:nvPr>
            <p:ph idx="1"/>
          </p:nvPr>
        </p:nvSpPr>
        <p:spPr/>
        <p:txBody>
          <a:bodyPr/>
          <a:lstStyle/>
          <a:p>
            <a:r>
              <a:rPr lang="en-US" dirty="0" smtClean="0"/>
              <a:t>Two classes are “tightly coupled” if they are linked together and are dependent on each other</a:t>
            </a:r>
          </a:p>
          <a:p>
            <a:r>
              <a:rPr lang="en-US" dirty="0" smtClean="0"/>
              <a:t>Tightly coupled classes can not work independent of each other</a:t>
            </a:r>
          </a:p>
          <a:p>
            <a:r>
              <a:rPr lang="en-US" dirty="0" smtClean="0"/>
              <a:t>Makes changing one class difficult because it could launch a wave of changes through tightly coupled classes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600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3124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5720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524921"/>
            <a:ext cx="1557337" cy="1256879"/>
            <a:chOff x="3733800" y="5181600"/>
            <a:chExt cx="1557337" cy="1256879"/>
          </a:xfrm>
        </p:grpSpPr>
        <p:pic>
          <p:nvPicPr>
            <p:cNvPr id="8" name="Picture 2"/>
            <p:cNvPicPr>
              <a:picLocks noChangeAspect="1" noChangeArrowheads="1"/>
            </p:cNvPicPr>
            <p:nvPr/>
          </p:nvPicPr>
          <p:blipFill>
            <a:blip r:embed="rId2"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
        <p:nvSpPr>
          <p:cNvPr id="10" name="Rectangle 9"/>
          <p:cNvSpPr/>
          <p:nvPr/>
        </p:nvSpPr>
        <p:spPr>
          <a:xfrm>
            <a:off x="685800" y="2667000"/>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
        <p:nvSpPr>
          <p:cNvPr id="11" name="Rectangle 10"/>
          <p:cNvSpPr/>
          <p:nvPr/>
        </p:nvSpPr>
        <p:spPr>
          <a:xfrm>
            <a:off x="685800" y="4161504"/>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3" name="Content Placeholder 2"/>
          <p:cNvSpPr>
            <a:spLocks noGrp="1"/>
          </p:cNvSpPr>
          <p:nvPr>
            <p:ph idx="1"/>
          </p:nvPr>
        </p:nvSpPr>
        <p:spPr/>
        <p:txBody>
          <a:bodyPr/>
          <a:lstStyle/>
          <a:p>
            <a:r>
              <a:rPr lang="en-US" dirty="0" smtClean="0"/>
              <a:t>Each layer should not know anything about the details of how the other layers work.</a:t>
            </a:r>
          </a:p>
          <a:p>
            <a:r>
              <a:rPr lang="en-US" dirty="0" smtClean="0"/>
              <a:t>Example: your domain model should not know how data access is done – it shouldn’t know if you’re using stored procedures, an ORM, etc.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 What’s the big deal?</a:t>
            </a:r>
            <a:endParaRPr lang="en-US" dirty="0"/>
          </a:p>
        </p:txBody>
      </p:sp>
      <p:sp>
        <p:nvSpPr>
          <p:cNvPr id="3" name="Content Placeholder 2"/>
          <p:cNvSpPr>
            <a:spLocks noGrp="1"/>
          </p:cNvSpPr>
          <p:nvPr>
            <p:ph idx="1"/>
          </p:nvPr>
        </p:nvSpPr>
        <p:spPr/>
        <p:txBody>
          <a:bodyPr/>
          <a:lstStyle/>
          <a:p>
            <a:r>
              <a:rPr lang="en-US" dirty="0" smtClean="0"/>
              <a:t>Tight coupling is bad – if your business layer contains code related to data access, </a:t>
            </a:r>
            <a:r>
              <a:rPr lang="en-US" b="1" dirty="0" smtClean="0"/>
              <a:t>changes</a:t>
            </a:r>
            <a:r>
              <a:rPr lang="en-US" dirty="0" smtClean="0"/>
              <a:t> to how data access is done will affect business logic</a:t>
            </a:r>
          </a:p>
          <a:p>
            <a:r>
              <a:rPr lang="en-US" dirty="0" smtClean="0"/>
              <a:t>Harder to </a:t>
            </a:r>
            <a:r>
              <a:rPr lang="en-US" b="1" dirty="0" smtClean="0"/>
              <a:t>test</a:t>
            </a:r>
            <a:r>
              <a:rPr lang="en-US" dirty="0" smtClean="0"/>
              <a:t> because you have to deal with implementation details of something you’re not trying to test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Testability</a:t>
            </a:r>
            <a:endParaRPr lang="en-US" dirty="0"/>
          </a:p>
        </p:txBody>
      </p:sp>
      <p:sp>
        <p:nvSpPr>
          <p:cNvPr id="3" name="Content Placeholder 2"/>
          <p:cNvSpPr>
            <a:spLocks noGrp="1"/>
          </p:cNvSpPr>
          <p:nvPr>
            <p:ph idx="1"/>
          </p:nvPr>
        </p:nvSpPr>
        <p:spPr/>
        <p:txBody>
          <a:bodyPr/>
          <a:lstStyle/>
          <a:p>
            <a:r>
              <a:rPr lang="en-US" dirty="0" smtClean="0"/>
              <a:t>How do you know that your code is working?</a:t>
            </a:r>
          </a:p>
          <a:p>
            <a:r>
              <a:rPr lang="en-US" dirty="0" smtClean="0"/>
              <a:t>How do you know that your code will continue to work after you change it?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 vs. Integration Tests</a:t>
            </a:r>
            <a:endParaRPr lang="en-US" dirty="0"/>
          </a:p>
        </p:txBody>
      </p:sp>
      <p:sp>
        <p:nvSpPr>
          <p:cNvPr id="3" name="Content Placeholder 2"/>
          <p:cNvSpPr>
            <a:spLocks noGrp="1"/>
          </p:cNvSpPr>
          <p:nvPr>
            <p:ph idx="1"/>
          </p:nvPr>
        </p:nvSpPr>
        <p:spPr/>
        <p:txBody>
          <a:bodyPr/>
          <a:lstStyle/>
          <a:p>
            <a:r>
              <a:rPr lang="en-US" dirty="0" smtClean="0"/>
              <a:t>Unit tests:</a:t>
            </a:r>
          </a:p>
          <a:p>
            <a:pPr lvl="1"/>
            <a:r>
              <a:rPr lang="en-US" dirty="0" smtClean="0"/>
              <a:t>Tests a small unit of functionality</a:t>
            </a:r>
          </a:p>
          <a:p>
            <a:pPr lvl="1"/>
            <a:r>
              <a:rPr lang="en-US" dirty="0" smtClean="0"/>
              <a:t>Mock </a:t>
            </a:r>
            <a:r>
              <a:rPr lang="en-US" dirty="0" err="1" smtClean="0"/>
              <a:t>or“fake</a:t>
            </a:r>
            <a:r>
              <a:rPr lang="en-US" dirty="0" smtClean="0"/>
              <a:t> out” external dependencies (e.g. databases)</a:t>
            </a:r>
          </a:p>
          <a:p>
            <a:pPr lvl="1"/>
            <a:r>
              <a:rPr lang="en-US" dirty="0" smtClean="0"/>
              <a:t>Run fast</a:t>
            </a:r>
          </a:p>
          <a:p>
            <a:pPr lvl="1"/>
            <a:endParaRPr lang="en-US" dirty="0" smtClean="0"/>
          </a:p>
          <a:p>
            <a:r>
              <a:rPr lang="en-US" dirty="0" smtClean="0"/>
              <a:t>Integration tests:</a:t>
            </a:r>
          </a:p>
          <a:p>
            <a:pPr lvl="1"/>
            <a:r>
              <a:rPr lang="en-US" dirty="0" smtClean="0"/>
              <a:t>Test the whole system working together</a:t>
            </a:r>
          </a:p>
          <a:p>
            <a:pPr lvl="1"/>
            <a:r>
              <a:rPr lang="en-US" dirty="0" smtClean="0"/>
              <a:t>Can run slow</a:t>
            </a:r>
          </a:p>
          <a:p>
            <a:pPr lvl="1"/>
            <a:r>
              <a:rPr lang="en-US" dirty="0" smtClean="0"/>
              <a:t>Can be brittle</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Enables Testability</a:t>
            </a:r>
            <a:endParaRPr lang="en-US" dirty="0"/>
          </a:p>
        </p:txBody>
      </p:sp>
      <p:sp>
        <p:nvSpPr>
          <p:cNvPr id="3" name="Content Placeholder 2"/>
          <p:cNvSpPr>
            <a:spLocks noGrp="1"/>
          </p:cNvSpPr>
          <p:nvPr>
            <p:ph idx="1"/>
          </p:nvPr>
        </p:nvSpPr>
        <p:spPr/>
        <p:txBody>
          <a:bodyPr/>
          <a:lstStyle/>
          <a:p>
            <a:r>
              <a:rPr lang="en-US" dirty="0" smtClean="0"/>
              <a:t>Stubs, mocks, and fakes in unit tests are only possible when we have an interface to </a:t>
            </a:r>
            <a:r>
              <a:rPr lang="en-US" dirty="0" smtClean="0"/>
              <a:t>implement</a:t>
            </a:r>
            <a:br>
              <a:rPr lang="en-US" dirty="0" smtClean="0"/>
            </a:br>
            <a:r>
              <a:rPr lang="en-US" dirty="0" smtClean="0"/>
              <a:t/>
            </a:r>
            <a:br>
              <a:rPr lang="en-US" dirty="0" smtClean="0"/>
            </a:br>
            <a:r>
              <a:rPr lang="en-US" b="1" i="1" dirty="0" smtClean="0"/>
              <a:t>The reason for the Dependency Inversion Principle is to help us write unit tests.</a:t>
            </a:r>
            <a:endParaRPr lang="en-US" b="1" i="1"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533400" y="378868"/>
            <a:ext cx="8074378" cy="60981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“new”</a:t>
            </a:r>
            <a:endParaRPr lang="en-US" dirty="0"/>
          </a:p>
        </p:txBody>
      </p:sp>
      <p:sp>
        <p:nvSpPr>
          <p:cNvPr id="4" name="TextBox 3"/>
          <p:cNvSpPr txBox="1"/>
          <p:nvPr/>
        </p:nvSpPr>
        <p:spPr>
          <a:xfrm>
            <a:off x="609600" y="2514600"/>
            <a:ext cx="8077200" cy="230832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var</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new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return </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“static”</a:t>
            </a:r>
            <a:endParaRPr lang="en-US" dirty="0"/>
          </a:p>
        </p:txBody>
      </p:sp>
      <p:sp>
        <p:nvSpPr>
          <p:cNvPr id="4" name="TextBox 3"/>
          <p:cNvSpPr txBox="1"/>
          <p:nvPr/>
        </p:nvSpPr>
        <p:spPr>
          <a:xfrm>
            <a:off x="609600" y="2514600"/>
            <a:ext cx="8077200" cy="1200329"/>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SecurityService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User </a:t>
            </a:r>
            <a:r>
              <a:rPr lang="en-US" b="1" dirty="0" err="1" smtClean="0">
                <a:latin typeface="Courier New" pitchFamily="49" charset="0"/>
                <a:cs typeface="Courier New" pitchFamily="49" charset="0"/>
              </a:rPr>
              <a:t>CurrentUser</a:t>
            </a:r>
            <a:r>
              <a:rPr lang="en-US" b="1" dirty="0" smtClean="0">
                <a:latin typeface="Courier New" pitchFamily="49" charset="0"/>
                <a:cs typeface="Courier New" pitchFamily="49" charset="0"/>
              </a:rPr>
              <a:t> { get; set;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singletons using “static”</a:t>
            </a:r>
            <a:endParaRPr lang="en-US" dirty="0"/>
          </a:p>
        </p:txBody>
      </p:sp>
      <p:sp>
        <p:nvSpPr>
          <p:cNvPr id="4" name="TextBox 3"/>
          <p:cNvSpPr txBox="1"/>
          <p:nvPr/>
        </p:nvSpPr>
        <p:spPr>
          <a:xfrm>
            <a:off x="609600" y="2514600"/>
            <a:ext cx="8305800" cy="230832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ProductCache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static </a:t>
            </a:r>
            <a:r>
              <a:rPr lang="en-US" b="1" dirty="0" err="1" smtClean="0">
                <a:latin typeface="Courier New" pitchFamily="49" charset="0"/>
                <a:cs typeface="Courier New" pitchFamily="49" charset="0"/>
              </a:rPr>
              <a:t>readonly</a:t>
            </a:r>
            <a:r>
              <a:rPr lang="en-US" b="1" dirty="0" smtClean="0">
                <a:latin typeface="Courier New" pitchFamily="49" charset="0"/>
                <a:cs typeface="Courier New" pitchFamily="49" charset="0"/>
              </a:rPr>
              <a:t> _instance = new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 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get { return _instance;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create interfaces</a:t>
            </a:r>
            <a:endParaRPr lang="en-US" dirty="0"/>
          </a:p>
        </p:txBody>
      </p:sp>
      <p:sp>
        <p:nvSpPr>
          <p:cNvPr id="3" name="Content Placeholder 2"/>
          <p:cNvSpPr>
            <a:spLocks noGrp="1"/>
          </p:cNvSpPr>
          <p:nvPr>
            <p:ph idx="1"/>
          </p:nvPr>
        </p:nvSpPr>
        <p:spPr>
          <a:xfrm>
            <a:off x="838200" y="1828800"/>
            <a:ext cx="7159752" cy="2667000"/>
          </a:xfrm>
          <a:solidFill>
            <a:schemeClr val="bg1">
              <a:lumMod val="85000"/>
            </a:schemeClr>
          </a:solidFill>
        </p:spPr>
        <p:txBody>
          <a:bodyPr>
            <a:norm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ProductRepository</a:t>
            </a: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Product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id) { ...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interface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Product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id);</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Constructor </a:t>
            </a:r>
            <a:r>
              <a:rPr lang="en-US" dirty="0"/>
              <a:t>I</a:t>
            </a:r>
            <a:r>
              <a:rPr lang="en-US" dirty="0" smtClean="0"/>
              <a:t>njection</a:t>
            </a:r>
            <a:endParaRPr lang="en-US" dirty="0"/>
          </a:p>
        </p:txBody>
      </p:sp>
      <p:sp>
        <p:nvSpPr>
          <p:cNvPr id="4" name="TextBox 3"/>
          <p:cNvSpPr txBox="1"/>
          <p:nvPr/>
        </p:nvSpPr>
        <p:spPr>
          <a:xfrm>
            <a:off x="609600" y="1600200"/>
            <a:ext cx="8077200" cy="452431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IGetProductService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DI (</a:t>
            </a:r>
            <a:r>
              <a:rPr lang="en-US" dirty="0" err="1" smtClean="0"/>
              <a:t>IoC</a:t>
            </a:r>
            <a:r>
              <a:rPr lang="en-US" dirty="0" smtClean="0"/>
              <a:t>) Container?</a:t>
            </a:r>
            <a:endParaRPr lang="en-US" dirty="0"/>
          </a:p>
        </p:txBody>
      </p:sp>
      <p:sp>
        <p:nvSpPr>
          <p:cNvPr id="3" name="Content Placeholder 2"/>
          <p:cNvSpPr>
            <a:spLocks noGrp="1"/>
          </p:cNvSpPr>
          <p:nvPr>
            <p:ph idx="1"/>
          </p:nvPr>
        </p:nvSpPr>
        <p:spPr/>
        <p:txBody>
          <a:bodyPr/>
          <a:lstStyle/>
          <a:p>
            <a:r>
              <a:rPr lang="en-US" dirty="0" smtClean="0"/>
              <a:t>Creates objects that are ready for you to use</a:t>
            </a:r>
          </a:p>
          <a:p>
            <a:r>
              <a:rPr lang="en-US" dirty="0" smtClean="0"/>
              <a:t>Knows how to create objects and their dependencies</a:t>
            </a:r>
          </a:p>
          <a:p>
            <a:r>
              <a:rPr lang="en-US" dirty="0" smtClean="0"/>
              <a:t>Knows how to initialize objects when they are created (if necessary)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 Containers</a:t>
            </a:r>
            <a:endParaRPr lang="en-US" dirty="0"/>
          </a:p>
        </p:txBody>
      </p:sp>
      <p:sp>
        <p:nvSpPr>
          <p:cNvPr id="3" name="Content Placeholder 2"/>
          <p:cNvSpPr>
            <a:spLocks noGrp="1"/>
          </p:cNvSpPr>
          <p:nvPr>
            <p:ph idx="1"/>
          </p:nvPr>
        </p:nvSpPr>
        <p:spPr/>
        <p:txBody>
          <a:bodyPr>
            <a:normAutofit/>
          </a:bodyPr>
          <a:lstStyle/>
          <a:p>
            <a:r>
              <a:rPr lang="en-US" dirty="0" smtClean="0"/>
              <a:t>Popular .NET choices: </a:t>
            </a:r>
          </a:p>
          <a:p>
            <a:pPr lvl="1"/>
            <a:r>
              <a:rPr lang="en-US" sz="2800" dirty="0" smtClean="0"/>
              <a:t>StructureMap, </a:t>
            </a:r>
            <a:r>
              <a:rPr lang="en-US" sz="2800" dirty="0" err="1" smtClean="0"/>
              <a:t>Ninject</a:t>
            </a:r>
            <a:endParaRPr lang="en-US" sz="2800" dirty="0" smtClean="0"/>
          </a:p>
          <a:p>
            <a:r>
              <a:rPr lang="en-US" dirty="0" smtClean="0"/>
              <a:t>Other .NET choices: </a:t>
            </a:r>
          </a:p>
          <a:p>
            <a:pPr lvl="1"/>
            <a:r>
              <a:rPr lang="en-US" sz="2800" dirty="0" smtClean="0"/>
              <a:t>Unity, Castle Windsor, </a:t>
            </a:r>
            <a:r>
              <a:rPr lang="en-US" sz="2800" dirty="0" err="1" smtClean="0"/>
              <a:t>Autofac</a:t>
            </a:r>
            <a:r>
              <a:rPr lang="en-US" sz="2800" dirty="0" smtClean="0"/>
              <a:t>, Spring .NET</a:t>
            </a:r>
          </a:p>
          <a:p>
            <a:r>
              <a:rPr lang="en-US" dirty="0" smtClean="0"/>
              <a:t>Java</a:t>
            </a:r>
          </a:p>
          <a:p>
            <a:pPr lvl="1"/>
            <a:r>
              <a:rPr lang="en-US" sz="2800" dirty="0" smtClean="0"/>
              <a:t>Spring</a:t>
            </a:r>
          </a:p>
          <a:p>
            <a:r>
              <a:rPr lang="en-US" dirty="0" smtClean="0"/>
              <a:t>Ruby</a:t>
            </a:r>
          </a:p>
          <a:p>
            <a:pPr lvl="1"/>
            <a:r>
              <a:rPr lang="en-US" sz="2800" dirty="0" smtClean="0"/>
              <a:t>We don’t need no </a:t>
            </a:r>
            <a:r>
              <a:rPr lang="en-US" sz="2800" dirty="0" err="1" smtClean="0"/>
              <a:t>stinkin</a:t>
            </a:r>
            <a:r>
              <a:rPr lang="en-US" sz="2800" dirty="0" smtClean="0"/>
              <a:t>’ DI containers!</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a:t>
            </a:r>
            <a:r>
              <a:rPr lang="en-US" dirty="0"/>
              <a:t>C</a:t>
            </a:r>
            <a:r>
              <a:rPr lang="en-US" dirty="0" smtClean="0"/>
              <a:t>onstructor </a:t>
            </a:r>
            <a:r>
              <a:rPr lang="en-US" dirty="0"/>
              <a:t>I</a:t>
            </a:r>
            <a:r>
              <a:rPr lang="en-US" dirty="0" smtClean="0"/>
              <a:t>njection</a:t>
            </a:r>
            <a:endParaRPr lang="en-US" dirty="0"/>
          </a:p>
        </p:txBody>
      </p:sp>
      <p:sp>
        <p:nvSpPr>
          <p:cNvPr id="4" name="TextBox 3"/>
          <p:cNvSpPr txBox="1"/>
          <p:nvPr/>
        </p:nvSpPr>
        <p:spPr>
          <a:xfrm>
            <a:off x="609600" y="1600200"/>
            <a:ext cx="8077200" cy="452431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 : </a:t>
            </a:r>
            <a:r>
              <a:rPr lang="en-US" b="1" dirty="0" err="1" smtClean="0">
                <a:solidFill>
                  <a:srgbClr val="FF0000"/>
                </a:solidFill>
                <a:latin typeface="Courier New" pitchFamily="49" charset="0"/>
                <a:cs typeface="Courier New" pitchFamily="49" charset="0"/>
              </a:rPr>
              <a:t>IGetProductService</a:t>
            </a:r>
            <a:endParaRPr lang="en-US" b="1" dirty="0" smtClean="0">
              <a:solidFill>
                <a:srgbClr val="FF0000"/>
              </a:solidFill>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StructureMap</a:t>
            </a:r>
            <a:endParaRPr lang="en-US" dirty="0"/>
          </a:p>
        </p:txBody>
      </p:sp>
      <p:sp>
        <p:nvSpPr>
          <p:cNvPr id="4" name="TextBox 3"/>
          <p:cNvSpPr txBox="1"/>
          <p:nvPr/>
        </p:nvSpPr>
        <p:spPr>
          <a:xfrm>
            <a:off x="609600" y="1752600"/>
            <a:ext cx="8001000" cy="1200329"/>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IGetProductService</a:t>
            </a:r>
            <a:r>
              <a:rPr lang="en-US" b="1" dirty="0" smtClean="0">
                <a:latin typeface="Courier New" pitchFamily="49" charset="0"/>
                <a:cs typeface="Courier New" pitchFamily="49" charset="0"/>
              </a:rPr>
              <a:t>&gt;().Use&lt;</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Conventions</a:t>
            </a:r>
            <a:endParaRPr lang="en-US" dirty="0"/>
          </a:p>
        </p:txBody>
      </p:sp>
      <p:sp>
        <p:nvSpPr>
          <p:cNvPr id="5" name="Content Placeholder 2"/>
          <p:cNvSpPr>
            <a:spLocks noGrp="1"/>
          </p:cNvSpPr>
          <p:nvPr>
            <p:ph idx="1"/>
          </p:nvPr>
        </p:nvSpPr>
        <p:spPr>
          <a:xfrm>
            <a:off x="612648" y="4495800"/>
            <a:ext cx="8153400" cy="1600200"/>
          </a:xfrm>
        </p:spPr>
        <p:txBody>
          <a:bodyPr/>
          <a:lstStyle/>
          <a:p>
            <a:r>
              <a:rPr lang="en-US" dirty="0" smtClean="0"/>
              <a:t>Automatically map “</a:t>
            </a:r>
            <a:r>
              <a:rPr lang="en-US" dirty="0" err="1" smtClean="0"/>
              <a:t>ISomething</a:t>
            </a:r>
            <a:r>
              <a:rPr lang="en-US" dirty="0" smtClean="0"/>
              <a:t>” interface to “Something” class</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x.Scan</a:t>
            </a:r>
            <a:r>
              <a:rPr lang="en-US" b="1" dirty="0" smtClean="0">
                <a:latin typeface="Courier New" pitchFamily="49" charset="0"/>
                <a:cs typeface="Courier New" pitchFamily="49" charset="0"/>
              </a:rPr>
              <a:t>(scan =&gt;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scan.WithDefaultConventions</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scan.AssemblyContainingType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Goal: Get Things Done Faster	</a:t>
            </a:r>
            <a:endParaRPr lang="en-US" dirty="0"/>
          </a:p>
        </p:txBody>
      </p:sp>
      <p:sp>
        <p:nvSpPr>
          <p:cNvPr id="3" name="Content Placeholder 2"/>
          <p:cNvSpPr>
            <a:spLocks noGrp="1"/>
          </p:cNvSpPr>
          <p:nvPr>
            <p:ph idx="1"/>
          </p:nvPr>
        </p:nvSpPr>
        <p:spPr/>
        <p:txBody>
          <a:bodyPr/>
          <a:lstStyle/>
          <a:p>
            <a:r>
              <a:rPr lang="en-US" dirty="0" smtClean="0"/>
              <a:t>It costs money to develop software</a:t>
            </a:r>
          </a:p>
          <a:p>
            <a:r>
              <a:rPr lang="en-US" dirty="0" smtClean="0"/>
              <a:t>It costs money to fix bugs</a:t>
            </a:r>
          </a:p>
          <a:p>
            <a:r>
              <a:rPr lang="en-US" dirty="0" smtClean="0"/>
              <a:t>It costs money to make changes to software</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Initialization</a:t>
            </a:r>
            <a:endParaRPr lang="en-US" dirty="0"/>
          </a:p>
        </p:txBody>
      </p:sp>
      <p:sp>
        <p:nvSpPr>
          <p:cNvPr id="6" name="Content Placeholder 2"/>
          <p:cNvSpPr>
            <a:spLocks noGrp="1"/>
          </p:cNvSpPr>
          <p:nvPr>
            <p:ph idx="1"/>
          </p:nvPr>
        </p:nvSpPr>
        <p:spPr>
          <a:xfrm>
            <a:off x="533400" y="4343400"/>
            <a:ext cx="8153400" cy="1066800"/>
          </a:xfrm>
        </p:spPr>
        <p:txBody>
          <a:bodyPr>
            <a:noAutofit/>
          </a:bodyPr>
          <a:lstStyle/>
          <a:p>
            <a:pPr marL="0" indent="0">
              <a:spcBef>
                <a:spcPts val="0"/>
              </a:spcBef>
            </a:pPr>
            <a:r>
              <a:rPr lang="en-US" sz="2800" dirty="0" smtClean="0"/>
              <a:t> We just reduced duplication and complexity by setting this up here!  </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smtClean="0">
                <a:latin typeface="Courier New" pitchFamily="49" charset="0"/>
                <a:cs typeface="Courier New" pitchFamily="49" charset="0"/>
              </a:rPr>
              <a:t>.Use&lt;</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OnCreation</a:t>
            </a:r>
            <a:r>
              <a:rPr lang="en-US" b="1" dirty="0" smtClean="0">
                <a:solidFill>
                  <a:srgbClr val="FF0000"/>
                </a:solidFill>
                <a:latin typeface="Courier New" pitchFamily="49" charset="0"/>
                <a:cs typeface="Courier New" pitchFamily="49" charset="0"/>
              </a:rPr>
              <a:t>(repository =&gt;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repository.ConnectionString</a:t>
            </a:r>
            <a:r>
              <a:rPr lang="en-US" b="1" dirty="0" smtClean="0">
                <a:solidFill>
                  <a:srgbClr val="FF0000"/>
                </a:solidFill>
                <a:latin typeface="Courier New" pitchFamily="49" charset="0"/>
                <a:cs typeface="Courier New" pitchFamily="49" charset="0"/>
              </a:rPr>
              <a:t> =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ConfigurationManager.AppSettings</a:t>
            </a:r>
            <a:r>
              <a:rPr lang="en-US" b="1" dirty="0" smtClean="0">
                <a:solidFill>
                  <a:srgbClr val="FF0000"/>
                </a:solidFill>
                <a:latin typeface="Courier New" pitchFamily="49" charset="0"/>
                <a:cs typeface="Courier New" pitchFamily="49" charset="0"/>
              </a:rPr>
              <a:t>["</a:t>
            </a:r>
            <a:r>
              <a:rPr lang="en-US" b="1" dirty="0" err="1" smtClean="0">
                <a:solidFill>
                  <a:srgbClr val="FF0000"/>
                </a:solidFill>
                <a:latin typeface="Courier New" pitchFamily="49" charset="0"/>
                <a:cs typeface="Courier New" pitchFamily="49" charset="0"/>
              </a:rPr>
              <a:t>MainDB</a:t>
            </a:r>
            <a:r>
              <a:rPr lang="en-US" b="1" dirty="0" smtClean="0">
                <a:solidFill>
                  <a:srgbClr val="FF0000"/>
                </a:solidFill>
                <a:latin typeface="Courier New" pitchFamily="49" charset="0"/>
                <a:cs typeface="Courier New" pitchFamily="49" charset="0"/>
              </a:rPr>
              <a: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Singletons</a:t>
            </a:r>
            <a:endParaRPr lang="en-US" dirty="0"/>
          </a:p>
        </p:txBody>
      </p:sp>
      <p:sp>
        <p:nvSpPr>
          <p:cNvPr id="9" name="Content Placeholder 2"/>
          <p:cNvSpPr>
            <a:spLocks noGrp="1"/>
          </p:cNvSpPr>
          <p:nvPr>
            <p:ph idx="1"/>
          </p:nvPr>
        </p:nvSpPr>
        <p:spPr>
          <a:xfrm>
            <a:off x="612648" y="3657600"/>
            <a:ext cx="8153400" cy="2438400"/>
          </a:xfrm>
        </p:spPr>
        <p:txBody>
          <a:bodyPr/>
          <a:lstStyle/>
          <a:p>
            <a:r>
              <a:rPr lang="en-US" dirty="0" smtClean="0"/>
              <a:t>There will only ever be one </a:t>
            </a:r>
            <a:r>
              <a:rPr lang="en-US" dirty="0" err="1" smtClean="0"/>
              <a:t>IProductCache</a:t>
            </a:r>
            <a:endParaRPr lang="en-US" dirty="0" smtClean="0"/>
          </a:p>
          <a:p>
            <a:r>
              <a:rPr lang="en-US" dirty="0" smtClean="0"/>
              <a:t>We don’t violate DIP by having static variables</a:t>
            </a:r>
            <a:endParaRPr lang="en-US" dirty="0"/>
          </a:p>
        </p:txBody>
      </p:sp>
      <p:sp>
        <p:nvSpPr>
          <p:cNvPr id="4" name="TextBox 3"/>
          <p:cNvSpPr txBox="1"/>
          <p:nvPr/>
        </p:nvSpPr>
        <p:spPr>
          <a:xfrm>
            <a:off x="609600" y="1752600"/>
            <a:ext cx="8229600" cy="1200329"/>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x.ForSingletonOf</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IProductCache</a:t>
            </a:r>
            <a:r>
              <a:rPr lang="en-US" b="1" dirty="0" smtClean="0">
                <a:latin typeface="Courier New" pitchFamily="49" charset="0"/>
                <a:cs typeface="Courier New" pitchFamily="49" charset="0"/>
              </a:rPr>
              <a:t>&gt;().Use&lt;</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&gt;();</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StructureMap – </a:t>
            </a:r>
            <a:r>
              <a:rPr lang="en-US" sz="3600" dirty="0" smtClean="0"/>
              <a:t>Custom Construction</a:t>
            </a:r>
            <a:endParaRPr lang="en-US" sz="3600" dirty="0"/>
          </a:p>
        </p:txBody>
      </p:sp>
      <p:sp>
        <p:nvSpPr>
          <p:cNvPr id="9" name="Content Placeholder 2"/>
          <p:cNvSpPr>
            <a:spLocks noGrp="1"/>
          </p:cNvSpPr>
          <p:nvPr>
            <p:ph idx="1"/>
          </p:nvPr>
        </p:nvSpPr>
        <p:spPr>
          <a:xfrm>
            <a:off x="612648" y="4038600"/>
            <a:ext cx="8153400" cy="2514600"/>
          </a:xfrm>
        </p:spPr>
        <p:txBody>
          <a:bodyPr>
            <a:normAutofit/>
          </a:bodyPr>
          <a:lstStyle/>
          <a:p>
            <a:r>
              <a:rPr lang="en-US" dirty="0" smtClean="0"/>
              <a:t>Testing </a:t>
            </a:r>
            <a:r>
              <a:rPr lang="en-US" dirty="0" smtClean="0"/>
              <a:t>will be easier because we won’t reference </a:t>
            </a:r>
            <a:r>
              <a:rPr lang="en-US" dirty="0" err="1" smtClean="0"/>
              <a:t>Thread.CurrentPrincipal</a:t>
            </a:r>
            <a:endParaRPr lang="en-US" dirty="0"/>
          </a:p>
        </p:txBody>
      </p:sp>
      <p:sp>
        <p:nvSpPr>
          <p:cNvPr id="4" name="TextBox 3"/>
          <p:cNvSpPr txBox="1"/>
          <p:nvPr/>
        </p:nvSpPr>
        <p:spPr>
          <a:xfrm>
            <a:off x="609600" y="1752600"/>
            <a:ext cx="8229600" cy="1477328"/>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ICurrentUser</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smtClean="0">
                <a:latin typeface="Courier New" pitchFamily="49" charset="0"/>
                <a:cs typeface="Courier New" pitchFamily="49" charset="0"/>
              </a:rPr>
              <a:t>.Use(c =&gt; new </a:t>
            </a:r>
            <a:r>
              <a:rPr lang="en-US" b="1" dirty="0" err="1" smtClean="0">
                <a:latin typeface="Courier New" pitchFamily="49" charset="0"/>
                <a:cs typeface="Courier New" pitchFamily="49" charset="0"/>
              </a:rPr>
              <a:t>CurrentUser</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Thread.CurrentPrincipal</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 Container Rules</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Don’t “new” up anything that is a dependency</a:t>
            </a:r>
          </a:p>
          <a:p>
            <a:pPr lvl="1"/>
            <a:r>
              <a:rPr lang="en-US" dirty="0" smtClean="0"/>
              <a:t>Don’t new up classes that you want to create a fake for in a test</a:t>
            </a:r>
          </a:p>
          <a:p>
            <a:pPr lvl="1"/>
            <a:r>
              <a:rPr lang="en-US" dirty="0" smtClean="0"/>
              <a:t>Do new up entity objects</a:t>
            </a:r>
          </a:p>
          <a:p>
            <a:pPr lvl="1"/>
            <a:r>
              <a:rPr lang="en-US" dirty="0" smtClean="0"/>
              <a:t>Do new up value types (e.g. string, </a:t>
            </a:r>
            <a:r>
              <a:rPr lang="en-US" dirty="0" err="1" smtClean="0"/>
              <a:t>DateTime</a:t>
            </a:r>
            <a:r>
              <a:rPr lang="en-US" dirty="0" smtClean="0"/>
              <a:t>, etc.)</a:t>
            </a:r>
          </a:p>
          <a:p>
            <a:pPr lvl="1"/>
            <a:r>
              <a:rPr lang="en-US" dirty="0" smtClean="0"/>
              <a:t>Do new up .NET Framework types (e.g. </a:t>
            </a:r>
            <a:r>
              <a:rPr lang="en-US" dirty="0" err="1" smtClean="0"/>
              <a:t>SqlConnection</a:t>
            </a:r>
            <a:r>
              <a:rPr lang="en-US" dirty="0" smtClean="0"/>
              <a:t>)</a:t>
            </a:r>
          </a:p>
          <a:p>
            <a:r>
              <a:rPr lang="en-US" dirty="0" smtClean="0"/>
              <a:t>Entity objects should not have dependencies</a:t>
            </a:r>
          </a:p>
          <a:p>
            <a:r>
              <a:rPr lang="en-US" dirty="0" smtClean="0"/>
              <a:t>If you have to have static variables, isolate them behind the DI container (e.g. example in previous slide)</a:t>
            </a:r>
          </a:p>
          <a:p>
            <a:r>
              <a:rPr lang="en-US" dirty="0" smtClean="0"/>
              <a:t>Use </a:t>
            </a:r>
            <a:r>
              <a:rPr lang="en-US" dirty="0" err="1" smtClean="0"/>
              <a:t>ObjectFactory.GetInstance</a:t>
            </a:r>
            <a:r>
              <a:rPr lang="en-US" dirty="0" smtClean="0"/>
              <a:t>() to create objects when you can’t take them in as constructor parameters</a:t>
            </a:r>
          </a:p>
          <a:p>
            <a:r>
              <a:rPr lang="en-US" dirty="0" smtClean="0"/>
              <a:t>Don’t use the DI container when writing </a:t>
            </a:r>
            <a:r>
              <a:rPr lang="en-US" i="1" dirty="0" smtClean="0"/>
              <a:t>unit </a:t>
            </a:r>
            <a:r>
              <a:rPr lang="en-US" dirty="0" smtClean="0"/>
              <a:t>tests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normAutofit/>
          </a:bodyPr>
          <a:lstStyle/>
          <a:p>
            <a:pPr algn="ctr">
              <a:buNone/>
            </a:pPr>
            <a:endParaRPr lang="en-US" sz="7200" b="1" dirty="0" smtClean="0"/>
          </a:p>
          <a:p>
            <a:pPr algn="ctr">
              <a:buNone/>
            </a:pPr>
            <a:r>
              <a:rPr lang="en-US" sz="7200" b="1" dirty="0" smtClean="0"/>
              <a:t>USE YOUR BRAIN!!!!</a:t>
            </a:r>
            <a:endParaRPr lang="en-US" sz="7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 Contact Info</a:t>
            </a:r>
            <a:endParaRPr lang="en-US" dirty="0"/>
          </a:p>
        </p:txBody>
      </p:sp>
      <p:sp>
        <p:nvSpPr>
          <p:cNvPr id="3" name="Content Placeholder 2"/>
          <p:cNvSpPr>
            <a:spLocks noGrp="1"/>
          </p:cNvSpPr>
          <p:nvPr>
            <p:ph idx="1"/>
          </p:nvPr>
        </p:nvSpPr>
        <p:spPr>
          <a:xfrm>
            <a:off x="457200" y="1600201"/>
            <a:ext cx="8229600" cy="3352800"/>
          </a:xfrm>
        </p:spPr>
        <p:txBody>
          <a:bodyPr>
            <a:noAutofit/>
          </a:bodyPr>
          <a:lstStyle/>
          <a:p>
            <a:r>
              <a:rPr lang="en-US" sz="2600" dirty="0" smtClean="0"/>
              <a:t>Uncle Bob’s SOLID articles </a:t>
            </a:r>
          </a:p>
          <a:p>
            <a:pPr lvl="1"/>
            <a:r>
              <a:rPr lang="en-US" sz="2600" b="1" dirty="0" smtClean="0"/>
              <a:t>http://bit.ly/solid1</a:t>
            </a:r>
            <a:endParaRPr lang="en-US" sz="2600" dirty="0" smtClean="0"/>
          </a:p>
          <a:p>
            <a:r>
              <a:rPr lang="en-US" sz="2600" dirty="0" smtClean="0"/>
              <a:t>Uncle Bob talking about SOLID on </a:t>
            </a:r>
            <a:r>
              <a:rPr lang="en-US" sz="2600" dirty="0" err="1" smtClean="0"/>
              <a:t>Hanselminutes</a:t>
            </a:r>
            <a:endParaRPr lang="en-US" sz="2600" dirty="0" smtClean="0"/>
          </a:p>
          <a:p>
            <a:pPr lvl="1"/>
            <a:r>
              <a:rPr lang="en-US" sz="2600" b="1" dirty="0" smtClean="0"/>
              <a:t>http://bit.ly/solid2</a:t>
            </a:r>
            <a:endParaRPr lang="en-US" sz="2600" dirty="0" smtClean="0"/>
          </a:p>
          <a:p>
            <a:r>
              <a:rPr lang="en-US" sz="2600" dirty="0" smtClean="0"/>
              <a:t>My slides </a:t>
            </a:r>
          </a:p>
          <a:p>
            <a:pPr lvl="1"/>
            <a:r>
              <a:rPr lang="en-US" sz="2600" b="1" dirty="0" smtClean="0"/>
              <a:t>http://bit.ly/solid3</a:t>
            </a:r>
          </a:p>
          <a:p>
            <a:r>
              <a:rPr lang="en-US" sz="2600" dirty="0" smtClean="0"/>
              <a:t>ALT.NET mailing list</a:t>
            </a:r>
          </a:p>
          <a:p>
            <a:pPr lvl="1"/>
            <a:r>
              <a:rPr lang="en-US" sz="2600" b="1" dirty="0" smtClean="0"/>
              <a:t>http://bit.ly/solid4</a:t>
            </a:r>
            <a:endParaRPr lang="en-US" sz="2600" dirty="0" smtClean="0"/>
          </a:p>
          <a:p>
            <a:pPr>
              <a:buNone/>
            </a:pPr>
            <a:endParaRPr lang="en-US" sz="2600" dirty="0" smtClean="0"/>
          </a:p>
        </p:txBody>
      </p:sp>
      <p:sp>
        <p:nvSpPr>
          <p:cNvPr id="4" name="TextBox 3"/>
          <p:cNvSpPr txBox="1"/>
          <p:nvPr/>
        </p:nvSpPr>
        <p:spPr>
          <a:xfrm>
            <a:off x="381000" y="5092005"/>
            <a:ext cx="8458200" cy="1384995"/>
          </a:xfrm>
          <a:prstGeom prst="rect">
            <a:avLst/>
          </a:prstGeom>
          <a:noFill/>
        </p:spPr>
        <p:txBody>
          <a:bodyPr wrap="square" rtlCol="0">
            <a:spAutoFit/>
          </a:bodyPr>
          <a:lstStyle/>
          <a:p>
            <a:r>
              <a:rPr lang="en-US" sz="2800" b="1" i="1" u="sng" dirty="0" smtClean="0"/>
              <a:t>My Info:</a:t>
            </a:r>
            <a:endParaRPr lang="en-US" sz="2800" i="1" u="sng" dirty="0" smtClean="0"/>
          </a:p>
          <a:p>
            <a:r>
              <a:rPr lang="en-US" sz="2800" dirty="0" smtClean="0"/>
              <a:t>email: </a:t>
            </a:r>
            <a:r>
              <a:rPr lang="en-US" sz="2800" b="1" dirty="0" smtClean="0"/>
              <a:t>jon@jonkruger.com </a:t>
            </a:r>
          </a:p>
          <a:p>
            <a:r>
              <a:rPr lang="en-US" sz="2800" dirty="0" smtClean="0"/>
              <a:t>twitter:</a:t>
            </a:r>
            <a:r>
              <a:rPr lang="en-US" sz="2800" b="1" dirty="0" smtClean="0"/>
              <a:t> @</a:t>
            </a:r>
            <a:r>
              <a:rPr lang="en-US" sz="2800" b="1" dirty="0" err="1" smtClean="0"/>
              <a:t>jonkruger</a:t>
            </a:r>
            <a:r>
              <a:rPr lang="en-US" sz="2800" b="1" dirty="0" smtClean="0"/>
              <a:t> / </a:t>
            </a:r>
            <a:r>
              <a:rPr lang="en-US" sz="2800" dirty="0" smtClean="0"/>
              <a:t>blog:</a:t>
            </a:r>
            <a:r>
              <a:rPr lang="en-US" sz="2800" b="1" dirty="0" smtClean="0"/>
              <a:t> http://jonkruger.com/blog</a:t>
            </a:r>
            <a:endParaRPr lang="en-US" sz="28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Principles</a:t>
            </a:r>
            <a:endParaRPr lang="en-US" dirty="0"/>
          </a:p>
        </p:txBody>
      </p:sp>
      <p:sp>
        <p:nvSpPr>
          <p:cNvPr id="5" name="Content Placeholder 4"/>
          <p:cNvSpPr>
            <a:spLocks noGrp="1"/>
          </p:cNvSpPr>
          <p:nvPr>
            <p:ph sz="half" idx="2"/>
          </p:nvPr>
        </p:nvSpPr>
        <p:spPr/>
        <p:txBody>
          <a:bodyPr/>
          <a:lstStyle/>
          <a:p>
            <a:pPr>
              <a:buNone/>
            </a:pPr>
            <a:r>
              <a:rPr lang="en-US" i="1" dirty="0" smtClean="0"/>
              <a:t/>
            </a:r>
            <a:br>
              <a:rPr lang="en-US" i="1" dirty="0" smtClean="0"/>
            </a:br>
            <a:r>
              <a:rPr lang="en-US" i="1" dirty="0" smtClean="0"/>
              <a:t/>
            </a:r>
            <a:br>
              <a:rPr lang="en-US" i="1" dirty="0" smtClean="0"/>
            </a:br>
            <a:r>
              <a:rPr lang="en-US" i="1" dirty="0" smtClean="0"/>
              <a:t>Agile Software Development Principles, Patterns, and Practices</a:t>
            </a:r>
            <a:r>
              <a:rPr lang="en-US" dirty="0" smtClean="0"/>
              <a:t>, </a:t>
            </a:r>
            <a:br>
              <a:rPr lang="en-US" dirty="0" smtClean="0"/>
            </a:br>
            <a:r>
              <a:rPr lang="en-US" dirty="0" smtClean="0"/>
              <a:t>by Robert C. Martin (aka “Uncle Bob” Martin)</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85800" y="1676400"/>
            <a:ext cx="3076575"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from Uncle Bob</a:t>
            </a:r>
            <a:endParaRPr lang="en-US" dirty="0"/>
          </a:p>
        </p:txBody>
      </p:sp>
      <p:pic>
        <p:nvPicPr>
          <p:cNvPr id="1026" name="Picture 2"/>
          <p:cNvPicPr>
            <a:picLocks noGrp="1" noChangeAspect="1" noChangeArrowheads="1"/>
          </p:cNvPicPr>
          <p:nvPr>
            <p:ph sz="half" idx="1"/>
          </p:nvPr>
        </p:nvPicPr>
        <p:blipFill>
          <a:blip r:embed="rId2" cstate="print"/>
          <a:stretch>
            <a:fillRect/>
          </a:stretch>
        </p:blipFill>
        <p:spPr bwMode="auto">
          <a:xfrm>
            <a:off x="772447" y="1600200"/>
            <a:ext cx="3408105" cy="4525963"/>
          </a:xfrm>
          <a:prstGeom prst="rect">
            <a:avLst/>
          </a:prstGeom>
          <a:noFill/>
          <a:ln w="9525">
            <a:noFill/>
            <a:miter lim="800000"/>
            <a:headEnd/>
            <a:tailEnd/>
          </a:ln>
        </p:spPr>
      </p:pic>
      <p:sp>
        <p:nvSpPr>
          <p:cNvPr id="4" name="Content Placeholder 3"/>
          <p:cNvSpPr>
            <a:spLocks noGrp="1"/>
          </p:cNvSpPr>
          <p:nvPr>
            <p:ph sz="half" idx="2"/>
          </p:nvPr>
        </p:nvSpPr>
        <p:spPr>
          <a:xfrm>
            <a:off x="4495800" y="1600200"/>
            <a:ext cx="4648200" cy="4525963"/>
          </a:xfrm>
        </p:spPr>
        <p:txBody>
          <a:bodyPr/>
          <a:lstStyle/>
          <a:p>
            <a:pPr marL="0" indent="0">
              <a:spcBef>
                <a:spcPts val="0"/>
              </a:spcBef>
              <a:buNone/>
            </a:pPr>
            <a:endParaRPr lang="en-US" i="1" dirty="0" smtClean="0"/>
          </a:p>
          <a:p>
            <a:pPr marL="0" indent="0">
              <a:spcBef>
                <a:spcPts val="0"/>
              </a:spcBef>
              <a:buNone/>
            </a:pPr>
            <a:endParaRPr lang="en-US" i="1" dirty="0" smtClean="0"/>
          </a:p>
          <a:p>
            <a:pPr marL="0" indent="0">
              <a:spcBef>
                <a:spcPts val="0"/>
              </a:spcBef>
              <a:buNone/>
            </a:pPr>
            <a:r>
              <a:rPr lang="en-US" i="1" dirty="0" smtClean="0"/>
              <a:t>Clean Code: A Handbook of Agile Software Craftsmanship, </a:t>
            </a:r>
            <a:br>
              <a:rPr lang="en-US" i="1" dirty="0" smtClean="0"/>
            </a:br>
            <a:r>
              <a:rPr lang="en-US" dirty="0" smtClean="0"/>
              <a:t>by Robert C. Martin (aka “Uncle Bob” Martin)</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Human</Template>
  <TotalTime>785</TotalTime>
  <Words>3450</Words>
  <Application>Microsoft Office PowerPoint</Application>
  <PresentationFormat>On-screen Show (4:3)</PresentationFormat>
  <Paragraphs>575</Paragraphs>
  <Slides>76</Slides>
  <Notes>23</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Human</vt:lpstr>
      <vt:lpstr>SOLID Software Design Principles</vt:lpstr>
      <vt:lpstr>From this…</vt:lpstr>
      <vt:lpstr>… to this</vt:lpstr>
      <vt:lpstr>Why does this matter? </vt:lpstr>
      <vt:lpstr>Goal: Better Quality</vt:lpstr>
      <vt:lpstr>Slide 6</vt:lpstr>
      <vt:lpstr>Goal: Get Things Done Faster </vt:lpstr>
      <vt:lpstr>SOLID Principles</vt:lpstr>
      <vt:lpstr>More from Uncle Bob</vt:lpstr>
      <vt:lpstr>Ground Rules</vt:lpstr>
      <vt:lpstr>This should make things easier!</vt:lpstr>
      <vt:lpstr>Complexity </vt:lpstr>
      <vt:lpstr>Single Responsibility Principle</vt:lpstr>
      <vt:lpstr>Slide 14</vt:lpstr>
      <vt:lpstr>SRP Violation –  Multiple Responsibilities</vt:lpstr>
      <vt:lpstr>SRP Fix – Split big classes</vt:lpstr>
      <vt:lpstr>SRP Fix – Split big classes</vt:lpstr>
      <vt:lpstr>Slide 18</vt:lpstr>
      <vt:lpstr>Tips for not violating SRP - Layers</vt:lpstr>
      <vt:lpstr>SRP Violation – “god” classes</vt:lpstr>
      <vt:lpstr>Tips for not violating SRP – XML Comments</vt:lpstr>
      <vt:lpstr>Tips for not violating SRP - Verbs</vt:lpstr>
      <vt:lpstr>Why SRP matters</vt:lpstr>
      <vt:lpstr>When violating SRP might be OK</vt:lpstr>
      <vt:lpstr>Don’t overcomplicate!</vt:lpstr>
      <vt:lpstr>Slide 26</vt:lpstr>
      <vt:lpstr>Open Closed Principle</vt:lpstr>
      <vt:lpstr>Slide 28</vt:lpstr>
      <vt:lpstr>OCP Violation</vt:lpstr>
      <vt:lpstr>OCP Fix – Strategy Pattern</vt:lpstr>
      <vt:lpstr>Why OCP matters</vt:lpstr>
      <vt:lpstr>When violating OCP is OK</vt:lpstr>
      <vt:lpstr>OCP Rules of Thumb</vt:lpstr>
      <vt:lpstr>Don’t overcomplicate!</vt:lpstr>
      <vt:lpstr>Slide 35</vt:lpstr>
      <vt:lpstr>Liskov Substitution Principle</vt:lpstr>
      <vt:lpstr>Slide 37</vt:lpstr>
      <vt:lpstr>LSP Violation – Bad Abstraction</vt:lpstr>
      <vt:lpstr>LSP in other words… </vt:lpstr>
      <vt:lpstr>LSP Violation – Unexpected Results</vt:lpstr>
      <vt:lpstr>If you violate LSP…</vt:lpstr>
      <vt:lpstr>Slide 42</vt:lpstr>
      <vt:lpstr>Interface Segregation Principle</vt:lpstr>
      <vt:lpstr>Slide 44</vt:lpstr>
      <vt:lpstr>Slide 45</vt:lpstr>
      <vt:lpstr>ISP Smells</vt:lpstr>
      <vt:lpstr>Why ISP matters </vt:lpstr>
      <vt:lpstr>When violating ISP is OK </vt:lpstr>
      <vt:lpstr>Slide 49</vt:lpstr>
      <vt:lpstr>Dependency Inversion Principle</vt:lpstr>
      <vt:lpstr>Slide 51</vt:lpstr>
      <vt:lpstr>Tight Coupling</vt:lpstr>
      <vt:lpstr>Tips for not violating DIP - Layers</vt:lpstr>
      <vt:lpstr>Tips for not violating DIP - Layers</vt:lpstr>
      <vt:lpstr>Tips for not violating DIP - Layers</vt:lpstr>
      <vt:lpstr>Layers – What’s the big deal?</vt:lpstr>
      <vt:lpstr>Goal: Testability</vt:lpstr>
      <vt:lpstr>Unit Tests vs. Integration Tests</vt:lpstr>
      <vt:lpstr>DIP Enables Testability</vt:lpstr>
      <vt:lpstr>DIP Violations</vt:lpstr>
      <vt:lpstr>DIP Violations</vt:lpstr>
      <vt:lpstr>DIP Violations</vt:lpstr>
      <vt:lpstr>Enabling DIP – create interfaces</vt:lpstr>
      <vt:lpstr>Enabling DIP – Constructor Injection</vt:lpstr>
      <vt:lpstr>What is a DI (IoC) Container?</vt:lpstr>
      <vt:lpstr>DI Containers</vt:lpstr>
      <vt:lpstr>Enabling DIP – Constructor Injection</vt:lpstr>
      <vt:lpstr>Setting up StructureMap</vt:lpstr>
      <vt:lpstr>StructureMap - Conventions</vt:lpstr>
      <vt:lpstr>StructureMap - Initialization</vt:lpstr>
      <vt:lpstr>StructureMap - Singletons</vt:lpstr>
      <vt:lpstr>StructureMap – Custom Construction</vt:lpstr>
      <vt:lpstr>DI Container Rules</vt:lpstr>
      <vt:lpstr>Slide 74</vt:lpstr>
      <vt:lpstr>Recap</vt:lpstr>
      <vt:lpstr>Resources / Contact Info</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Software Design Principles</dc:title>
  <dc:creator>The Krugers</dc:creator>
  <cp:lastModifiedBy>Jon</cp:lastModifiedBy>
  <cp:revision>99</cp:revision>
  <dcterms:created xsi:type="dcterms:W3CDTF">2009-08-30T02:22:17Z</dcterms:created>
  <dcterms:modified xsi:type="dcterms:W3CDTF">2010-02-24T02:01:54Z</dcterms:modified>
</cp:coreProperties>
</file>