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84"/>
  </p:notesMasterIdLst>
  <p:sldIdLst>
    <p:sldId id="256" r:id="rId2"/>
    <p:sldId id="258" r:id="rId3"/>
    <p:sldId id="344" r:id="rId4"/>
    <p:sldId id="345" r:id="rId5"/>
    <p:sldId id="265" r:id="rId6"/>
    <p:sldId id="276" r:id="rId7"/>
    <p:sldId id="278" r:id="rId8"/>
    <p:sldId id="277" r:id="rId9"/>
    <p:sldId id="262" r:id="rId10"/>
    <p:sldId id="321" r:id="rId11"/>
    <p:sldId id="263" r:id="rId12"/>
    <p:sldId id="320" r:id="rId13"/>
    <p:sldId id="322" r:id="rId14"/>
    <p:sldId id="264" r:id="rId15"/>
    <p:sldId id="266" r:id="rId16"/>
    <p:sldId id="272" r:id="rId17"/>
    <p:sldId id="334" r:id="rId18"/>
    <p:sldId id="335" r:id="rId19"/>
    <p:sldId id="283" r:id="rId20"/>
    <p:sldId id="287" r:id="rId21"/>
    <p:sldId id="267" r:id="rId22"/>
    <p:sldId id="273" r:id="rId23"/>
    <p:sldId id="274" r:id="rId24"/>
    <p:sldId id="268" r:id="rId25"/>
    <p:sldId id="269" r:id="rId26"/>
    <p:sldId id="270" r:id="rId27"/>
    <p:sldId id="346" r:id="rId28"/>
    <p:sldId id="271" r:id="rId29"/>
    <p:sldId id="279" r:id="rId30"/>
    <p:sldId id="294" r:id="rId31"/>
    <p:sldId id="280" r:id="rId32"/>
    <p:sldId id="336" r:id="rId33"/>
    <p:sldId id="281" r:id="rId34"/>
    <p:sldId id="282" r:id="rId35"/>
    <p:sldId id="284" r:id="rId36"/>
    <p:sldId id="349" r:id="rId37"/>
    <p:sldId id="285" r:id="rId38"/>
    <p:sldId id="291" r:id="rId39"/>
    <p:sldId id="292" r:id="rId40"/>
    <p:sldId id="293" r:id="rId41"/>
    <p:sldId id="337" r:id="rId42"/>
    <p:sldId id="295" r:id="rId43"/>
    <p:sldId id="296" r:id="rId44"/>
    <p:sldId id="297" r:id="rId45"/>
    <p:sldId id="300" r:id="rId46"/>
    <p:sldId id="298" r:id="rId47"/>
    <p:sldId id="299" r:id="rId48"/>
    <p:sldId id="338" r:id="rId49"/>
    <p:sldId id="301" r:id="rId50"/>
    <p:sldId id="305" r:id="rId51"/>
    <p:sldId id="302" r:id="rId52"/>
    <p:sldId id="303" r:id="rId53"/>
    <p:sldId id="304" r:id="rId54"/>
    <p:sldId id="306" r:id="rId55"/>
    <p:sldId id="339" r:id="rId56"/>
    <p:sldId id="307" r:id="rId57"/>
    <p:sldId id="311" r:id="rId58"/>
    <p:sldId id="313" r:id="rId59"/>
    <p:sldId id="308" r:id="rId60"/>
    <p:sldId id="347" r:id="rId61"/>
    <p:sldId id="309" r:id="rId62"/>
    <p:sldId id="310" r:id="rId63"/>
    <p:sldId id="343" r:id="rId64"/>
    <p:sldId id="342" r:id="rId65"/>
    <p:sldId id="348" r:id="rId66"/>
    <p:sldId id="355" r:id="rId67"/>
    <p:sldId id="356" r:id="rId68"/>
    <p:sldId id="312" r:id="rId69"/>
    <p:sldId id="314" r:id="rId70"/>
    <p:sldId id="315" r:id="rId71"/>
    <p:sldId id="323" r:id="rId72"/>
    <p:sldId id="319" r:id="rId73"/>
    <p:sldId id="341" r:id="rId74"/>
    <p:sldId id="350" r:id="rId75"/>
    <p:sldId id="351" r:id="rId76"/>
    <p:sldId id="352" r:id="rId77"/>
    <p:sldId id="353" r:id="rId78"/>
    <p:sldId id="354" r:id="rId79"/>
    <p:sldId id="326" r:id="rId80"/>
    <p:sldId id="340" r:id="rId81"/>
    <p:sldId id="332" r:id="rId82"/>
    <p:sldId id="333"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3" autoAdjust="0"/>
  </p:normalViewPr>
  <p:slideViewPr>
    <p:cSldViewPr>
      <p:cViewPr varScale="1">
        <p:scale>
          <a:sx n="65" d="100"/>
          <a:sy n="65" d="100"/>
        </p:scale>
        <p:origin x="-1314"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2/26/2010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is this</a:t>
            </a:r>
            <a:r>
              <a:rPr lang="en-US" baseline="0" dirty="0" smtClean="0"/>
              <a:t> method doing?  You can figure it out, but you have to read it carefully and figure out what’s going on, even for this simple example.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 What is this method doing?  Even a non-programmer could tell you!</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When</a:t>
            </a:r>
            <a:r>
              <a:rPr lang="en-US" baseline="0" dirty="0" smtClean="0"/>
              <a:t> you’re writing a one line method, it’s a lot easier because you can concentrate on what that one line is supposed to do… you don’t have to think about the overall flow and logic of what you’re trying to do overall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Account doesn’t know</a:t>
            </a:r>
            <a:r>
              <a:rPr lang="en-US" baseline="0" dirty="0" smtClean="0"/>
              <a:t> anything about who holds the account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2/26/2010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2/26/2010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2/26/2010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2/26/2010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2/26/2010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2/26/2010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2/26/2010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2/26/2010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2/26/2010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2/26/2010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2/26/2010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2/26/2010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jonkruger.com/blo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fontScale="90000"/>
          </a:bodyPr>
          <a:lstStyle/>
          <a:p>
            <a:pPr algn="ctr"/>
            <a:r>
              <a:rPr lang="en-US" cap="none" dirty="0" smtClean="0"/>
              <a:t>SOLID Software Design Principles</a:t>
            </a:r>
            <a:endParaRPr lang="en-US" cap="none" dirty="0"/>
          </a:p>
        </p:txBody>
      </p:sp>
      <p:sp>
        <p:nvSpPr>
          <p:cNvPr id="3" name="Subtitle 2"/>
          <p:cNvSpPr>
            <a:spLocks noGrp="1"/>
          </p:cNvSpPr>
          <p:nvPr>
            <p:ph type="subTitle" idx="1"/>
          </p:nvPr>
        </p:nvSpPr>
        <p:spPr>
          <a:xfrm>
            <a:off x="1295400" y="6172200"/>
            <a:ext cx="6400800" cy="533400"/>
          </a:xfrm>
        </p:spPr>
        <p:txBody>
          <a:bodyPr>
            <a:normAutofit lnSpcReduction="10000"/>
          </a:bodyPr>
          <a:lstStyle/>
          <a:p>
            <a:r>
              <a:rPr lang="en-US" b="1" dirty="0" smtClean="0"/>
              <a:t>by Jon Kruger</a:t>
            </a:r>
            <a:endParaRPr lang="en-US" b="1" dirty="0"/>
          </a:p>
        </p:txBody>
      </p:sp>
      <p:pic>
        <p:nvPicPr>
          <p:cNvPr id="4" name="Picture 2"/>
          <p:cNvPicPr>
            <a:picLocks noChangeAspect="1" noChangeArrowheads="1"/>
          </p:cNvPicPr>
          <p:nvPr/>
        </p:nvPicPr>
        <p:blipFill>
          <a:blip r:embed="rId2" cstate="print"/>
          <a:srcRect/>
          <a:stretch>
            <a:fillRect/>
          </a:stretch>
        </p:blipFill>
        <p:spPr bwMode="auto">
          <a:xfrm>
            <a:off x="990600" y="3810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495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 Programming</a:t>
            </a:r>
            <a:endParaRPr lang="en-US" dirty="0"/>
          </a:p>
        </p:txBody>
      </p:sp>
      <p:sp>
        <p:nvSpPr>
          <p:cNvPr id="4" name="Content Placeholder 3"/>
          <p:cNvSpPr>
            <a:spLocks noGrp="1"/>
          </p:cNvSpPr>
          <p:nvPr>
            <p:ph idx="1"/>
          </p:nvPr>
        </p:nvSpPr>
        <p:spPr/>
        <p:txBody>
          <a:bodyPr/>
          <a:lstStyle/>
          <a:p>
            <a:r>
              <a:rPr lang="en-US" i="1" dirty="0" smtClean="0"/>
              <a:t>Definition: </a:t>
            </a:r>
            <a:br>
              <a:rPr lang="en-US" i="1" dirty="0" smtClean="0"/>
            </a:br>
            <a:r>
              <a:rPr lang="en-US" i="1" dirty="0" smtClean="0"/>
              <a:t/>
            </a:r>
            <a:br>
              <a:rPr lang="en-US" i="1" dirty="0" smtClean="0"/>
            </a:br>
            <a:r>
              <a:rPr lang="en-US" i="1" dirty="0" smtClean="0"/>
              <a:t>“A method of programming based on a hierarchy of classes, and well-defined and cooperating objects.”</a:t>
            </a:r>
          </a:p>
          <a:p>
            <a:endParaRPr lang="en-US" i="1" dirty="0" smtClean="0"/>
          </a:p>
          <a:p>
            <a:r>
              <a:rPr lang="en-US" dirty="0" smtClean="0"/>
              <a:t>The SOLID principles are principles of object-oriented </a:t>
            </a:r>
            <a:r>
              <a:rPr lang="en-US" i="1" dirty="0" smtClean="0"/>
              <a:t>class</a:t>
            </a:r>
            <a:r>
              <a:rPr lang="en-US" dirty="0" smtClean="0"/>
              <a:t> design</a:t>
            </a:r>
          </a:p>
          <a:p>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ASP.NET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Offshoot of SRP - Small Methods</a:t>
            </a:r>
            <a:endParaRPr lang="en-US" dirty="0"/>
          </a:p>
        </p:txBody>
      </p:sp>
      <p:sp>
        <p:nvSpPr>
          <p:cNvPr id="3" name="Content Placeholder 2"/>
          <p:cNvSpPr>
            <a:spLocks noGrp="1"/>
          </p:cNvSpPr>
          <p:nvPr>
            <p:ph idx="1"/>
          </p:nvPr>
        </p:nvSpPr>
        <p:spPr/>
        <p:txBody>
          <a:bodyPr/>
          <a:lstStyle/>
          <a:p>
            <a:r>
              <a:rPr lang="en-US" dirty="0" smtClean="0"/>
              <a:t>A method should have one purpose (reason to change)</a:t>
            </a:r>
          </a:p>
          <a:p>
            <a:r>
              <a:rPr lang="en-US" dirty="0" smtClean="0"/>
              <a:t>Easier to read and write, which means you are less likely to write bugs</a:t>
            </a:r>
          </a:p>
          <a:p>
            <a:r>
              <a:rPr lang="en-US" dirty="0" smtClean="0"/>
              <a:t>Write out the steps of a method using plain English method names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Before</a:t>
            </a:r>
            <a:endParaRPr lang="en-US" dirty="0"/>
          </a:p>
        </p:txBody>
      </p:sp>
      <p:sp>
        <p:nvSpPr>
          <p:cNvPr id="3" name="Content Placeholder 2"/>
          <p:cNvSpPr>
            <a:spLocks noGrp="1"/>
          </p:cNvSpPr>
          <p:nvPr>
            <p:ph idx="1"/>
          </p:nvPr>
        </p:nvSpPr>
        <p:spPr>
          <a:solidFill>
            <a:schemeClr val="bg1">
              <a:lumMod val="85000"/>
            </a:schemeClr>
          </a:solidFill>
        </p:spPr>
        <p:txBody>
          <a:bodyPr>
            <a:normAutofit lnSpcReduction="10000"/>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order.Products.Count</a:t>
            </a:r>
            <a:r>
              <a:rPr lang="en-US" sz="1800" b="1" dirty="0" smtClean="0">
                <a:latin typeface="Courier New" pitchFamily="49" charset="0"/>
                <a:cs typeface="Courier New" pitchFamily="49" charset="0"/>
              </a:rPr>
              <a:t> ==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throw new </a:t>
            </a:r>
            <a:r>
              <a:rPr lang="en-US" sz="1800" b="1" dirty="0" err="1" smtClean="0">
                <a:latin typeface="Courier New" pitchFamily="49" charset="0"/>
                <a:cs typeface="Courier New" pitchFamily="49" charset="0"/>
              </a:rPr>
              <a:t>InvalidOperationException</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"Select a product.");</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order.Tax</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 1.0675;</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&lt; 25)</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5;</a:t>
            </a:r>
          </a:p>
          <a:p>
            <a:pPr>
              <a:buNone/>
            </a:pPr>
            <a:r>
              <a:rPr lang="en-US" sz="1800" b="1" dirty="0" smtClean="0">
                <a:latin typeface="Courier New" pitchFamily="49" charset="0"/>
                <a:cs typeface="Courier New" pitchFamily="49" charset="0"/>
              </a:rPr>
              <a:t>    else</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10;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orderSubmissionService.SubmitOrder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After</a:t>
            </a:r>
            <a:endParaRPr lang="en-US" dirty="0"/>
          </a:p>
        </p:txBody>
      </p:sp>
      <p:sp>
        <p:nvSpPr>
          <p:cNvPr id="3" name="Content Placeholder 2"/>
          <p:cNvSpPr>
            <a:spLocks noGrp="1"/>
          </p:cNvSpPr>
          <p:nvPr>
            <p:ph idx="1"/>
          </p:nvPr>
        </p:nvSpPr>
        <p:spPr>
          <a:xfrm>
            <a:off x="612648" y="1600200"/>
            <a:ext cx="8153400" cy="20574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ValidateOrder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CalculateTax</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CalculateShipping</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SendOrderToOrderSubmissionService</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100072"/>
            <a:ext cx="6858000" cy="6494085"/>
          </a:xfrm>
          <a:prstGeom prst="rect">
            <a:avLst/>
          </a:prstGeom>
          <a:solidFill>
            <a:schemeClr val="bg1">
              <a:lumMod val="85000"/>
            </a:schemeClr>
          </a:solidFill>
        </p:spPr>
        <p:txBody>
          <a:bodyPr wrap="square" rtlCol="0">
            <a:spAutoFit/>
          </a:bodyPr>
          <a:lstStyle/>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SubmitOrder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order.Products.Count</a:t>
            </a:r>
            <a:r>
              <a:rPr lang="en-US" sz="1300" b="1" dirty="0" smtClean="0">
                <a:latin typeface="Courier New" pitchFamily="49" charset="0"/>
                <a:cs typeface="Courier New" pitchFamily="49" charset="0"/>
              </a:rPr>
              <a:t> == 0)</a:t>
            </a:r>
          </a:p>
          <a:p>
            <a:pPr>
              <a:buNone/>
            </a:pPr>
            <a:r>
              <a:rPr lang="en-US" sz="1300" b="1" dirty="0" smtClean="0">
                <a:latin typeface="Courier New" pitchFamily="49" charset="0"/>
                <a:cs typeface="Courier New" pitchFamily="49" charset="0"/>
              </a:rPr>
              <a:t>        throw new </a:t>
            </a:r>
            <a:r>
              <a:rPr lang="en-US" sz="1300" b="1" dirty="0" err="1" smtClean="0">
                <a:latin typeface="Courier New" pitchFamily="49" charset="0"/>
                <a:cs typeface="Courier New" pitchFamily="49" charset="0"/>
              </a:rPr>
              <a:t>InvalidOperationException</a:t>
            </a:r>
            <a:r>
              <a:rPr lang="en-US" sz="1300" b="1" dirty="0" smtClean="0">
                <a:latin typeface="Courier New" pitchFamily="49" charset="0"/>
                <a:cs typeface="Courier New" pitchFamily="49" charset="0"/>
              </a:rPr>
              <a:t>("Select a product.");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order.Tax</a:t>
            </a:r>
            <a:r>
              <a:rPr lang="en-US" sz="1300" b="1" dirty="0" smtClean="0">
                <a:latin typeface="Courier New" pitchFamily="49" charset="0"/>
                <a:cs typeface="Courier New" pitchFamily="49" charset="0"/>
              </a:rPr>
              <a:t> =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 1.0675;</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&lt; 25)</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5;</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10;</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a:t>
            </a:r>
            <a:r>
              <a:rPr lang="en-US" sz="1300" b="1" dirty="0" err="1" smtClean="0">
                <a:latin typeface="Courier New" pitchFamily="49" charset="0"/>
                <a:cs typeface="Courier New" pitchFamily="49" charset="0"/>
              </a:rPr>
              <a:t>orderSubmissionService.SubmitOrder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endParaRPr lang="en-US" sz="1300" b="1" dirty="0">
              <a:latin typeface="Courier New" pitchFamily="49" charset="0"/>
              <a:cs typeface="Courier New" pitchFamily="49" charset="0"/>
            </a:endParaRPr>
          </a:p>
        </p:txBody>
      </p:sp>
      <p:sp>
        <p:nvSpPr>
          <p:cNvPr id="5" name="TextBox 4"/>
          <p:cNvSpPr txBox="1"/>
          <p:nvPr/>
        </p:nvSpPr>
        <p:spPr>
          <a:xfrm>
            <a:off x="228600" y="457200"/>
            <a:ext cx="1828800" cy="1569660"/>
          </a:xfrm>
          <a:prstGeom prst="rect">
            <a:avLst/>
          </a:prstGeom>
          <a:noFill/>
        </p:spPr>
        <p:txBody>
          <a:bodyPr wrap="square" rtlCol="0">
            <a:spAutoFit/>
          </a:bodyPr>
          <a:lstStyle/>
          <a:p>
            <a:r>
              <a:rPr lang="en-US" sz="3200" dirty="0" smtClean="0"/>
              <a:t>Small Methods - After</a:t>
            </a:r>
            <a:endParaRPr lang="en-US" sz="3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	</a:t>
            </a:r>
            <a:endParaRPr lang="en-US" dirty="0"/>
          </a:p>
        </p:txBody>
      </p:sp>
      <p:sp>
        <p:nvSpPr>
          <p:cNvPr id="3" name="Content Placeholder 2"/>
          <p:cNvSpPr>
            <a:spLocks noGrp="1"/>
          </p:cNvSpPr>
          <p:nvPr>
            <p:ph idx="1"/>
          </p:nvPr>
        </p:nvSpPr>
        <p:spPr/>
        <p:txBody>
          <a:bodyPr/>
          <a:lstStyle/>
          <a:p>
            <a:r>
              <a:rPr lang="en-US" dirty="0" smtClean="0"/>
              <a:t>Your code is going to change</a:t>
            </a:r>
          </a:p>
          <a:p>
            <a:r>
              <a:rPr lang="en-US" dirty="0" smtClean="0"/>
              <a:t>Make your code more reusable (DRY)</a:t>
            </a:r>
          </a:p>
          <a:p>
            <a:r>
              <a:rPr lang="en-US" dirty="0" smtClean="0"/>
              <a:t>Testability</a:t>
            </a:r>
          </a:p>
          <a:p>
            <a:r>
              <a:rPr lang="en-US" dirty="0" smtClean="0"/>
              <a:t>Make our lives easier!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“tightly coupled” 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Testability</a:t>
            </a:r>
            <a:endParaRPr lang="en-US" dirty="0"/>
          </a:p>
        </p:txBody>
      </p:sp>
      <p:sp>
        <p:nvSpPr>
          <p:cNvPr id="3" name="Content Placeholder 2"/>
          <p:cNvSpPr>
            <a:spLocks noGrp="1"/>
          </p:cNvSpPr>
          <p:nvPr>
            <p:ph idx="1"/>
          </p:nvPr>
        </p:nvSpPr>
        <p:spPr/>
        <p:txBody>
          <a:bodyPr/>
          <a:lstStyle/>
          <a:p>
            <a:r>
              <a:rPr lang="en-US" dirty="0" smtClean="0"/>
              <a:t>How do you know that your code is working?</a:t>
            </a:r>
          </a:p>
          <a:p>
            <a:r>
              <a:rPr lang="en-US" dirty="0" smtClean="0"/>
              <a:t>How do you know that your code will continue to work after you change it?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Enables Testability</a:t>
            </a:r>
            <a:endParaRPr lang="en-US" dirty="0"/>
          </a:p>
        </p:txBody>
      </p:sp>
      <p:sp>
        <p:nvSpPr>
          <p:cNvPr id="3" name="Content Placeholder 2"/>
          <p:cNvSpPr>
            <a:spLocks noGrp="1"/>
          </p:cNvSpPr>
          <p:nvPr>
            <p:ph idx="1"/>
          </p:nvPr>
        </p:nvSpPr>
        <p:spPr/>
        <p:txBody>
          <a:bodyPr/>
          <a:lstStyle/>
          <a:p>
            <a:r>
              <a:rPr lang="en-US" dirty="0" smtClean="0"/>
              <a:t>Stubs, mocks, and fakes in unit tests are only possible when we have an interface to implement</a:t>
            </a:r>
            <a:br>
              <a:rPr lang="en-US" dirty="0" smtClean="0"/>
            </a:br>
            <a:r>
              <a:rPr lang="en-US" dirty="0" smtClean="0"/>
              <a:t/>
            </a:r>
            <a:br>
              <a:rPr lang="en-US" dirty="0" smtClean="0"/>
            </a:br>
            <a:r>
              <a:rPr lang="en-US" b="1" i="1" dirty="0" smtClean="0"/>
              <a:t>The </a:t>
            </a:r>
            <a:r>
              <a:rPr lang="en-US" b="1" i="1" dirty="0" smtClean="0"/>
              <a:t>main reason </a:t>
            </a:r>
            <a:r>
              <a:rPr lang="en-US" b="1" i="1" dirty="0" smtClean="0"/>
              <a:t>for the Dependency Inversion Principle is to help us write unit tests.</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1200329"/>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 { get; set;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IGetProductService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609600" y="1752600"/>
            <a:ext cx="8001000" cy="1200329"/>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IGetProductService</a:t>
            </a:r>
            <a:r>
              <a:rPr lang="en-US" b="1" dirty="0" smtClean="0">
                <a:latin typeface="Courier New" pitchFamily="49" charset="0"/>
                <a:cs typeface="Courier New" pitchFamily="49" charset="0"/>
              </a:rPr>
              <a:t>&gt;().Use&lt;</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.Use&lt;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200329"/>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x.ForSingletonOf</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&gt;().Use&lt;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StructureMap – Custom Construction</a:t>
            </a:r>
            <a:endParaRPr lang="en-US" sz="3600" dirty="0"/>
          </a:p>
        </p:txBody>
      </p:sp>
      <p:sp>
        <p:nvSpPr>
          <p:cNvPr id="9" name="Content Placeholder 2"/>
          <p:cNvSpPr>
            <a:spLocks noGrp="1"/>
          </p:cNvSpPr>
          <p:nvPr>
            <p:ph idx="1"/>
          </p:nvPr>
        </p:nvSpPr>
        <p:spPr>
          <a:xfrm>
            <a:off x="612648" y="4038600"/>
            <a:ext cx="8153400" cy="2514600"/>
          </a:xfrm>
        </p:spPr>
        <p:txBody>
          <a:bodyPr>
            <a:normAutofit/>
          </a:bodyPr>
          <a:lstStyle/>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.Use(c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 Get Things Done Faster	</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219200"/>
            <a:ext cx="8229600" cy="3352800"/>
          </a:xfrm>
        </p:spPr>
        <p:txBody>
          <a:bodyPr>
            <a:noAutofit/>
          </a:bodyPr>
          <a:lstStyle/>
          <a:p>
            <a:r>
              <a:rPr lang="en-US" sz="2600" dirty="0" smtClean="0"/>
              <a:t>Uncle Bob’s SOLID articles </a:t>
            </a:r>
          </a:p>
          <a:p>
            <a:pPr lvl="1"/>
            <a:r>
              <a:rPr lang="en-US" sz="2600" b="1" dirty="0" smtClean="0"/>
              <a:t>http://bit.ly/solid1</a:t>
            </a:r>
            <a:endParaRPr lang="en-US" sz="2600" dirty="0" smtClean="0"/>
          </a:p>
          <a:p>
            <a:r>
              <a:rPr lang="en-US" sz="2600" dirty="0" smtClean="0"/>
              <a:t>Uncle Bob talking about SOLID on </a:t>
            </a:r>
            <a:r>
              <a:rPr lang="en-US" sz="2600" dirty="0" err="1" smtClean="0"/>
              <a:t>Hanselminutes</a:t>
            </a:r>
            <a:endParaRPr lang="en-US" sz="2600" dirty="0" smtClean="0"/>
          </a:p>
          <a:p>
            <a:pPr lvl="1"/>
            <a:r>
              <a:rPr lang="en-US" sz="2600" b="1" dirty="0" smtClean="0"/>
              <a:t>http://bit.ly/solid2</a:t>
            </a:r>
            <a:endParaRPr lang="en-US" sz="2600" dirty="0" smtClean="0"/>
          </a:p>
          <a:p>
            <a:r>
              <a:rPr lang="en-US" sz="2600" dirty="0" smtClean="0"/>
              <a:t>My slides </a:t>
            </a:r>
          </a:p>
          <a:p>
            <a:pPr lvl="1"/>
            <a:r>
              <a:rPr lang="en-US" sz="2600" b="1" dirty="0" smtClean="0"/>
              <a:t>http://bit.ly/solid3</a:t>
            </a:r>
          </a:p>
          <a:p>
            <a:r>
              <a:rPr lang="en-US" sz="2600" dirty="0" smtClean="0"/>
              <a:t>ALT.NET mailing list</a:t>
            </a:r>
          </a:p>
          <a:p>
            <a:pPr lvl="1"/>
            <a:r>
              <a:rPr lang="en-US" sz="2600" b="1" dirty="0" smtClean="0"/>
              <a:t>http://bit.ly/solid4</a:t>
            </a:r>
            <a:endParaRPr lang="en-US" sz="2600" dirty="0" smtClean="0"/>
          </a:p>
          <a:p>
            <a:pPr>
              <a:buNone/>
            </a:pPr>
            <a:endParaRPr lang="en-US" sz="2600" dirty="0" smtClean="0"/>
          </a:p>
        </p:txBody>
      </p:sp>
      <p:sp>
        <p:nvSpPr>
          <p:cNvPr id="4" name="TextBox 3"/>
          <p:cNvSpPr txBox="1"/>
          <p:nvPr/>
        </p:nvSpPr>
        <p:spPr>
          <a:xfrm>
            <a:off x="381000" y="4724400"/>
            <a:ext cx="8458200" cy="1815882"/>
          </a:xfrm>
          <a:prstGeom prst="rect">
            <a:avLst/>
          </a:prstGeom>
          <a:noFill/>
        </p:spPr>
        <p:txBody>
          <a:bodyPr wrap="square" rtlCol="0">
            <a:spAutoFit/>
          </a:bodyPr>
          <a:lstStyle/>
          <a:p>
            <a:r>
              <a:rPr lang="en-US" sz="2800" b="1" i="1" u="sng" dirty="0" smtClean="0"/>
              <a:t>My Info:</a:t>
            </a:r>
            <a:endParaRPr lang="en-US" sz="2800" i="1" u="sng" dirty="0" smtClean="0"/>
          </a:p>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a:t>
            </a:r>
            <a:r>
              <a:rPr lang="en-US" sz="2800" b="1" dirty="0" smtClean="0">
                <a:hlinkClick r:id="rId2"/>
              </a:rPr>
              <a:t>http://</a:t>
            </a:r>
            <a:r>
              <a:rPr lang="en-US" sz="2800" b="1" dirty="0" smtClean="0">
                <a:hlinkClick r:id="rId2"/>
              </a:rPr>
              <a:t>jonkruger.com/blog</a:t>
            </a:r>
            <a:endParaRPr lang="en-US" sz="2800" b="1" dirty="0" smtClean="0"/>
          </a:p>
          <a:p>
            <a:r>
              <a:rPr lang="en-US" sz="2800" dirty="0" smtClean="0"/>
              <a:t>TDD Boot Camp:</a:t>
            </a:r>
            <a:r>
              <a:rPr lang="en-US" sz="2800" b="1" dirty="0" smtClean="0"/>
              <a:t> http://tddbootcamp.com</a:t>
            </a:r>
            <a:endParaRPr lang="en-US" sz="28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772</TotalTime>
  <Words>3789</Words>
  <Application>Microsoft Office PowerPoint</Application>
  <PresentationFormat>On-screen Show (4:3)</PresentationFormat>
  <Paragraphs>649</Paragraphs>
  <Slides>82</Slides>
  <Notes>26</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Human</vt:lpstr>
      <vt:lpstr>SOLID Software Design Principles</vt:lpstr>
      <vt:lpstr>Object-Oriented Programming</vt:lpstr>
      <vt:lpstr>From this…</vt:lpstr>
      <vt:lpstr>… to this</vt:lpstr>
      <vt:lpstr>Why does this matter? </vt:lpstr>
      <vt:lpstr>Goal: Better Quality</vt:lpstr>
      <vt:lpstr>Slide 7</vt:lpstr>
      <vt:lpstr>Goal: Get Things Done Faster </vt:lpstr>
      <vt:lpstr>SOLID Principles</vt:lpstr>
      <vt:lpstr>More from Uncle Bob</vt:lpstr>
      <vt:lpstr>Ground Rules</vt:lpstr>
      <vt:lpstr>This should make things easier!</vt:lpstr>
      <vt:lpstr>Complexity </vt:lpstr>
      <vt:lpstr>Single Responsibility Principle</vt:lpstr>
      <vt:lpstr>Slide 15</vt:lpstr>
      <vt:lpstr>SRP Violation –  Multiple Responsibilities</vt:lpstr>
      <vt:lpstr>SRP Fix – Split big classes</vt:lpstr>
      <vt:lpstr>SRP Fix – Split big classes</vt:lpstr>
      <vt:lpstr>Slide 19</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27</vt:lpstr>
      <vt:lpstr>Offshoot of SRP - Small Methods</vt:lpstr>
      <vt:lpstr>Small Methods - Before</vt:lpstr>
      <vt:lpstr>Small Methods - After</vt:lpstr>
      <vt:lpstr>Slide 31</vt:lpstr>
      <vt:lpstr>Slide 32</vt:lpstr>
      <vt:lpstr>Open Closed Principle</vt:lpstr>
      <vt:lpstr>Slide 34</vt:lpstr>
      <vt:lpstr>OCP Violation</vt:lpstr>
      <vt:lpstr>OCP Fix – Strategy Pattern</vt:lpstr>
      <vt:lpstr>Why OCP matters</vt:lpstr>
      <vt:lpstr>When violating OCP is OK</vt:lpstr>
      <vt:lpstr>OCP Rules of Thumb</vt:lpstr>
      <vt:lpstr>Don’t overcomplicate!</vt:lpstr>
      <vt:lpstr>Slide 41</vt:lpstr>
      <vt:lpstr>Liskov Substitution Principle</vt:lpstr>
      <vt:lpstr>Slide 43</vt:lpstr>
      <vt:lpstr>LSP Violation – Bad Abstraction</vt:lpstr>
      <vt:lpstr>LSP in other words… </vt:lpstr>
      <vt:lpstr>LSP Violation – Unexpected Results</vt:lpstr>
      <vt:lpstr>If you violate LSP…</vt:lpstr>
      <vt:lpstr>Slide 48</vt:lpstr>
      <vt:lpstr>Interface Segregation Principle</vt:lpstr>
      <vt:lpstr>Slide 50</vt:lpstr>
      <vt:lpstr>Slide 51</vt:lpstr>
      <vt:lpstr>ISP Smells</vt:lpstr>
      <vt:lpstr>Why ISP matters </vt:lpstr>
      <vt:lpstr>When violating ISP is OK </vt:lpstr>
      <vt:lpstr>Slide 55</vt:lpstr>
      <vt:lpstr>Dependency Inversion Principle</vt:lpstr>
      <vt:lpstr>Slide 57</vt:lpstr>
      <vt:lpstr>Tight Coupling</vt:lpstr>
      <vt:lpstr>Tips for not violating DIP - Layers</vt:lpstr>
      <vt:lpstr>Tips for not violating DIP - Layers</vt:lpstr>
      <vt:lpstr>Tips for not violating DIP - Layers</vt:lpstr>
      <vt:lpstr>Layers – What’s the big deal?</vt:lpstr>
      <vt:lpstr>Goal: Testability</vt:lpstr>
      <vt:lpstr>Unit Tests vs. Integration Tests</vt:lpstr>
      <vt:lpstr>DIP Enables Testability</vt:lpstr>
      <vt:lpstr>Enabling DIP – create interfaces</vt:lpstr>
      <vt:lpstr>Enabling DIP – Constructor Injection</vt:lpstr>
      <vt:lpstr>DIP Violations</vt:lpstr>
      <vt:lpstr>DIP Violations</vt:lpstr>
      <vt:lpstr>DIP Violations</vt:lpstr>
      <vt:lpstr>What is a DI (IoC) Container?</vt:lpstr>
      <vt:lpstr>DI Containers</vt:lpstr>
      <vt:lpstr>Enabling DIP – Constructor Injection</vt:lpstr>
      <vt:lpstr>Setting up StructureMap</vt:lpstr>
      <vt:lpstr>StructureMap - Conventions</vt:lpstr>
      <vt:lpstr>StructureMap - Initialization</vt:lpstr>
      <vt:lpstr>StructureMap - Singletons</vt:lpstr>
      <vt:lpstr>StructureMap – Custom Construction</vt:lpstr>
      <vt:lpstr>DI Container Rules</vt:lpstr>
      <vt:lpstr>Slide 80</vt:lpstr>
      <vt:lpstr>Recap</vt:lpstr>
      <vt:lpstr>Resources / Contact Info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98</cp:revision>
  <dcterms:created xsi:type="dcterms:W3CDTF">2009-08-30T02:22:17Z</dcterms:created>
  <dcterms:modified xsi:type="dcterms:W3CDTF">2010-02-26T15:38:14Z</dcterms:modified>
</cp:coreProperties>
</file>