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0" r:id="rId2"/>
    <p:sldId id="373" r:id="rId3"/>
    <p:sldId id="387" r:id="rId4"/>
    <p:sldId id="388" r:id="rId5"/>
    <p:sldId id="389" r:id="rId6"/>
    <p:sldId id="390" r:id="rId7"/>
    <p:sldId id="391" r:id="rId8"/>
    <p:sldId id="392" r:id="rId9"/>
    <p:sldId id="393" r:id="rId10"/>
    <p:sldId id="397" r:id="rId11"/>
    <p:sldId id="396" r:id="rId12"/>
    <p:sldId id="395" r:id="rId13"/>
    <p:sldId id="398" r:id="rId14"/>
    <p:sldId id="399" r:id="rId1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59FB64-205D-4D2C-B7E9-61EC2E71DAB8}" type="datetimeFigureOut">
              <a:rPr lang="en-GB" smtClean="0"/>
              <a:t>11/09/2014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B2A3F3-3C85-4CAF-928B-AA748532A93C}" type="slidenum">
              <a:rPr lang="en-GB" smtClean="0"/>
              <a:t>‹#›</a:t>
            </a:fld>
            <a:endParaRPr lang="en-GB"/>
          </a:p>
        </p:txBody>
      </p:sp>
    </p:spTree>
    <p:extLst>
      <p:ext uri="{BB962C8B-B14F-4D97-AF65-F5344CB8AC3E}">
        <p14:creationId xmlns:p14="http://schemas.microsoft.com/office/powerpoint/2010/main" val="61305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extLst>
      <p:ext uri="{BB962C8B-B14F-4D97-AF65-F5344CB8AC3E}">
        <p14:creationId xmlns:p14="http://schemas.microsoft.com/office/powerpoint/2010/main" val="2766735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6318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8162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610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621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0058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980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extLst>
      <p:ext uri="{BB962C8B-B14F-4D97-AF65-F5344CB8AC3E}">
        <p14:creationId xmlns:p14="http://schemas.microsoft.com/office/powerpoint/2010/main" val="73077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671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236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24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AQMeN decoration"/>
          <p:cNvPicPr>
            <a:picLocks noChangeAspect="1" noChangeArrowheads="1"/>
          </p:cNvPicPr>
          <p:nvPr/>
        </p:nvPicPr>
        <p:blipFill>
          <a:blip r:embed="rId13">
            <a:extLst>
              <a:ext uri="{28A0092B-C50C-407E-A947-70E740481C1C}">
                <a14:useLocalDpi xmlns:a14="http://schemas.microsoft.com/office/drawing/2010/main" val="0"/>
              </a:ext>
            </a:extLst>
          </a:blip>
          <a:srcRect t="11835" b="39894"/>
          <a:stretch>
            <a:fillRect/>
          </a:stretch>
        </p:blipFill>
        <p:spPr bwMode="auto">
          <a:xfrm>
            <a:off x="0" y="6281738"/>
            <a:ext cx="9144000" cy="5762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QMeN 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338" y="209550"/>
            <a:ext cx="2844800" cy="844550"/>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p:nvSpPr>
        <p:spPr bwMode="auto">
          <a:xfrm>
            <a:off x="1187450" y="6381750"/>
            <a:ext cx="66976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2400">
          <a:solidFill>
            <a:schemeClr val="tx2"/>
          </a:solidFill>
          <a:latin typeface="+mj-lt"/>
          <a:ea typeface="+mj-ea"/>
          <a:cs typeface="+mj-cs"/>
        </a:defRPr>
      </a:lvl1pPr>
      <a:lvl2pPr algn="ctr" rtl="0" fontAlgn="base">
        <a:spcBef>
          <a:spcPct val="0"/>
        </a:spcBef>
        <a:spcAft>
          <a:spcPct val="0"/>
        </a:spcAft>
        <a:defRPr sz="2400">
          <a:solidFill>
            <a:schemeClr val="tx2"/>
          </a:solidFill>
          <a:latin typeface="Arial" charset="0"/>
          <a:cs typeface="Arial" charset="0"/>
        </a:defRPr>
      </a:lvl2pPr>
      <a:lvl3pPr algn="ctr" rtl="0" fontAlgn="base">
        <a:spcBef>
          <a:spcPct val="0"/>
        </a:spcBef>
        <a:spcAft>
          <a:spcPct val="0"/>
        </a:spcAft>
        <a:defRPr sz="2400">
          <a:solidFill>
            <a:schemeClr val="tx2"/>
          </a:solidFill>
          <a:latin typeface="Arial" charset="0"/>
          <a:cs typeface="Arial" charset="0"/>
        </a:defRPr>
      </a:lvl3pPr>
      <a:lvl4pPr algn="ctr" rtl="0" fontAlgn="base">
        <a:spcBef>
          <a:spcPct val="0"/>
        </a:spcBef>
        <a:spcAft>
          <a:spcPct val="0"/>
        </a:spcAft>
        <a:defRPr sz="2400">
          <a:solidFill>
            <a:schemeClr val="tx2"/>
          </a:solidFill>
          <a:latin typeface="Arial" charset="0"/>
          <a:cs typeface="Arial" charset="0"/>
        </a:defRPr>
      </a:lvl4pPr>
      <a:lvl5pPr algn="ctr" rtl="0" fontAlgn="base">
        <a:spcBef>
          <a:spcPct val="0"/>
        </a:spcBef>
        <a:spcAft>
          <a:spcPct val="0"/>
        </a:spcAft>
        <a:defRPr sz="2400">
          <a:solidFill>
            <a:schemeClr val="tx2"/>
          </a:solidFill>
          <a:latin typeface="Arial" charset="0"/>
          <a:cs typeface="Arial" charset="0"/>
        </a:defRPr>
      </a:lvl5pPr>
      <a:lvl6pPr marL="457200" algn="ctr" rtl="0" fontAlgn="base">
        <a:spcBef>
          <a:spcPct val="0"/>
        </a:spcBef>
        <a:spcAft>
          <a:spcPct val="0"/>
        </a:spcAft>
        <a:defRPr sz="2400">
          <a:solidFill>
            <a:schemeClr val="tx2"/>
          </a:solidFill>
          <a:latin typeface="Arial" charset="0"/>
          <a:cs typeface="Arial" charset="0"/>
        </a:defRPr>
      </a:lvl6pPr>
      <a:lvl7pPr marL="914400" algn="ctr" rtl="0" fontAlgn="base">
        <a:spcBef>
          <a:spcPct val="0"/>
        </a:spcBef>
        <a:spcAft>
          <a:spcPct val="0"/>
        </a:spcAft>
        <a:defRPr sz="2400">
          <a:solidFill>
            <a:schemeClr val="tx2"/>
          </a:solidFill>
          <a:latin typeface="Arial" charset="0"/>
          <a:cs typeface="Arial" charset="0"/>
        </a:defRPr>
      </a:lvl7pPr>
      <a:lvl8pPr marL="1371600" algn="ctr" rtl="0" fontAlgn="base">
        <a:spcBef>
          <a:spcPct val="0"/>
        </a:spcBef>
        <a:spcAft>
          <a:spcPct val="0"/>
        </a:spcAft>
        <a:defRPr sz="2400">
          <a:solidFill>
            <a:schemeClr val="tx2"/>
          </a:solidFill>
          <a:latin typeface="Arial" charset="0"/>
          <a:cs typeface="Arial" charset="0"/>
        </a:defRPr>
      </a:lvl8pPr>
      <a:lvl9pPr marL="1828800" algn="ctr" rtl="0" fontAlgn="base">
        <a:spcBef>
          <a:spcPct val="0"/>
        </a:spcBef>
        <a:spcAft>
          <a:spcPct val="0"/>
        </a:spcAft>
        <a:defRPr sz="2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nathan.minton@glasgow.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RHu5vgBZ1yQ"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rweb.stat.ucla.edu/ggplot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JonMinton/AQMEN_Data_Vis_Worksh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uic.edu/~wilkinson/nViZn/nvizn.html" TargetMode="External"/><Relationship Id="rId2" Type="http://schemas.openxmlformats.org/officeDocument/2006/relationships/hyperlink" Target="http://www.cs.uic.edu/~wilkinson/Publications/ibm.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cs.uic.edu/~wilkinson/nViZn/nviz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An Introduction to Data Visualisation</a:t>
            </a:r>
            <a:br>
              <a:rPr lang="en-GB" dirty="0" smtClean="0"/>
            </a:br>
            <a:r>
              <a:rPr lang="en-GB" dirty="0" smtClean="0"/>
              <a:t>and Visual Demography in R</a:t>
            </a:r>
            <a:br>
              <a:rPr lang="en-GB" dirty="0" smtClean="0"/>
            </a:br>
            <a:r>
              <a:rPr lang="en-GB" dirty="0" smtClean="0"/>
              <a:t>22-23 October 2014</a:t>
            </a:r>
            <a:br>
              <a:rPr lang="en-GB" dirty="0" smtClean="0"/>
            </a:br>
            <a:r>
              <a:rPr lang="en-GB" dirty="0" smtClean="0"/>
              <a:t>Hilton Grosvenor Hotel, Glasgow</a:t>
            </a:r>
            <a:endParaRPr lang="en-GB" dirty="0"/>
          </a:p>
        </p:txBody>
      </p:sp>
      <p:sp>
        <p:nvSpPr>
          <p:cNvPr id="3" name="Subtitle 2"/>
          <p:cNvSpPr>
            <a:spLocks noGrp="1"/>
          </p:cNvSpPr>
          <p:nvPr>
            <p:ph type="subTitle" idx="1"/>
          </p:nvPr>
        </p:nvSpPr>
        <p:spPr/>
        <p:txBody>
          <a:bodyPr>
            <a:noAutofit/>
          </a:bodyPr>
          <a:lstStyle/>
          <a:p>
            <a:r>
              <a:rPr lang="en-GB" sz="1800" dirty="0" smtClean="0"/>
              <a:t>Dr Jon Minton</a:t>
            </a:r>
          </a:p>
          <a:p>
            <a:r>
              <a:rPr lang="en-GB" sz="1800" dirty="0" smtClean="0"/>
              <a:t>Applied Quantitative Methods Network (</a:t>
            </a:r>
            <a:r>
              <a:rPr lang="en-GB" sz="1800" dirty="0" err="1" smtClean="0"/>
              <a:t>AQMeN</a:t>
            </a:r>
            <a:r>
              <a:rPr lang="en-GB" sz="1800" dirty="0" smtClean="0"/>
              <a:t>)</a:t>
            </a:r>
          </a:p>
          <a:p>
            <a:r>
              <a:rPr lang="en-GB" sz="1800" dirty="0" smtClean="0"/>
              <a:t>University of Glasgow</a:t>
            </a:r>
          </a:p>
          <a:p>
            <a:r>
              <a:rPr lang="en-GB" sz="1800" dirty="0" smtClean="0">
                <a:hlinkClick r:id="rId2"/>
              </a:rPr>
              <a:t>Jonathan.minton@glasgow.ac.uk</a:t>
            </a:r>
            <a:r>
              <a:rPr lang="en-GB" sz="1800" dirty="0" smtClean="0"/>
              <a:t> </a:t>
            </a:r>
            <a:endParaRPr lang="en-GB" sz="1800" dirty="0"/>
          </a:p>
        </p:txBody>
      </p:sp>
    </p:spTree>
    <p:extLst>
      <p:ext uri="{BB962C8B-B14F-4D97-AF65-F5344CB8AC3E}">
        <p14:creationId xmlns:p14="http://schemas.microsoft.com/office/powerpoint/2010/main" val="2824624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Description in Hadley’s words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A plot is made up of multiple layers</a:t>
            </a:r>
          </a:p>
          <a:p>
            <a:endParaRPr lang="en-GB" dirty="0" smtClean="0"/>
          </a:p>
          <a:p>
            <a:r>
              <a:rPr lang="en-GB" dirty="0" smtClean="0"/>
              <a:t>A layer consists of: </a:t>
            </a:r>
          </a:p>
          <a:p>
            <a:pPr lvl="1"/>
            <a:r>
              <a:rPr lang="en-GB" dirty="0" smtClean="0"/>
              <a:t>data; </a:t>
            </a:r>
          </a:p>
          <a:p>
            <a:pPr lvl="1"/>
            <a:r>
              <a:rPr lang="en-GB" dirty="0" smtClean="0"/>
              <a:t>a set of </a:t>
            </a:r>
            <a:r>
              <a:rPr lang="en-GB" u="sng" dirty="0" smtClean="0"/>
              <a:t>mappings</a:t>
            </a:r>
            <a:r>
              <a:rPr lang="en-GB" dirty="0" smtClean="0"/>
              <a:t> between variables and </a:t>
            </a:r>
            <a:r>
              <a:rPr lang="en-GB" u="sng" dirty="0" smtClean="0"/>
              <a:t>aes</a:t>
            </a:r>
            <a:r>
              <a:rPr lang="en-GB" dirty="0" smtClean="0"/>
              <a:t>thetics;</a:t>
            </a:r>
          </a:p>
          <a:p>
            <a:pPr lvl="1"/>
            <a:r>
              <a:rPr lang="en-GB" dirty="0" smtClean="0"/>
              <a:t>A </a:t>
            </a:r>
            <a:r>
              <a:rPr lang="en-GB" u="sng" dirty="0" smtClean="0"/>
              <a:t>geom</a:t>
            </a:r>
            <a:r>
              <a:rPr lang="en-GB" dirty="0" smtClean="0"/>
              <a:t>etric object; and </a:t>
            </a:r>
          </a:p>
          <a:p>
            <a:pPr lvl="1"/>
            <a:r>
              <a:rPr lang="en-GB" dirty="0" smtClean="0"/>
              <a:t>A statistical transformation</a:t>
            </a:r>
          </a:p>
          <a:p>
            <a:endParaRPr lang="en-GB" dirty="0" smtClean="0"/>
          </a:p>
          <a:p>
            <a:pPr marL="0" indent="0">
              <a:buNone/>
            </a:pPr>
            <a:r>
              <a:rPr lang="en-GB" dirty="0" smtClean="0"/>
              <a:t>Source</a:t>
            </a:r>
            <a:r>
              <a:rPr lang="en-GB" dirty="0"/>
              <a:t>: </a:t>
            </a:r>
            <a:r>
              <a:rPr lang="en-GB" dirty="0">
                <a:hlinkClick r:id="rId2"/>
              </a:rPr>
              <a:t>https://</a:t>
            </a:r>
            <a:r>
              <a:rPr lang="en-GB" dirty="0" smtClean="0">
                <a:hlinkClick r:id="rId2"/>
              </a:rPr>
              <a:t>www.youtube.com/watch?v=RHu5vgBZ1yQ</a:t>
            </a:r>
            <a:r>
              <a:rPr lang="en-GB" dirty="0" smtClean="0"/>
              <a:t> </a:t>
            </a:r>
          </a:p>
          <a:p>
            <a:endParaRPr lang="en-GB" dirty="0"/>
          </a:p>
        </p:txBody>
      </p:sp>
    </p:spTree>
    <p:extLst>
      <p:ext uri="{BB962C8B-B14F-4D97-AF65-F5344CB8AC3E}">
        <p14:creationId xmlns:p14="http://schemas.microsoft.com/office/powerpoint/2010/main" val="379309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practical:</a:t>
            </a:r>
            <a:br>
              <a:rPr lang="en-GB" dirty="0" smtClean="0"/>
            </a:br>
            <a:r>
              <a:rPr lang="en-GB" dirty="0" smtClean="0"/>
              <a:t>Play with ggplot2</a:t>
            </a: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The practical: </a:t>
            </a:r>
            <a:r>
              <a:rPr lang="en-GB" sz="3300" i="1" dirty="0" smtClean="0"/>
              <a:t>In groups of (ideally) three, choose a dataset, and use ggplot2 to explore it. </a:t>
            </a:r>
          </a:p>
          <a:p>
            <a:endParaRPr lang="en-GB" dirty="0" smtClean="0"/>
          </a:p>
          <a:p>
            <a:r>
              <a:rPr lang="en-GB" dirty="0" smtClean="0"/>
              <a:t>Discussion:</a:t>
            </a:r>
            <a:endParaRPr lang="en-GB" dirty="0"/>
          </a:p>
          <a:p>
            <a:pPr lvl="1"/>
            <a:r>
              <a:rPr lang="en-GB" dirty="0" smtClean="0"/>
              <a:t>If ggplot2 is Lego, then this practical should be play, not work.</a:t>
            </a:r>
          </a:p>
          <a:p>
            <a:pPr lvl="1"/>
            <a:r>
              <a:rPr lang="en-GB" dirty="0" smtClean="0"/>
              <a:t>I won’t tell you what to build, or how to build it</a:t>
            </a:r>
          </a:p>
          <a:p>
            <a:endParaRPr lang="en-GB" dirty="0" smtClean="0"/>
          </a:p>
          <a:p>
            <a:r>
              <a:rPr lang="en-GB" dirty="0" smtClean="0"/>
              <a:t>However… some suggestions:</a:t>
            </a:r>
          </a:p>
          <a:p>
            <a:pPr lvl="1"/>
            <a:r>
              <a:rPr lang="en-GB" dirty="0" smtClean="0"/>
              <a:t>Use a dataset that you are actively interested in if possible. </a:t>
            </a:r>
          </a:p>
          <a:p>
            <a:pPr lvl="1"/>
            <a:r>
              <a:rPr lang="en-GB" dirty="0" smtClean="0"/>
              <a:t>SAVE THE CODE as you generate it</a:t>
            </a:r>
          </a:p>
          <a:p>
            <a:pPr lvl="1"/>
            <a:r>
              <a:rPr lang="en-GB" dirty="0" smtClean="0"/>
              <a:t>Be scientific in your play: look at changing only one thing at a time</a:t>
            </a:r>
          </a:p>
          <a:p>
            <a:pPr lvl="1"/>
            <a:r>
              <a:rPr lang="en-GB" dirty="0" smtClean="0"/>
              <a:t>Have designated roles within your team: </a:t>
            </a:r>
          </a:p>
          <a:p>
            <a:pPr lvl="2"/>
            <a:r>
              <a:rPr lang="en-GB" dirty="0" smtClean="0"/>
              <a:t>work to your strengths</a:t>
            </a:r>
          </a:p>
          <a:p>
            <a:pPr lvl="1"/>
            <a:r>
              <a:rPr lang="en-GB" dirty="0" smtClean="0"/>
              <a:t>Consider drawing out the mapping rules on pen and paper first</a:t>
            </a:r>
          </a:p>
          <a:p>
            <a:endParaRPr lang="en-GB" dirty="0"/>
          </a:p>
        </p:txBody>
      </p:sp>
    </p:spTree>
    <p:extLst>
      <p:ext uri="{BB962C8B-B14F-4D97-AF65-F5344CB8AC3E}">
        <p14:creationId xmlns:p14="http://schemas.microsoft.com/office/powerpoint/2010/main" val="222240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ggplot2:</a:t>
            </a:r>
            <a:br>
              <a:rPr lang="en-GB" dirty="0" smtClean="0"/>
            </a:br>
            <a:r>
              <a:rPr lang="en-GB" dirty="0" smtClean="0"/>
              <a:t>The stairs or the escalator?</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The Stairs</a:t>
            </a:r>
            <a:r>
              <a:rPr lang="en-GB" dirty="0" smtClean="0"/>
              <a:t>: If you want to use ‘pure’ ggplot2, do so.</a:t>
            </a:r>
          </a:p>
          <a:p>
            <a:endParaRPr lang="en-GB" dirty="0" smtClean="0"/>
          </a:p>
          <a:p>
            <a:r>
              <a:rPr lang="en-GB" dirty="0" smtClean="0"/>
              <a:t>However, if you are new to both R, and to ggplot2, and you are not too comfortable with command line interfaces, this might be too many hurdles at once. Luckily there’s GUI alternative that allows you to start to understand the core principles of ggplot2, without having to also work out how to specify it through:</a:t>
            </a:r>
          </a:p>
          <a:p>
            <a:r>
              <a:rPr lang="en-GB" b="1" dirty="0" smtClean="0"/>
              <a:t>The Escalator</a:t>
            </a:r>
            <a:r>
              <a:rPr lang="en-GB" dirty="0" smtClean="0"/>
              <a:t>: </a:t>
            </a:r>
            <a:r>
              <a:rPr lang="en-GB" dirty="0" smtClean="0">
                <a:hlinkClick r:id="rId2"/>
              </a:rPr>
              <a:t>http</a:t>
            </a:r>
            <a:r>
              <a:rPr lang="en-GB" dirty="0">
                <a:hlinkClick r:id="rId2"/>
              </a:rPr>
              <a:t>://rweb.stat.ucla.edu/ggplot2</a:t>
            </a:r>
            <a:r>
              <a:rPr lang="en-GB" dirty="0" smtClean="0">
                <a:hlinkClick r:id="rId2"/>
              </a:rPr>
              <a:t>/</a:t>
            </a:r>
            <a:r>
              <a:rPr lang="en-GB" dirty="0" smtClean="0"/>
              <a:t> </a:t>
            </a:r>
          </a:p>
          <a:p>
            <a:r>
              <a:rPr lang="en-GB" dirty="0" smtClean="0"/>
              <a:t>If you’re using the Escalator, please open the code panel so you’ll know how to use the stairs later</a:t>
            </a:r>
            <a:endParaRPr lang="en-GB" dirty="0"/>
          </a:p>
        </p:txBody>
      </p:sp>
    </p:spTree>
    <p:extLst>
      <p:ext uri="{BB962C8B-B14F-4D97-AF65-F5344CB8AC3E}">
        <p14:creationId xmlns:p14="http://schemas.microsoft.com/office/powerpoint/2010/main" val="342160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data</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Hopefully, some data kindly contributed by fellow delegates should be available on the GitHub repository.</a:t>
            </a:r>
          </a:p>
          <a:p>
            <a:pPr lvl="1"/>
            <a:r>
              <a:rPr lang="en-GB" dirty="0">
                <a:hlinkClick r:id="rId2"/>
              </a:rPr>
              <a:t>https://</a:t>
            </a:r>
            <a:r>
              <a:rPr lang="en-GB" dirty="0" smtClean="0">
                <a:hlinkClick r:id="rId2"/>
              </a:rPr>
              <a:t>github.com/JonMinton/AQMEN_Data_Vis_Workshop</a:t>
            </a:r>
            <a:endParaRPr lang="en-GB" dirty="0" smtClean="0"/>
          </a:p>
          <a:p>
            <a:pPr lvl="1"/>
            <a:endParaRPr lang="en-GB" dirty="0" smtClean="0"/>
          </a:p>
          <a:p>
            <a:r>
              <a:rPr lang="en-GB" dirty="0" smtClean="0"/>
              <a:t>Otherwise, data are available within many R packages, including ggplot2; and the datasets package</a:t>
            </a:r>
          </a:p>
          <a:p>
            <a:pPr lvl="1"/>
            <a:r>
              <a:rPr lang="en-GB" dirty="0" smtClean="0"/>
              <a:t>Typing data() to show all datasets available on your computer.</a:t>
            </a:r>
          </a:p>
          <a:p>
            <a:pPr lvl="1"/>
            <a:r>
              <a:rPr lang="en-GB" dirty="0" smtClean="0"/>
              <a:t>Installing more packages will increase the list. </a:t>
            </a:r>
          </a:p>
          <a:p>
            <a:pPr lvl="1"/>
            <a:r>
              <a:rPr lang="en-GB" dirty="0" smtClean="0"/>
              <a:t>The package argument in data() allows you to specify only those datasets in a package</a:t>
            </a:r>
          </a:p>
          <a:p>
            <a:pPr lvl="1"/>
            <a:r>
              <a:rPr lang="en-GB" dirty="0" smtClean="0"/>
              <a:t>To move a specific dataset into current workspace, type the dataset name as the only argument in the data() function</a:t>
            </a:r>
          </a:p>
          <a:p>
            <a:pPr lvl="1"/>
            <a:r>
              <a:rPr lang="en-GB" dirty="0" smtClean="0"/>
              <a:t>If you’re going to use the web based GUI, you will need to export the data from R proper, and import the data to the GUI. Just ask me, and I will help. (And if you’ve been helped, help others!)</a:t>
            </a:r>
          </a:p>
        </p:txBody>
      </p:sp>
    </p:spTree>
    <p:extLst>
      <p:ext uri="{BB962C8B-B14F-4D97-AF65-F5344CB8AC3E}">
        <p14:creationId xmlns:p14="http://schemas.microsoft.com/office/powerpoint/2010/main" val="163119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67254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Guiding Principles</a:t>
            </a:r>
            <a:br>
              <a:rPr lang="en-GB" dirty="0" smtClean="0"/>
            </a:br>
            <a:r>
              <a:rPr lang="en-GB" dirty="0" smtClean="0"/>
              <a:t> and Structure </a:t>
            </a:r>
            <a:br>
              <a:rPr lang="en-GB" dirty="0" smtClean="0"/>
            </a:br>
            <a:r>
              <a:rPr lang="en-GB" dirty="0" smtClean="0"/>
              <a:t>of this workshop</a:t>
            </a:r>
            <a:endParaRPr lang="en-GB" dirty="0"/>
          </a:p>
        </p:txBody>
      </p:sp>
      <p:sp>
        <p:nvSpPr>
          <p:cNvPr id="6" name="Isosceles Triangle 5"/>
          <p:cNvSpPr/>
          <p:nvPr/>
        </p:nvSpPr>
        <p:spPr>
          <a:xfrm>
            <a:off x="899592" y="1916832"/>
            <a:ext cx="6984776" cy="3960440"/>
          </a:xfrm>
          <a:prstGeom prst="triangl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Isosceles Triangle 3"/>
          <p:cNvSpPr/>
          <p:nvPr/>
        </p:nvSpPr>
        <p:spPr>
          <a:xfrm>
            <a:off x="3203848" y="1916832"/>
            <a:ext cx="2376264" cy="1368152"/>
          </a:xfrm>
          <a:prstGeom prst="triangl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p:nvPr/>
        </p:nvCxnSpPr>
        <p:spPr>
          <a:xfrm>
            <a:off x="611560" y="3284984"/>
            <a:ext cx="8208912"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94331" y="2420888"/>
            <a:ext cx="1826141" cy="738664"/>
          </a:xfrm>
          <a:prstGeom prst="rect">
            <a:avLst/>
          </a:prstGeom>
          <a:noFill/>
        </p:spPr>
        <p:txBody>
          <a:bodyPr wrap="none" rtlCol="0">
            <a:spAutoFit/>
          </a:bodyPr>
          <a:lstStyle/>
          <a:p>
            <a:r>
              <a:rPr lang="en-GB" sz="2400" b="1" dirty="0" smtClean="0"/>
              <a:t>Theoretical</a:t>
            </a:r>
          </a:p>
          <a:p>
            <a:r>
              <a:rPr lang="en-GB" i="1" dirty="0" smtClean="0"/>
              <a:t>Why? What?</a:t>
            </a:r>
            <a:endParaRPr lang="en-GB" i="1" dirty="0"/>
          </a:p>
        </p:txBody>
      </p:sp>
      <p:sp>
        <p:nvSpPr>
          <p:cNvPr id="10" name="TextBox 9"/>
          <p:cNvSpPr txBox="1"/>
          <p:nvPr/>
        </p:nvSpPr>
        <p:spPr>
          <a:xfrm>
            <a:off x="7092280" y="3429000"/>
            <a:ext cx="1728192" cy="738664"/>
          </a:xfrm>
          <a:prstGeom prst="rect">
            <a:avLst/>
          </a:prstGeom>
          <a:noFill/>
        </p:spPr>
        <p:txBody>
          <a:bodyPr wrap="square" rtlCol="0">
            <a:spAutoFit/>
          </a:bodyPr>
          <a:lstStyle/>
          <a:p>
            <a:r>
              <a:rPr lang="en-GB" sz="2400" b="1" dirty="0" smtClean="0"/>
              <a:t>Practical</a:t>
            </a:r>
          </a:p>
          <a:p>
            <a:r>
              <a:rPr lang="en-GB" i="1" dirty="0" smtClean="0"/>
              <a:t>How?</a:t>
            </a:r>
          </a:p>
        </p:txBody>
      </p:sp>
      <p:sp>
        <p:nvSpPr>
          <p:cNvPr id="3" name="Rounded Rectangle 2"/>
          <p:cNvSpPr/>
          <p:nvPr/>
        </p:nvSpPr>
        <p:spPr>
          <a:xfrm>
            <a:off x="3120987" y="2277609"/>
            <a:ext cx="266429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Day 1: Part 1</a:t>
            </a:r>
            <a:endParaRPr lang="en-GB" dirty="0">
              <a:solidFill>
                <a:schemeClr val="tx1"/>
              </a:solidFill>
            </a:endParaRPr>
          </a:p>
        </p:txBody>
      </p:sp>
      <p:sp>
        <p:nvSpPr>
          <p:cNvPr id="11" name="Rounded Rectangle 10"/>
          <p:cNvSpPr/>
          <p:nvPr/>
        </p:nvSpPr>
        <p:spPr>
          <a:xfrm>
            <a:off x="908468" y="5229200"/>
            <a:ext cx="704790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Day 1: Part 2</a:t>
            </a:r>
            <a:endParaRPr lang="en-GB" dirty="0">
              <a:solidFill>
                <a:schemeClr val="tx1"/>
              </a:solidFill>
            </a:endParaRPr>
          </a:p>
        </p:txBody>
      </p:sp>
      <p:sp>
        <p:nvSpPr>
          <p:cNvPr id="12" name="Rounded Rectangle 11"/>
          <p:cNvSpPr/>
          <p:nvPr/>
        </p:nvSpPr>
        <p:spPr>
          <a:xfrm>
            <a:off x="3207790" y="3200116"/>
            <a:ext cx="1010581" cy="1935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Day 2: Part 1</a:t>
            </a:r>
            <a:endParaRPr lang="en-GB" dirty="0">
              <a:solidFill>
                <a:schemeClr val="tx1"/>
              </a:solidFill>
            </a:endParaRPr>
          </a:p>
        </p:txBody>
      </p:sp>
      <p:sp>
        <p:nvSpPr>
          <p:cNvPr id="14" name="Rounded Rectangle 13"/>
          <p:cNvSpPr/>
          <p:nvPr/>
        </p:nvSpPr>
        <p:spPr>
          <a:xfrm>
            <a:off x="4490619" y="3185567"/>
            <a:ext cx="1010581" cy="1935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Day 2: Part 2</a:t>
            </a:r>
            <a:endParaRPr lang="en-GB" dirty="0">
              <a:solidFill>
                <a:schemeClr val="tx1"/>
              </a:solidFill>
            </a:endParaRPr>
          </a:p>
        </p:txBody>
      </p:sp>
    </p:spTree>
    <p:extLst>
      <p:ext uri="{BB962C8B-B14F-4D97-AF65-F5344CB8AC3E}">
        <p14:creationId xmlns:p14="http://schemas.microsoft.com/office/powerpoint/2010/main" val="3325541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Covered today</a:t>
            </a:r>
            <a:endParaRPr lang="en-GB" dirty="0"/>
          </a:p>
        </p:txBody>
      </p:sp>
      <p:sp>
        <p:nvSpPr>
          <p:cNvPr id="3" name="Content Placeholder 2"/>
          <p:cNvSpPr>
            <a:spLocks noGrp="1"/>
          </p:cNvSpPr>
          <p:nvPr>
            <p:ph idx="1"/>
          </p:nvPr>
        </p:nvSpPr>
        <p:spPr/>
        <p:txBody>
          <a:bodyPr>
            <a:normAutofit lnSpcReduction="10000"/>
          </a:bodyPr>
          <a:lstStyle/>
          <a:p>
            <a:r>
              <a:rPr lang="en-GB" dirty="0" smtClean="0"/>
              <a:t>Morning</a:t>
            </a:r>
          </a:p>
          <a:p>
            <a:pPr lvl="1"/>
            <a:r>
              <a:rPr lang="en-GB" dirty="0" smtClean="0"/>
              <a:t>An introduction to ggplot2</a:t>
            </a:r>
          </a:p>
          <a:p>
            <a:pPr lvl="1"/>
            <a:r>
              <a:rPr lang="en-GB" dirty="0" smtClean="0"/>
              <a:t>Extended practical on using ggplot2</a:t>
            </a:r>
          </a:p>
          <a:p>
            <a:endParaRPr lang="en-GB" dirty="0" smtClean="0"/>
          </a:p>
          <a:p>
            <a:r>
              <a:rPr lang="en-GB" dirty="0" smtClean="0"/>
              <a:t>Afternoon</a:t>
            </a:r>
          </a:p>
          <a:p>
            <a:pPr lvl="1"/>
            <a:r>
              <a:rPr lang="en-GB" dirty="0" smtClean="0"/>
              <a:t>A talk on demographic visualisation</a:t>
            </a:r>
          </a:p>
          <a:p>
            <a:pPr lvl="1"/>
            <a:r>
              <a:rPr lang="en-GB" b="1" dirty="0" smtClean="0"/>
              <a:t>A choice</a:t>
            </a:r>
            <a:r>
              <a:rPr lang="en-GB" dirty="0" smtClean="0"/>
              <a:t>: A) continue with the morning’s practical; or B) do some practical exercises on demographic visualisation</a:t>
            </a:r>
          </a:p>
        </p:txBody>
      </p:sp>
    </p:spTree>
    <p:extLst>
      <p:ext uri="{BB962C8B-B14F-4D97-AF65-F5344CB8AC3E}">
        <p14:creationId xmlns:p14="http://schemas.microsoft.com/office/powerpoint/2010/main" val="79680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 first…</a:t>
            </a:r>
            <a:endParaRPr lang="en-GB" dirty="0"/>
          </a:p>
        </p:txBody>
      </p:sp>
      <p:sp>
        <p:nvSpPr>
          <p:cNvPr id="3" name="Content Placeholder 2"/>
          <p:cNvSpPr>
            <a:spLocks noGrp="1"/>
          </p:cNvSpPr>
          <p:nvPr>
            <p:ph idx="1"/>
          </p:nvPr>
        </p:nvSpPr>
        <p:spPr/>
        <p:txBody>
          <a:bodyPr/>
          <a:lstStyle/>
          <a:p>
            <a:r>
              <a:rPr lang="en-GB" dirty="0" smtClean="0"/>
              <a:t>Any comments/queries/suggestions about the material covered yesterday?</a:t>
            </a:r>
          </a:p>
          <a:p>
            <a:pPr lvl="1"/>
            <a:r>
              <a:rPr lang="en-GB" dirty="0" smtClean="0"/>
              <a:t>[Make notes here]</a:t>
            </a:r>
            <a:endParaRPr lang="en-GB" dirty="0"/>
          </a:p>
        </p:txBody>
      </p:sp>
    </p:spTree>
    <p:extLst>
      <p:ext uri="{BB962C8B-B14F-4D97-AF65-F5344CB8AC3E}">
        <p14:creationId xmlns:p14="http://schemas.microsoft.com/office/powerpoint/2010/main" val="69530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introduction to ggplot2</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The </a:t>
            </a:r>
            <a:r>
              <a:rPr lang="en-GB" dirty="0" err="1" smtClean="0"/>
              <a:t>gg</a:t>
            </a:r>
            <a:r>
              <a:rPr lang="en-GB" dirty="0" smtClean="0"/>
              <a:t> in ggplot2 stands for the ‘grammar of graphics’ </a:t>
            </a:r>
          </a:p>
          <a:p>
            <a:r>
              <a:rPr lang="en-GB" dirty="0" smtClean="0"/>
              <a:t>The basic principle of the grammar of graphics was covered yesterday, within the definition of data visualisation.</a:t>
            </a:r>
          </a:p>
          <a:p>
            <a:r>
              <a:rPr lang="en-GB" dirty="0" smtClean="0"/>
              <a:t>Important key concepts:</a:t>
            </a:r>
          </a:p>
          <a:p>
            <a:pPr lvl="1"/>
            <a:r>
              <a:rPr lang="en-GB" dirty="0" smtClean="0"/>
              <a:t>Layers</a:t>
            </a:r>
          </a:p>
          <a:p>
            <a:pPr lvl="1"/>
            <a:r>
              <a:rPr lang="en-GB" dirty="0" smtClean="0"/>
              <a:t>Mapping rules</a:t>
            </a:r>
          </a:p>
          <a:p>
            <a:pPr lvl="1"/>
            <a:r>
              <a:rPr lang="en-GB" dirty="0" smtClean="0"/>
              <a:t>Coordinate systems</a:t>
            </a:r>
          </a:p>
          <a:p>
            <a:pPr lvl="1"/>
            <a:r>
              <a:rPr lang="en-GB" dirty="0" smtClean="0"/>
              <a:t>Aesthetics</a:t>
            </a:r>
          </a:p>
          <a:p>
            <a:pPr lvl="1"/>
            <a:r>
              <a:rPr lang="en-GB" dirty="0" smtClean="0"/>
              <a:t>Geometrics</a:t>
            </a:r>
          </a:p>
          <a:p>
            <a:pPr marL="0" indent="0">
              <a:buNone/>
            </a:pPr>
            <a:endParaRPr lang="en-GB" dirty="0" smtClean="0"/>
          </a:p>
        </p:txBody>
      </p:sp>
    </p:spTree>
    <p:extLst>
      <p:ext uri="{BB962C8B-B14F-4D97-AF65-F5344CB8AC3E}">
        <p14:creationId xmlns:p14="http://schemas.microsoft.com/office/powerpoint/2010/main" val="338044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the grammar of graphics?</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A book by the statistician Leland Wilkinson</a:t>
            </a:r>
          </a:p>
          <a:p>
            <a:r>
              <a:rPr lang="en-GB" dirty="0" smtClean="0"/>
              <a:t>Provides a language/framework for thinking about and describing data visualisations.</a:t>
            </a:r>
          </a:p>
          <a:p>
            <a:r>
              <a:rPr lang="en-GB" dirty="0" smtClean="0"/>
              <a:t>Wilkinson has worked mainly with SPSS, and with colleagues at SPSS developed the program </a:t>
            </a:r>
            <a:r>
              <a:rPr lang="en-GB" dirty="0" err="1" smtClean="0"/>
              <a:t>nVizn</a:t>
            </a:r>
            <a:r>
              <a:rPr lang="en-GB" dirty="0" smtClean="0"/>
              <a:t>, which applies the ‘grammar of graphics’ approach</a:t>
            </a:r>
          </a:p>
          <a:p>
            <a:pPr lvl="1"/>
            <a:r>
              <a:rPr lang="en-GB" dirty="0">
                <a:hlinkClick r:id="rId2"/>
              </a:rPr>
              <a:t>http://www.cs.uic.edu/~</a:t>
            </a:r>
            <a:r>
              <a:rPr lang="en-GB" dirty="0" smtClean="0">
                <a:hlinkClick r:id="rId2"/>
              </a:rPr>
              <a:t>wilkinson/Publications/ibm.pdf</a:t>
            </a:r>
            <a:endParaRPr lang="en-GB" dirty="0" smtClean="0"/>
          </a:p>
          <a:p>
            <a:pPr lvl="1"/>
            <a:r>
              <a:rPr lang="en-GB" dirty="0">
                <a:hlinkClick r:id="rId3"/>
              </a:rPr>
              <a:t>http://www.cs.uic.edu/~</a:t>
            </a:r>
            <a:r>
              <a:rPr lang="en-GB" dirty="0" smtClean="0">
                <a:hlinkClick r:id="rId3"/>
              </a:rPr>
              <a:t>wilkinson/nViZn/nvizn.html</a:t>
            </a:r>
            <a:endParaRPr lang="en-GB" dirty="0" smtClean="0"/>
          </a:p>
          <a:p>
            <a:r>
              <a:rPr lang="en-GB" dirty="0" smtClean="0"/>
              <a:t>However, because of the increasing popularity of R, Wilkinson’s grammar of graphics principles have had more influence mediated through Hadley Wickham, the creator of the ggplot2 package</a:t>
            </a:r>
          </a:p>
          <a:p>
            <a:pPr marL="457200" lvl="1" indent="0">
              <a:buNone/>
            </a:pPr>
            <a:r>
              <a:rPr lang="en-GB" dirty="0"/>
              <a:t>	</a:t>
            </a:r>
          </a:p>
        </p:txBody>
      </p:sp>
    </p:spTree>
    <p:extLst>
      <p:ext uri="{BB962C8B-B14F-4D97-AF65-F5344CB8AC3E}">
        <p14:creationId xmlns:p14="http://schemas.microsoft.com/office/powerpoint/2010/main" val="335303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Hadley Wickham &amp; ggplot2</a:t>
            </a:r>
            <a:endParaRPr lang="en-GB" dirty="0"/>
          </a:p>
        </p:txBody>
      </p:sp>
      <p:sp>
        <p:nvSpPr>
          <p:cNvPr id="3" name="Content Placeholder 2"/>
          <p:cNvSpPr>
            <a:spLocks noGrp="1"/>
          </p:cNvSpPr>
          <p:nvPr>
            <p:ph idx="1"/>
          </p:nvPr>
        </p:nvSpPr>
        <p:spPr/>
        <p:txBody>
          <a:bodyPr>
            <a:normAutofit fontScale="55000" lnSpcReduction="20000"/>
          </a:bodyPr>
          <a:lstStyle/>
          <a:p>
            <a:r>
              <a:rPr lang="en-GB" dirty="0" smtClean="0"/>
              <a:t>One of the problems with R comes out of one of its advantages:</a:t>
            </a:r>
          </a:p>
          <a:p>
            <a:pPr lvl="1"/>
            <a:r>
              <a:rPr lang="en-GB" dirty="0" smtClean="0"/>
              <a:t>Open source means many packages;</a:t>
            </a:r>
          </a:p>
          <a:p>
            <a:pPr lvl="1"/>
            <a:r>
              <a:rPr lang="en-GB" dirty="0" smtClean="0"/>
              <a:t>But many packages means many contributors;</a:t>
            </a:r>
          </a:p>
          <a:p>
            <a:pPr lvl="1"/>
            <a:r>
              <a:rPr lang="en-GB" dirty="0" smtClean="0"/>
              <a:t>Many contributors means many different standards and approaches</a:t>
            </a:r>
          </a:p>
          <a:p>
            <a:pPr lvl="1"/>
            <a:r>
              <a:rPr lang="en-GB" dirty="0" smtClean="0"/>
              <a:t>Inconsistency, redundancy, reinvention</a:t>
            </a:r>
          </a:p>
          <a:p>
            <a:pPr lvl="1"/>
            <a:endParaRPr lang="en-GB" dirty="0" smtClean="0"/>
          </a:p>
          <a:p>
            <a:r>
              <a:rPr lang="en-GB" dirty="0" smtClean="0"/>
              <a:t>Hadley Wickham</a:t>
            </a:r>
          </a:p>
          <a:p>
            <a:pPr lvl="1"/>
            <a:r>
              <a:rPr lang="en-GB" dirty="0" smtClean="0"/>
              <a:t>Has developed a wide range of packages for R for helping to work with and explore data</a:t>
            </a:r>
          </a:p>
          <a:p>
            <a:pPr lvl="1"/>
            <a:r>
              <a:rPr lang="en-GB" dirty="0" smtClean="0"/>
              <a:t>These grew out of his PhD thesis. </a:t>
            </a:r>
          </a:p>
          <a:p>
            <a:pPr lvl="1"/>
            <a:r>
              <a:rPr lang="en-GB" dirty="0">
                <a:hlinkClick r:id="rId2"/>
              </a:rPr>
              <a:t>http://www.cs.uic.edu/~</a:t>
            </a:r>
            <a:r>
              <a:rPr lang="en-GB" dirty="0" smtClean="0">
                <a:hlinkClick r:id="rId2"/>
              </a:rPr>
              <a:t>wilkinson/nViZn/nvizn.html</a:t>
            </a:r>
            <a:endParaRPr lang="en-GB" dirty="0" smtClean="0"/>
          </a:p>
          <a:p>
            <a:pPr lvl="1"/>
            <a:r>
              <a:rPr lang="en-GB" dirty="0" smtClean="0"/>
              <a:t>Perhaps because of this packages by Wickham tend to have much more of a sense of cohesiveness than most packages. They each work well with each other and have complementary roles in the process of helping researchers gain insight from data. </a:t>
            </a:r>
          </a:p>
          <a:p>
            <a:pPr lvl="1"/>
            <a:endParaRPr lang="en-GB" dirty="0" smtClean="0"/>
          </a:p>
          <a:p>
            <a:r>
              <a:rPr lang="en-GB" dirty="0" smtClean="0"/>
              <a:t>ggplot2 is the main package Wickham has developed for the visual exploration of data. It is based on Wilkinson’s grammar of graphics ‘philosophy’, but involves a number of different features and uses some slightly different terminology</a:t>
            </a:r>
            <a:endParaRPr lang="en-GB" dirty="0"/>
          </a:p>
        </p:txBody>
      </p:sp>
    </p:spTree>
    <p:extLst>
      <p:ext uri="{BB962C8B-B14F-4D97-AF65-F5344CB8AC3E}">
        <p14:creationId xmlns:p14="http://schemas.microsoft.com/office/powerpoint/2010/main" val="380152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ggplot2</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Uses a ‘Lego’ philosophy…</a:t>
            </a:r>
          </a:p>
          <a:p>
            <a:r>
              <a:rPr lang="en-GB" dirty="0" smtClean="0"/>
              <a:t>Data visualisations in ggplot2 are built up, piece by piece, using the ‘+’ symbol.</a:t>
            </a:r>
          </a:p>
          <a:p>
            <a:endParaRPr lang="en-GB" dirty="0" smtClean="0"/>
          </a:p>
          <a:p>
            <a:r>
              <a:rPr lang="en-GB" dirty="0" smtClean="0"/>
              <a:t>At a minimum, the user needs to specify</a:t>
            </a:r>
          </a:p>
          <a:p>
            <a:pPr lvl="1"/>
            <a:r>
              <a:rPr lang="en-GB" dirty="0" smtClean="0"/>
              <a:t>The dataset</a:t>
            </a:r>
          </a:p>
          <a:p>
            <a:pPr lvl="1"/>
            <a:r>
              <a:rPr lang="en-GB" dirty="0" smtClean="0"/>
              <a:t>The </a:t>
            </a:r>
            <a:r>
              <a:rPr lang="en-GB" b="1" u="sng" dirty="0" smtClean="0"/>
              <a:t>aes</a:t>
            </a:r>
            <a:r>
              <a:rPr lang="en-GB" dirty="0" smtClean="0"/>
              <a:t>thetics: mapping from variables to graphical elements)</a:t>
            </a:r>
          </a:p>
          <a:p>
            <a:pPr lvl="1"/>
            <a:r>
              <a:rPr lang="en-GB" dirty="0" smtClean="0"/>
              <a:t>The </a:t>
            </a:r>
            <a:r>
              <a:rPr lang="en-GB" b="1" u="sng" dirty="0" smtClean="0"/>
              <a:t>geom</a:t>
            </a:r>
            <a:r>
              <a:rPr lang="en-GB" dirty="0" smtClean="0"/>
              <a:t>etrics: the associations between graphical elements</a:t>
            </a:r>
          </a:p>
          <a:p>
            <a:endParaRPr lang="en-GB" dirty="0" smtClean="0"/>
          </a:p>
          <a:p>
            <a:r>
              <a:rPr lang="en-GB" dirty="0" smtClean="0"/>
              <a:t>Additionally, the user can specify:</a:t>
            </a:r>
          </a:p>
          <a:p>
            <a:pPr lvl="1"/>
            <a:r>
              <a:rPr lang="en-GB" dirty="0" smtClean="0"/>
              <a:t>Data transformations</a:t>
            </a:r>
          </a:p>
          <a:p>
            <a:pPr lvl="1"/>
            <a:r>
              <a:rPr lang="en-GB" dirty="0" smtClean="0"/>
              <a:t>Coordinate systems</a:t>
            </a:r>
          </a:p>
          <a:p>
            <a:pPr lvl="1"/>
            <a:r>
              <a:rPr lang="en-GB" dirty="0" smtClean="0"/>
              <a:t>Support layer elements</a:t>
            </a:r>
          </a:p>
          <a:p>
            <a:pPr lvl="1"/>
            <a:r>
              <a:rPr lang="en-GB" dirty="0" smtClean="0"/>
              <a:t>Facets </a:t>
            </a:r>
          </a:p>
          <a:p>
            <a:pPr lvl="1"/>
            <a:endParaRPr lang="en-GB" dirty="0"/>
          </a:p>
        </p:txBody>
      </p:sp>
    </p:spTree>
    <p:extLst>
      <p:ext uri="{BB962C8B-B14F-4D97-AF65-F5344CB8AC3E}">
        <p14:creationId xmlns:p14="http://schemas.microsoft.com/office/powerpoint/2010/main" val="1643711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Ggplot2: </a:t>
            </a:r>
            <a:br>
              <a:rPr lang="en-GB" dirty="0" smtClean="0"/>
            </a:br>
            <a:r>
              <a:rPr lang="en-GB" dirty="0" smtClean="0"/>
              <a:t>use within R</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Two main approaches</a:t>
            </a:r>
          </a:p>
          <a:p>
            <a:endParaRPr lang="en-GB" dirty="0" smtClean="0"/>
          </a:p>
          <a:p>
            <a:pPr lvl="1"/>
            <a:r>
              <a:rPr lang="en-GB" dirty="0" err="1"/>
              <a:t>q</a:t>
            </a:r>
            <a:r>
              <a:rPr lang="en-GB" dirty="0" err="1" smtClean="0"/>
              <a:t>plot</a:t>
            </a:r>
            <a:r>
              <a:rPr lang="en-GB" dirty="0" smtClean="0"/>
              <a:t> (</a:t>
            </a:r>
            <a:r>
              <a:rPr lang="en-GB" dirty="0" err="1" smtClean="0"/>
              <a:t>quickplot</a:t>
            </a:r>
            <a:r>
              <a:rPr lang="en-GB" dirty="0" smtClean="0"/>
              <a:t>): this allows people to be less specific about elements of the graphic, by making (usually) intelligent assumptions about the graphical elements that work best given the data. It uses similar arguments, and </a:t>
            </a:r>
            <a:r>
              <a:rPr lang="en-GB" i="1" dirty="0" smtClean="0"/>
              <a:t>looks</a:t>
            </a:r>
            <a:r>
              <a:rPr lang="en-GB" dirty="0" smtClean="0"/>
              <a:t> similar, to the basic plot function used in R’s basic graphics package.</a:t>
            </a:r>
          </a:p>
          <a:p>
            <a:pPr lvl="1"/>
            <a:endParaRPr lang="en-GB" dirty="0" smtClean="0"/>
          </a:p>
          <a:p>
            <a:pPr lvl="1"/>
            <a:r>
              <a:rPr lang="en-GB" dirty="0" err="1" smtClean="0"/>
              <a:t>ggplot</a:t>
            </a:r>
            <a:r>
              <a:rPr lang="en-GB" dirty="0" smtClean="0"/>
              <a:t>: this is the main function used in ggplot2 to create a foundation for building your data visualisation on top of. At the minimum, the </a:t>
            </a:r>
            <a:r>
              <a:rPr lang="en-GB" dirty="0" err="1" smtClean="0"/>
              <a:t>ggplot</a:t>
            </a:r>
            <a:r>
              <a:rPr lang="en-GB" dirty="0" smtClean="0"/>
              <a:t> function just requires one object: the dataset to be used. All other instructions required can then be added to this first object separately. </a:t>
            </a:r>
          </a:p>
        </p:txBody>
      </p:sp>
    </p:spTree>
    <p:extLst>
      <p:ext uri="{BB962C8B-B14F-4D97-AF65-F5344CB8AC3E}">
        <p14:creationId xmlns:p14="http://schemas.microsoft.com/office/powerpoint/2010/main" val="314899811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695</TotalTime>
  <Words>995</Words>
  <Application>Microsoft Office PowerPoint</Application>
  <PresentationFormat>On-screen Show (4:3)</PresentationFormat>
  <Paragraphs>116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 Design</vt:lpstr>
      <vt:lpstr>An Introduction to Data Visualisation and Visual Demography in R 22-23 October 2014 Hilton Grosvenor Hotel, Glasgow</vt:lpstr>
      <vt:lpstr>Guiding Principles  and Structure  of this workshop</vt:lpstr>
      <vt:lpstr>Covered today</vt:lpstr>
      <vt:lpstr>But first…</vt:lpstr>
      <vt:lpstr>An introduction to ggplot2</vt:lpstr>
      <vt:lpstr>What is the grammar of graphics?</vt:lpstr>
      <vt:lpstr>Hadley Wickham &amp; ggplot2</vt:lpstr>
      <vt:lpstr>Using ggplot2</vt:lpstr>
      <vt:lpstr>Ggplot2:  use within R</vt:lpstr>
      <vt:lpstr>Description in Hadley’s words</vt:lpstr>
      <vt:lpstr>The practical: Play with ggplot2</vt:lpstr>
      <vt:lpstr>ggplot2: The stairs or the escalator?</vt:lpstr>
      <vt:lpstr>Getting data</vt:lpstr>
      <vt:lpstr>PowerPoint Presentation</vt:lpstr>
    </vt:vector>
  </TitlesOfParts>
  <Company>Desktop Services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adickso5</dc:creator>
  <cp:lastModifiedBy>Jon Minton</cp:lastModifiedBy>
  <cp:revision>47</cp:revision>
  <dcterms:created xsi:type="dcterms:W3CDTF">2009-11-03T14:27:19Z</dcterms:created>
  <dcterms:modified xsi:type="dcterms:W3CDTF">2014-09-11T19:35:27Z</dcterms:modified>
</cp:coreProperties>
</file>