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61" r:id="rId7"/>
    <p:sldId id="271" r:id="rId8"/>
    <p:sldId id="262" r:id="rId9"/>
    <p:sldId id="266" r:id="rId10"/>
    <p:sldId id="267" r:id="rId11"/>
    <p:sldId id="263" r:id="rId12"/>
    <p:sldId id="268" r:id="rId13"/>
    <p:sldId id="269" r:id="rId14"/>
    <p:sldId id="264" r:id="rId15"/>
    <p:sldId id="273" r:id="rId16"/>
    <p:sldId id="265" r:id="rId17"/>
    <p:sldId id="270" r:id="rId18"/>
    <p:sldId id="259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8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2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1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7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7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81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AQMeN decorati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 b="39894"/>
          <a:stretch>
            <a:fillRect/>
          </a:stretch>
        </p:blipFill>
        <p:spPr bwMode="auto">
          <a:xfrm>
            <a:off x="0" y="6281738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AQMeN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09550"/>
            <a:ext cx="2844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11"/>
          <p:cNvSpPr txBox="1">
            <a:spLocks noChangeArrowheads="1"/>
          </p:cNvSpPr>
          <p:nvPr/>
        </p:nvSpPr>
        <p:spPr bwMode="auto">
          <a:xfrm>
            <a:off x="1187450" y="6381750"/>
            <a:ext cx="669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The Demographic </a:t>
            </a:r>
            <a:r>
              <a:rPr lang="en-US" altLang="en-US" dirty="0" err="1" smtClean="0"/>
              <a:t>Visualisation</a:t>
            </a:r>
            <a:r>
              <a:rPr lang="en-US" altLang="en-US" dirty="0" smtClean="0"/>
              <a:t> of Conviction Rates: What can we learn from shaded contour maps?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 smtClean="0"/>
              <a:t>Dr</a:t>
            </a:r>
            <a:r>
              <a:rPr lang="en-US" altLang="en-US" dirty="0" smtClean="0"/>
              <a:t> Jon Minton, University </a:t>
            </a:r>
            <a:r>
              <a:rPr lang="en-US" altLang="en-US" smtClean="0"/>
              <a:t>of Glasgow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a data sculpture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X:\Lexis_cubes\Lexis_age_conviction_cubes\all_cubes_6_oclo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434589" cy="48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8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Lexis Surface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E:\repos\Crime_Contours\figures\all_scot_youn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" y="1772816"/>
            <a:ext cx="9077400" cy="45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3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E:\repos\Crime_Contours\figures\all_scot_young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74"/>
          <a:stretch/>
        </p:blipFill>
        <p:spPr bwMode="auto">
          <a:xfrm>
            <a:off x="2411760" y="54472"/>
            <a:ext cx="6698774" cy="679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3" r="3791"/>
          <a:stretch/>
        </p:blipFill>
        <p:spPr bwMode="auto">
          <a:xfrm>
            <a:off x="2915816" y="26820"/>
            <a:ext cx="6228184" cy="66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3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E:\repos\Crime_Contours\figures\age_sec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397"/>
            <a:ext cx="6872017" cy="68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6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E:\repos\Crime_Contours\figures\age_face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28"/>
            <a:ext cx="6828073" cy="682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7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E:\repos\Crime_Contours\figures\cohort_sub_s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520"/>
            <a:ext cx="8534471" cy="682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8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hierarchy of factors</a:t>
            </a:r>
          </a:p>
          <a:p>
            <a:endParaRPr lang="en-GB" dirty="0" smtClean="0"/>
          </a:p>
          <a:p>
            <a:r>
              <a:rPr lang="en-GB" dirty="0" smtClean="0"/>
              <a:t>Most important: </a:t>
            </a:r>
            <a:r>
              <a:rPr lang="en-GB" b="1" dirty="0" smtClean="0"/>
              <a:t>Gender</a:t>
            </a:r>
          </a:p>
          <a:p>
            <a:pPr lvl="2"/>
            <a:r>
              <a:rPr lang="en-GB" dirty="0" smtClean="0"/>
              <a:t>Peak female conviction rate equivalent to male rate in middle age</a:t>
            </a:r>
          </a:p>
          <a:p>
            <a:r>
              <a:rPr lang="en-GB" dirty="0" smtClean="0"/>
              <a:t>Then </a:t>
            </a:r>
            <a:r>
              <a:rPr lang="en-GB" b="1" dirty="0" smtClean="0"/>
              <a:t>Age</a:t>
            </a:r>
            <a:r>
              <a:rPr lang="en-GB" dirty="0" smtClean="0"/>
              <a:t> effects</a:t>
            </a:r>
          </a:p>
          <a:p>
            <a:r>
              <a:rPr lang="en-GB" dirty="0" smtClean="0"/>
              <a:t>Then </a:t>
            </a:r>
            <a:r>
              <a:rPr lang="en-GB" b="1" dirty="0" smtClean="0"/>
              <a:t>Period</a:t>
            </a:r>
            <a:r>
              <a:rPr lang="en-GB" dirty="0" smtClean="0"/>
              <a:t> effects</a:t>
            </a:r>
          </a:p>
          <a:p>
            <a:r>
              <a:rPr lang="en-GB" dirty="0" smtClean="0"/>
              <a:t>Least Important (but still significant): </a:t>
            </a:r>
            <a:r>
              <a:rPr lang="en-GB" b="1" dirty="0" smtClean="0"/>
              <a:t>Cohort</a:t>
            </a:r>
            <a:r>
              <a:rPr lang="en-GB" dirty="0" smtClean="0"/>
              <a:t>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50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en-US" dirty="0" smtClean="0"/>
              <a:t>More about our research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/>
              <a:t>aqmen.ac.uk@AQMeNNetwork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Any further questions?</a:t>
            </a:r>
          </a:p>
          <a:p>
            <a:pPr lvl="1"/>
            <a:r>
              <a:rPr lang="en-US" altLang="en-US" dirty="0" smtClean="0">
                <a:hlinkClick r:id="rId2"/>
              </a:rPr>
              <a:t>Jonathan.Minton@glasgow.ac.uk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Susan </a:t>
            </a:r>
            <a:r>
              <a:rPr lang="en-GB" b="1" dirty="0" err="1" smtClean="0"/>
              <a:t>McVie</a:t>
            </a:r>
            <a:r>
              <a:rPr lang="en-GB" b="1" dirty="0" smtClean="0"/>
              <a:t> </a:t>
            </a:r>
            <a:r>
              <a:rPr lang="en-GB" dirty="0" smtClean="0"/>
              <a:t>for the opportunity</a:t>
            </a:r>
          </a:p>
          <a:p>
            <a:r>
              <a:rPr lang="en-GB" b="1" dirty="0" smtClean="0"/>
              <a:t>Ben Matthews </a:t>
            </a:r>
            <a:r>
              <a:rPr lang="en-GB" dirty="0" smtClean="0"/>
              <a:t>&amp; The Scottish Government for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1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Structure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Shaded contour maps and Lexis surfaces</a:t>
            </a:r>
          </a:p>
          <a:p>
            <a:r>
              <a:rPr lang="en-US" altLang="en-US" dirty="0" smtClean="0"/>
              <a:t>The data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visualisations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visualisations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visualisations</a:t>
            </a:r>
            <a:endParaRPr lang="en-US" altLang="en-US" dirty="0" smtClean="0"/>
          </a:p>
        </p:txBody>
      </p:sp>
      <p:sp>
        <p:nvSpPr>
          <p:cNvPr id="2" name="Curved Right Arrow 1"/>
          <p:cNvSpPr/>
          <p:nvPr/>
        </p:nvSpPr>
        <p:spPr>
          <a:xfrm rot="10800000">
            <a:off x="5148064" y="2924944"/>
            <a:ext cx="864096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0800000">
            <a:off x="4211959" y="2924944"/>
            <a:ext cx="792088" cy="872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0800000">
            <a:off x="4211272" y="3535950"/>
            <a:ext cx="792088" cy="872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Shaded contour maps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altLang="en-US" dirty="0" smtClean="0"/>
              <a:t>Something I (accidentally) re-invented</a:t>
            </a:r>
          </a:p>
          <a:p>
            <a:pPr lvl="1"/>
            <a:r>
              <a:rPr lang="en-US" altLang="en-US" dirty="0" smtClean="0"/>
              <a:t>Minton, </a:t>
            </a:r>
            <a:r>
              <a:rPr lang="en-US" altLang="en-US" dirty="0" err="1" smtClean="0"/>
              <a:t>Vanderbloemen</a:t>
            </a:r>
            <a:r>
              <a:rPr lang="en-US" altLang="en-US" dirty="0" smtClean="0"/>
              <a:t>, Dorling (2013), </a:t>
            </a:r>
            <a:r>
              <a:rPr lang="en-US" altLang="en-US" i="1" dirty="0" err="1" smtClean="0"/>
              <a:t>Visualising</a:t>
            </a:r>
            <a:r>
              <a:rPr lang="en-US" altLang="en-US" i="1" dirty="0" smtClean="0"/>
              <a:t> Europe’s demographic scars with </a:t>
            </a:r>
            <a:r>
              <a:rPr lang="en-US" altLang="en-US" i="1" dirty="0" err="1" smtClean="0"/>
              <a:t>coplots</a:t>
            </a:r>
            <a:r>
              <a:rPr lang="en-US" altLang="en-US" i="1" dirty="0" smtClean="0"/>
              <a:t> and contour plots, </a:t>
            </a:r>
            <a:r>
              <a:rPr lang="en-US" altLang="en-US" dirty="0" smtClean="0"/>
              <a:t>International Journal of Epidemiology. 42 (4):1164-1176</a:t>
            </a:r>
          </a:p>
          <a:p>
            <a:pPr lvl="1"/>
            <a:r>
              <a:rPr lang="en-US" altLang="en-US" dirty="0" err="1" smtClean="0"/>
              <a:t>Vaupel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Gambill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Yashin</a:t>
            </a:r>
            <a:r>
              <a:rPr lang="en-US" altLang="en-US" dirty="0" smtClean="0"/>
              <a:t> (1987), </a:t>
            </a:r>
            <a:r>
              <a:rPr lang="en-US" altLang="en-US" i="1" dirty="0" smtClean="0"/>
              <a:t>Thousands of Data at a Glance: Shaded Contour Maps of Demographic Surfaces. </a:t>
            </a:r>
            <a:r>
              <a:rPr lang="en-US" altLang="en-US" dirty="0" smtClean="0"/>
              <a:t>IIASA Research Reports</a:t>
            </a:r>
          </a:p>
          <a:p>
            <a:r>
              <a:rPr lang="en-US" altLang="en-US" dirty="0" smtClean="0"/>
              <a:t>A high information density method of </a:t>
            </a:r>
            <a:r>
              <a:rPr lang="en-US" altLang="en-US" dirty="0" err="1" smtClean="0"/>
              <a:t>visualisng</a:t>
            </a:r>
            <a:r>
              <a:rPr lang="en-US" altLang="en-US" dirty="0" smtClean="0"/>
              <a:t> data arranged into Lexis surfaces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Lexis Surfaces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‘Time is space’</a:t>
            </a:r>
          </a:p>
          <a:p>
            <a:pPr lvl="1"/>
            <a:r>
              <a:rPr lang="en-GB" dirty="0" smtClean="0"/>
              <a:t>Relative time: age</a:t>
            </a:r>
          </a:p>
          <a:p>
            <a:pPr lvl="1"/>
            <a:r>
              <a:rPr lang="en-GB" dirty="0" smtClean="0"/>
              <a:t>Absolute time: year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10816"/>
              </p:ext>
            </p:extLst>
          </p:nvPr>
        </p:nvGraphicFramePr>
        <p:xfrm>
          <a:off x="683568" y="3573016"/>
          <a:ext cx="2520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2000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2000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2001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77833"/>
              </p:ext>
            </p:extLst>
          </p:nvPr>
        </p:nvGraphicFramePr>
        <p:xfrm>
          <a:off x="5148064" y="3573016"/>
          <a:ext cx="1296144" cy="14761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2048"/>
                <a:gridCol w="360040"/>
                <a:gridCol w="504056"/>
              </a:tblGrid>
              <a:tr h="6415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2000</a:t>
                      </a:r>
                      <a:endParaRPr lang="en-GB" dirty="0"/>
                    </a:p>
                  </a:txBody>
                  <a:tcPr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2001</a:t>
                      </a:r>
                      <a:endParaRPr lang="en-GB" dirty="0"/>
                    </a:p>
                  </a:txBody>
                  <a:tcPr vert="vert27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17309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</a:tr>
              <a:tr h="41730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U-Turn Arrow 7"/>
          <p:cNvSpPr/>
          <p:nvPr/>
        </p:nvSpPr>
        <p:spPr>
          <a:xfrm>
            <a:off x="1763688" y="3212969"/>
            <a:ext cx="4320480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V="1">
            <a:off x="899592" y="5429932"/>
            <a:ext cx="4536504" cy="43204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Contour maps</a:t>
            </a:r>
            <a:br>
              <a:rPr lang="en-GB" dirty="0" smtClean="0"/>
            </a:br>
            <a:r>
              <a:rPr lang="en-GB" dirty="0" smtClean="0"/>
              <a:t>Heights on </a:t>
            </a:r>
            <a:br>
              <a:rPr lang="en-GB" dirty="0" smtClean="0"/>
            </a:br>
            <a:r>
              <a:rPr lang="en-GB" dirty="0" smtClean="0"/>
              <a:t>landscapes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192874" cy="451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19" y="1671454"/>
            <a:ext cx="3795755" cy="474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3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effects that can be </a:t>
            </a:r>
            <a:br>
              <a:rPr lang="en-GB" dirty="0" smtClean="0"/>
            </a:br>
            <a:r>
              <a:rPr lang="en-GB" dirty="0" smtClean="0"/>
              <a:t>identified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Group Effects: </a:t>
            </a:r>
          </a:p>
          <a:p>
            <a:pPr lvl="1"/>
            <a:r>
              <a:rPr lang="en-GB" dirty="0" smtClean="0"/>
              <a:t>How does group A compare with group B?</a:t>
            </a:r>
          </a:p>
          <a:p>
            <a:r>
              <a:rPr lang="en-GB" dirty="0" smtClean="0"/>
              <a:t>Age Effects: </a:t>
            </a:r>
          </a:p>
          <a:p>
            <a:pPr lvl="1"/>
            <a:r>
              <a:rPr lang="en-GB" dirty="0" smtClean="0"/>
              <a:t>What is explained by knowing age only?</a:t>
            </a:r>
          </a:p>
          <a:p>
            <a:r>
              <a:rPr lang="en-GB" dirty="0" smtClean="0"/>
              <a:t>Period Effects: </a:t>
            </a:r>
          </a:p>
          <a:p>
            <a:pPr lvl="1"/>
            <a:r>
              <a:rPr lang="en-GB" dirty="0" smtClean="0"/>
              <a:t>What is explained by knowing the year in which observations took place?</a:t>
            </a:r>
          </a:p>
          <a:p>
            <a:r>
              <a:rPr lang="en-GB" dirty="0" smtClean="0"/>
              <a:t>Cohort Effects: </a:t>
            </a:r>
          </a:p>
          <a:p>
            <a:pPr lvl="1"/>
            <a:r>
              <a:rPr lang="en-GB" dirty="0" smtClean="0"/>
              <a:t>Is anything explained by the cohort membership?</a:t>
            </a:r>
          </a:p>
          <a:p>
            <a:endParaRPr lang="en-GB" dirty="0"/>
          </a:p>
          <a:p>
            <a:r>
              <a:rPr lang="en-GB" dirty="0" smtClean="0"/>
              <a:t>Shaded contour maps can help distinguish between each of these effects… if we know how to read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2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Conviction rates</a:t>
            </a:r>
          </a:p>
          <a:p>
            <a:pPr lvl="1"/>
            <a:r>
              <a:rPr lang="en-GB" dirty="0" smtClean="0"/>
              <a:t>By gender</a:t>
            </a:r>
          </a:p>
          <a:p>
            <a:pPr lvl="1"/>
            <a:r>
              <a:rPr lang="en-GB" dirty="0" smtClean="0"/>
              <a:t>Age (16 to 60 presented)</a:t>
            </a:r>
          </a:p>
          <a:p>
            <a:pPr lvl="1"/>
            <a:r>
              <a:rPr lang="en-GB" dirty="0" smtClean="0"/>
              <a:t>Year</a:t>
            </a:r>
          </a:p>
          <a:p>
            <a:r>
              <a:rPr lang="en-GB" dirty="0" smtClean="0"/>
              <a:t>Scotland</a:t>
            </a:r>
          </a:p>
          <a:p>
            <a:r>
              <a:rPr lang="en-GB" dirty="0" smtClean="0"/>
              <a:t>From 1989 to 2012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6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a data sculpture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X:\Lexis_cubes\Lexis_age_conviction_cubes\male_and_female_side_by_s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338425" cy="47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MeN Powerpoint Presentatio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AQMeN Powerpoint Presentation Template</Template>
  <TotalTime>103</TotalTime>
  <Words>310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AQMeN Powerpoint Presentation Template</vt:lpstr>
      <vt:lpstr>The Demographic Visualisation of Conviction Rates: What can we learn from shaded contour maps?  Dr Jon Minton, University of Glasgow</vt:lpstr>
      <vt:lpstr>Acknowledgements</vt:lpstr>
      <vt:lpstr>Structure</vt:lpstr>
      <vt:lpstr>Shaded contour maps</vt:lpstr>
      <vt:lpstr>Lexis Surfaces</vt:lpstr>
      <vt:lpstr>Contour maps Heights on  landscapes</vt:lpstr>
      <vt:lpstr>Types of effects that can be  identified</vt:lpstr>
      <vt:lpstr>Our data</vt:lpstr>
      <vt:lpstr>As a data sculpture</vt:lpstr>
      <vt:lpstr>As a data sculpture</vt:lpstr>
      <vt:lpstr>Lexis Surface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More about our research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Cockram</dc:creator>
  <cp:lastModifiedBy>Jon Minton</cp:lastModifiedBy>
  <cp:revision>12</cp:revision>
  <dcterms:created xsi:type="dcterms:W3CDTF">2014-10-28T14:50:48Z</dcterms:created>
  <dcterms:modified xsi:type="dcterms:W3CDTF">2014-10-30T11:13:41Z</dcterms:modified>
</cp:coreProperties>
</file>