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
  </p:handoutMasterIdLst>
  <p:sldIdLst>
    <p:sldId id="258" r:id="rId2"/>
  </p:sldIdLst>
  <p:sldSz cx="43205400" cy="21602700"/>
  <p:notesSz cx="9777413" cy="6645275"/>
  <p:defaultTextStyle>
    <a:defPPr>
      <a:defRPr lang="en-US"/>
    </a:defPPr>
    <a:lvl1pPr algn="just" rtl="0" fontAlgn="ctr">
      <a:spcBef>
        <a:spcPct val="0"/>
      </a:spcBef>
      <a:spcAft>
        <a:spcPct val="0"/>
      </a:spcAft>
      <a:defRPr sz="1600" kern="1200">
        <a:solidFill>
          <a:schemeClr val="tx1"/>
        </a:solidFill>
        <a:latin typeface="Arial" charset="0"/>
        <a:ea typeface="ＭＳ Ｐゴシック" pitchFamily="34" charset="-128"/>
        <a:cs typeface="+mn-cs"/>
      </a:defRPr>
    </a:lvl1pPr>
    <a:lvl2pPr marL="518465" algn="just" rtl="0" fontAlgn="ctr">
      <a:spcBef>
        <a:spcPct val="0"/>
      </a:spcBef>
      <a:spcAft>
        <a:spcPct val="0"/>
      </a:spcAft>
      <a:defRPr sz="1600" kern="1200">
        <a:solidFill>
          <a:schemeClr val="tx1"/>
        </a:solidFill>
        <a:latin typeface="Arial" charset="0"/>
        <a:ea typeface="ＭＳ Ｐゴシック" pitchFamily="34" charset="-128"/>
        <a:cs typeface="+mn-cs"/>
      </a:defRPr>
    </a:lvl2pPr>
    <a:lvl3pPr marL="1036930" algn="just" rtl="0" fontAlgn="ctr">
      <a:spcBef>
        <a:spcPct val="0"/>
      </a:spcBef>
      <a:spcAft>
        <a:spcPct val="0"/>
      </a:spcAft>
      <a:defRPr sz="1600" kern="1200">
        <a:solidFill>
          <a:schemeClr val="tx1"/>
        </a:solidFill>
        <a:latin typeface="Arial" charset="0"/>
        <a:ea typeface="ＭＳ Ｐゴシック" pitchFamily="34" charset="-128"/>
        <a:cs typeface="+mn-cs"/>
      </a:defRPr>
    </a:lvl3pPr>
    <a:lvl4pPr marL="1555394" algn="just" rtl="0" fontAlgn="ctr">
      <a:spcBef>
        <a:spcPct val="0"/>
      </a:spcBef>
      <a:spcAft>
        <a:spcPct val="0"/>
      </a:spcAft>
      <a:defRPr sz="1600" kern="1200">
        <a:solidFill>
          <a:schemeClr val="tx1"/>
        </a:solidFill>
        <a:latin typeface="Arial" charset="0"/>
        <a:ea typeface="ＭＳ Ｐゴシック" pitchFamily="34" charset="-128"/>
        <a:cs typeface="+mn-cs"/>
      </a:defRPr>
    </a:lvl4pPr>
    <a:lvl5pPr marL="2073859" algn="just" rtl="0" fontAlgn="ctr">
      <a:spcBef>
        <a:spcPct val="0"/>
      </a:spcBef>
      <a:spcAft>
        <a:spcPct val="0"/>
      </a:spcAft>
      <a:defRPr sz="1600" kern="1200">
        <a:solidFill>
          <a:schemeClr val="tx1"/>
        </a:solidFill>
        <a:latin typeface="Arial" charset="0"/>
        <a:ea typeface="ＭＳ Ｐゴシック" pitchFamily="34" charset="-128"/>
        <a:cs typeface="+mn-cs"/>
      </a:defRPr>
    </a:lvl5pPr>
    <a:lvl6pPr marL="2592324" algn="l" defTabSz="1036930" rtl="0" eaLnBrk="1" latinLnBrk="0" hangingPunct="1">
      <a:defRPr sz="1600" kern="1200">
        <a:solidFill>
          <a:schemeClr val="tx1"/>
        </a:solidFill>
        <a:latin typeface="Arial" charset="0"/>
        <a:ea typeface="ＭＳ Ｐゴシック" pitchFamily="34" charset="-128"/>
        <a:cs typeface="+mn-cs"/>
      </a:defRPr>
    </a:lvl6pPr>
    <a:lvl7pPr marL="3110789" algn="l" defTabSz="1036930" rtl="0" eaLnBrk="1" latinLnBrk="0" hangingPunct="1">
      <a:defRPr sz="1600" kern="1200">
        <a:solidFill>
          <a:schemeClr val="tx1"/>
        </a:solidFill>
        <a:latin typeface="Arial" charset="0"/>
        <a:ea typeface="ＭＳ Ｐゴシック" pitchFamily="34" charset="-128"/>
        <a:cs typeface="+mn-cs"/>
      </a:defRPr>
    </a:lvl7pPr>
    <a:lvl8pPr marL="3629254" algn="l" defTabSz="1036930" rtl="0" eaLnBrk="1" latinLnBrk="0" hangingPunct="1">
      <a:defRPr sz="1600" kern="1200">
        <a:solidFill>
          <a:schemeClr val="tx1"/>
        </a:solidFill>
        <a:latin typeface="Arial" charset="0"/>
        <a:ea typeface="ＭＳ Ｐゴシック" pitchFamily="34" charset="-128"/>
        <a:cs typeface="+mn-cs"/>
      </a:defRPr>
    </a:lvl8pPr>
    <a:lvl9pPr marL="4147718" algn="l" defTabSz="1036930" rtl="0" eaLnBrk="1" latinLnBrk="0" hangingPunct="1">
      <a:defRPr sz="1600" kern="1200">
        <a:solidFill>
          <a:schemeClr val="tx1"/>
        </a:solidFill>
        <a:latin typeface="Arial" charset="0"/>
        <a:ea typeface="ＭＳ Ｐゴシック" pitchFamily="34" charset="-128"/>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tt" initials="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FF"/>
    <a:srgbClr val="CC66FF"/>
    <a:srgbClr val="CC99FF"/>
    <a:srgbClr val="FF66FF"/>
    <a:srgbClr val="66CCFF"/>
    <a:srgbClr val="CCFF33"/>
    <a:srgbClr val="00CC99"/>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2181" autoAdjust="0"/>
    <p:restoredTop sz="98473" autoAdjust="0"/>
  </p:normalViewPr>
  <p:slideViewPr>
    <p:cSldViewPr>
      <p:cViewPr>
        <p:scale>
          <a:sx n="34" d="100"/>
          <a:sy n="34" d="100"/>
        </p:scale>
        <p:origin x="-72" y="-144"/>
      </p:cViewPr>
      <p:guideLst>
        <p:guide orient="horz" pos="6805"/>
        <p:guide pos="13660"/>
      </p:guideLst>
    </p:cSldViewPr>
  </p:slideViewPr>
  <p:outlineViewPr>
    <p:cViewPr>
      <p:scale>
        <a:sx n="33" d="100"/>
        <a:sy n="33" d="100"/>
      </p:scale>
      <p:origin x="0" y="0"/>
    </p:cViewPr>
    <p:sldLst>
      <p:sld r:id="rId1" collapse="1"/>
    </p:sldLst>
  </p:outlineViewPr>
  <p:notesTextViewPr>
    <p:cViewPr>
      <p:scale>
        <a:sx n="25" d="100"/>
        <a:sy n="25" d="100"/>
      </p:scale>
      <p:origin x="0" y="0"/>
    </p:cViewPr>
  </p:notesTextViewPr>
  <p:sorterViewPr>
    <p:cViewPr>
      <p:scale>
        <a:sx n="66" d="100"/>
        <a:sy n="66" d="100"/>
      </p:scale>
      <p:origin x="0" y="310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handoutMaster" Target="handoutMasters/handout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1026"/>
          <p:cNvSpPr>
            <a:spLocks noGrp="1" noChangeArrowheads="1"/>
          </p:cNvSpPr>
          <p:nvPr>
            <p:ph type="hdr" sz="quarter"/>
          </p:nvPr>
        </p:nvSpPr>
        <p:spPr bwMode="auto">
          <a:xfrm>
            <a:off x="0" y="0"/>
            <a:ext cx="4237038" cy="331788"/>
          </a:xfrm>
          <a:prstGeom prst="rect">
            <a:avLst/>
          </a:prstGeom>
          <a:noFill/>
          <a:ln w="9525">
            <a:noFill/>
            <a:miter lim="800000"/>
            <a:headEnd/>
            <a:tailEnd/>
          </a:ln>
          <a:effectLst/>
        </p:spPr>
        <p:txBody>
          <a:bodyPr vert="horz" wrap="square" lIns="91283" tIns="45641" rIns="91283" bIns="45641" numCol="1" anchor="t" anchorCtr="0" compatLnSpc="1">
            <a:prstTxWarp prst="textNoShape">
              <a:avLst/>
            </a:prstTxWarp>
          </a:bodyPr>
          <a:lstStyle>
            <a:lvl1pPr algn="l" defTabSz="912699" fontAlgn="base">
              <a:defRPr sz="1200">
                <a:latin typeface="Times New Roman" pitchFamily="18" charset="0"/>
              </a:defRPr>
            </a:lvl1pPr>
          </a:lstStyle>
          <a:p>
            <a:pPr>
              <a:defRPr/>
            </a:pPr>
            <a:endParaRPr lang="en-GB"/>
          </a:p>
        </p:txBody>
      </p:sp>
      <p:sp>
        <p:nvSpPr>
          <p:cNvPr id="5123" name="Rectangle 1027"/>
          <p:cNvSpPr>
            <a:spLocks noGrp="1" noChangeArrowheads="1"/>
          </p:cNvSpPr>
          <p:nvPr>
            <p:ph type="dt" sz="quarter" idx="1"/>
          </p:nvPr>
        </p:nvSpPr>
        <p:spPr bwMode="auto">
          <a:xfrm>
            <a:off x="5540375" y="0"/>
            <a:ext cx="4237038" cy="331788"/>
          </a:xfrm>
          <a:prstGeom prst="rect">
            <a:avLst/>
          </a:prstGeom>
          <a:noFill/>
          <a:ln w="9525">
            <a:noFill/>
            <a:miter lim="800000"/>
            <a:headEnd/>
            <a:tailEnd/>
          </a:ln>
          <a:effectLst/>
        </p:spPr>
        <p:txBody>
          <a:bodyPr vert="horz" wrap="square" lIns="91283" tIns="45641" rIns="91283" bIns="45641" numCol="1" anchor="t" anchorCtr="0" compatLnSpc="1">
            <a:prstTxWarp prst="textNoShape">
              <a:avLst/>
            </a:prstTxWarp>
          </a:bodyPr>
          <a:lstStyle>
            <a:lvl1pPr algn="r" defTabSz="912699" fontAlgn="base">
              <a:defRPr sz="1200">
                <a:latin typeface="Times New Roman" pitchFamily="18" charset="0"/>
              </a:defRPr>
            </a:lvl1pPr>
          </a:lstStyle>
          <a:p>
            <a:pPr>
              <a:defRPr/>
            </a:pPr>
            <a:endParaRPr lang="en-GB"/>
          </a:p>
        </p:txBody>
      </p:sp>
      <p:sp>
        <p:nvSpPr>
          <p:cNvPr id="5124" name="Rectangle 1028"/>
          <p:cNvSpPr>
            <a:spLocks noGrp="1" noChangeArrowheads="1"/>
          </p:cNvSpPr>
          <p:nvPr>
            <p:ph type="ftr" sz="quarter" idx="2"/>
          </p:nvPr>
        </p:nvSpPr>
        <p:spPr bwMode="auto">
          <a:xfrm>
            <a:off x="0" y="6313489"/>
            <a:ext cx="4237038" cy="331787"/>
          </a:xfrm>
          <a:prstGeom prst="rect">
            <a:avLst/>
          </a:prstGeom>
          <a:noFill/>
          <a:ln w="9525">
            <a:noFill/>
            <a:miter lim="800000"/>
            <a:headEnd/>
            <a:tailEnd/>
          </a:ln>
          <a:effectLst/>
        </p:spPr>
        <p:txBody>
          <a:bodyPr vert="horz" wrap="square" lIns="91283" tIns="45641" rIns="91283" bIns="45641" numCol="1" anchor="b" anchorCtr="0" compatLnSpc="1">
            <a:prstTxWarp prst="textNoShape">
              <a:avLst/>
            </a:prstTxWarp>
          </a:bodyPr>
          <a:lstStyle>
            <a:lvl1pPr algn="l" defTabSz="912699" fontAlgn="base">
              <a:defRPr sz="1200">
                <a:latin typeface="Times New Roman" pitchFamily="18" charset="0"/>
              </a:defRPr>
            </a:lvl1pPr>
          </a:lstStyle>
          <a:p>
            <a:pPr>
              <a:defRPr/>
            </a:pPr>
            <a:endParaRPr lang="en-GB"/>
          </a:p>
        </p:txBody>
      </p:sp>
      <p:sp>
        <p:nvSpPr>
          <p:cNvPr id="5125" name="Rectangle 1029"/>
          <p:cNvSpPr>
            <a:spLocks noGrp="1" noChangeArrowheads="1"/>
          </p:cNvSpPr>
          <p:nvPr>
            <p:ph type="sldNum" sz="quarter" idx="3"/>
          </p:nvPr>
        </p:nvSpPr>
        <p:spPr bwMode="auto">
          <a:xfrm>
            <a:off x="5540375" y="6313489"/>
            <a:ext cx="4237038" cy="331787"/>
          </a:xfrm>
          <a:prstGeom prst="rect">
            <a:avLst/>
          </a:prstGeom>
          <a:noFill/>
          <a:ln w="9525">
            <a:noFill/>
            <a:miter lim="800000"/>
            <a:headEnd/>
            <a:tailEnd/>
          </a:ln>
          <a:effectLst/>
        </p:spPr>
        <p:txBody>
          <a:bodyPr vert="horz" wrap="square" lIns="91283" tIns="45641" rIns="91283" bIns="45641" numCol="1" anchor="b" anchorCtr="0" compatLnSpc="1">
            <a:prstTxWarp prst="textNoShape">
              <a:avLst/>
            </a:prstTxWarp>
          </a:bodyPr>
          <a:lstStyle>
            <a:lvl1pPr algn="r" defTabSz="912699" fontAlgn="base">
              <a:defRPr sz="1200">
                <a:latin typeface="Times New Roman" pitchFamily="18" charset="0"/>
              </a:defRPr>
            </a:lvl1pPr>
          </a:lstStyle>
          <a:p>
            <a:pPr>
              <a:defRPr/>
            </a:pPr>
            <a:fld id="{DB8256F5-4F8A-4818-9BF9-84F92F5B1E22}" type="slidenum">
              <a:rPr lang="en-GB"/>
              <a:pPr>
                <a:defRPr/>
              </a:pPr>
              <a:t>‹#›</a:t>
            </a:fld>
            <a:endParaRPr lang="en-GB"/>
          </a:p>
        </p:txBody>
      </p:sp>
    </p:spTree>
    <p:extLst>
      <p:ext uri="{BB962C8B-B14F-4D97-AF65-F5344CB8AC3E}">
        <p14:creationId xmlns:p14="http://schemas.microsoft.com/office/powerpoint/2010/main" val="4034230453"/>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40405" y="6711239"/>
            <a:ext cx="36724590" cy="4630179"/>
          </a:xfrm>
        </p:spPr>
        <p:txBody>
          <a:bodyPr/>
          <a:lstStyle/>
          <a:p>
            <a:r>
              <a:rPr lang="en-US" smtClean="0"/>
              <a:t>Click to edit Master title style</a:t>
            </a:r>
            <a:endParaRPr lang="en-GB"/>
          </a:p>
        </p:txBody>
      </p:sp>
      <p:sp>
        <p:nvSpPr>
          <p:cNvPr id="3" name="Subtitle 2"/>
          <p:cNvSpPr>
            <a:spLocks noGrp="1"/>
          </p:cNvSpPr>
          <p:nvPr>
            <p:ph type="subTitle" idx="1"/>
          </p:nvPr>
        </p:nvSpPr>
        <p:spPr>
          <a:xfrm>
            <a:off x="6480810" y="12241530"/>
            <a:ext cx="30243780" cy="5521291"/>
          </a:xfrm>
        </p:spPr>
        <p:txBody>
          <a:bodyPr/>
          <a:lstStyle>
            <a:lvl1pPr marL="0" indent="0" algn="ctr">
              <a:buNone/>
              <a:defRPr/>
            </a:lvl1pPr>
            <a:lvl2pPr marL="518465" indent="0" algn="ctr">
              <a:buNone/>
              <a:defRPr/>
            </a:lvl2pPr>
            <a:lvl3pPr marL="1036930" indent="0" algn="ctr">
              <a:buNone/>
              <a:defRPr/>
            </a:lvl3pPr>
            <a:lvl4pPr marL="1555394" indent="0" algn="ctr">
              <a:buNone/>
              <a:defRPr/>
            </a:lvl4pPr>
            <a:lvl5pPr marL="2073859" indent="0" algn="ctr">
              <a:buNone/>
              <a:defRPr/>
            </a:lvl5pPr>
            <a:lvl6pPr marL="2592324" indent="0" algn="ctr">
              <a:buNone/>
              <a:defRPr/>
            </a:lvl6pPr>
            <a:lvl7pPr marL="3110789" indent="0" algn="ctr">
              <a:buNone/>
              <a:defRPr/>
            </a:lvl7pPr>
            <a:lvl8pPr marL="3629254" indent="0" algn="ctr">
              <a:buNone/>
              <a:defRPr/>
            </a:lvl8pPr>
            <a:lvl9pPr marL="4147718" indent="0" algn="ctr">
              <a:buNone/>
              <a:defRPr/>
            </a:lvl9pPr>
          </a:lstStyle>
          <a:p>
            <a:r>
              <a:rPr lang="en-US" smtClean="0"/>
              <a:t>Click to edit Master subtitle style</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F59CB1CB-AE54-4873-9545-B554D7BABAE2}"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812884DD-8424-4032-AD0B-72040DFDBFB3}"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782048" y="1919040"/>
            <a:ext cx="9179347" cy="1728216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3244005" y="1919040"/>
            <a:ext cx="27365221" cy="1728216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97129675-27A5-4617-858B-CC6DDB6D12C9}"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D2E05A2A-5DEF-4B97-8AFD-0B5B3B85CF43}"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13227" y="13881535"/>
            <a:ext cx="36724590" cy="4289936"/>
          </a:xfrm>
        </p:spPr>
        <p:txBody>
          <a:bodyPr anchor="t"/>
          <a:lstStyle>
            <a:lvl1pPr algn="l">
              <a:defRPr sz="4500" b="1" cap="all"/>
            </a:lvl1pPr>
          </a:lstStyle>
          <a:p>
            <a:r>
              <a:rPr lang="en-US" smtClean="0"/>
              <a:t>Click to edit Master title style</a:t>
            </a:r>
            <a:endParaRPr lang="en-GB"/>
          </a:p>
        </p:txBody>
      </p:sp>
      <p:sp>
        <p:nvSpPr>
          <p:cNvPr id="3" name="Text Placeholder 2"/>
          <p:cNvSpPr>
            <a:spLocks noGrp="1"/>
          </p:cNvSpPr>
          <p:nvPr>
            <p:ph type="body" idx="1"/>
          </p:nvPr>
        </p:nvSpPr>
        <p:spPr>
          <a:xfrm>
            <a:off x="3413227" y="9155944"/>
            <a:ext cx="36724590" cy="4725591"/>
          </a:xfrm>
        </p:spPr>
        <p:txBody>
          <a:bodyPr anchor="b"/>
          <a:lstStyle>
            <a:lvl1pPr marL="0" indent="0">
              <a:buNone/>
              <a:defRPr sz="2300"/>
            </a:lvl1pPr>
            <a:lvl2pPr marL="518465" indent="0">
              <a:buNone/>
              <a:defRPr sz="2000"/>
            </a:lvl2pPr>
            <a:lvl3pPr marL="1036930" indent="0">
              <a:buNone/>
              <a:defRPr sz="1800"/>
            </a:lvl3pPr>
            <a:lvl4pPr marL="1555394" indent="0">
              <a:buNone/>
              <a:defRPr sz="1600"/>
            </a:lvl4pPr>
            <a:lvl5pPr marL="2073859" indent="0">
              <a:buNone/>
              <a:defRPr sz="1600"/>
            </a:lvl5pPr>
            <a:lvl6pPr marL="2592324" indent="0">
              <a:buNone/>
              <a:defRPr sz="1600"/>
            </a:lvl6pPr>
            <a:lvl7pPr marL="3110789" indent="0">
              <a:buNone/>
              <a:defRPr sz="1600"/>
            </a:lvl7pPr>
            <a:lvl8pPr marL="3629254" indent="0">
              <a:buNone/>
              <a:defRPr sz="1600"/>
            </a:lvl8pPr>
            <a:lvl9pPr marL="4147718" indent="0">
              <a:buNone/>
              <a:defRPr sz="16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466E6D38-AF2B-40DA-B1D6-B6563E0322C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3244006" y="6239580"/>
            <a:ext cx="18272284" cy="12961620"/>
          </a:xfrm>
        </p:spPr>
        <p:txBody>
          <a:bodyPr/>
          <a:lstStyle>
            <a:lvl1pPr>
              <a:defRPr sz="3200"/>
            </a:lvl1pPr>
            <a:lvl2pPr>
              <a:defRPr sz="2700"/>
            </a:lvl2pPr>
            <a:lvl3pPr>
              <a:defRPr sz="23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21689111" y="6239580"/>
            <a:ext cx="18272284" cy="12961620"/>
          </a:xfrm>
        </p:spPr>
        <p:txBody>
          <a:bodyPr/>
          <a:lstStyle>
            <a:lvl1pPr>
              <a:defRPr sz="3200"/>
            </a:lvl1pPr>
            <a:lvl2pPr>
              <a:defRPr sz="2700"/>
            </a:lvl2pPr>
            <a:lvl3pPr>
              <a:defRPr sz="23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427884A1-9A93-4F3F-8B4B-0E01B928A68F}"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60270" y="865909"/>
            <a:ext cx="38884860" cy="360045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2160270" y="4835404"/>
            <a:ext cx="19089586" cy="2016252"/>
          </a:xfrm>
        </p:spPr>
        <p:txBody>
          <a:bodyPr anchor="b"/>
          <a:lstStyle>
            <a:lvl1pPr marL="0" indent="0">
              <a:buNone/>
              <a:defRPr sz="2700" b="1"/>
            </a:lvl1pPr>
            <a:lvl2pPr marL="518465" indent="0">
              <a:buNone/>
              <a:defRPr sz="2300" b="1"/>
            </a:lvl2pPr>
            <a:lvl3pPr marL="1036930" indent="0">
              <a:buNone/>
              <a:defRPr sz="2000" b="1"/>
            </a:lvl3pPr>
            <a:lvl4pPr marL="1555394" indent="0">
              <a:buNone/>
              <a:defRPr sz="1800" b="1"/>
            </a:lvl4pPr>
            <a:lvl5pPr marL="2073859" indent="0">
              <a:buNone/>
              <a:defRPr sz="1800" b="1"/>
            </a:lvl5pPr>
            <a:lvl6pPr marL="2592324" indent="0">
              <a:buNone/>
              <a:defRPr sz="1800" b="1"/>
            </a:lvl6pPr>
            <a:lvl7pPr marL="3110789" indent="0">
              <a:buNone/>
              <a:defRPr sz="1800" b="1"/>
            </a:lvl7pPr>
            <a:lvl8pPr marL="3629254" indent="0">
              <a:buNone/>
              <a:defRPr sz="1800" b="1"/>
            </a:lvl8pPr>
            <a:lvl9pPr marL="4147718" indent="0">
              <a:buNone/>
              <a:defRPr sz="1800" b="1"/>
            </a:lvl9pPr>
          </a:lstStyle>
          <a:p>
            <a:pPr lvl="0"/>
            <a:r>
              <a:rPr lang="en-US" smtClean="0"/>
              <a:t>Click to edit Master text styles</a:t>
            </a:r>
          </a:p>
        </p:txBody>
      </p:sp>
      <p:sp>
        <p:nvSpPr>
          <p:cNvPr id="4" name="Content Placeholder 3"/>
          <p:cNvSpPr>
            <a:spLocks noGrp="1"/>
          </p:cNvSpPr>
          <p:nvPr>
            <p:ph sz="half" idx="2"/>
          </p:nvPr>
        </p:nvSpPr>
        <p:spPr>
          <a:xfrm>
            <a:off x="2160270" y="6851656"/>
            <a:ext cx="19089586" cy="12444956"/>
          </a:xfrm>
        </p:spPr>
        <p:txBody>
          <a:bodyPr/>
          <a:lstStyle>
            <a:lvl1pPr>
              <a:defRPr sz="2700"/>
            </a:lvl1pPr>
            <a:lvl2pPr>
              <a:defRPr sz="23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21948343" y="4835404"/>
            <a:ext cx="19096787" cy="2016252"/>
          </a:xfrm>
        </p:spPr>
        <p:txBody>
          <a:bodyPr anchor="b"/>
          <a:lstStyle>
            <a:lvl1pPr marL="0" indent="0">
              <a:buNone/>
              <a:defRPr sz="2700" b="1"/>
            </a:lvl1pPr>
            <a:lvl2pPr marL="518465" indent="0">
              <a:buNone/>
              <a:defRPr sz="2300" b="1"/>
            </a:lvl2pPr>
            <a:lvl3pPr marL="1036930" indent="0">
              <a:buNone/>
              <a:defRPr sz="2000" b="1"/>
            </a:lvl3pPr>
            <a:lvl4pPr marL="1555394" indent="0">
              <a:buNone/>
              <a:defRPr sz="1800" b="1"/>
            </a:lvl4pPr>
            <a:lvl5pPr marL="2073859" indent="0">
              <a:buNone/>
              <a:defRPr sz="1800" b="1"/>
            </a:lvl5pPr>
            <a:lvl6pPr marL="2592324" indent="0">
              <a:buNone/>
              <a:defRPr sz="1800" b="1"/>
            </a:lvl6pPr>
            <a:lvl7pPr marL="3110789" indent="0">
              <a:buNone/>
              <a:defRPr sz="1800" b="1"/>
            </a:lvl7pPr>
            <a:lvl8pPr marL="3629254" indent="0">
              <a:buNone/>
              <a:defRPr sz="1800" b="1"/>
            </a:lvl8pPr>
            <a:lvl9pPr marL="4147718" indent="0">
              <a:buNone/>
              <a:defRPr sz="1800" b="1"/>
            </a:lvl9pPr>
          </a:lstStyle>
          <a:p>
            <a:pPr lvl="0"/>
            <a:r>
              <a:rPr lang="en-US" smtClean="0"/>
              <a:t>Click to edit Master text styles</a:t>
            </a:r>
          </a:p>
        </p:txBody>
      </p:sp>
      <p:sp>
        <p:nvSpPr>
          <p:cNvPr id="6" name="Content Placeholder 5"/>
          <p:cNvSpPr>
            <a:spLocks noGrp="1"/>
          </p:cNvSpPr>
          <p:nvPr>
            <p:ph sz="quarter" idx="4"/>
          </p:nvPr>
        </p:nvSpPr>
        <p:spPr>
          <a:xfrm>
            <a:off x="21948343" y="6851656"/>
            <a:ext cx="19096787" cy="12444956"/>
          </a:xfrm>
        </p:spPr>
        <p:txBody>
          <a:bodyPr/>
          <a:lstStyle>
            <a:lvl1pPr>
              <a:defRPr sz="2700"/>
            </a:lvl1pPr>
            <a:lvl2pPr>
              <a:defRPr sz="23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GB"/>
          </a:p>
        </p:txBody>
      </p:sp>
      <p:sp>
        <p:nvSpPr>
          <p:cNvPr id="8" name="Rectangle 5"/>
          <p:cNvSpPr>
            <a:spLocks noGrp="1" noChangeArrowheads="1"/>
          </p:cNvSpPr>
          <p:nvPr>
            <p:ph type="ftr" sz="quarter" idx="11"/>
          </p:nvPr>
        </p:nvSpPr>
        <p:spPr>
          <a:ln/>
        </p:spPr>
        <p:txBody>
          <a:bodyPr/>
          <a:lstStyle>
            <a:lvl1pPr>
              <a:defRPr/>
            </a:lvl1pPr>
          </a:lstStyle>
          <a:p>
            <a:pPr>
              <a:defRPr/>
            </a:pPr>
            <a:endParaRPr lang="en-GB"/>
          </a:p>
        </p:txBody>
      </p:sp>
      <p:sp>
        <p:nvSpPr>
          <p:cNvPr id="9" name="Rectangle 6"/>
          <p:cNvSpPr>
            <a:spLocks noGrp="1" noChangeArrowheads="1"/>
          </p:cNvSpPr>
          <p:nvPr>
            <p:ph type="sldNum" sz="quarter" idx="12"/>
          </p:nvPr>
        </p:nvSpPr>
        <p:spPr>
          <a:ln/>
        </p:spPr>
        <p:txBody>
          <a:bodyPr/>
          <a:lstStyle>
            <a:lvl1pPr>
              <a:defRPr/>
            </a:lvl1pPr>
          </a:lstStyle>
          <a:p>
            <a:pPr>
              <a:defRPr/>
            </a:pPr>
            <a:fld id="{4FA81665-ECC9-4DF8-B391-3F03F7045828}"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GB"/>
          </a:p>
        </p:txBody>
      </p:sp>
      <p:sp>
        <p:nvSpPr>
          <p:cNvPr id="4" name="Rectangle 5"/>
          <p:cNvSpPr>
            <a:spLocks noGrp="1" noChangeArrowheads="1"/>
          </p:cNvSpPr>
          <p:nvPr>
            <p:ph type="ftr" sz="quarter" idx="11"/>
          </p:nvPr>
        </p:nvSpPr>
        <p:spPr>
          <a:ln/>
        </p:spPr>
        <p:txBody>
          <a:bodyPr/>
          <a:lstStyle>
            <a:lvl1pPr>
              <a:defRPr/>
            </a:lvl1pPr>
          </a:lstStyle>
          <a:p>
            <a:pPr>
              <a:defRPr/>
            </a:pPr>
            <a:endParaRPr lang="en-GB"/>
          </a:p>
        </p:txBody>
      </p:sp>
      <p:sp>
        <p:nvSpPr>
          <p:cNvPr id="5" name="Rectangle 6"/>
          <p:cNvSpPr>
            <a:spLocks noGrp="1" noChangeArrowheads="1"/>
          </p:cNvSpPr>
          <p:nvPr>
            <p:ph type="sldNum" sz="quarter" idx="12"/>
          </p:nvPr>
        </p:nvSpPr>
        <p:spPr>
          <a:ln/>
        </p:spPr>
        <p:txBody>
          <a:bodyPr/>
          <a:lstStyle>
            <a:lvl1pPr>
              <a:defRPr/>
            </a:lvl1pPr>
          </a:lstStyle>
          <a:p>
            <a:pPr>
              <a:defRPr/>
            </a:pPr>
            <a:fld id="{C19AC88F-14AB-45F9-9A15-AA4DDA6B43B8}"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a:p>
        </p:txBody>
      </p:sp>
      <p:sp>
        <p:nvSpPr>
          <p:cNvPr id="3" name="Rectangle 5"/>
          <p:cNvSpPr>
            <a:spLocks noGrp="1" noChangeArrowheads="1"/>
          </p:cNvSpPr>
          <p:nvPr>
            <p:ph type="ftr" sz="quarter" idx="11"/>
          </p:nvPr>
        </p:nvSpPr>
        <p:spPr>
          <a:ln/>
        </p:spPr>
        <p:txBody>
          <a:bodyPr/>
          <a:lstStyle>
            <a:lvl1pPr>
              <a:defRPr/>
            </a:lvl1pPr>
          </a:lstStyle>
          <a:p>
            <a:pPr>
              <a:defRPr/>
            </a:pPr>
            <a:endParaRPr lang="en-GB"/>
          </a:p>
        </p:txBody>
      </p:sp>
      <p:sp>
        <p:nvSpPr>
          <p:cNvPr id="4" name="Rectangle 6"/>
          <p:cNvSpPr>
            <a:spLocks noGrp="1" noChangeArrowheads="1"/>
          </p:cNvSpPr>
          <p:nvPr>
            <p:ph type="sldNum" sz="quarter" idx="12"/>
          </p:nvPr>
        </p:nvSpPr>
        <p:spPr>
          <a:ln/>
        </p:spPr>
        <p:txBody>
          <a:bodyPr/>
          <a:lstStyle>
            <a:lvl1pPr>
              <a:defRPr/>
            </a:lvl1pPr>
          </a:lstStyle>
          <a:p>
            <a:pPr>
              <a:defRPr/>
            </a:pPr>
            <a:fld id="{8558028E-521E-4FE8-898E-1EDC9F9E4761}"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60270" y="860508"/>
            <a:ext cx="14214577" cy="3659858"/>
          </a:xfrm>
        </p:spPr>
        <p:txBody>
          <a:bodyPr anchor="b"/>
          <a:lstStyle>
            <a:lvl1pPr algn="l">
              <a:defRPr sz="2300" b="1"/>
            </a:lvl1pPr>
          </a:lstStyle>
          <a:p>
            <a:r>
              <a:rPr lang="en-US" smtClean="0"/>
              <a:t>Click to edit Master title style</a:t>
            </a:r>
            <a:endParaRPr lang="en-GB"/>
          </a:p>
        </p:txBody>
      </p:sp>
      <p:sp>
        <p:nvSpPr>
          <p:cNvPr id="3" name="Content Placeholder 2"/>
          <p:cNvSpPr>
            <a:spLocks noGrp="1"/>
          </p:cNvSpPr>
          <p:nvPr>
            <p:ph idx="1"/>
          </p:nvPr>
        </p:nvSpPr>
        <p:spPr>
          <a:xfrm>
            <a:off x="16891512" y="860507"/>
            <a:ext cx="24153618" cy="18436105"/>
          </a:xfrm>
        </p:spPr>
        <p:txBody>
          <a:bodyPr/>
          <a:lstStyle>
            <a:lvl1pPr>
              <a:defRPr sz="3600"/>
            </a:lvl1pPr>
            <a:lvl2pPr>
              <a:defRPr sz="3200"/>
            </a:lvl2pPr>
            <a:lvl3pPr>
              <a:defRPr sz="27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2160270" y="4520365"/>
            <a:ext cx="14214577" cy="14776247"/>
          </a:xfrm>
        </p:spPr>
        <p:txBody>
          <a:bodyPr/>
          <a:lstStyle>
            <a:lvl1pPr marL="0" indent="0">
              <a:buNone/>
              <a:defRPr sz="1600"/>
            </a:lvl1pPr>
            <a:lvl2pPr marL="518465" indent="0">
              <a:buNone/>
              <a:defRPr sz="1400"/>
            </a:lvl2pPr>
            <a:lvl3pPr marL="1036930" indent="0">
              <a:buNone/>
              <a:defRPr sz="1100"/>
            </a:lvl3pPr>
            <a:lvl4pPr marL="1555394" indent="0">
              <a:buNone/>
              <a:defRPr sz="1000"/>
            </a:lvl4pPr>
            <a:lvl5pPr marL="2073859" indent="0">
              <a:buNone/>
              <a:defRPr sz="1000"/>
            </a:lvl5pPr>
            <a:lvl6pPr marL="2592324" indent="0">
              <a:buNone/>
              <a:defRPr sz="1000"/>
            </a:lvl6pPr>
            <a:lvl7pPr marL="3110789" indent="0">
              <a:buNone/>
              <a:defRPr sz="1000"/>
            </a:lvl7pPr>
            <a:lvl8pPr marL="3629254" indent="0">
              <a:buNone/>
              <a:defRPr sz="1000"/>
            </a:lvl8pPr>
            <a:lvl9pPr marL="4147718"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401070FD-C820-420C-9DC3-25D3BC2AC3A5}"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68258" y="15121890"/>
            <a:ext cx="25923240" cy="1785823"/>
          </a:xfrm>
        </p:spPr>
        <p:txBody>
          <a:bodyPr anchor="b"/>
          <a:lstStyle>
            <a:lvl1pPr algn="l">
              <a:defRPr sz="2300" b="1"/>
            </a:lvl1pPr>
          </a:lstStyle>
          <a:p>
            <a:r>
              <a:rPr lang="en-US" smtClean="0"/>
              <a:t>Click to edit Master title style</a:t>
            </a:r>
            <a:endParaRPr lang="en-GB"/>
          </a:p>
        </p:txBody>
      </p:sp>
      <p:sp>
        <p:nvSpPr>
          <p:cNvPr id="3" name="Picture Placeholder 2"/>
          <p:cNvSpPr>
            <a:spLocks noGrp="1"/>
          </p:cNvSpPr>
          <p:nvPr>
            <p:ph type="pic" idx="1"/>
          </p:nvPr>
        </p:nvSpPr>
        <p:spPr>
          <a:xfrm>
            <a:off x="8468258" y="1929841"/>
            <a:ext cx="25923240" cy="12961620"/>
          </a:xfrm>
        </p:spPr>
        <p:txBody>
          <a:bodyPr/>
          <a:lstStyle>
            <a:lvl1pPr marL="0" indent="0">
              <a:buNone/>
              <a:defRPr sz="3600"/>
            </a:lvl1pPr>
            <a:lvl2pPr marL="518465" indent="0">
              <a:buNone/>
              <a:defRPr sz="3200"/>
            </a:lvl2pPr>
            <a:lvl3pPr marL="1036930" indent="0">
              <a:buNone/>
              <a:defRPr sz="2700"/>
            </a:lvl3pPr>
            <a:lvl4pPr marL="1555394" indent="0">
              <a:buNone/>
              <a:defRPr sz="2300"/>
            </a:lvl4pPr>
            <a:lvl5pPr marL="2073859" indent="0">
              <a:buNone/>
              <a:defRPr sz="2300"/>
            </a:lvl5pPr>
            <a:lvl6pPr marL="2592324" indent="0">
              <a:buNone/>
              <a:defRPr sz="2300"/>
            </a:lvl6pPr>
            <a:lvl7pPr marL="3110789" indent="0">
              <a:buNone/>
              <a:defRPr sz="2300"/>
            </a:lvl7pPr>
            <a:lvl8pPr marL="3629254" indent="0">
              <a:buNone/>
              <a:defRPr sz="2300"/>
            </a:lvl8pPr>
            <a:lvl9pPr marL="4147718" indent="0">
              <a:buNone/>
              <a:defRPr sz="2300"/>
            </a:lvl9pPr>
          </a:lstStyle>
          <a:p>
            <a:pPr lvl="0"/>
            <a:endParaRPr lang="en-GB" noProof="0" smtClean="0"/>
          </a:p>
        </p:txBody>
      </p:sp>
      <p:sp>
        <p:nvSpPr>
          <p:cNvPr id="4" name="Text Placeholder 3"/>
          <p:cNvSpPr>
            <a:spLocks noGrp="1"/>
          </p:cNvSpPr>
          <p:nvPr>
            <p:ph type="body" sz="half" idx="2"/>
          </p:nvPr>
        </p:nvSpPr>
        <p:spPr>
          <a:xfrm>
            <a:off x="8468258" y="16907713"/>
            <a:ext cx="25923240" cy="2534717"/>
          </a:xfrm>
        </p:spPr>
        <p:txBody>
          <a:bodyPr/>
          <a:lstStyle>
            <a:lvl1pPr marL="0" indent="0">
              <a:buNone/>
              <a:defRPr sz="1600"/>
            </a:lvl1pPr>
            <a:lvl2pPr marL="518465" indent="0">
              <a:buNone/>
              <a:defRPr sz="1400"/>
            </a:lvl2pPr>
            <a:lvl3pPr marL="1036930" indent="0">
              <a:buNone/>
              <a:defRPr sz="1100"/>
            </a:lvl3pPr>
            <a:lvl4pPr marL="1555394" indent="0">
              <a:buNone/>
              <a:defRPr sz="1000"/>
            </a:lvl4pPr>
            <a:lvl5pPr marL="2073859" indent="0">
              <a:buNone/>
              <a:defRPr sz="1000"/>
            </a:lvl5pPr>
            <a:lvl6pPr marL="2592324" indent="0">
              <a:buNone/>
              <a:defRPr sz="1000"/>
            </a:lvl6pPr>
            <a:lvl7pPr marL="3110789" indent="0">
              <a:buNone/>
              <a:defRPr sz="1000"/>
            </a:lvl7pPr>
            <a:lvl8pPr marL="3629254" indent="0">
              <a:buNone/>
              <a:defRPr sz="1000"/>
            </a:lvl8pPr>
            <a:lvl9pPr marL="4147718"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D19D2278-DEE7-45B1-80F9-6D02C84BD81E}"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99"/>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3244006" y="1919040"/>
            <a:ext cx="36717389" cy="3596850"/>
          </a:xfrm>
          <a:prstGeom prst="rect">
            <a:avLst/>
          </a:prstGeom>
          <a:noFill/>
          <a:ln w="9525">
            <a:noFill/>
            <a:miter lim="800000"/>
            <a:headEnd/>
            <a:tailEnd/>
          </a:ln>
        </p:spPr>
        <p:txBody>
          <a:bodyPr vert="horz" wrap="square" lIns="323081" tIns="161541" rIns="323081" bIns="161541" numCol="1" anchor="ctr" anchorCtr="0" compatLnSpc="1">
            <a:prstTxWarp prst="textNoShape">
              <a:avLst/>
            </a:prstTxWarp>
          </a:bodyPr>
          <a:lstStyle/>
          <a:p>
            <a:pPr lvl="0"/>
            <a:r>
              <a:rPr lang="en-US" smtClean="0"/>
              <a:t>Click to edit Master title style</a:t>
            </a:r>
          </a:p>
        </p:txBody>
      </p:sp>
      <p:sp>
        <p:nvSpPr>
          <p:cNvPr id="2051" name="Rectangle 3"/>
          <p:cNvSpPr>
            <a:spLocks noGrp="1" noChangeArrowheads="1"/>
          </p:cNvSpPr>
          <p:nvPr>
            <p:ph type="body" idx="1"/>
          </p:nvPr>
        </p:nvSpPr>
        <p:spPr bwMode="auto">
          <a:xfrm>
            <a:off x="3244006" y="6239580"/>
            <a:ext cx="36717389" cy="12961620"/>
          </a:xfrm>
          <a:prstGeom prst="rect">
            <a:avLst/>
          </a:prstGeom>
          <a:noFill/>
          <a:ln w="9525">
            <a:noFill/>
            <a:miter lim="800000"/>
            <a:headEnd/>
            <a:tailEnd/>
          </a:ln>
        </p:spPr>
        <p:txBody>
          <a:bodyPr vert="horz" wrap="square" lIns="323081" tIns="161541" rIns="323081" bIns="161541"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3244006" y="19683660"/>
            <a:ext cx="8997525" cy="1436580"/>
          </a:xfrm>
          <a:prstGeom prst="rect">
            <a:avLst/>
          </a:prstGeom>
          <a:noFill/>
          <a:ln w="9525">
            <a:noFill/>
            <a:miter lim="800000"/>
            <a:headEnd/>
            <a:tailEnd/>
          </a:ln>
          <a:effectLst/>
        </p:spPr>
        <p:txBody>
          <a:bodyPr vert="horz" wrap="square" lIns="323081" tIns="161541" rIns="323081" bIns="161541" numCol="1" anchor="t" anchorCtr="0" compatLnSpc="1">
            <a:prstTxWarp prst="textNoShape">
              <a:avLst/>
            </a:prstTxWarp>
          </a:bodyPr>
          <a:lstStyle>
            <a:lvl1pPr algn="l" fontAlgn="base">
              <a:defRPr sz="5200">
                <a:latin typeface="Times New Roman" pitchFamily="18" charset="0"/>
              </a:defRPr>
            </a:lvl1pPr>
          </a:lstStyle>
          <a:p>
            <a:pPr>
              <a:defRPr/>
            </a:pPr>
            <a:endParaRPr lang="en-GB"/>
          </a:p>
        </p:txBody>
      </p:sp>
      <p:sp>
        <p:nvSpPr>
          <p:cNvPr id="1029" name="Rectangle 5"/>
          <p:cNvSpPr>
            <a:spLocks noGrp="1" noChangeArrowheads="1"/>
          </p:cNvSpPr>
          <p:nvPr>
            <p:ph type="ftr" sz="quarter" idx="3"/>
          </p:nvPr>
        </p:nvSpPr>
        <p:spPr bwMode="auto">
          <a:xfrm>
            <a:off x="14758245" y="19683660"/>
            <a:ext cx="13688911" cy="1436580"/>
          </a:xfrm>
          <a:prstGeom prst="rect">
            <a:avLst/>
          </a:prstGeom>
          <a:noFill/>
          <a:ln w="9525">
            <a:noFill/>
            <a:miter lim="800000"/>
            <a:headEnd/>
            <a:tailEnd/>
          </a:ln>
          <a:effectLst/>
        </p:spPr>
        <p:txBody>
          <a:bodyPr vert="horz" wrap="square" lIns="323081" tIns="161541" rIns="323081" bIns="161541" numCol="1" anchor="t" anchorCtr="0" compatLnSpc="1">
            <a:prstTxWarp prst="textNoShape">
              <a:avLst/>
            </a:prstTxWarp>
          </a:bodyPr>
          <a:lstStyle>
            <a:lvl1pPr algn="ctr" fontAlgn="base">
              <a:defRPr sz="5200">
                <a:latin typeface="Times New Roman" pitchFamily="18" charset="0"/>
              </a:defRPr>
            </a:lvl1pPr>
          </a:lstStyle>
          <a:p>
            <a:pPr>
              <a:defRPr/>
            </a:pPr>
            <a:endParaRPr lang="en-GB"/>
          </a:p>
        </p:txBody>
      </p:sp>
      <p:sp>
        <p:nvSpPr>
          <p:cNvPr id="1030" name="Rectangle 6"/>
          <p:cNvSpPr>
            <a:spLocks noGrp="1" noChangeArrowheads="1"/>
          </p:cNvSpPr>
          <p:nvPr>
            <p:ph type="sldNum" sz="quarter" idx="4"/>
          </p:nvPr>
        </p:nvSpPr>
        <p:spPr bwMode="auto">
          <a:xfrm>
            <a:off x="30963870" y="19683660"/>
            <a:ext cx="8997525" cy="1436580"/>
          </a:xfrm>
          <a:prstGeom prst="rect">
            <a:avLst/>
          </a:prstGeom>
          <a:noFill/>
          <a:ln w="9525">
            <a:noFill/>
            <a:miter lim="800000"/>
            <a:headEnd/>
            <a:tailEnd/>
          </a:ln>
          <a:effectLst/>
        </p:spPr>
        <p:txBody>
          <a:bodyPr vert="horz" wrap="square" lIns="323081" tIns="161541" rIns="323081" bIns="161541" numCol="1" anchor="t" anchorCtr="0" compatLnSpc="1">
            <a:prstTxWarp prst="textNoShape">
              <a:avLst/>
            </a:prstTxWarp>
          </a:bodyPr>
          <a:lstStyle>
            <a:lvl1pPr algn="r" fontAlgn="base">
              <a:defRPr sz="5200">
                <a:latin typeface="Times New Roman" pitchFamily="18" charset="0"/>
              </a:defRPr>
            </a:lvl1pPr>
          </a:lstStyle>
          <a:p>
            <a:pPr>
              <a:defRPr/>
            </a:pPr>
            <a:fld id="{59903D04-735E-4D62-A706-EC978F6802E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229604" rtl="0" eaLnBrk="0" fontAlgn="base" hangingPunct="0">
        <a:spcBef>
          <a:spcPct val="0"/>
        </a:spcBef>
        <a:spcAft>
          <a:spcPct val="0"/>
        </a:spcAft>
        <a:defRPr sz="15400">
          <a:solidFill>
            <a:schemeClr val="tx2"/>
          </a:solidFill>
          <a:latin typeface="+mj-lt"/>
          <a:ea typeface="+mj-ea"/>
          <a:cs typeface="+mj-cs"/>
        </a:defRPr>
      </a:lvl1pPr>
      <a:lvl2pPr algn="ctr" defTabSz="3229604" rtl="0" eaLnBrk="0" fontAlgn="base" hangingPunct="0">
        <a:spcBef>
          <a:spcPct val="0"/>
        </a:spcBef>
        <a:spcAft>
          <a:spcPct val="0"/>
        </a:spcAft>
        <a:defRPr sz="15400">
          <a:solidFill>
            <a:schemeClr val="tx2"/>
          </a:solidFill>
          <a:latin typeface="Times New Roman" pitchFamily="18" charset="0"/>
        </a:defRPr>
      </a:lvl2pPr>
      <a:lvl3pPr algn="ctr" defTabSz="3229604" rtl="0" eaLnBrk="0" fontAlgn="base" hangingPunct="0">
        <a:spcBef>
          <a:spcPct val="0"/>
        </a:spcBef>
        <a:spcAft>
          <a:spcPct val="0"/>
        </a:spcAft>
        <a:defRPr sz="15400">
          <a:solidFill>
            <a:schemeClr val="tx2"/>
          </a:solidFill>
          <a:latin typeface="Times New Roman" pitchFamily="18" charset="0"/>
        </a:defRPr>
      </a:lvl3pPr>
      <a:lvl4pPr algn="ctr" defTabSz="3229604" rtl="0" eaLnBrk="0" fontAlgn="base" hangingPunct="0">
        <a:spcBef>
          <a:spcPct val="0"/>
        </a:spcBef>
        <a:spcAft>
          <a:spcPct val="0"/>
        </a:spcAft>
        <a:defRPr sz="15400">
          <a:solidFill>
            <a:schemeClr val="tx2"/>
          </a:solidFill>
          <a:latin typeface="Times New Roman" pitchFamily="18" charset="0"/>
        </a:defRPr>
      </a:lvl4pPr>
      <a:lvl5pPr algn="ctr" defTabSz="3229604" rtl="0" eaLnBrk="0" fontAlgn="base" hangingPunct="0">
        <a:spcBef>
          <a:spcPct val="0"/>
        </a:spcBef>
        <a:spcAft>
          <a:spcPct val="0"/>
        </a:spcAft>
        <a:defRPr sz="15400">
          <a:solidFill>
            <a:schemeClr val="tx2"/>
          </a:solidFill>
          <a:latin typeface="Times New Roman" pitchFamily="18" charset="0"/>
        </a:defRPr>
      </a:lvl5pPr>
      <a:lvl6pPr marL="518465" algn="ctr" defTabSz="3229604" rtl="0" fontAlgn="base">
        <a:spcBef>
          <a:spcPct val="0"/>
        </a:spcBef>
        <a:spcAft>
          <a:spcPct val="0"/>
        </a:spcAft>
        <a:defRPr sz="15400">
          <a:solidFill>
            <a:schemeClr val="tx2"/>
          </a:solidFill>
          <a:latin typeface="Times New Roman" pitchFamily="18" charset="0"/>
        </a:defRPr>
      </a:lvl6pPr>
      <a:lvl7pPr marL="1036930" algn="ctr" defTabSz="3229604" rtl="0" fontAlgn="base">
        <a:spcBef>
          <a:spcPct val="0"/>
        </a:spcBef>
        <a:spcAft>
          <a:spcPct val="0"/>
        </a:spcAft>
        <a:defRPr sz="15400">
          <a:solidFill>
            <a:schemeClr val="tx2"/>
          </a:solidFill>
          <a:latin typeface="Times New Roman" pitchFamily="18" charset="0"/>
        </a:defRPr>
      </a:lvl7pPr>
      <a:lvl8pPr marL="1555394" algn="ctr" defTabSz="3229604" rtl="0" fontAlgn="base">
        <a:spcBef>
          <a:spcPct val="0"/>
        </a:spcBef>
        <a:spcAft>
          <a:spcPct val="0"/>
        </a:spcAft>
        <a:defRPr sz="15400">
          <a:solidFill>
            <a:schemeClr val="tx2"/>
          </a:solidFill>
          <a:latin typeface="Times New Roman" pitchFamily="18" charset="0"/>
        </a:defRPr>
      </a:lvl8pPr>
      <a:lvl9pPr marL="2073859" algn="ctr" defTabSz="3229604" rtl="0" fontAlgn="base">
        <a:spcBef>
          <a:spcPct val="0"/>
        </a:spcBef>
        <a:spcAft>
          <a:spcPct val="0"/>
        </a:spcAft>
        <a:defRPr sz="15400">
          <a:solidFill>
            <a:schemeClr val="tx2"/>
          </a:solidFill>
          <a:latin typeface="Times New Roman" pitchFamily="18" charset="0"/>
        </a:defRPr>
      </a:lvl9pPr>
    </p:titleStyle>
    <p:bodyStyle>
      <a:lvl1pPr marL="1213352" indent="-1213352" algn="l" defTabSz="3229604" rtl="0" eaLnBrk="0" fontAlgn="base" hangingPunct="0">
        <a:spcBef>
          <a:spcPct val="20000"/>
        </a:spcBef>
        <a:spcAft>
          <a:spcPct val="0"/>
        </a:spcAft>
        <a:buChar char="•"/>
        <a:defRPr sz="11300">
          <a:solidFill>
            <a:schemeClr val="tx1"/>
          </a:solidFill>
          <a:latin typeface="+mn-lt"/>
          <a:ea typeface="+mn-ea"/>
          <a:cs typeface="+mn-cs"/>
        </a:defRPr>
      </a:lvl1pPr>
      <a:lvl2pPr marL="2624728" indent="-1011726" algn="l" defTabSz="3229604" rtl="0" eaLnBrk="0" fontAlgn="base" hangingPunct="0">
        <a:spcBef>
          <a:spcPct val="20000"/>
        </a:spcBef>
        <a:spcAft>
          <a:spcPct val="0"/>
        </a:spcAft>
        <a:buChar char="–"/>
        <a:defRPr sz="9800">
          <a:solidFill>
            <a:schemeClr val="tx1"/>
          </a:solidFill>
          <a:latin typeface="+mn-lt"/>
        </a:defRPr>
      </a:lvl2pPr>
      <a:lvl3pPr marL="4039705" indent="-810101" algn="l" defTabSz="3229604" rtl="0" eaLnBrk="0" fontAlgn="base" hangingPunct="0">
        <a:spcBef>
          <a:spcPct val="20000"/>
        </a:spcBef>
        <a:spcAft>
          <a:spcPct val="0"/>
        </a:spcAft>
        <a:buChar char="•"/>
        <a:defRPr sz="8600">
          <a:solidFill>
            <a:schemeClr val="tx1"/>
          </a:solidFill>
          <a:latin typeface="+mn-lt"/>
        </a:defRPr>
      </a:lvl3pPr>
      <a:lvl4pPr marL="5656307" indent="-810101" algn="l" defTabSz="3229604" rtl="0" eaLnBrk="0" fontAlgn="base" hangingPunct="0">
        <a:spcBef>
          <a:spcPct val="20000"/>
        </a:spcBef>
        <a:spcAft>
          <a:spcPct val="0"/>
        </a:spcAft>
        <a:buChar char="–"/>
        <a:defRPr sz="7300">
          <a:solidFill>
            <a:schemeClr val="tx1"/>
          </a:solidFill>
          <a:latin typeface="+mn-lt"/>
        </a:defRPr>
      </a:lvl4pPr>
      <a:lvl5pPr marL="7269309" indent="-810101" algn="l" defTabSz="3229604" rtl="0" eaLnBrk="0" fontAlgn="base" hangingPunct="0">
        <a:spcBef>
          <a:spcPct val="20000"/>
        </a:spcBef>
        <a:spcAft>
          <a:spcPct val="0"/>
        </a:spcAft>
        <a:buChar char="»"/>
        <a:defRPr sz="7300">
          <a:solidFill>
            <a:schemeClr val="tx1"/>
          </a:solidFill>
          <a:latin typeface="+mn-lt"/>
        </a:defRPr>
      </a:lvl5pPr>
      <a:lvl6pPr marL="7787773" indent="-810101" algn="l" defTabSz="3229604" rtl="0" fontAlgn="base">
        <a:spcBef>
          <a:spcPct val="20000"/>
        </a:spcBef>
        <a:spcAft>
          <a:spcPct val="0"/>
        </a:spcAft>
        <a:buChar char="»"/>
        <a:defRPr sz="7300">
          <a:solidFill>
            <a:schemeClr val="tx1"/>
          </a:solidFill>
          <a:latin typeface="+mn-lt"/>
        </a:defRPr>
      </a:lvl6pPr>
      <a:lvl7pPr marL="8306238" indent="-810101" algn="l" defTabSz="3229604" rtl="0" fontAlgn="base">
        <a:spcBef>
          <a:spcPct val="20000"/>
        </a:spcBef>
        <a:spcAft>
          <a:spcPct val="0"/>
        </a:spcAft>
        <a:buChar char="»"/>
        <a:defRPr sz="7300">
          <a:solidFill>
            <a:schemeClr val="tx1"/>
          </a:solidFill>
          <a:latin typeface="+mn-lt"/>
        </a:defRPr>
      </a:lvl7pPr>
      <a:lvl8pPr marL="8824703" indent="-810101" algn="l" defTabSz="3229604" rtl="0" fontAlgn="base">
        <a:spcBef>
          <a:spcPct val="20000"/>
        </a:spcBef>
        <a:spcAft>
          <a:spcPct val="0"/>
        </a:spcAft>
        <a:buChar char="»"/>
        <a:defRPr sz="7300">
          <a:solidFill>
            <a:schemeClr val="tx1"/>
          </a:solidFill>
          <a:latin typeface="+mn-lt"/>
        </a:defRPr>
      </a:lvl8pPr>
      <a:lvl9pPr marL="9343168" indent="-810101" algn="l" defTabSz="3229604" rtl="0" fontAlgn="base">
        <a:spcBef>
          <a:spcPct val="20000"/>
        </a:spcBef>
        <a:spcAft>
          <a:spcPct val="0"/>
        </a:spcAft>
        <a:buChar char="»"/>
        <a:defRPr sz="7300">
          <a:solidFill>
            <a:schemeClr val="tx1"/>
          </a:solidFill>
          <a:latin typeface="+mn-lt"/>
        </a:defRPr>
      </a:lvl9pPr>
    </p:bodyStyle>
    <p:otherStyle>
      <a:defPPr>
        <a:defRPr lang="en-US"/>
      </a:defPPr>
      <a:lvl1pPr marL="0" algn="l" defTabSz="1036930" rtl="0" eaLnBrk="1" latinLnBrk="0" hangingPunct="1">
        <a:defRPr sz="2000" kern="1200">
          <a:solidFill>
            <a:schemeClr val="tx1"/>
          </a:solidFill>
          <a:latin typeface="+mn-lt"/>
          <a:ea typeface="+mn-ea"/>
          <a:cs typeface="+mn-cs"/>
        </a:defRPr>
      </a:lvl1pPr>
      <a:lvl2pPr marL="518465" algn="l" defTabSz="1036930" rtl="0" eaLnBrk="1" latinLnBrk="0" hangingPunct="1">
        <a:defRPr sz="2000" kern="1200">
          <a:solidFill>
            <a:schemeClr val="tx1"/>
          </a:solidFill>
          <a:latin typeface="+mn-lt"/>
          <a:ea typeface="+mn-ea"/>
          <a:cs typeface="+mn-cs"/>
        </a:defRPr>
      </a:lvl2pPr>
      <a:lvl3pPr marL="1036930" algn="l" defTabSz="1036930" rtl="0" eaLnBrk="1" latinLnBrk="0" hangingPunct="1">
        <a:defRPr sz="2000" kern="1200">
          <a:solidFill>
            <a:schemeClr val="tx1"/>
          </a:solidFill>
          <a:latin typeface="+mn-lt"/>
          <a:ea typeface="+mn-ea"/>
          <a:cs typeface="+mn-cs"/>
        </a:defRPr>
      </a:lvl3pPr>
      <a:lvl4pPr marL="1555394" algn="l" defTabSz="1036930" rtl="0" eaLnBrk="1" latinLnBrk="0" hangingPunct="1">
        <a:defRPr sz="2000" kern="1200">
          <a:solidFill>
            <a:schemeClr val="tx1"/>
          </a:solidFill>
          <a:latin typeface="+mn-lt"/>
          <a:ea typeface="+mn-ea"/>
          <a:cs typeface="+mn-cs"/>
        </a:defRPr>
      </a:lvl4pPr>
      <a:lvl5pPr marL="2073859" algn="l" defTabSz="1036930" rtl="0" eaLnBrk="1" latinLnBrk="0" hangingPunct="1">
        <a:defRPr sz="2000" kern="1200">
          <a:solidFill>
            <a:schemeClr val="tx1"/>
          </a:solidFill>
          <a:latin typeface="+mn-lt"/>
          <a:ea typeface="+mn-ea"/>
          <a:cs typeface="+mn-cs"/>
        </a:defRPr>
      </a:lvl5pPr>
      <a:lvl6pPr marL="2592324" algn="l" defTabSz="1036930" rtl="0" eaLnBrk="1" latinLnBrk="0" hangingPunct="1">
        <a:defRPr sz="2000" kern="1200">
          <a:solidFill>
            <a:schemeClr val="tx1"/>
          </a:solidFill>
          <a:latin typeface="+mn-lt"/>
          <a:ea typeface="+mn-ea"/>
          <a:cs typeface="+mn-cs"/>
        </a:defRPr>
      </a:lvl6pPr>
      <a:lvl7pPr marL="3110789" algn="l" defTabSz="1036930" rtl="0" eaLnBrk="1" latinLnBrk="0" hangingPunct="1">
        <a:defRPr sz="2000" kern="1200">
          <a:solidFill>
            <a:schemeClr val="tx1"/>
          </a:solidFill>
          <a:latin typeface="+mn-lt"/>
          <a:ea typeface="+mn-ea"/>
          <a:cs typeface="+mn-cs"/>
        </a:defRPr>
      </a:lvl7pPr>
      <a:lvl8pPr marL="3629254" algn="l" defTabSz="1036930" rtl="0" eaLnBrk="1" latinLnBrk="0" hangingPunct="1">
        <a:defRPr sz="2000" kern="1200">
          <a:solidFill>
            <a:schemeClr val="tx1"/>
          </a:solidFill>
          <a:latin typeface="+mn-lt"/>
          <a:ea typeface="+mn-ea"/>
          <a:cs typeface="+mn-cs"/>
        </a:defRPr>
      </a:lvl8pPr>
      <a:lvl9pPr marL="4147718" algn="l" defTabSz="103693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wmf"/><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6"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wmf"/><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showMasterPhAnim="0">
  <p:cSld>
    <p:bg>
      <p:bgPr>
        <a:solidFill>
          <a:schemeClr val="accent2"/>
        </a:solidFill>
        <a:effectLst/>
      </p:bgPr>
    </p:bg>
    <p:spTree>
      <p:nvGrpSpPr>
        <p:cNvPr id="1" name=""/>
        <p:cNvGrpSpPr/>
        <p:nvPr/>
      </p:nvGrpSpPr>
      <p:grpSpPr>
        <a:xfrm>
          <a:off x="0" y="0"/>
          <a:ext cx="0" cy="0"/>
          <a:chOff x="0" y="0"/>
          <a:chExt cx="0" cy="0"/>
        </a:xfrm>
      </p:grpSpPr>
      <p:pic>
        <p:nvPicPr>
          <p:cNvPr id="1029" name="Picture 1313" descr="tuoslogo_key_cmyk_hi"/>
          <p:cNvPicPr>
            <a:picLocks noChangeAspect="1" noChangeArrowheads="1"/>
          </p:cNvPicPr>
          <p:nvPr/>
        </p:nvPicPr>
        <p:blipFill>
          <a:blip r:embed="rId2" cstate="print"/>
          <a:srcRect/>
          <a:stretch>
            <a:fillRect/>
          </a:stretch>
        </p:blipFill>
        <p:spPr bwMode="auto">
          <a:xfrm>
            <a:off x="565270" y="511265"/>
            <a:ext cx="3701263" cy="1733617"/>
          </a:xfrm>
          <a:prstGeom prst="rect">
            <a:avLst/>
          </a:prstGeom>
          <a:noFill/>
          <a:ln w="9525">
            <a:noFill/>
            <a:miter lim="800000"/>
            <a:headEnd/>
            <a:tailEnd/>
          </a:ln>
        </p:spPr>
      </p:pic>
      <p:sp>
        <p:nvSpPr>
          <p:cNvPr id="1030" name="Rectangle 5"/>
          <p:cNvSpPr>
            <a:spLocks noChangeArrowheads="1"/>
          </p:cNvSpPr>
          <p:nvPr/>
        </p:nvSpPr>
        <p:spPr bwMode="auto">
          <a:xfrm>
            <a:off x="7524941" y="169222"/>
            <a:ext cx="29419277" cy="2739942"/>
          </a:xfrm>
          <a:prstGeom prst="rect">
            <a:avLst/>
          </a:prstGeom>
          <a:solidFill>
            <a:schemeClr val="accent2"/>
          </a:solidFill>
          <a:ln w="9525">
            <a:noFill/>
            <a:miter lim="800000"/>
            <a:headEnd/>
            <a:tailEnd/>
          </a:ln>
        </p:spPr>
        <p:txBody>
          <a:bodyPr wrap="none" lIns="66845" tIns="33426" rIns="66845" bIns="33426" anchor="ctr"/>
          <a:lstStyle/>
          <a:p>
            <a:pPr algn="ctr" defTabSz="666083" fontAlgn="base"/>
            <a:endParaRPr lang="en-GB" sz="2700" dirty="0">
              <a:latin typeface="Times New Roman" pitchFamily="18" charset="0"/>
            </a:endParaRPr>
          </a:p>
        </p:txBody>
      </p:sp>
      <p:sp>
        <p:nvSpPr>
          <p:cNvPr id="1031" name="Text Box 6"/>
          <p:cNvSpPr txBox="1">
            <a:spLocks noChangeArrowheads="1"/>
          </p:cNvSpPr>
          <p:nvPr/>
        </p:nvSpPr>
        <p:spPr bwMode="auto">
          <a:xfrm>
            <a:off x="8560071" y="304239"/>
            <a:ext cx="28353544" cy="2999261"/>
          </a:xfrm>
          <a:prstGeom prst="rect">
            <a:avLst/>
          </a:prstGeom>
          <a:solidFill>
            <a:schemeClr val="accent2">
              <a:alpha val="0"/>
            </a:schemeClr>
          </a:solidFill>
          <a:ln w="9525">
            <a:noFill/>
            <a:miter lim="800000"/>
            <a:headEnd/>
            <a:tailEnd/>
          </a:ln>
        </p:spPr>
        <p:txBody>
          <a:bodyPr lIns="66845" tIns="33426" rIns="66845" bIns="33426" anchorCtr="1">
            <a:spAutoFit/>
          </a:bodyPr>
          <a:lstStyle/>
          <a:p>
            <a:pPr marL="583273" indent="-583273" algn="ctr" defTabSz="666083" fontAlgn="base">
              <a:tabLst>
                <a:tab pos="8774297" algn="l"/>
              </a:tabLst>
            </a:pPr>
            <a:r>
              <a:rPr lang="en-GB" sz="7300" b="1" dirty="0">
                <a:solidFill>
                  <a:schemeClr val="bg1"/>
                </a:solidFill>
                <a:latin typeface="TUOS Blake" pitchFamily="34" charset="0"/>
                <a:cs typeface="Times New Roman" pitchFamily="18" charset="0"/>
              </a:rPr>
              <a:t>THE MOST APPROPRIATE METHODOLOGY FOR DEALING WITH MONOTONICITY IN THE CONTEXT OF SUMMARY DATA</a:t>
            </a:r>
            <a:endParaRPr lang="en-GB" sz="5200" b="1" dirty="0">
              <a:solidFill>
                <a:schemeClr val="bg1"/>
              </a:solidFill>
              <a:latin typeface="TUOS Blake" pitchFamily="34" charset="0"/>
            </a:endParaRPr>
          </a:p>
          <a:p>
            <a:pPr marL="583273" indent="-583273" algn="ctr" defTabSz="666083" fontAlgn="base">
              <a:tabLst>
                <a:tab pos="8774297" algn="l"/>
              </a:tabLst>
            </a:pPr>
            <a:r>
              <a:rPr lang="en-GB" sz="2700" b="1" i="1" dirty="0">
                <a:solidFill>
                  <a:schemeClr val="bg1"/>
                </a:solidFill>
                <a:latin typeface="TUOS Blake" pitchFamily="34" charset="0"/>
              </a:rPr>
              <a:t>M Stevenson </a:t>
            </a:r>
            <a:r>
              <a:rPr lang="en-US" sz="2700" b="1" i="1" dirty="0">
                <a:solidFill>
                  <a:schemeClr val="bg1"/>
                </a:solidFill>
                <a:latin typeface="TUOS Blake" pitchFamily="34" charset="0"/>
                <a:cs typeface="Arial" charset="0"/>
              </a:rPr>
              <a:t>*, N Latimer  </a:t>
            </a:r>
            <a:r>
              <a:rPr lang="en-GB" sz="2700" b="1" baseline="30000" dirty="0">
                <a:solidFill>
                  <a:schemeClr val="bg1"/>
                </a:solidFill>
                <a:latin typeface="TUOS Blake" pitchFamily="34" charset="0"/>
              </a:rPr>
              <a:t>a</a:t>
            </a:r>
            <a:r>
              <a:rPr lang="en-GB" sz="2700" b="1" dirty="0">
                <a:solidFill>
                  <a:schemeClr val="bg1"/>
                </a:solidFill>
                <a:latin typeface="TUOS Blake" pitchFamily="34" charset="0"/>
              </a:rPr>
              <a:t>       School of Health and Related Research, University of Sheffield, UK. * Corresponding author: (m.d.stevenson@shef.ac.uk)</a:t>
            </a:r>
            <a:endParaRPr lang="en-GB" sz="2700" dirty="0">
              <a:latin typeface="TUOS Blake" pitchFamily="34" charset="0"/>
            </a:endParaRPr>
          </a:p>
          <a:p>
            <a:pPr marL="583273" indent="-583273" algn="ctr" defTabSz="666083" fontAlgn="base">
              <a:tabLst>
                <a:tab pos="8774297" algn="l"/>
              </a:tabLst>
            </a:pPr>
            <a:endParaRPr lang="en-US" sz="2700" b="1" i="1" baseline="30000" dirty="0">
              <a:solidFill>
                <a:schemeClr val="bg1"/>
              </a:solidFill>
              <a:latin typeface="TUOS Blake" pitchFamily="34" charset="0"/>
            </a:endParaRPr>
          </a:p>
        </p:txBody>
      </p:sp>
      <p:sp>
        <p:nvSpPr>
          <p:cNvPr id="1032" name="Rectangle 14"/>
          <p:cNvSpPr>
            <a:spLocks noChangeArrowheads="1"/>
          </p:cNvSpPr>
          <p:nvPr/>
        </p:nvSpPr>
        <p:spPr bwMode="auto">
          <a:xfrm>
            <a:off x="20929416" y="10711339"/>
            <a:ext cx="43205400" cy="350926"/>
          </a:xfrm>
          <a:prstGeom prst="rect">
            <a:avLst/>
          </a:prstGeom>
          <a:noFill/>
          <a:ln w="9525">
            <a:noFill/>
            <a:miter lim="800000"/>
            <a:headEnd/>
            <a:tailEnd/>
          </a:ln>
        </p:spPr>
        <p:txBody>
          <a:bodyPr lIns="103693" tIns="51846" rIns="103693" bIns="51846">
            <a:spAutoFit/>
          </a:bodyPr>
          <a:lstStyle/>
          <a:p>
            <a:endParaRPr lang="en-GB"/>
          </a:p>
        </p:txBody>
      </p:sp>
      <p:sp>
        <p:nvSpPr>
          <p:cNvPr id="1033" name="Rectangle 15"/>
          <p:cNvSpPr>
            <a:spLocks noChangeArrowheads="1"/>
          </p:cNvSpPr>
          <p:nvPr/>
        </p:nvSpPr>
        <p:spPr bwMode="auto">
          <a:xfrm>
            <a:off x="21509088" y="10750944"/>
            <a:ext cx="43205400" cy="350926"/>
          </a:xfrm>
          <a:prstGeom prst="rect">
            <a:avLst/>
          </a:prstGeom>
          <a:noFill/>
          <a:ln w="9525">
            <a:noFill/>
            <a:miter lim="800000"/>
            <a:headEnd/>
            <a:tailEnd/>
          </a:ln>
        </p:spPr>
        <p:txBody>
          <a:bodyPr lIns="103693" tIns="51846" rIns="103693" bIns="51846">
            <a:spAutoFit/>
          </a:bodyPr>
          <a:lstStyle/>
          <a:p>
            <a:endParaRPr lang="en-GB"/>
          </a:p>
        </p:txBody>
      </p:sp>
      <p:sp>
        <p:nvSpPr>
          <p:cNvPr id="1034" name="Rectangle 16"/>
          <p:cNvSpPr>
            <a:spLocks noChangeArrowheads="1"/>
          </p:cNvSpPr>
          <p:nvPr/>
        </p:nvSpPr>
        <p:spPr bwMode="auto">
          <a:xfrm>
            <a:off x="21509088" y="10750944"/>
            <a:ext cx="43205400" cy="350926"/>
          </a:xfrm>
          <a:prstGeom prst="rect">
            <a:avLst/>
          </a:prstGeom>
          <a:noFill/>
          <a:ln w="9525">
            <a:noFill/>
            <a:miter lim="800000"/>
            <a:headEnd/>
            <a:tailEnd/>
          </a:ln>
        </p:spPr>
        <p:txBody>
          <a:bodyPr lIns="103693" tIns="51846" rIns="103693" bIns="51846">
            <a:spAutoFit/>
          </a:bodyPr>
          <a:lstStyle/>
          <a:p>
            <a:endParaRPr lang="en-GB"/>
          </a:p>
        </p:txBody>
      </p:sp>
      <p:sp>
        <p:nvSpPr>
          <p:cNvPr id="1035" name="Rectangle 17"/>
          <p:cNvSpPr>
            <a:spLocks noChangeArrowheads="1"/>
          </p:cNvSpPr>
          <p:nvPr/>
        </p:nvSpPr>
        <p:spPr bwMode="auto">
          <a:xfrm>
            <a:off x="21541492" y="10750944"/>
            <a:ext cx="43205400" cy="350926"/>
          </a:xfrm>
          <a:prstGeom prst="rect">
            <a:avLst/>
          </a:prstGeom>
          <a:noFill/>
          <a:ln w="9525">
            <a:noFill/>
            <a:miter lim="800000"/>
            <a:headEnd/>
            <a:tailEnd/>
          </a:ln>
        </p:spPr>
        <p:txBody>
          <a:bodyPr lIns="103693" tIns="51846" rIns="103693" bIns="51846">
            <a:spAutoFit/>
          </a:bodyPr>
          <a:lstStyle/>
          <a:p>
            <a:endParaRPr lang="en-GB"/>
          </a:p>
        </p:txBody>
      </p:sp>
      <p:sp>
        <p:nvSpPr>
          <p:cNvPr id="1036" name="Rectangle 18"/>
          <p:cNvSpPr>
            <a:spLocks noChangeArrowheads="1"/>
          </p:cNvSpPr>
          <p:nvPr/>
        </p:nvSpPr>
        <p:spPr bwMode="auto">
          <a:xfrm>
            <a:off x="21555894" y="10754544"/>
            <a:ext cx="43205400" cy="350926"/>
          </a:xfrm>
          <a:prstGeom prst="rect">
            <a:avLst/>
          </a:prstGeom>
          <a:noFill/>
          <a:ln w="9525">
            <a:noFill/>
            <a:miter lim="800000"/>
            <a:headEnd/>
            <a:tailEnd/>
          </a:ln>
        </p:spPr>
        <p:txBody>
          <a:bodyPr lIns="103693" tIns="51846" rIns="103693" bIns="51846">
            <a:spAutoFit/>
          </a:bodyPr>
          <a:lstStyle/>
          <a:p>
            <a:endParaRPr lang="en-GB"/>
          </a:p>
        </p:txBody>
      </p:sp>
      <p:sp>
        <p:nvSpPr>
          <p:cNvPr id="1037" name="Rectangle 19"/>
          <p:cNvSpPr>
            <a:spLocks noChangeArrowheads="1"/>
          </p:cNvSpPr>
          <p:nvPr/>
        </p:nvSpPr>
        <p:spPr bwMode="auto">
          <a:xfrm>
            <a:off x="21555894" y="10754544"/>
            <a:ext cx="43205400" cy="350926"/>
          </a:xfrm>
          <a:prstGeom prst="rect">
            <a:avLst/>
          </a:prstGeom>
          <a:noFill/>
          <a:ln w="9525">
            <a:noFill/>
            <a:miter lim="800000"/>
            <a:headEnd/>
            <a:tailEnd/>
          </a:ln>
        </p:spPr>
        <p:txBody>
          <a:bodyPr lIns="103693" tIns="51846" rIns="103693" bIns="51846">
            <a:spAutoFit/>
          </a:bodyPr>
          <a:lstStyle/>
          <a:p>
            <a:endParaRPr lang="en-GB"/>
          </a:p>
        </p:txBody>
      </p:sp>
      <p:pic>
        <p:nvPicPr>
          <p:cNvPr id="1026" name="Object 1325"/>
          <p:cNvPicPr>
            <a:picLocks noChangeAspect="1" noChangeArrowheads="1"/>
          </p:cNvPicPr>
          <p:nvPr/>
        </p:nvPicPr>
        <p:blipFill>
          <a:blip r:embed="rId3" cstate="print"/>
          <a:srcRect/>
          <a:stretch>
            <a:fillRect/>
          </a:stretch>
        </p:blipFill>
        <p:spPr bwMode="auto">
          <a:xfrm>
            <a:off x="21509038" y="10772775"/>
            <a:ext cx="187325" cy="57150"/>
          </a:xfrm>
          <a:prstGeom prst="rect">
            <a:avLst/>
          </a:prstGeom>
          <a:noFill/>
        </p:spPr>
      </p:pic>
      <p:pic>
        <p:nvPicPr>
          <p:cNvPr id="1027" name="Object 1326"/>
          <p:cNvPicPr>
            <a:picLocks noChangeAspect="1" noChangeArrowheads="1"/>
          </p:cNvPicPr>
          <p:nvPr/>
        </p:nvPicPr>
        <p:blipFill>
          <a:blip r:embed="rId4" cstate="print"/>
          <a:srcRect/>
          <a:stretch>
            <a:fillRect/>
          </a:stretch>
        </p:blipFill>
        <p:spPr bwMode="auto">
          <a:xfrm>
            <a:off x="21570950" y="10729913"/>
            <a:ext cx="74613" cy="142875"/>
          </a:xfrm>
          <a:prstGeom prst="rect">
            <a:avLst/>
          </a:prstGeom>
          <a:noFill/>
        </p:spPr>
      </p:pic>
      <p:sp>
        <p:nvSpPr>
          <p:cNvPr id="1041" name="Text Box 1327"/>
          <p:cNvSpPr txBox="1">
            <a:spLocks noChangeArrowheads="1"/>
          </p:cNvSpPr>
          <p:nvPr/>
        </p:nvSpPr>
        <p:spPr bwMode="auto">
          <a:xfrm>
            <a:off x="763295" y="6675235"/>
            <a:ext cx="12817602" cy="586873"/>
          </a:xfrm>
          <a:prstGeom prst="rect">
            <a:avLst/>
          </a:prstGeom>
          <a:noFill/>
          <a:ln w="9525" algn="ctr">
            <a:noFill/>
            <a:miter lim="800000"/>
            <a:headEnd/>
            <a:tailEnd/>
          </a:ln>
        </p:spPr>
        <p:txBody>
          <a:bodyPr lIns="66845" tIns="33426" rIns="66845" bIns="33426">
            <a:spAutoFit/>
          </a:bodyPr>
          <a:lstStyle/>
          <a:p>
            <a:pPr algn="ctr" defTabSz="666083" fontAlgn="base">
              <a:spcBef>
                <a:spcPct val="50000"/>
              </a:spcBef>
            </a:pPr>
            <a:endParaRPr lang="en-GB" sz="3400" b="1" dirty="0">
              <a:solidFill>
                <a:schemeClr val="bg1"/>
              </a:solidFill>
            </a:endParaRPr>
          </a:p>
        </p:txBody>
      </p:sp>
      <p:sp>
        <p:nvSpPr>
          <p:cNvPr id="1042" name="Text Box 1331"/>
          <p:cNvSpPr txBox="1">
            <a:spLocks noChangeArrowheads="1"/>
          </p:cNvSpPr>
          <p:nvPr/>
        </p:nvSpPr>
        <p:spPr bwMode="auto">
          <a:xfrm>
            <a:off x="8929292" y="4176614"/>
            <a:ext cx="8424936" cy="8496944"/>
          </a:xfrm>
          <a:prstGeom prst="rect">
            <a:avLst/>
          </a:prstGeom>
          <a:solidFill>
            <a:schemeClr val="bg1"/>
          </a:solidFill>
          <a:ln w="127000" algn="ctr">
            <a:solidFill>
              <a:schemeClr val="hlink"/>
            </a:solidFill>
            <a:miter lim="800000"/>
            <a:headEnd/>
            <a:tailEnd/>
          </a:ln>
        </p:spPr>
        <p:txBody>
          <a:bodyPr lIns="78949" tIns="0" rIns="250011" bIns="131587"/>
          <a:lstStyle/>
          <a:p>
            <a:endParaRPr lang="en-GB" sz="2000" dirty="0" smtClean="0"/>
          </a:p>
          <a:p>
            <a:r>
              <a:rPr lang="en-GB" sz="2000" dirty="0" smtClean="0"/>
              <a:t>The methodologies were:</a:t>
            </a:r>
          </a:p>
          <a:p>
            <a:pPr marL="388849" indent="-388849">
              <a:buAutoNum type="arabicParenR"/>
            </a:pPr>
            <a:r>
              <a:rPr lang="en-GB" sz="2000" dirty="0" smtClean="0"/>
              <a:t>Independently sampling from the distributions, </a:t>
            </a:r>
          </a:p>
          <a:p>
            <a:pPr marL="388849" indent="-388849">
              <a:buAutoNum type="arabicParenR"/>
            </a:pPr>
            <a:r>
              <a:rPr lang="en-GB" sz="2000" dirty="0" smtClean="0"/>
              <a:t>Using the same random number when sampling U1 and U2, </a:t>
            </a:r>
          </a:p>
          <a:p>
            <a:pPr marL="388849" indent="-388849">
              <a:buAutoNum type="arabicParenR"/>
            </a:pPr>
            <a:r>
              <a:rPr lang="en-GB" sz="2000" dirty="0" smtClean="0"/>
              <a:t>Increasing U1 so that it equalled U2, where </a:t>
            </a:r>
            <a:r>
              <a:rPr lang="en-GB" sz="2000" dirty="0" err="1" smtClean="0"/>
              <a:t>monotonicity</a:t>
            </a:r>
            <a:r>
              <a:rPr lang="en-GB" sz="2000" dirty="0" smtClean="0"/>
              <a:t> was violated</a:t>
            </a:r>
          </a:p>
          <a:p>
            <a:pPr marL="388849" indent="-388849">
              <a:buAutoNum type="arabicParenR"/>
            </a:pPr>
            <a:r>
              <a:rPr lang="en-GB" sz="2000" dirty="0" smtClean="0"/>
              <a:t>Decreasing U2 so that it equalled U1, where </a:t>
            </a:r>
            <a:r>
              <a:rPr lang="en-GB" sz="2000" dirty="0" err="1" smtClean="0"/>
              <a:t>monotonicity</a:t>
            </a:r>
            <a:r>
              <a:rPr lang="en-GB" sz="2000" dirty="0" smtClean="0"/>
              <a:t> was violated</a:t>
            </a:r>
          </a:p>
          <a:p>
            <a:pPr marL="388849" indent="-388849">
              <a:buAutoNum type="arabicParenR"/>
            </a:pPr>
            <a:r>
              <a:rPr lang="en-GB" sz="2000" dirty="0" err="1" smtClean="0"/>
              <a:t>Resampling</a:t>
            </a:r>
            <a:r>
              <a:rPr lang="en-GB" sz="2000" dirty="0" smtClean="0"/>
              <a:t> U1 until U1&gt;U2</a:t>
            </a:r>
          </a:p>
          <a:p>
            <a:pPr marL="388849" indent="-388849">
              <a:buAutoNum type="arabicParenR"/>
            </a:pPr>
            <a:r>
              <a:rPr lang="en-GB" sz="2000" dirty="0" err="1" smtClean="0"/>
              <a:t>Resampling</a:t>
            </a:r>
            <a:r>
              <a:rPr lang="en-GB" sz="2000" dirty="0" smtClean="0"/>
              <a:t> U2 until U2&lt;U1 </a:t>
            </a:r>
          </a:p>
          <a:p>
            <a:pPr marL="388849" indent="-388849">
              <a:buAutoNum type="arabicParenR"/>
            </a:pPr>
            <a:r>
              <a:rPr lang="en-GB" sz="2000" dirty="0" smtClean="0"/>
              <a:t>Assuming that the covariance between U1 and U2 (CV) was equal to the average of the individual variances of the means (</a:t>
            </a:r>
            <a:r>
              <a:rPr lang="en-GB" sz="2000" dirty="0" err="1" smtClean="0"/>
              <a:t>aivm</a:t>
            </a:r>
            <a:r>
              <a:rPr lang="en-GB" sz="2000" dirty="0" smtClean="0"/>
              <a:t>).</a:t>
            </a:r>
            <a:endParaRPr lang="en-GB" sz="2000" dirty="0" smtClean="0">
              <a:solidFill>
                <a:srgbClr val="FF0000"/>
              </a:solidFill>
            </a:endParaRPr>
          </a:p>
          <a:p>
            <a:pPr marL="388849" indent="-388849">
              <a:buAutoNum type="arabicParenR"/>
            </a:pPr>
            <a:r>
              <a:rPr lang="en-GB" sz="2000" dirty="0" smtClean="0"/>
              <a:t>Assuming a value for CV that produced ‘plausible confidence intervals’, where CV &gt; aivm, and monotonicity was upheld</a:t>
            </a:r>
            <a:endParaRPr lang="en-GB" sz="2000" dirty="0" smtClean="0">
              <a:solidFill>
                <a:srgbClr val="FF0000"/>
              </a:solidFill>
            </a:endParaRPr>
          </a:p>
          <a:p>
            <a:pPr marL="388849" indent="-388849">
              <a:buAutoNum type="arabicParenR"/>
            </a:pPr>
            <a:r>
              <a:rPr lang="en-GB" sz="2000" dirty="0" smtClean="0"/>
              <a:t>Methodology 8 but with CV&lt; </a:t>
            </a:r>
            <a:r>
              <a:rPr lang="en-GB" sz="2000" dirty="0" err="1" smtClean="0"/>
              <a:t>aivm</a:t>
            </a:r>
            <a:r>
              <a:rPr lang="en-GB" sz="2000" dirty="0" smtClean="0"/>
              <a:t>  </a:t>
            </a:r>
          </a:p>
          <a:p>
            <a:pPr marL="388849" indent="-388849">
              <a:buAutoNum type="arabicParenR"/>
            </a:pPr>
            <a:r>
              <a:rPr lang="en-GB" sz="2000" dirty="0" smtClean="0"/>
              <a:t>Assuming a plausible Beta distribution to represent the difference between U1 and U2.</a:t>
            </a:r>
          </a:p>
          <a:p>
            <a:pPr marL="388849" indent="-388849">
              <a:buAutoNum type="arabicParenR"/>
            </a:pPr>
            <a:endParaRPr lang="en-GB" sz="2000" dirty="0" smtClean="0"/>
          </a:p>
          <a:p>
            <a:r>
              <a:rPr lang="en-GB" sz="2000" dirty="0" smtClean="0"/>
              <a:t>For methodologies 8 and 9 it was assumed that a plausible confidence interval could be defined  by setting a CV that led to the minimum difference being marginally greater than 0. These were 0.0004 and 0.00084 respectively.</a:t>
            </a:r>
          </a:p>
          <a:p>
            <a:endParaRPr lang="en-GB" sz="2000" dirty="0" smtClean="0"/>
          </a:p>
          <a:p>
            <a:r>
              <a:rPr lang="en-GB" sz="2000" dirty="0" smtClean="0"/>
              <a:t>For methodology 10, it was assumed that the maximum difference would be set following a discussion with a clinician. For illustrative purposes a Beta (1,19) was used which was assumed to provide a reasonable estimation of the difference.</a:t>
            </a:r>
            <a:endParaRPr lang="en-GB" sz="2000" dirty="0"/>
          </a:p>
        </p:txBody>
      </p:sp>
      <p:sp>
        <p:nvSpPr>
          <p:cNvPr id="1043" name="Text Box 1564"/>
          <p:cNvSpPr txBox="1">
            <a:spLocks noChangeArrowheads="1"/>
          </p:cNvSpPr>
          <p:nvPr/>
        </p:nvSpPr>
        <p:spPr bwMode="auto">
          <a:xfrm>
            <a:off x="8929292" y="13537654"/>
            <a:ext cx="8424936" cy="7848872"/>
          </a:xfrm>
          <a:prstGeom prst="rect">
            <a:avLst/>
          </a:prstGeom>
          <a:solidFill>
            <a:schemeClr val="bg1"/>
          </a:solidFill>
          <a:ln w="127000" algn="ctr">
            <a:solidFill>
              <a:schemeClr val="hlink"/>
            </a:solidFill>
            <a:miter lim="800000"/>
            <a:headEnd/>
            <a:tailEnd/>
          </a:ln>
        </p:spPr>
        <p:txBody>
          <a:bodyPr lIns="263170" tIns="34211" rIns="65792" bIns="34211"/>
          <a:lstStyle/>
          <a:p>
            <a:pPr marL="6350" indent="9525" defTabSz="666083" fontAlgn="base"/>
            <a:endParaRPr lang="en-GB" sz="2000" dirty="0" smtClean="0">
              <a:latin typeface="TUOS Blake" pitchFamily="34" charset="0"/>
              <a:cs typeface="Times New Roman" pitchFamily="18" charset="0"/>
            </a:endParaRPr>
          </a:p>
          <a:p>
            <a:pPr marL="6350" indent="-6350" defTabSz="666083" fontAlgn="base"/>
            <a:r>
              <a:rPr lang="en-GB" sz="2000" dirty="0" smtClean="0">
                <a:latin typeface="TUOS Blake" pitchFamily="34" charset="0"/>
                <a:cs typeface="Times New Roman" pitchFamily="18" charset="0"/>
              </a:rPr>
              <a:t>The mean differences between U1 and U2 in each methodology are shown in Figure 2, the distribution of differences are shown in Figure 3.</a:t>
            </a:r>
          </a:p>
          <a:p>
            <a:pPr marL="6350" indent="9525" defTabSz="666083" fontAlgn="base"/>
            <a:endParaRPr lang="en-GB" sz="2000" dirty="0" smtClean="0">
              <a:latin typeface="TUOS Blake" pitchFamily="34" charset="0"/>
              <a:cs typeface="Times New Roman" pitchFamily="18" charset="0"/>
            </a:endParaRPr>
          </a:p>
          <a:p>
            <a:pPr marL="6350" indent="9525" defTabSz="666083" fontAlgn="base"/>
            <a:r>
              <a:rPr lang="en-GB" sz="2000" dirty="0" smtClean="0">
                <a:latin typeface="TUOS Blake" pitchFamily="34" charset="0"/>
                <a:cs typeface="Times New Roman" pitchFamily="18" charset="0"/>
              </a:rPr>
              <a:t>Figure 2: The mean difference between U1 and U2</a:t>
            </a:r>
          </a:p>
          <a:p>
            <a:pPr marL="6350" indent="9525" defTabSz="666083" fontAlgn="base"/>
            <a:endParaRPr lang="en-GB" sz="2000" dirty="0" smtClean="0">
              <a:latin typeface="TUOS Blake" pitchFamily="34" charset="0"/>
              <a:cs typeface="Times New Roman" pitchFamily="18" charset="0"/>
            </a:endParaRPr>
          </a:p>
          <a:p>
            <a:pPr marL="6350" indent="9525" defTabSz="666083" fontAlgn="base"/>
            <a:endParaRPr lang="en-GB" sz="2000" dirty="0" smtClean="0">
              <a:latin typeface="TUOS Blake" pitchFamily="34" charset="0"/>
              <a:cs typeface="Times New Roman" pitchFamily="18" charset="0"/>
            </a:endParaRPr>
          </a:p>
          <a:p>
            <a:pPr marL="6350" indent="9525" defTabSz="666083" fontAlgn="base"/>
            <a:endParaRPr lang="en-GB" sz="2000" dirty="0" smtClean="0">
              <a:latin typeface="TUOS Blake" pitchFamily="34" charset="0"/>
              <a:cs typeface="Times New Roman" pitchFamily="18" charset="0"/>
            </a:endParaRPr>
          </a:p>
          <a:p>
            <a:pPr marL="6350" indent="9525" defTabSz="666083" fontAlgn="base"/>
            <a:endParaRPr lang="en-GB" sz="2000" dirty="0" smtClean="0">
              <a:latin typeface="TUOS Blake" pitchFamily="34" charset="0"/>
              <a:cs typeface="Times New Roman" pitchFamily="18" charset="0"/>
            </a:endParaRPr>
          </a:p>
          <a:p>
            <a:pPr marL="6350" indent="9525" defTabSz="666083" fontAlgn="base"/>
            <a:endParaRPr lang="en-GB" sz="2000" dirty="0" smtClean="0">
              <a:latin typeface="TUOS Blake" pitchFamily="34" charset="0"/>
              <a:cs typeface="Times New Roman" pitchFamily="18" charset="0"/>
            </a:endParaRPr>
          </a:p>
          <a:p>
            <a:pPr marL="6350" indent="9525" defTabSz="666083" fontAlgn="base"/>
            <a:endParaRPr lang="en-GB" sz="2000" dirty="0" smtClean="0">
              <a:latin typeface="TUOS Blake" pitchFamily="34" charset="0"/>
              <a:cs typeface="Times New Roman" pitchFamily="18" charset="0"/>
            </a:endParaRPr>
          </a:p>
          <a:p>
            <a:pPr marL="6350" indent="9525" defTabSz="666083" fontAlgn="base"/>
            <a:endParaRPr lang="en-GB" sz="2000" dirty="0" smtClean="0">
              <a:latin typeface="TUOS Blake" pitchFamily="34" charset="0"/>
              <a:cs typeface="Times New Roman" pitchFamily="18" charset="0"/>
            </a:endParaRPr>
          </a:p>
          <a:p>
            <a:pPr marL="6350" indent="9525" defTabSz="666083" fontAlgn="base"/>
            <a:endParaRPr lang="en-GB" sz="2000" dirty="0" smtClean="0">
              <a:latin typeface="TUOS Blake" pitchFamily="34" charset="0"/>
              <a:cs typeface="Times New Roman" pitchFamily="18" charset="0"/>
            </a:endParaRPr>
          </a:p>
          <a:p>
            <a:pPr marL="6350" indent="9525" defTabSz="666083" fontAlgn="base"/>
            <a:endParaRPr lang="en-GB" sz="2000" dirty="0" smtClean="0">
              <a:latin typeface="TUOS Blake" pitchFamily="34" charset="0"/>
              <a:cs typeface="Times New Roman" pitchFamily="18" charset="0"/>
            </a:endParaRPr>
          </a:p>
          <a:p>
            <a:pPr marL="6350" indent="9525" defTabSz="666083" fontAlgn="base"/>
            <a:endParaRPr lang="en-GB" sz="2000" dirty="0" smtClean="0">
              <a:latin typeface="TUOS Blake" pitchFamily="34" charset="0"/>
              <a:cs typeface="Times New Roman" pitchFamily="18" charset="0"/>
            </a:endParaRPr>
          </a:p>
          <a:p>
            <a:pPr marL="6350" indent="9525" defTabSz="666083" fontAlgn="base"/>
            <a:endParaRPr lang="en-GB" sz="2000" dirty="0" smtClean="0">
              <a:latin typeface="TUOS Blake" pitchFamily="34" charset="0"/>
              <a:cs typeface="Times New Roman" pitchFamily="18" charset="0"/>
            </a:endParaRPr>
          </a:p>
          <a:p>
            <a:pPr marL="6350" indent="9525" defTabSz="666083" fontAlgn="base"/>
            <a:endParaRPr lang="en-GB" sz="2000" dirty="0" smtClean="0">
              <a:latin typeface="TUOS Blake" pitchFamily="34" charset="0"/>
              <a:cs typeface="Times New Roman" pitchFamily="18" charset="0"/>
            </a:endParaRPr>
          </a:p>
          <a:p>
            <a:pPr marL="6350" indent="9525" defTabSz="666083" fontAlgn="base"/>
            <a:endParaRPr lang="en-GB" sz="2000" dirty="0" smtClean="0">
              <a:latin typeface="TUOS Blake" pitchFamily="34" charset="0"/>
              <a:cs typeface="Times New Roman" pitchFamily="18" charset="0"/>
            </a:endParaRPr>
          </a:p>
          <a:p>
            <a:pPr marL="6350" indent="9525" defTabSz="666083" fontAlgn="base"/>
            <a:endParaRPr lang="en-GB" sz="2000" dirty="0" smtClean="0">
              <a:latin typeface="TUOS Blake" pitchFamily="34" charset="0"/>
              <a:cs typeface="Times New Roman" pitchFamily="18" charset="0"/>
            </a:endParaRPr>
          </a:p>
          <a:p>
            <a:pPr marL="6350" indent="9525" defTabSz="666083" fontAlgn="base"/>
            <a:endParaRPr lang="en-GB" sz="2000" dirty="0" smtClean="0">
              <a:latin typeface="TUOS Blake" pitchFamily="34" charset="0"/>
              <a:cs typeface="Times New Roman" pitchFamily="18" charset="0"/>
            </a:endParaRPr>
          </a:p>
          <a:p>
            <a:pPr marL="6350" indent="9525" defTabSz="666083" fontAlgn="base"/>
            <a:endParaRPr lang="en-GB" sz="2000" dirty="0" smtClean="0">
              <a:latin typeface="TUOS Blake" pitchFamily="34" charset="0"/>
              <a:cs typeface="Times New Roman" pitchFamily="18" charset="0"/>
            </a:endParaRPr>
          </a:p>
          <a:p>
            <a:pPr marL="6350" indent="9525" defTabSz="666083" fontAlgn="base"/>
            <a:endParaRPr lang="en-GB" sz="2000" dirty="0" smtClean="0">
              <a:latin typeface="TUOS Blake" pitchFamily="34" charset="0"/>
              <a:cs typeface="Times New Roman" pitchFamily="18" charset="0"/>
            </a:endParaRPr>
          </a:p>
          <a:p>
            <a:pPr marL="6350" indent="9525" defTabSz="666083" fontAlgn="base"/>
            <a:r>
              <a:rPr lang="en-GB" sz="2000" dirty="0" smtClean="0">
                <a:latin typeface="TUOS Blake" pitchFamily="34" charset="0"/>
                <a:cs typeface="Times New Roman" pitchFamily="18" charset="0"/>
              </a:rPr>
              <a:t>Although all methods are subject to sampling error, it is seen that the methodologies which artificially adjust either U1 or U2 (methodologies 3-6) introduce bias and inflate the expected difference.</a:t>
            </a:r>
            <a:endParaRPr lang="en-GB" sz="2000" dirty="0" smtClean="0">
              <a:latin typeface="TUOS Blake" pitchFamily="34" charset="0"/>
              <a:cs typeface="Times New Roman" pitchFamily="18" charset="0"/>
            </a:endParaRPr>
          </a:p>
        </p:txBody>
      </p:sp>
      <p:sp>
        <p:nvSpPr>
          <p:cNvPr id="1045" name="Text Box 2177"/>
          <p:cNvSpPr txBox="1">
            <a:spLocks noChangeArrowheads="1"/>
          </p:cNvSpPr>
          <p:nvPr/>
        </p:nvSpPr>
        <p:spPr bwMode="auto">
          <a:xfrm>
            <a:off x="432348" y="4176615"/>
            <a:ext cx="8072209" cy="2808311"/>
          </a:xfrm>
          <a:prstGeom prst="rect">
            <a:avLst/>
          </a:prstGeom>
          <a:solidFill>
            <a:schemeClr val="bg1"/>
          </a:solidFill>
          <a:ln w="127000" algn="ctr">
            <a:solidFill>
              <a:schemeClr val="hlink"/>
            </a:solidFill>
            <a:miter lim="800000"/>
            <a:headEnd/>
            <a:tailEnd/>
          </a:ln>
        </p:spPr>
        <p:txBody>
          <a:bodyPr lIns="78949" tIns="0" rIns="250011" bIns="131587"/>
          <a:lstStyle/>
          <a:p>
            <a:endParaRPr lang="en-GB" sz="1400" dirty="0" smtClean="0"/>
          </a:p>
          <a:p>
            <a:r>
              <a:rPr lang="en-GB" sz="2000" dirty="0" smtClean="0"/>
              <a:t>The authors have observed a number of models submitted for peer-review or part of the NICE Single Technology Appraisal process where, in the context of summary data, the methodologies used for handling of </a:t>
            </a:r>
            <a:r>
              <a:rPr lang="en-GB" sz="2000" dirty="0" err="1" smtClean="0"/>
              <a:t>monotonicity</a:t>
            </a:r>
            <a:r>
              <a:rPr lang="en-GB" sz="2000" dirty="0" smtClean="0"/>
              <a:t> has been erroneous. </a:t>
            </a:r>
          </a:p>
          <a:p>
            <a:endParaRPr lang="en-GB" sz="2000" dirty="0" smtClean="0"/>
          </a:p>
          <a:p>
            <a:r>
              <a:rPr lang="en-GB" sz="2000" dirty="0" smtClean="0"/>
              <a:t>A selection of methods were explored to determine whether broad guidance regarding the most appropriate way to ensure </a:t>
            </a:r>
            <a:r>
              <a:rPr lang="en-GB" sz="2000" dirty="0" err="1" smtClean="0"/>
              <a:t>monotonicity</a:t>
            </a:r>
            <a:r>
              <a:rPr lang="en-GB" sz="2000" dirty="0" smtClean="0"/>
              <a:t> could be provided when only summary data is available.</a:t>
            </a:r>
          </a:p>
          <a:p>
            <a:endParaRPr lang="en-GB" sz="2000" dirty="0"/>
          </a:p>
          <a:p>
            <a:endParaRPr lang="en-GB" sz="2000" dirty="0">
              <a:solidFill>
                <a:srgbClr val="292526"/>
              </a:solidFill>
              <a:latin typeface="TUOS Blake" pitchFamily="34" charset="0"/>
              <a:cs typeface="Times New Roman" pitchFamily="18" charset="0"/>
            </a:endParaRPr>
          </a:p>
        </p:txBody>
      </p:sp>
      <p:sp>
        <p:nvSpPr>
          <p:cNvPr id="1046" name="Text Box 2179"/>
          <p:cNvSpPr txBox="1">
            <a:spLocks noChangeArrowheads="1"/>
          </p:cNvSpPr>
          <p:nvPr/>
        </p:nvSpPr>
        <p:spPr bwMode="auto">
          <a:xfrm>
            <a:off x="425035" y="3384526"/>
            <a:ext cx="8072209" cy="727291"/>
          </a:xfrm>
          <a:prstGeom prst="rect">
            <a:avLst/>
          </a:prstGeom>
          <a:solidFill>
            <a:srgbClr val="FFFF99"/>
          </a:solidFill>
          <a:ln w="127000">
            <a:solidFill>
              <a:schemeClr val="hlink"/>
            </a:solidFill>
            <a:miter lim="800000"/>
            <a:headEnd/>
            <a:tailEnd/>
          </a:ln>
        </p:spPr>
        <p:txBody>
          <a:bodyPr lIns="66845" tIns="33426" rIns="66845" bIns="33426"/>
          <a:lstStyle/>
          <a:p>
            <a:pPr algn="ctr" defTabSz="666083" fontAlgn="base">
              <a:spcBef>
                <a:spcPct val="50000"/>
              </a:spcBef>
            </a:pPr>
            <a:r>
              <a:rPr lang="en-GB" sz="2700" b="1" dirty="0" smtClean="0">
                <a:solidFill>
                  <a:srgbClr val="000099"/>
                </a:solidFill>
                <a:latin typeface="TUOS Blake" pitchFamily="34" charset="0"/>
              </a:rPr>
              <a:t>Motivation</a:t>
            </a:r>
            <a:endParaRPr lang="en-GB" sz="2700" b="1" dirty="0">
              <a:solidFill>
                <a:srgbClr val="000099"/>
              </a:solidFill>
              <a:latin typeface="TUOS Blake" pitchFamily="34" charset="0"/>
            </a:endParaRPr>
          </a:p>
        </p:txBody>
      </p:sp>
      <p:sp>
        <p:nvSpPr>
          <p:cNvPr id="1051" name="Text Box 2290"/>
          <p:cNvSpPr txBox="1">
            <a:spLocks noChangeArrowheads="1"/>
          </p:cNvSpPr>
          <p:nvPr/>
        </p:nvSpPr>
        <p:spPr bwMode="auto">
          <a:xfrm rot="10800000" flipV="1">
            <a:off x="17786276" y="3384526"/>
            <a:ext cx="8064896" cy="727291"/>
          </a:xfrm>
          <a:prstGeom prst="rect">
            <a:avLst/>
          </a:prstGeom>
          <a:solidFill>
            <a:srgbClr val="FFFF99"/>
          </a:solidFill>
          <a:ln w="127000">
            <a:solidFill>
              <a:schemeClr val="hlink"/>
            </a:solidFill>
            <a:miter lim="800000"/>
            <a:headEnd/>
            <a:tailEnd/>
          </a:ln>
        </p:spPr>
        <p:txBody>
          <a:bodyPr lIns="66845" tIns="33426" rIns="66845" bIns="33426"/>
          <a:lstStyle/>
          <a:p>
            <a:pPr algn="ctr" defTabSz="666083" fontAlgn="base">
              <a:spcBef>
                <a:spcPct val="50000"/>
              </a:spcBef>
            </a:pPr>
            <a:r>
              <a:rPr lang="en-GB" sz="2700" b="1" dirty="0" smtClean="0">
                <a:solidFill>
                  <a:srgbClr val="000099"/>
                </a:solidFill>
                <a:latin typeface="TUOS Blake" pitchFamily="34" charset="0"/>
              </a:rPr>
              <a:t>Results (Stage 1) continued</a:t>
            </a:r>
            <a:endParaRPr lang="en-GB" sz="2700" b="1" dirty="0">
              <a:solidFill>
                <a:srgbClr val="000099"/>
              </a:solidFill>
              <a:latin typeface="TUOS Blake" pitchFamily="34" charset="0"/>
            </a:endParaRPr>
          </a:p>
        </p:txBody>
      </p:sp>
      <p:sp>
        <p:nvSpPr>
          <p:cNvPr id="1055" name="Text Box 2568"/>
          <p:cNvSpPr txBox="1">
            <a:spLocks noChangeArrowheads="1"/>
          </p:cNvSpPr>
          <p:nvPr/>
        </p:nvSpPr>
        <p:spPr bwMode="auto">
          <a:xfrm rot="10800000" flipV="1">
            <a:off x="37876508" y="17282070"/>
            <a:ext cx="4968552" cy="720080"/>
          </a:xfrm>
          <a:prstGeom prst="rect">
            <a:avLst/>
          </a:prstGeom>
          <a:solidFill>
            <a:srgbClr val="FFFF99"/>
          </a:solidFill>
          <a:ln w="127000">
            <a:solidFill>
              <a:schemeClr val="hlink"/>
            </a:solidFill>
            <a:miter lim="800000"/>
            <a:headEnd/>
            <a:tailEnd/>
          </a:ln>
        </p:spPr>
        <p:txBody>
          <a:bodyPr lIns="66845" tIns="33426" rIns="66845" bIns="33426"/>
          <a:lstStyle/>
          <a:p>
            <a:pPr algn="ctr" defTabSz="666083" fontAlgn="base">
              <a:spcBef>
                <a:spcPct val="50000"/>
              </a:spcBef>
            </a:pPr>
            <a:r>
              <a:rPr lang="en-GB" sz="2700" b="1" dirty="0" smtClean="0">
                <a:solidFill>
                  <a:srgbClr val="000099"/>
                </a:solidFill>
                <a:latin typeface="TUOS Blake" pitchFamily="34" charset="0"/>
              </a:rPr>
              <a:t>Recommendations</a:t>
            </a:r>
            <a:endParaRPr lang="en-GB" sz="2700" b="1" dirty="0">
              <a:solidFill>
                <a:srgbClr val="000099"/>
              </a:solidFill>
              <a:latin typeface="TUOS Blake" pitchFamily="34" charset="0"/>
            </a:endParaRPr>
          </a:p>
        </p:txBody>
      </p:sp>
      <p:sp>
        <p:nvSpPr>
          <p:cNvPr id="1057" name="Text Box 2572"/>
          <p:cNvSpPr txBox="1">
            <a:spLocks noChangeArrowheads="1"/>
          </p:cNvSpPr>
          <p:nvPr/>
        </p:nvSpPr>
        <p:spPr bwMode="auto">
          <a:xfrm>
            <a:off x="8929292" y="3384526"/>
            <a:ext cx="8424936" cy="727291"/>
          </a:xfrm>
          <a:prstGeom prst="rect">
            <a:avLst/>
          </a:prstGeom>
          <a:solidFill>
            <a:srgbClr val="FFFF99"/>
          </a:solidFill>
          <a:ln w="127000">
            <a:solidFill>
              <a:schemeClr val="hlink"/>
            </a:solidFill>
            <a:miter lim="800000"/>
            <a:headEnd/>
            <a:tailEnd/>
          </a:ln>
        </p:spPr>
        <p:txBody>
          <a:bodyPr lIns="66845" tIns="33426" rIns="66845" bIns="33426"/>
          <a:lstStyle/>
          <a:p>
            <a:pPr algn="ctr" defTabSz="666083" fontAlgn="base">
              <a:spcBef>
                <a:spcPct val="50000"/>
              </a:spcBef>
            </a:pPr>
            <a:r>
              <a:rPr lang="en-GB" sz="2700" b="1" dirty="0" smtClean="0">
                <a:solidFill>
                  <a:srgbClr val="000099"/>
                </a:solidFill>
                <a:latin typeface="TUOS Blake" pitchFamily="34" charset="0"/>
              </a:rPr>
              <a:t>Methodologies Evaluated (Stage 1)</a:t>
            </a:r>
            <a:endParaRPr lang="en-GB" sz="2700" b="1" dirty="0">
              <a:solidFill>
                <a:srgbClr val="000099"/>
              </a:solidFill>
              <a:latin typeface="TUOS Blake" pitchFamily="34" charset="0"/>
            </a:endParaRPr>
          </a:p>
        </p:txBody>
      </p:sp>
      <p:sp>
        <p:nvSpPr>
          <p:cNvPr id="1060" name="Text Box 2577"/>
          <p:cNvSpPr txBox="1">
            <a:spLocks noChangeArrowheads="1"/>
          </p:cNvSpPr>
          <p:nvPr/>
        </p:nvSpPr>
        <p:spPr bwMode="auto">
          <a:xfrm rot="10800000" flipV="1">
            <a:off x="37876508" y="3384526"/>
            <a:ext cx="4968552" cy="727291"/>
          </a:xfrm>
          <a:prstGeom prst="rect">
            <a:avLst/>
          </a:prstGeom>
          <a:solidFill>
            <a:srgbClr val="FFFF99"/>
          </a:solidFill>
          <a:ln w="127000">
            <a:solidFill>
              <a:schemeClr val="hlink"/>
            </a:solidFill>
            <a:miter lim="800000"/>
            <a:headEnd/>
            <a:tailEnd/>
          </a:ln>
        </p:spPr>
        <p:txBody>
          <a:bodyPr lIns="66845" tIns="33426" rIns="66845" bIns="33426"/>
          <a:lstStyle/>
          <a:p>
            <a:pPr algn="ctr" defTabSz="666083" fontAlgn="base">
              <a:spcBef>
                <a:spcPct val="50000"/>
              </a:spcBef>
            </a:pPr>
            <a:r>
              <a:rPr lang="en-GB" sz="2700" b="1" dirty="0">
                <a:solidFill>
                  <a:srgbClr val="000099"/>
                </a:solidFill>
                <a:latin typeface="TUOS Blake" pitchFamily="34" charset="0"/>
              </a:rPr>
              <a:t>Discussion</a:t>
            </a:r>
          </a:p>
        </p:txBody>
      </p:sp>
      <p:pic>
        <p:nvPicPr>
          <p:cNvPr id="1075" name="Picture 998"/>
          <p:cNvPicPr>
            <a:picLocks noChangeAspect="1" noChangeArrowheads="1"/>
          </p:cNvPicPr>
          <p:nvPr/>
        </p:nvPicPr>
        <p:blipFill>
          <a:blip r:embed="rId5" cstate="print"/>
          <a:srcRect/>
          <a:stretch>
            <a:fillRect/>
          </a:stretch>
        </p:blipFill>
        <p:spPr bwMode="auto">
          <a:xfrm>
            <a:off x="4185523" y="513065"/>
            <a:ext cx="4225128" cy="1701212"/>
          </a:xfrm>
          <a:prstGeom prst="rect">
            <a:avLst/>
          </a:prstGeom>
          <a:noFill/>
          <a:ln w="9525">
            <a:noFill/>
            <a:miter lim="800000"/>
            <a:headEnd/>
            <a:tailEnd/>
          </a:ln>
        </p:spPr>
      </p:pic>
      <p:sp>
        <p:nvSpPr>
          <p:cNvPr id="36" name="Text Box 2177"/>
          <p:cNvSpPr txBox="1">
            <a:spLocks noChangeArrowheads="1"/>
          </p:cNvSpPr>
          <p:nvPr/>
        </p:nvSpPr>
        <p:spPr bwMode="auto">
          <a:xfrm>
            <a:off x="432348" y="7777014"/>
            <a:ext cx="8072209" cy="13609512"/>
          </a:xfrm>
          <a:prstGeom prst="rect">
            <a:avLst/>
          </a:prstGeom>
          <a:solidFill>
            <a:schemeClr val="bg1"/>
          </a:solidFill>
          <a:ln w="127000" algn="ctr">
            <a:solidFill>
              <a:schemeClr val="hlink"/>
            </a:solidFill>
            <a:miter lim="800000"/>
            <a:headEnd/>
            <a:tailEnd/>
          </a:ln>
        </p:spPr>
        <p:txBody>
          <a:bodyPr lIns="78949" tIns="0" rIns="250011" bIns="131587"/>
          <a:lstStyle/>
          <a:p>
            <a:pPr marL="187223" indent="7201" defTabSz="388849" fontAlgn="base">
              <a:tabLst>
                <a:tab pos="10750944" algn="l"/>
              </a:tabLst>
            </a:pPr>
            <a:endParaRPr lang="en-GB" sz="2000" b="1" dirty="0">
              <a:solidFill>
                <a:srgbClr val="292526"/>
              </a:solidFill>
              <a:latin typeface="TUOS Blake" pitchFamily="34" charset="0"/>
              <a:cs typeface="Times New Roman" pitchFamily="18" charset="0"/>
            </a:endParaRPr>
          </a:p>
          <a:p>
            <a:endParaRPr lang="en-GB" sz="1400" b="1" dirty="0"/>
          </a:p>
          <a:p>
            <a:r>
              <a:rPr lang="en-GB" sz="2000" dirty="0" smtClean="0"/>
              <a:t>A hypothetical disease was investigated where the patients could have either moderate or severe disease. A dummy data set was constructed simulating the responses from 30 patients who provided utility values for both states. Patients were assumed always to rate the utility in the moderate health state (U1) higher than that in the severe state (U2). The assumed data are shown in Figure 1.</a:t>
            </a:r>
          </a:p>
          <a:p>
            <a:endParaRPr lang="en-GB" sz="2000" dirty="0" smtClean="0"/>
          </a:p>
          <a:p>
            <a:r>
              <a:rPr lang="en-GB" sz="2000" dirty="0" smtClean="0">
                <a:latin typeface="TUOS Blake" pitchFamily="34" charset="0"/>
                <a:cs typeface="Times New Roman" pitchFamily="18" charset="0"/>
              </a:rPr>
              <a:t>Figure 1: A plot of the assumed data set.</a:t>
            </a:r>
          </a:p>
          <a:p>
            <a:endParaRPr lang="en-GB" sz="2000" dirty="0" smtClean="0"/>
          </a:p>
          <a:p>
            <a:endParaRPr lang="en-GB" sz="2000" dirty="0" smtClean="0"/>
          </a:p>
          <a:p>
            <a:endParaRPr lang="en-GB" sz="2000" dirty="0" smtClean="0"/>
          </a:p>
          <a:p>
            <a:endParaRPr lang="en-GB" sz="2000" dirty="0" smtClean="0"/>
          </a:p>
          <a:p>
            <a:endParaRPr lang="en-GB" sz="2000" dirty="0" smtClean="0"/>
          </a:p>
          <a:p>
            <a:endParaRPr lang="en-GB" sz="2000" dirty="0" smtClean="0"/>
          </a:p>
          <a:p>
            <a:endParaRPr lang="en-GB" sz="2000" dirty="0" smtClean="0"/>
          </a:p>
          <a:p>
            <a:endParaRPr lang="en-GB" sz="2000" dirty="0" smtClean="0"/>
          </a:p>
          <a:p>
            <a:endParaRPr lang="en-GB" sz="2000" dirty="0" smtClean="0"/>
          </a:p>
          <a:p>
            <a:endParaRPr lang="en-GB" sz="2000" dirty="0" smtClean="0"/>
          </a:p>
          <a:p>
            <a:endParaRPr lang="en-GB" sz="2000" dirty="0" smtClean="0"/>
          </a:p>
          <a:p>
            <a:endParaRPr lang="en-GB" sz="2000" dirty="0" smtClean="0"/>
          </a:p>
          <a:p>
            <a:endParaRPr lang="en-GB" sz="2000" dirty="0" smtClean="0"/>
          </a:p>
          <a:p>
            <a:endParaRPr lang="en-GB" sz="2000" dirty="0" smtClean="0"/>
          </a:p>
          <a:p>
            <a:r>
              <a:rPr lang="en-GB" sz="2000" dirty="0" smtClean="0">
                <a:latin typeface="TUOS Blake" pitchFamily="34" charset="0"/>
                <a:cs typeface="Times New Roman" pitchFamily="18" charset="0"/>
              </a:rPr>
              <a:t>It is assumed that these data are reported as shown in the Table 1.</a:t>
            </a:r>
          </a:p>
          <a:p>
            <a:endParaRPr lang="en-GB" sz="2000" dirty="0" smtClean="0"/>
          </a:p>
          <a:p>
            <a:r>
              <a:rPr lang="en-GB" sz="2000" dirty="0" smtClean="0"/>
              <a:t>Table 1: The assumed available summary data</a:t>
            </a:r>
          </a:p>
          <a:p>
            <a:endParaRPr lang="en-GB" sz="2000" dirty="0" smtClean="0"/>
          </a:p>
          <a:p>
            <a:endParaRPr lang="en-GB" sz="2000" dirty="0" smtClean="0"/>
          </a:p>
          <a:p>
            <a:endParaRPr lang="en-GB" sz="2000" dirty="0" smtClean="0"/>
          </a:p>
          <a:p>
            <a:endParaRPr lang="en-GB" sz="2000" dirty="0" smtClean="0"/>
          </a:p>
          <a:p>
            <a:endParaRPr lang="en-GB" sz="2000" dirty="0" smtClean="0"/>
          </a:p>
          <a:p>
            <a:endParaRPr lang="en-GB" sz="2000" dirty="0"/>
          </a:p>
          <a:p>
            <a:r>
              <a:rPr lang="en-GB" sz="2000" dirty="0"/>
              <a:t>Ten methodologies </a:t>
            </a:r>
            <a:r>
              <a:rPr lang="en-GB" sz="2000" dirty="0" smtClean="0"/>
              <a:t>for estimating values for U1 and U2 were </a:t>
            </a:r>
            <a:r>
              <a:rPr lang="en-GB" sz="2000" dirty="0"/>
              <a:t>evaluated. The mean, standard deviation, maximum and minimum values of </a:t>
            </a:r>
            <a:r>
              <a:rPr lang="en-GB" sz="2000" dirty="0" smtClean="0"/>
              <a:t>U1 </a:t>
            </a:r>
            <a:r>
              <a:rPr lang="en-GB" sz="2000" dirty="0"/>
              <a:t>– </a:t>
            </a:r>
            <a:r>
              <a:rPr lang="en-GB" sz="2000" dirty="0" smtClean="0"/>
              <a:t>U2 </a:t>
            </a:r>
            <a:r>
              <a:rPr lang="en-GB" sz="2000" dirty="0"/>
              <a:t>were recorded for each, having performed 1000 Monte Carlo simulations. </a:t>
            </a:r>
            <a:endParaRPr lang="en-GB" sz="2000" dirty="0" smtClean="0"/>
          </a:p>
          <a:p>
            <a:r>
              <a:rPr lang="en-GB" sz="2000" dirty="0" smtClean="0">
                <a:latin typeface="TUOS Blake" pitchFamily="34" charset="0"/>
                <a:cs typeface="Times New Roman" pitchFamily="18" charset="0"/>
              </a:rPr>
              <a:t>As this was a simulation study these results were compared against 1000  sets of 30 bootstrap samples (with replacement) from the paired data, which had a mean difference of 0.05,  a maximum difference of 0.073 and a minimum difference of 0.036. It is acknowledged that these ‘true’ values would not be known where only summary data were provided.</a:t>
            </a:r>
          </a:p>
          <a:p>
            <a:endParaRPr lang="en-GB" sz="2000" dirty="0"/>
          </a:p>
          <a:p>
            <a:endParaRPr lang="en-GB" sz="2000" dirty="0"/>
          </a:p>
        </p:txBody>
      </p:sp>
      <p:sp>
        <p:nvSpPr>
          <p:cNvPr id="37" name="Text Box 2179"/>
          <p:cNvSpPr txBox="1">
            <a:spLocks noChangeArrowheads="1"/>
          </p:cNvSpPr>
          <p:nvPr/>
        </p:nvSpPr>
        <p:spPr bwMode="auto">
          <a:xfrm>
            <a:off x="432348" y="6984926"/>
            <a:ext cx="8072209" cy="727291"/>
          </a:xfrm>
          <a:prstGeom prst="rect">
            <a:avLst/>
          </a:prstGeom>
          <a:solidFill>
            <a:srgbClr val="FFFF99"/>
          </a:solidFill>
          <a:ln w="127000">
            <a:solidFill>
              <a:schemeClr val="hlink"/>
            </a:solidFill>
            <a:miter lim="800000"/>
            <a:headEnd/>
            <a:tailEnd/>
          </a:ln>
        </p:spPr>
        <p:txBody>
          <a:bodyPr lIns="66845" tIns="33426" rIns="66845" bIns="33426"/>
          <a:lstStyle/>
          <a:p>
            <a:pPr algn="ctr" defTabSz="666083" fontAlgn="base">
              <a:spcBef>
                <a:spcPct val="50000"/>
              </a:spcBef>
            </a:pPr>
            <a:r>
              <a:rPr lang="en-GB" sz="2700" b="1" dirty="0" smtClean="0">
                <a:solidFill>
                  <a:srgbClr val="000099"/>
                </a:solidFill>
                <a:latin typeface="TUOS Blake" pitchFamily="34" charset="0"/>
              </a:rPr>
              <a:t>Methods (Stage 1)</a:t>
            </a:r>
            <a:endParaRPr lang="en-GB" sz="2700" b="1" dirty="0">
              <a:solidFill>
                <a:srgbClr val="000099"/>
              </a:solidFill>
              <a:latin typeface="TUOS Blake" pitchFamily="34" charset="0"/>
            </a:endParaRPr>
          </a:p>
        </p:txBody>
      </p:sp>
      <p:pic>
        <p:nvPicPr>
          <p:cNvPr id="1081" name="Picture 57"/>
          <p:cNvPicPr>
            <a:picLocks noChangeAspect="1" noChangeArrowheads="1"/>
          </p:cNvPicPr>
          <p:nvPr/>
        </p:nvPicPr>
        <p:blipFill>
          <a:blip r:embed="rId6" cstate="print"/>
          <a:srcRect/>
          <a:stretch>
            <a:fillRect/>
          </a:stretch>
        </p:blipFill>
        <p:spPr bwMode="auto">
          <a:xfrm>
            <a:off x="576364" y="10801350"/>
            <a:ext cx="7704856" cy="3853464"/>
          </a:xfrm>
          <a:prstGeom prst="rect">
            <a:avLst/>
          </a:prstGeom>
          <a:noFill/>
          <a:ln w="9525" cap="flat" cmpd="sng" algn="ctr">
            <a:noFill/>
            <a:prstDash val="solid"/>
            <a:miter lim="800000"/>
            <a:headEnd/>
            <a:tailEnd/>
          </a:ln>
          <a:effectLst/>
        </p:spPr>
      </p:pic>
      <p:graphicFrame>
        <p:nvGraphicFramePr>
          <p:cNvPr id="44" name="Table 43"/>
          <p:cNvGraphicFramePr>
            <a:graphicFrameLocks noGrp="1"/>
          </p:cNvGraphicFramePr>
          <p:nvPr/>
        </p:nvGraphicFramePr>
        <p:xfrm>
          <a:off x="576364" y="16273958"/>
          <a:ext cx="7776865" cy="1188720"/>
        </p:xfrm>
        <a:graphic>
          <a:graphicData uri="http://schemas.openxmlformats.org/drawingml/2006/table">
            <a:tbl>
              <a:tblPr firstRow="1" bandRow="1">
                <a:tableStyleId>{F5AB1C69-6EDB-4FF4-983F-18BD219EF322}</a:tableStyleId>
              </a:tblPr>
              <a:tblGrid>
                <a:gridCol w="4027305"/>
                <a:gridCol w="1944216"/>
                <a:gridCol w="1805344"/>
              </a:tblGrid>
              <a:tr h="372237">
                <a:tc>
                  <a:txBody>
                    <a:bodyPr/>
                    <a:lstStyle/>
                    <a:p>
                      <a:pPr algn="ctr"/>
                      <a:endParaRPr lang="en-GB" dirty="0"/>
                    </a:p>
                  </a:txBody>
                  <a:tcPr/>
                </a:tc>
                <a:tc>
                  <a:txBody>
                    <a:bodyPr/>
                    <a:lstStyle/>
                    <a:p>
                      <a:pPr algn="ctr"/>
                      <a:r>
                        <a:rPr lang="en-GB" dirty="0" smtClean="0">
                          <a:solidFill>
                            <a:schemeClr val="tx1"/>
                          </a:solidFill>
                        </a:rPr>
                        <a:t>U1</a:t>
                      </a:r>
                      <a:endParaRPr lang="en-GB" dirty="0">
                        <a:solidFill>
                          <a:schemeClr val="tx1"/>
                        </a:solidFill>
                      </a:endParaRPr>
                    </a:p>
                  </a:txBody>
                  <a:tcPr/>
                </a:tc>
                <a:tc>
                  <a:txBody>
                    <a:bodyPr/>
                    <a:lstStyle/>
                    <a:p>
                      <a:pPr algn="ctr"/>
                      <a:r>
                        <a:rPr lang="en-GB" dirty="0" smtClean="0">
                          <a:solidFill>
                            <a:schemeClr val="tx1"/>
                          </a:solidFill>
                        </a:rPr>
                        <a:t>U2</a:t>
                      </a:r>
                      <a:endParaRPr lang="en-GB" dirty="0">
                        <a:solidFill>
                          <a:schemeClr val="tx1"/>
                        </a:solidFill>
                      </a:endParaRPr>
                    </a:p>
                  </a:txBody>
                  <a:tcPr/>
                </a:tc>
              </a:tr>
              <a:tr h="372237">
                <a:tc>
                  <a:txBody>
                    <a:bodyPr/>
                    <a:lstStyle/>
                    <a:p>
                      <a:r>
                        <a:rPr lang="en-GB" dirty="0" smtClean="0"/>
                        <a:t>Mean Value</a:t>
                      </a:r>
                      <a:endParaRPr lang="en-GB" dirty="0"/>
                    </a:p>
                  </a:txBody>
                  <a:tcPr/>
                </a:tc>
                <a:tc>
                  <a:txBody>
                    <a:bodyPr/>
                    <a:lstStyle/>
                    <a:p>
                      <a:pPr algn="ctr"/>
                      <a:r>
                        <a:rPr lang="en-GB" dirty="0" smtClean="0"/>
                        <a:t>0.60</a:t>
                      </a:r>
                      <a:endParaRPr lang="en-GB" dirty="0"/>
                    </a:p>
                  </a:txBody>
                  <a:tcPr/>
                </a:tc>
                <a:tc>
                  <a:txBody>
                    <a:bodyPr/>
                    <a:lstStyle/>
                    <a:p>
                      <a:pPr algn="ctr"/>
                      <a:r>
                        <a:rPr lang="en-GB" dirty="0" smtClean="0"/>
                        <a:t>0.55</a:t>
                      </a:r>
                      <a:endParaRPr lang="en-GB" dirty="0"/>
                    </a:p>
                  </a:txBody>
                  <a:tcPr/>
                </a:tc>
              </a:tr>
              <a:tr h="372237">
                <a:tc>
                  <a:txBody>
                    <a:bodyPr/>
                    <a:lstStyle/>
                    <a:p>
                      <a:r>
                        <a:rPr lang="en-GB" dirty="0" smtClean="0"/>
                        <a:t>95% Confidence Interval of Mean</a:t>
                      </a:r>
                      <a:endParaRPr lang="en-GB" dirty="0"/>
                    </a:p>
                  </a:txBody>
                  <a:tcPr/>
                </a:tc>
                <a:tc>
                  <a:txBody>
                    <a:bodyPr/>
                    <a:lstStyle/>
                    <a:p>
                      <a:pPr algn="ctr"/>
                      <a:r>
                        <a:rPr lang="en-GB" dirty="0" smtClean="0"/>
                        <a:t>0.555 – 0.644</a:t>
                      </a:r>
                      <a:endParaRPr lang="en-GB" dirty="0"/>
                    </a:p>
                  </a:txBody>
                  <a:tcPr/>
                </a:tc>
                <a:tc>
                  <a:txBody>
                    <a:bodyPr/>
                    <a:lstStyle/>
                    <a:p>
                      <a:pPr algn="ctr"/>
                      <a:r>
                        <a:rPr lang="en-GB" dirty="0" smtClean="0"/>
                        <a:t>0.506-0.594</a:t>
                      </a:r>
                      <a:endParaRPr lang="en-GB" dirty="0"/>
                    </a:p>
                  </a:txBody>
                  <a:tcPr/>
                </a:tc>
              </a:tr>
            </a:tbl>
          </a:graphicData>
        </a:graphic>
      </p:graphicFrame>
      <p:sp>
        <p:nvSpPr>
          <p:cNvPr id="38" name="Text Box 2572"/>
          <p:cNvSpPr txBox="1">
            <a:spLocks noChangeArrowheads="1"/>
          </p:cNvSpPr>
          <p:nvPr/>
        </p:nvSpPr>
        <p:spPr bwMode="auto">
          <a:xfrm>
            <a:off x="8929292" y="12745566"/>
            <a:ext cx="8424936" cy="792088"/>
          </a:xfrm>
          <a:prstGeom prst="rect">
            <a:avLst/>
          </a:prstGeom>
          <a:solidFill>
            <a:srgbClr val="FFFF99"/>
          </a:solidFill>
          <a:ln w="127000">
            <a:solidFill>
              <a:schemeClr val="hlink"/>
            </a:solidFill>
            <a:miter lim="800000"/>
            <a:headEnd/>
            <a:tailEnd/>
          </a:ln>
        </p:spPr>
        <p:txBody>
          <a:bodyPr lIns="66845" tIns="33426" rIns="66845" bIns="33426"/>
          <a:lstStyle/>
          <a:p>
            <a:pPr algn="ctr" defTabSz="666083" fontAlgn="base">
              <a:spcBef>
                <a:spcPct val="50000"/>
              </a:spcBef>
            </a:pPr>
            <a:r>
              <a:rPr lang="en-GB" sz="2700" b="1" dirty="0" smtClean="0">
                <a:solidFill>
                  <a:srgbClr val="000099"/>
                </a:solidFill>
                <a:latin typeface="TUOS Blake" pitchFamily="34" charset="0"/>
              </a:rPr>
              <a:t>Results (Stage 1)</a:t>
            </a:r>
            <a:endParaRPr lang="en-GB" sz="2700" b="1" dirty="0">
              <a:solidFill>
                <a:srgbClr val="000099"/>
              </a:solidFill>
              <a:latin typeface="TUOS Blake" pitchFamily="34" charset="0"/>
            </a:endParaRPr>
          </a:p>
        </p:txBody>
      </p:sp>
      <p:sp>
        <p:nvSpPr>
          <p:cNvPr id="40" name="Text Box 2177"/>
          <p:cNvSpPr txBox="1">
            <a:spLocks noChangeArrowheads="1"/>
          </p:cNvSpPr>
          <p:nvPr/>
        </p:nvSpPr>
        <p:spPr bwMode="auto">
          <a:xfrm>
            <a:off x="17786276" y="4176614"/>
            <a:ext cx="8072209" cy="8496944"/>
          </a:xfrm>
          <a:prstGeom prst="rect">
            <a:avLst/>
          </a:prstGeom>
          <a:solidFill>
            <a:schemeClr val="bg1"/>
          </a:solidFill>
          <a:ln w="127000" algn="ctr">
            <a:solidFill>
              <a:schemeClr val="hlink"/>
            </a:solidFill>
            <a:miter lim="800000"/>
            <a:headEnd/>
            <a:tailEnd/>
          </a:ln>
        </p:spPr>
        <p:txBody>
          <a:bodyPr lIns="78949" tIns="0" rIns="250011" bIns="131587"/>
          <a:lstStyle/>
          <a:p>
            <a:endParaRPr lang="en-GB" sz="1400" dirty="0" smtClean="0"/>
          </a:p>
          <a:p>
            <a:r>
              <a:rPr lang="en-GB" sz="2000" dirty="0" smtClean="0"/>
              <a:t>Figure 3: The mean maximum and minimum differences between U1 and U2. </a:t>
            </a:r>
          </a:p>
          <a:p>
            <a:endParaRPr lang="en-GB" sz="2000" dirty="0" smtClean="0"/>
          </a:p>
          <a:p>
            <a:endParaRPr lang="en-GB" sz="2000" dirty="0" smtClean="0"/>
          </a:p>
          <a:p>
            <a:endParaRPr lang="en-GB" sz="2000" dirty="0" smtClean="0"/>
          </a:p>
          <a:p>
            <a:endParaRPr lang="en-GB" sz="2000" dirty="0" smtClean="0"/>
          </a:p>
          <a:p>
            <a:endParaRPr lang="en-GB" sz="2000" dirty="0" smtClean="0"/>
          </a:p>
          <a:p>
            <a:endParaRPr lang="en-GB" sz="2000" dirty="0" smtClean="0"/>
          </a:p>
          <a:p>
            <a:endParaRPr lang="en-GB" sz="2000" dirty="0" smtClean="0"/>
          </a:p>
          <a:p>
            <a:endParaRPr lang="en-GB" sz="2000" dirty="0" smtClean="0"/>
          </a:p>
          <a:p>
            <a:endParaRPr lang="en-GB" sz="2000" dirty="0" smtClean="0"/>
          </a:p>
          <a:p>
            <a:endParaRPr lang="en-GB" sz="2000" dirty="0" smtClean="0"/>
          </a:p>
          <a:p>
            <a:endParaRPr lang="en-GB" sz="2000" dirty="0" smtClean="0"/>
          </a:p>
          <a:p>
            <a:endParaRPr lang="en-GB" sz="2000" dirty="0" smtClean="0"/>
          </a:p>
          <a:p>
            <a:endParaRPr lang="en-GB" sz="2000" dirty="0" smtClean="0"/>
          </a:p>
          <a:p>
            <a:endParaRPr lang="en-GB" sz="2000" dirty="0" smtClean="0"/>
          </a:p>
          <a:p>
            <a:endParaRPr lang="en-GB" sz="2000" dirty="0" smtClean="0"/>
          </a:p>
          <a:p>
            <a:pPr marL="6350" indent="9525" defTabSz="666083" fontAlgn="base"/>
            <a:endParaRPr lang="en-GB" sz="2000" dirty="0" smtClean="0">
              <a:latin typeface="TUOS Blake" pitchFamily="34" charset="0"/>
              <a:cs typeface="Times New Roman" pitchFamily="18" charset="0"/>
            </a:endParaRPr>
          </a:p>
          <a:p>
            <a:pPr marL="6350" indent="9525" defTabSz="666083" fontAlgn="base"/>
            <a:r>
              <a:rPr lang="en-GB" sz="2000" dirty="0" smtClean="0">
                <a:latin typeface="TUOS Blake" pitchFamily="34" charset="0"/>
                <a:cs typeface="Times New Roman" pitchFamily="18" charset="0"/>
              </a:rPr>
              <a:t>It is seen that independently sampling U1 and U2 violates the assumption of monotonicity. </a:t>
            </a:r>
          </a:p>
          <a:p>
            <a:pPr marL="6350" indent="9525" defTabSz="666083" fontAlgn="base"/>
            <a:endParaRPr lang="en-GB" sz="2000" dirty="0" smtClean="0">
              <a:latin typeface="TUOS Blake" pitchFamily="34" charset="0"/>
              <a:cs typeface="Times New Roman" pitchFamily="18" charset="0"/>
            </a:endParaRPr>
          </a:p>
          <a:p>
            <a:pPr marL="6350" indent="9525" defTabSz="666083" fontAlgn="base"/>
            <a:r>
              <a:rPr lang="en-GB" sz="2000" dirty="0" smtClean="0">
                <a:latin typeface="TUOS Blake" pitchFamily="34" charset="0"/>
                <a:cs typeface="Times New Roman" pitchFamily="18" charset="0"/>
              </a:rPr>
              <a:t>U</a:t>
            </a:r>
            <a:r>
              <a:rPr lang="en-GB" sz="2000" dirty="0" smtClean="0"/>
              <a:t>sing the same random number or setting a CV value equal to </a:t>
            </a:r>
            <a:r>
              <a:rPr lang="en-GB" sz="2000" dirty="0" err="1" smtClean="0"/>
              <a:t>aivm</a:t>
            </a:r>
            <a:r>
              <a:rPr lang="en-GB" sz="2000" dirty="0" smtClean="0"/>
              <a:t> does not allow the uncertainty to be captured in the Monte Carlo sampling.  Methods 3-6, which were shown to produce a bias mean estimate of the difference, also provided a greatly inflated estimate of the uncertainty.</a:t>
            </a:r>
          </a:p>
          <a:p>
            <a:endParaRPr lang="en-GB" sz="2000" dirty="0">
              <a:solidFill>
                <a:srgbClr val="292526"/>
              </a:solidFill>
              <a:latin typeface="TUOS Blake" pitchFamily="34" charset="0"/>
              <a:cs typeface="Times New Roman" pitchFamily="18" charset="0"/>
            </a:endParaRPr>
          </a:p>
        </p:txBody>
      </p:sp>
      <p:pic>
        <p:nvPicPr>
          <p:cNvPr id="1028" name="Picture 4"/>
          <p:cNvPicPr>
            <a:picLocks noChangeAspect="1" noChangeArrowheads="1"/>
          </p:cNvPicPr>
          <p:nvPr/>
        </p:nvPicPr>
        <p:blipFill>
          <a:blip r:embed="rId7" cstate="print"/>
          <a:srcRect/>
          <a:stretch>
            <a:fillRect/>
          </a:stretch>
        </p:blipFill>
        <p:spPr bwMode="auto">
          <a:xfrm>
            <a:off x="9073308" y="15337854"/>
            <a:ext cx="8113684" cy="4884119"/>
          </a:xfrm>
          <a:prstGeom prst="rect">
            <a:avLst/>
          </a:prstGeom>
          <a:noFill/>
          <a:ln w="9525">
            <a:noFill/>
            <a:miter lim="800000"/>
            <a:headEnd/>
            <a:tailEnd/>
          </a:ln>
        </p:spPr>
      </p:pic>
      <p:pic>
        <p:nvPicPr>
          <p:cNvPr id="2" name="Picture 5"/>
          <p:cNvPicPr>
            <a:picLocks noChangeAspect="1" noChangeArrowheads="1"/>
          </p:cNvPicPr>
          <p:nvPr/>
        </p:nvPicPr>
        <p:blipFill>
          <a:blip r:embed="rId8" cstate="print"/>
          <a:srcRect/>
          <a:stretch>
            <a:fillRect/>
          </a:stretch>
        </p:blipFill>
        <p:spPr bwMode="auto">
          <a:xfrm>
            <a:off x="18002300" y="5256734"/>
            <a:ext cx="7560840" cy="4500500"/>
          </a:xfrm>
          <a:prstGeom prst="rect">
            <a:avLst/>
          </a:prstGeom>
          <a:noFill/>
          <a:ln w="9525">
            <a:noFill/>
            <a:miter lim="800000"/>
            <a:headEnd/>
            <a:tailEnd/>
          </a:ln>
        </p:spPr>
      </p:pic>
      <p:sp>
        <p:nvSpPr>
          <p:cNvPr id="42" name="Text Box 2177"/>
          <p:cNvSpPr txBox="1">
            <a:spLocks noChangeArrowheads="1"/>
          </p:cNvSpPr>
          <p:nvPr/>
        </p:nvSpPr>
        <p:spPr bwMode="auto">
          <a:xfrm>
            <a:off x="17786276" y="13465646"/>
            <a:ext cx="8072209" cy="2304256"/>
          </a:xfrm>
          <a:prstGeom prst="rect">
            <a:avLst/>
          </a:prstGeom>
          <a:solidFill>
            <a:schemeClr val="bg1"/>
          </a:solidFill>
          <a:ln w="127000" algn="ctr">
            <a:solidFill>
              <a:schemeClr val="hlink"/>
            </a:solidFill>
            <a:miter lim="800000"/>
            <a:headEnd/>
            <a:tailEnd/>
          </a:ln>
        </p:spPr>
        <p:txBody>
          <a:bodyPr lIns="78949" tIns="0" rIns="250011" bIns="131587"/>
          <a:lstStyle/>
          <a:p>
            <a:endParaRPr lang="en-GB" sz="1400" dirty="0" smtClean="0"/>
          </a:p>
          <a:p>
            <a:r>
              <a:rPr lang="en-GB" sz="2000" dirty="0" smtClean="0"/>
              <a:t>Those methods that were not rejected involved judiciously selecting a co-variance parameter or expressing a belief in the difference in the utilities via a statistical distribution (in this case a Beta distribution). Both of these approaches would need the input of a clinical expert in order to produce a confidence interval around the difference that would be seen as plausible.</a:t>
            </a:r>
          </a:p>
          <a:p>
            <a:r>
              <a:rPr lang="en-GB" sz="2000" dirty="0" smtClean="0"/>
              <a:t>.</a:t>
            </a:r>
          </a:p>
          <a:p>
            <a:endParaRPr lang="en-GB" sz="2000" dirty="0"/>
          </a:p>
          <a:p>
            <a:endParaRPr lang="en-GB" sz="2000" dirty="0">
              <a:solidFill>
                <a:srgbClr val="292526"/>
              </a:solidFill>
              <a:latin typeface="TUOS Blake" pitchFamily="34" charset="0"/>
              <a:cs typeface="Times New Roman" pitchFamily="18" charset="0"/>
            </a:endParaRPr>
          </a:p>
        </p:txBody>
      </p:sp>
      <p:sp>
        <p:nvSpPr>
          <p:cNvPr id="43" name="Text Box 2290"/>
          <p:cNvSpPr txBox="1">
            <a:spLocks noChangeArrowheads="1"/>
          </p:cNvSpPr>
          <p:nvPr/>
        </p:nvSpPr>
        <p:spPr bwMode="auto">
          <a:xfrm rot="10800000" flipV="1">
            <a:off x="17786276" y="12738354"/>
            <a:ext cx="8064896" cy="727291"/>
          </a:xfrm>
          <a:prstGeom prst="rect">
            <a:avLst/>
          </a:prstGeom>
          <a:solidFill>
            <a:srgbClr val="FFFF99"/>
          </a:solidFill>
          <a:ln w="127000">
            <a:solidFill>
              <a:schemeClr val="hlink"/>
            </a:solidFill>
            <a:miter lim="800000"/>
            <a:headEnd/>
            <a:tailEnd/>
          </a:ln>
        </p:spPr>
        <p:txBody>
          <a:bodyPr lIns="66845" tIns="33426" rIns="66845" bIns="33426"/>
          <a:lstStyle/>
          <a:p>
            <a:pPr algn="ctr" defTabSz="666083" fontAlgn="base">
              <a:spcBef>
                <a:spcPct val="50000"/>
              </a:spcBef>
            </a:pPr>
            <a:r>
              <a:rPr lang="en-GB" sz="2700" b="1" dirty="0" smtClean="0">
                <a:solidFill>
                  <a:srgbClr val="000099"/>
                </a:solidFill>
                <a:latin typeface="TUOS Blake" pitchFamily="34" charset="0"/>
              </a:rPr>
              <a:t>Conclusion(Stage 1)</a:t>
            </a:r>
            <a:endParaRPr lang="en-GB" sz="2700" b="1" dirty="0">
              <a:solidFill>
                <a:srgbClr val="000099"/>
              </a:solidFill>
              <a:latin typeface="TUOS Blake" pitchFamily="34" charset="0"/>
            </a:endParaRPr>
          </a:p>
        </p:txBody>
      </p:sp>
      <p:sp>
        <p:nvSpPr>
          <p:cNvPr id="39" name="Text Box 2179"/>
          <p:cNvSpPr txBox="1">
            <a:spLocks noChangeArrowheads="1"/>
          </p:cNvSpPr>
          <p:nvPr/>
        </p:nvSpPr>
        <p:spPr bwMode="auto">
          <a:xfrm>
            <a:off x="17786276" y="15841910"/>
            <a:ext cx="8072209" cy="727291"/>
          </a:xfrm>
          <a:prstGeom prst="rect">
            <a:avLst/>
          </a:prstGeom>
          <a:solidFill>
            <a:srgbClr val="FFFF99"/>
          </a:solidFill>
          <a:ln w="127000">
            <a:solidFill>
              <a:schemeClr val="hlink"/>
            </a:solidFill>
            <a:miter lim="800000"/>
            <a:headEnd/>
            <a:tailEnd/>
          </a:ln>
        </p:spPr>
        <p:txBody>
          <a:bodyPr lIns="66845" tIns="33426" rIns="66845" bIns="33426"/>
          <a:lstStyle/>
          <a:p>
            <a:pPr algn="ctr" defTabSz="666083" fontAlgn="base">
              <a:spcBef>
                <a:spcPct val="50000"/>
              </a:spcBef>
            </a:pPr>
            <a:r>
              <a:rPr lang="en-GB" sz="2700" b="1" dirty="0" smtClean="0">
                <a:solidFill>
                  <a:srgbClr val="000099"/>
                </a:solidFill>
                <a:latin typeface="TUOS Blake" pitchFamily="34" charset="0"/>
              </a:rPr>
              <a:t>Methods (Stage 2)</a:t>
            </a:r>
            <a:endParaRPr lang="en-GB" sz="2700" b="1" dirty="0">
              <a:solidFill>
                <a:srgbClr val="000099"/>
              </a:solidFill>
              <a:latin typeface="TUOS Blake" pitchFamily="34" charset="0"/>
            </a:endParaRPr>
          </a:p>
        </p:txBody>
      </p:sp>
      <p:sp>
        <p:nvSpPr>
          <p:cNvPr id="41" name="Text Box 2177"/>
          <p:cNvSpPr txBox="1">
            <a:spLocks noChangeArrowheads="1"/>
          </p:cNvSpPr>
          <p:nvPr/>
        </p:nvSpPr>
        <p:spPr bwMode="auto">
          <a:xfrm>
            <a:off x="17786276" y="16633998"/>
            <a:ext cx="8072209" cy="4752528"/>
          </a:xfrm>
          <a:prstGeom prst="rect">
            <a:avLst/>
          </a:prstGeom>
          <a:solidFill>
            <a:schemeClr val="bg1"/>
          </a:solidFill>
          <a:ln w="127000" algn="ctr">
            <a:solidFill>
              <a:schemeClr val="hlink"/>
            </a:solidFill>
            <a:miter lim="800000"/>
            <a:headEnd/>
            <a:tailEnd/>
          </a:ln>
        </p:spPr>
        <p:txBody>
          <a:bodyPr lIns="78949" tIns="0" rIns="250011" bIns="131587"/>
          <a:lstStyle/>
          <a:p>
            <a:pPr marL="187223" indent="7201" defTabSz="388849" fontAlgn="base">
              <a:tabLst>
                <a:tab pos="10750944" algn="l"/>
              </a:tabLst>
            </a:pPr>
            <a:endParaRPr lang="en-GB" sz="2000" b="1" dirty="0">
              <a:solidFill>
                <a:srgbClr val="292526"/>
              </a:solidFill>
              <a:latin typeface="TUOS Blake" pitchFamily="34" charset="0"/>
              <a:cs typeface="Times New Roman" pitchFamily="18" charset="0"/>
            </a:endParaRPr>
          </a:p>
          <a:p>
            <a:r>
              <a:rPr lang="en-GB" sz="2000" dirty="0" smtClean="0">
                <a:latin typeface="TUOS Blake" pitchFamily="34" charset="0"/>
                <a:cs typeface="Times New Roman" pitchFamily="18" charset="0"/>
              </a:rPr>
              <a:t>The  differences in the non-rejected methods were further explored with the addition of a third health state (mild disease – U0) to the dummy data set. The value for U0 was greater than for U1. The summary data for U0 was a mean of 0.65 and a 95% confidence interval of 0.603 – 0.697.</a:t>
            </a:r>
            <a:r>
              <a:rPr lang="en-US" sz="2000" dirty="0" smtClean="0"/>
              <a:t> Three methods, all of which upheld </a:t>
            </a:r>
            <a:r>
              <a:rPr lang="en-US" sz="2000" dirty="0" err="1" smtClean="0"/>
              <a:t>monotonicity</a:t>
            </a:r>
            <a:r>
              <a:rPr lang="en-US" sz="2000" dirty="0" smtClean="0"/>
              <a:t> were evaluated.</a:t>
            </a:r>
          </a:p>
          <a:p>
            <a:endParaRPr lang="en-GB" sz="2000" dirty="0" smtClean="0">
              <a:latin typeface="TUOS Blake" pitchFamily="34" charset="0"/>
              <a:cs typeface="Times New Roman" pitchFamily="18" charset="0"/>
            </a:endParaRPr>
          </a:p>
          <a:p>
            <a:r>
              <a:rPr lang="en-GB" sz="2000" dirty="0" smtClean="0"/>
              <a:t>Particular attention was paid to the potential for correlations between the values in each methodology. The suitability of each method for incorporating clinical belief, such as that if the difference between U0 and U1 were larger than average, the difference between U1 and U2 was also likely to  be larger (or would be smaller) than average, was assessed.</a:t>
            </a:r>
          </a:p>
        </p:txBody>
      </p:sp>
      <p:sp>
        <p:nvSpPr>
          <p:cNvPr id="45" name="Text Box 2572"/>
          <p:cNvSpPr txBox="1">
            <a:spLocks noChangeArrowheads="1"/>
          </p:cNvSpPr>
          <p:nvPr/>
        </p:nvSpPr>
        <p:spPr bwMode="auto">
          <a:xfrm>
            <a:off x="26355228" y="3384526"/>
            <a:ext cx="11089232" cy="727291"/>
          </a:xfrm>
          <a:prstGeom prst="rect">
            <a:avLst/>
          </a:prstGeom>
          <a:solidFill>
            <a:srgbClr val="FFFF99"/>
          </a:solidFill>
          <a:ln w="127000">
            <a:solidFill>
              <a:schemeClr val="hlink"/>
            </a:solidFill>
            <a:miter lim="800000"/>
            <a:headEnd/>
            <a:tailEnd/>
          </a:ln>
        </p:spPr>
        <p:txBody>
          <a:bodyPr lIns="66845" tIns="33426" rIns="66845" bIns="33426"/>
          <a:lstStyle/>
          <a:p>
            <a:pPr algn="ctr" defTabSz="666083" fontAlgn="base">
              <a:spcBef>
                <a:spcPct val="50000"/>
              </a:spcBef>
            </a:pPr>
            <a:r>
              <a:rPr lang="en-GB" sz="2700" b="1" dirty="0" smtClean="0">
                <a:solidFill>
                  <a:srgbClr val="000099"/>
                </a:solidFill>
                <a:latin typeface="TUOS Blake" pitchFamily="34" charset="0"/>
              </a:rPr>
              <a:t>Methodologies Evaluated (Stage 2)</a:t>
            </a:r>
            <a:endParaRPr lang="en-GB" sz="2700" b="1" dirty="0">
              <a:solidFill>
                <a:srgbClr val="000099"/>
              </a:solidFill>
              <a:latin typeface="TUOS Blake" pitchFamily="34" charset="0"/>
            </a:endParaRPr>
          </a:p>
        </p:txBody>
      </p:sp>
      <p:sp>
        <p:nvSpPr>
          <p:cNvPr id="46" name="Text Box 1331"/>
          <p:cNvSpPr txBox="1">
            <a:spLocks noChangeArrowheads="1"/>
          </p:cNvSpPr>
          <p:nvPr/>
        </p:nvSpPr>
        <p:spPr bwMode="auto">
          <a:xfrm>
            <a:off x="26355228" y="4104606"/>
            <a:ext cx="11089232" cy="3888432"/>
          </a:xfrm>
          <a:prstGeom prst="rect">
            <a:avLst/>
          </a:prstGeom>
          <a:solidFill>
            <a:schemeClr val="bg1"/>
          </a:solidFill>
          <a:ln w="127000" algn="ctr">
            <a:solidFill>
              <a:schemeClr val="hlink"/>
            </a:solidFill>
            <a:miter lim="800000"/>
            <a:headEnd/>
            <a:tailEnd/>
          </a:ln>
        </p:spPr>
        <p:txBody>
          <a:bodyPr lIns="78949" tIns="0" rIns="250011" bIns="131587"/>
          <a:lstStyle/>
          <a:p>
            <a:endParaRPr lang="en-GB" sz="2000" dirty="0" smtClean="0"/>
          </a:p>
          <a:p>
            <a:r>
              <a:rPr lang="en-US" sz="2000" dirty="0" smtClean="0"/>
              <a:t>1) Using independent Beta distributions to describe the difference between U0 and U1 and U1 and U2. Both Beta distributions were assumed to be (1,19).</a:t>
            </a:r>
          </a:p>
          <a:p>
            <a:r>
              <a:rPr lang="en-US" sz="2000" dirty="0" smtClean="0"/>
              <a:t>2) Using a Beta distribution to describe the difference between U0 and U2, (assumed to be 16,144) and a second Beta distribution (assumed to be 70,70) to indicate where the value of U1 was estimated to lie within this range.</a:t>
            </a:r>
          </a:p>
          <a:p>
            <a:r>
              <a:rPr lang="en-US" sz="2000" dirty="0" smtClean="0"/>
              <a:t>3) Selecting co-variance parameters (U0-U1; U0-U2; and U0-U3). Three different sets of parameters were chosen to provide a positive correlation between U0-U1 and U1 to U2, a negative correlation and a small correlation. </a:t>
            </a:r>
          </a:p>
          <a:p>
            <a:endParaRPr lang="en-US" sz="2000" dirty="0" smtClean="0"/>
          </a:p>
          <a:p>
            <a:r>
              <a:rPr lang="en-GB" sz="2000" dirty="0" smtClean="0">
                <a:latin typeface="TUOS Blake" pitchFamily="34" charset="0"/>
                <a:cs typeface="Times New Roman" pitchFamily="18" charset="0"/>
              </a:rPr>
              <a:t>The values chosen to populate these models are illustrative only and assumed to be reasonable representations of the differences between U0, U1 and U2.</a:t>
            </a:r>
            <a:endParaRPr lang="en-US" sz="2000" dirty="0" smtClean="0"/>
          </a:p>
          <a:p>
            <a:endParaRPr lang="en-US" sz="2000" dirty="0" smtClean="0"/>
          </a:p>
          <a:p>
            <a:endParaRPr lang="en-GB" sz="2000" dirty="0"/>
          </a:p>
        </p:txBody>
      </p:sp>
      <p:sp>
        <p:nvSpPr>
          <p:cNvPr id="47" name="Text Box 2572"/>
          <p:cNvSpPr txBox="1">
            <a:spLocks noChangeArrowheads="1"/>
          </p:cNvSpPr>
          <p:nvPr/>
        </p:nvSpPr>
        <p:spPr bwMode="auto">
          <a:xfrm>
            <a:off x="26355228" y="8065046"/>
            <a:ext cx="11089232" cy="720080"/>
          </a:xfrm>
          <a:prstGeom prst="rect">
            <a:avLst/>
          </a:prstGeom>
          <a:solidFill>
            <a:srgbClr val="FFFF99"/>
          </a:solidFill>
          <a:ln w="127000">
            <a:solidFill>
              <a:schemeClr val="hlink"/>
            </a:solidFill>
            <a:miter lim="800000"/>
            <a:headEnd/>
            <a:tailEnd/>
          </a:ln>
        </p:spPr>
        <p:txBody>
          <a:bodyPr lIns="66845" tIns="33426" rIns="66845" bIns="33426"/>
          <a:lstStyle/>
          <a:p>
            <a:pPr algn="ctr" defTabSz="666083" fontAlgn="base">
              <a:spcBef>
                <a:spcPct val="50000"/>
              </a:spcBef>
            </a:pPr>
            <a:r>
              <a:rPr lang="en-GB" sz="2700" b="1" dirty="0" smtClean="0">
                <a:solidFill>
                  <a:srgbClr val="000099"/>
                </a:solidFill>
                <a:latin typeface="TUOS Blake" pitchFamily="34" charset="0"/>
              </a:rPr>
              <a:t>Results (Stage 2)</a:t>
            </a:r>
            <a:endParaRPr lang="en-GB" sz="2700" b="1" dirty="0">
              <a:solidFill>
                <a:srgbClr val="000099"/>
              </a:solidFill>
              <a:latin typeface="TUOS Blake" pitchFamily="34" charset="0"/>
            </a:endParaRPr>
          </a:p>
        </p:txBody>
      </p:sp>
      <p:sp>
        <p:nvSpPr>
          <p:cNvPr id="48" name="Text Box 2177"/>
          <p:cNvSpPr txBox="1">
            <a:spLocks noChangeArrowheads="1"/>
          </p:cNvSpPr>
          <p:nvPr/>
        </p:nvSpPr>
        <p:spPr bwMode="auto">
          <a:xfrm>
            <a:off x="26355228" y="8857134"/>
            <a:ext cx="11089232" cy="12529392"/>
          </a:xfrm>
          <a:prstGeom prst="rect">
            <a:avLst/>
          </a:prstGeom>
          <a:solidFill>
            <a:schemeClr val="bg1"/>
          </a:solidFill>
          <a:ln w="127000" algn="ctr">
            <a:solidFill>
              <a:schemeClr val="hlink"/>
            </a:solidFill>
            <a:miter lim="800000"/>
            <a:headEnd/>
            <a:tailEnd/>
          </a:ln>
        </p:spPr>
        <p:txBody>
          <a:bodyPr lIns="78949" tIns="0" rIns="250011" bIns="131587"/>
          <a:lstStyle/>
          <a:p>
            <a:endParaRPr lang="en-GB" sz="1400" dirty="0" smtClean="0"/>
          </a:p>
          <a:p>
            <a:r>
              <a:rPr lang="en-GB" sz="2000" dirty="0" smtClean="0"/>
              <a:t>The correlation between parameters are shown in Figures 4 to 6. The variance co-variance matrix used for Method 3 are also provided in Figure 6.</a:t>
            </a:r>
          </a:p>
          <a:p>
            <a:endParaRPr lang="en-GB" sz="2000" dirty="0" smtClean="0"/>
          </a:p>
          <a:p>
            <a:r>
              <a:rPr lang="en-GB" sz="2000" dirty="0" smtClean="0"/>
              <a:t>         Figure 4: Methodology 1                                             Figure 5: Methodology 2</a:t>
            </a:r>
          </a:p>
          <a:p>
            <a:endParaRPr lang="en-GB" sz="2000" dirty="0" smtClean="0"/>
          </a:p>
          <a:p>
            <a:endParaRPr lang="en-GB" sz="2000" dirty="0" smtClean="0"/>
          </a:p>
          <a:p>
            <a:endParaRPr lang="en-GB" sz="2000" dirty="0" smtClean="0"/>
          </a:p>
          <a:p>
            <a:endParaRPr lang="en-GB" sz="2000" dirty="0" smtClean="0"/>
          </a:p>
          <a:p>
            <a:endParaRPr lang="en-GB" sz="2000" dirty="0" smtClean="0"/>
          </a:p>
          <a:p>
            <a:endParaRPr lang="en-GB" sz="2000" dirty="0" smtClean="0"/>
          </a:p>
          <a:p>
            <a:endParaRPr lang="en-GB" sz="2000" dirty="0" smtClean="0"/>
          </a:p>
          <a:p>
            <a:endParaRPr lang="en-GB" sz="2000" dirty="0" smtClean="0"/>
          </a:p>
          <a:p>
            <a:endParaRPr lang="en-GB" sz="2000" dirty="0" smtClean="0"/>
          </a:p>
          <a:p>
            <a:endParaRPr lang="en-GB" sz="2000" dirty="0" smtClean="0"/>
          </a:p>
          <a:p>
            <a:endParaRPr lang="en-GB" sz="2000" dirty="0" smtClean="0"/>
          </a:p>
          <a:p>
            <a:r>
              <a:rPr lang="en-GB" sz="2000" dirty="0" smtClean="0"/>
              <a:t>                                                        Figure 6: Methodology 3</a:t>
            </a:r>
          </a:p>
          <a:p>
            <a:endParaRPr lang="en-GB" sz="2000" dirty="0" smtClean="0"/>
          </a:p>
          <a:p>
            <a:endParaRPr lang="en-GB" sz="2000" dirty="0" smtClean="0"/>
          </a:p>
          <a:p>
            <a:endParaRPr lang="en-GB" sz="2000" dirty="0" smtClean="0"/>
          </a:p>
          <a:p>
            <a:endParaRPr lang="en-GB" sz="2000" dirty="0" smtClean="0"/>
          </a:p>
          <a:p>
            <a:endParaRPr lang="en-GB" sz="2000" dirty="0" smtClean="0"/>
          </a:p>
          <a:p>
            <a:endParaRPr lang="en-GB" sz="2000" dirty="0" smtClean="0"/>
          </a:p>
          <a:p>
            <a:endParaRPr lang="en-GB" sz="2000" dirty="0" smtClean="0"/>
          </a:p>
          <a:p>
            <a:endParaRPr lang="en-GB" sz="2000" dirty="0" smtClean="0"/>
          </a:p>
          <a:p>
            <a:endParaRPr lang="en-GB" sz="2000" dirty="0" smtClean="0"/>
          </a:p>
          <a:p>
            <a:endParaRPr lang="en-GB" sz="2000" dirty="0" smtClean="0"/>
          </a:p>
          <a:p>
            <a:endParaRPr lang="en-GB" sz="2000" dirty="0" smtClean="0"/>
          </a:p>
          <a:p>
            <a:endParaRPr lang="en-GB" sz="2000" dirty="0" smtClean="0"/>
          </a:p>
          <a:p>
            <a:endParaRPr lang="en-GB" sz="2000" dirty="0" smtClean="0"/>
          </a:p>
          <a:p>
            <a:endParaRPr lang="en-GB" sz="2000" dirty="0" smtClean="0"/>
          </a:p>
          <a:p>
            <a:r>
              <a:rPr lang="en-GB" sz="2000" dirty="0" smtClean="0"/>
              <a:t>It is seen that there is minimal correlation between the two independent Beta distributions. Method 2 is associated with a positive correlation. This is expected as the difference between U0 and U2 and the point at which U1 divides this range are independently sampled. As such, where the difference between U0 and U2 is larger than average, the difference between U0 and U1 andU1 and U2 are also likely to be larger than average.</a:t>
            </a:r>
          </a:p>
          <a:p>
            <a:endParaRPr lang="en-GB" sz="2000" dirty="0" smtClean="0"/>
          </a:p>
          <a:p>
            <a:r>
              <a:rPr lang="en-GB" sz="2000" dirty="0" smtClean="0"/>
              <a:t>The third method of using a variance-covariance matrix allows control over the correlation between the differences in U0 and U1 and U1 and U2. As such this represents a more flexible methodology than using Beta distributions.</a:t>
            </a:r>
          </a:p>
          <a:p>
            <a:endParaRPr lang="en-GB" sz="2000" dirty="0" smtClean="0"/>
          </a:p>
          <a:p>
            <a:endParaRPr lang="en-GB" sz="2000" dirty="0" smtClean="0"/>
          </a:p>
          <a:p>
            <a:endParaRPr lang="en-GB" sz="2000" dirty="0" smtClean="0"/>
          </a:p>
          <a:p>
            <a:endParaRPr lang="en-GB" sz="2000" dirty="0" smtClean="0"/>
          </a:p>
          <a:p>
            <a:endParaRPr lang="en-GB" sz="2000" dirty="0" smtClean="0"/>
          </a:p>
          <a:p>
            <a:endParaRPr lang="en-GB" sz="2000" dirty="0" smtClean="0"/>
          </a:p>
          <a:p>
            <a:endParaRPr lang="en-GB" sz="2000" dirty="0" smtClean="0"/>
          </a:p>
          <a:p>
            <a:endParaRPr lang="en-GB" sz="2000" dirty="0" smtClean="0"/>
          </a:p>
          <a:p>
            <a:endParaRPr lang="en-GB" sz="2000" dirty="0" smtClean="0"/>
          </a:p>
          <a:p>
            <a:endParaRPr lang="en-GB" sz="2000" dirty="0" smtClean="0"/>
          </a:p>
          <a:p>
            <a:endParaRPr lang="en-GB" sz="2000" dirty="0" smtClean="0"/>
          </a:p>
          <a:p>
            <a:endParaRPr lang="en-GB" sz="2000" dirty="0" smtClean="0"/>
          </a:p>
          <a:p>
            <a:r>
              <a:rPr lang="en-GB" sz="2000" dirty="0" smtClean="0"/>
              <a:t> </a:t>
            </a:r>
          </a:p>
          <a:p>
            <a:endParaRPr lang="en-GB" sz="2000" dirty="0">
              <a:solidFill>
                <a:srgbClr val="292526"/>
              </a:solidFill>
              <a:latin typeface="TUOS Blake" pitchFamily="34" charset="0"/>
              <a:cs typeface="Times New Roman" pitchFamily="18" charset="0"/>
            </a:endParaRPr>
          </a:p>
        </p:txBody>
      </p:sp>
      <p:pic>
        <p:nvPicPr>
          <p:cNvPr id="3" name="Picture 2"/>
          <p:cNvPicPr>
            <a:picLocks noChangeAspect="1" noChangeArrowheads="1"/>
          </p:cNvPicPr>
          <p:nvPr/>
        </p:nvPicPr>
        <p:blipFill>
          <a:blip r:embed="rId9" cstate="print"/>
          <a:srcRect/>
          <a:stretch>
            <a:fillRect/>
          </a:stretch>
        </p:blipFill>
        <p:spPr bwMode="auto">
          <a:xfrm>
            <a:off x="26571252" y="10369302"/>
            <a:ext cx="4422182" cy="2664296"/>
          </a:xfrm>
          <a:prstGeom prst="rect">
            <a:avLst/>
          </a:prstGeom>
          <a:noFill/>
          <a:ln w="9525">
            <a:noFill/>
            <a:miter lim="800000"/>
            <a:headEnd/>
            <a:tailEnd/>
          </a:ln>
        </p:spPr>
      </p:pic>
      <p:pic>
        <p:nvPicPr>
          <p:cNvPr id="4" name="Picture 3"/>
          <p:cNvPicPr>
            <a:picLocks noChangeAspect="1" noChangeArrowheads="1"/>
          </p:cNvPicPr>
          <p:nvPr/>
        </p:nvPicPr>
        <p:blipFill>
          <a:blip r:embed="rId10" cstate="print"/>
          <a:srcRect/>
          <a:stretch>
            <a:fillRect/>
          </a:stretch>
        </p:blipFill>
        <p:spPr bwMode="auto">
          <a:xfrm>
            <a:off x="32187876" y="10369302"/>
            <a:ext cx="4320480" cy="2603022"/>
          </a:xfrm>
          <a:prstGeom prst="rect">
            <a:avLst/>
          </a:prstGeom>
          <a:noFill/>
          <a:ln w="9525">
            <a:noFill/>
            <a:miter lim="800000"/>
            <a:headEnd/>
            <a:tailEnd/>
          </a:ln>
        </p:spPr>
      </p:pic>
      <p:pic>
        <p:nvPicPr>
          <p:cNvPr id="5" name="Picture 4"/>
          <p:cNvPicPr>
            <a:picLocks noChangeAspect="1" noChangeArrowheads="1"/>
          </p:cNvPicPr>
          <p:nvPr/>
        </p:nvPicPr>
        <p:blipFill>
          <a:blip r:embed="rId11" cstate="print"/>
          <a:srcRect/>
          <a:stretch>
            <a:fillRect/>
          </a:stretch>
        </p:blipFill>
        <p:spPr bwMode="auto">
          <a:xfrm>
            <a:off x="26499245" y="14041711"/>
            <a:ext cx="3466034" cy="2088232"/>
          </a:xfrm>
          <a:prstGeom prst="rect">
            <a:avLst/>
          </a:prstGeom>
          <a:noFill/>
          <a:ln w="9525">
            <a:noFill/>
            <a:miter lim="800000"/>
            <a:headEnd/>
            <a:tailEnd/>
          </a:ln>
        </p:spPr>
      </p:pic>
      <p:pic>
        <p:nvPicPr>
          <p:cNvPr id="9" name="Picture 8"/>
          <p:cNvPicPr>
            <a:picLocks noChangeAspect="1" noChangeArrowheads="1"/>
          </p:cNvPicPr>
          <p:nvPr/>
        </p:nvPicPr>
        <p:blipFill>
          <a:blip r:embed="rId12" cstate="print"/>
          <a:srcRect/>
          <a:stretch>
            <a:fillRect/>
          </a:stretch>
        </p:blipFill>
        <p:spPr bwMode="auto">
          <a:xfrm>
            <a:off x="26931292" y="16561990"/>
            <a:ext cx="2447925" cy="771525"/>
          </a:xfrm>
          <a:prstGeom prst="rect">
            <a:avLst/>
          </a:prstGeom>
          <a:noFill/>
          <a:ln w="9525">
            <a:noFill/>
            <a:miter lim="800000"/>
            <a:headEnd/>
            <a:tailEnd/>
          </a:ln>
        </p:spPr>
      </p:pic>
      <p:pic>
        <p:nvPicPr>
          <p:cNvPr id="10" name="Picture 9"/>
          <p:cNvPicPr>
            <a:picLocks noChangeAspect="1" noChangeArrowheads="1"/>
          </p:cNvPicPr>
          <p:nvPr/>
        </p:nvPicPr>
        <p:blipFill>
          <a:blip r:embed="rId13" cstate="print"/>
          <a:srcRect/>
          <a:stretch>
            <a:fillRect/>
          </a:stretch>
        </p:blipFill>
        <p:spPr bwMode="auto">
          <a:xfrm>
            <a:off x="30747716" y="16561990"/>
            <a:ext cx="2447925" cy="771525"/>
          </a:xfrm>
          <a:prstGeom prst="rect">
            <a:avLst/>
          </a:prstGeom>
          <a:noFill/>
          <a:ln w="9525">
            <a:noFill/>
            <a:miter lim="800000"/>
            <a:headEnd/>
            <a:tailEnd/>
          </a:ln>
        </p:spPr>
      </p:pic>
      <p:pic>
        <p:nvPicPr>
          <p:cNvPr id="11" name="Picture 10"/>
          <p:cNvPicPr>
            <a:picLocks noChangeAspect="1" noChangeArrowheads="1"/>
          </p:cNvPicPr>
          <p:nvPr/>
        </p:nvPicPr>
        <p:blipFill>
          <a:blip r:embed="rId14" cstate="print"/>
          <a:srcRect/>
          <a:stretch>
            <a:fillRect/>
          </a:stretch>
        </p:blipFill>
        <p:spPr bwMode="auto">
          <a:xfrm>
            <a:off x="34276108" y="16561990"/>
            <a:ext cx="2447925" cy="771525"/>
          </a:xfrm>
          <a:prstGeom prst="rect">
            <a:avLst/>
          </a:prstGeom>
          <a:noFill/>
          <a:ln w="9525">
            <a:noFill/>
            <a:miter lim="800000"/>
            <a:headEnd/>
            <a:tailEnd/>
          </a:ln>
        </p:spPr>
      </p:pic>
      <p:pic>
        <p:nvPicPr>
          <p:cNvPr id="8" name="Picture 2"/>
          <p:cNvPicPr>
            <a:picLocks noChangeAspect="1" noChangeArrowheads="1"/>
          </p:cNvPicPr>
          <p:nvPr/>
        </p:nvPicPr>
        <p:blipFill>
          <a:blip r:embed="rId15" cstate="print"/>
          <a:srcRect/>
          <a:stretch>
            <a:fillRect/>
          </a:stretch>
        </p:blipFill>
        <p:spPr bwMode="auto">
          <a:xfrm>
            <a:off x="30171652" y="14041710"/>
            <a:ext cx="3466035" cy="2088232"/>
          </a:xfrm>
          <a:prstGeom prst="rect">
            <a:avLst/>
          </a:prstGeom>
          <a:noFill/>
          <a:ln w="9525">
            <a:noFill/>
            <a:miter lim="800000"/>
            <a:headEnd/>
            <a:tailEnd/>
          </a:ln>
        </p:spPr>
      </p:pic>
      <p:pic>
        <p:nvPicPr>
          <p:cNvPr id="12" name="Picture 3"/>
          <p:cNvPicPr>
            <a:picLocks noChangeAspect="1" noChangeArrowheads="1"/>
          </p:cNvPicPr>
          <p:nvPr/>
        </p:nvPicPr>
        <p:blipFill>
          <a:blip r:embed="rId16" cstate="print"/>
          <a:srcRect/>
          <a:stretch>
            <a:fillRect/>
          </a:stretch>
        </p:blipFill>
        <p:spPr bwMode="auto">
          <a:xfrm>
            <a:off x="33772052" y="14041711"/>
            <a:ext cx="3466035" cy="2088232"/>
          </a:xfrm>
          <a:prstGeom prst="rect">
            <a:avLst/>
          </a:prstGeom>
          <a:noFill/>
          <a:ln w="9525">
            <a:noFill/>
            <a:miter lim="800000"/>
            <a:headEnd/>
            <a:tailEnd/>
          </a:ln>
        </p:spPr>
      </p:pic>
      <p:sp>
        <p:nvSpPr>
          <p:cNvPr id="52" name="Text Box 2177"/>
          <p:cNvSpPr txBox="1">
            <a:spLocks noChangeArrowheads="1"/>
          </p:cNvSpPr>
          <p:nvPr/>
        </p:nvSpPr>
        <p:spPr bwMode="auto">
          <a:xfrm>
            <a:off x="37876509" y="4176614"/>
            <a:ext cx="4968552" cy="13033448"/>
          </a:xfrm>
          <a:prstGeom prst="rect">
            <a:avLst/>
          </a:prstGeom>
          <a:solidFill>
            <a:schemeClr val="bg1"/>
          </a:solidFill>
          <a:ln w="127000" algn="ctr">
            <a:solidFill>
              <a:schemeClr val="hlink"/>
            </a:solidFill>
            <a:miter lim="800000"/>
            <a:headEnd/>
            <a:tailEnd/>
          </a:ln>
        </p:spPr>
        <p:txBody>
          <a:bodyPr lIns="78949" tIns="0" rIns="250011" bIns="131587"/>
          <a:lstStyle/>
          <a:p>
            <a:endParaRPr lang="en-GB" sz="2000" dirty="0" smtClean="0">
              <a:latin typeface="TUOS Blake" pitchFamily="34" charset="0"/>
              <a:cs typeface="Times New Roman" pitchFamily="18" charset="0"/>
            </a:endParaRPr>
          </a:p>
          <a:p>
            <a:r>
              <a:rPr lang="en-GB" sz="2000" dirty="0" smtClean="0">
                <a:latin typeface="TUOS Blake" pitchFamily="34" charset="0"/>
                <a:cs typeface="Times New Roman" pitchFamily="18" charset="0"/>
              </a:rPr>
              <a:t>It is seen that a number of methods that have been used in economic evaluations are not appropriate when monotonicity must be upheld. </a:t>
            </a:r>
          </a:p>
          <a:p>
            <a:endParaRPr lang="en-GB" sz="2000" dirty="0" smtClean="0">
              <a:latin typeface="TUOS Blake" pitchFamily="34" charset="0"/>
              <a:cs typeface="Times New Roman" pitchFamily="18" charset="0"/>
            </a:endParaRPr>
          </a:p>
          <a:p>
            <a:r>
              <a:rPr lang="en-GB" sz="2000" dirty="0" smtClean="0">
                <a:latin typeface="TUOS Blake" pitchFamily="34" charset="0"/>
                <a:cs typeface="Times New Roman" pitchFamily="18" charset="0"/>
              </a:rPr>
              <a:t>Those methodologies that provide a bias expectation in the difference  will also provide a biased estimation of the incremental cost-effectiveness ratio and should thus be avoided.</a:t>
            </a:r>
          </a:p>
          <a:p>
            <a:endParaRPr lang="en-GB" sz="2000" dirty="0" smtClean="0">
              <a:latin typeface="TUOS Blake" pitchFamily="34" charset="0"/>
              <a:cs typeface="Times New Roman" pitchFamily="18" charset="0"/>
            </a:endParaRPr>
          </a:p>
          <a:p>
            <a:r>
              <a:rPr lang="en-GB" sz="2000" dirty="0" smtClean="0">
                <a:latin typeface="TUOS Blake" pitchFamily="34" charset="0"/>
                <a:cs typeface="Times New Roman" pitchFamily="18" charset="0"/>
              </a:rPr>
              <a:t>Those methods which are known to under (or over) estimate the uncertainty will  produce answers from value of information analyses that are incorrect, in addition to providing the decision maker with inappropriate certainty in the adoption decision.</a:t>
            </a:r>
          </a:p>
          <a:p>
            <a:endParaRPr lang="en-GB" sz="2000" dirty="0" smtClean="0">
              <a:latin typeface="TUOS Blake" pitchFamily="34" charset="0"/>
              <a:cs typeface="Times New Roman" pitchFamily="18" charset="0"/>
            </a:endParaRPr>
          </a:p>
          <a:p>
            <a:r>
              <a:rPr lang="en-GB" sz="2000" dirty="0" smtClean="0">
                <a:latin typeface="TUOS Blake" pitchFamily="34" charset="0"/>
                <a:cs typeface="Times New Roman" pitchFamily="18" charset="0"/>
              </a:rPr>
              <a:t>Two broad methodologies were not rejected. The parameters for the co-variances and the parameters for the Beta distribution were selected through a trial and error process (prior to the results of the bootstrapped analysis being known). Ideally a Bayesian approach should be undertaken where a clinical expert would provide certain characteristics that a distribution would demonstrate, with the analyst attempting to replicate this.</a:t>
            </a:r>
          </a:p>
          <a:p>
            <a:endParaRPr lang="en-GB" sz="2000" dirty="0" smtClean="0">
              <a:latin typeface="TUOS Blake" pitchFamily="34" charset="0"/>
              <a:cs typeface="Times New Roman" pitchFamily="18" charset="0"/>
            </a:endParaRPr>
          </a:p>
          <a:p>
            <a:r>
              <a:rPr lang="en-GB" sz="2000" dirty="0" smtClean="0">
                <a:latin typeface="TUOS Blake" pitchFamily="34" charset="0"/>
                <a:cs typeface="Times New Roman" pitchFamily="18" charset="0"/>
              </a:rPr>
              <a:t>Where only two variables were considered there was little difference between the recommended methods. However, where there were three variables and a prior belief that there would be correlation between these the co-variance method was observed to have an advantage in replicating clinical reality.</a:t>
            </a:r>
            <a:endParaRPr lang="en-US" sz="2000" dirty="0" smtClean="0"/>
          </a:p>
        </p:txBody>
      </p:sp>
      <p:sp>
        <p:nvSpPr>
          <p:cNvPr id="53" name="Text Box 2177"/>
          <p:cNvSpPr txBox="1">
            <a:spLocks noChangeArrowheads="1"/>
          </p:cNvSpPr>
          <p:nvPr/>
        </p:nvSpPr>
        <p:spPr bwMode="auto">
          <a:xfrm>
            <a:off x="37876509" y="18002150"/>
            <a:ext cx="4968552" cy="3384376"/>
          </a:xfrm>
          <a:prstGeom prst="rect">
            <a:avLst/>
          </a:prstGeom>
          <a:solidFill>
            <a:schemeClr val="bg1"/>
          </a:solidFill>
          <a:ln w="127000" algn="ctr">
            <a:solidFill>
              <a:schemeClr val="hlink"/>
            </a:solidFill>
            <a:miter lim="800000"/>
            <a:headEnd/>
            <a:tailEnd/>
          </a:ln>
        </p:spPr>
        <p:txBody>
          <a:bodyPr lIns="78949" tIns="0" rIns="250011" bIns="131587"/>
          <a:lstStyle/>
          <a:p>
            <a:endParaRPr lang="en-GB" sz="2000" dirty="0" smtClean="0">
              <a:latin typeface="TUOS Blake" pitchFamily="34" charset="0"/>
              <a:cs typeface="Times New Roman" pitchFamily="18" charset="0"/>
            </a:endParaRPr>
          </a:p>
          <a:p>
            <a:r>
              <a:rPr lang="en-GB" sz="2000" dirty="0" smtClean="0"/>
              <a:t>When presented with summary data and with a belief that monotonicity must apply, a judicious selection of the covariance parameters or of the distributions for the differences appears appropriate. The former strategy is likely to be preferential if there are more than two parameters and there is some belief of correlation between the variables.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rgbClr val="FFFF99"/>
          </a:solidFill>
          <a:prstDash val="solid"/>
          <a:round/>
          <a:headEnd type="none" w="med" len="med"/>
          <a:tailEnd type="none" w="med" len="med"/>
        </a:ln>
        <a:effectLst/>
      </a:spPr>
      <a:bodyPr vert="horz" wrap="square" lIns="0" tIns="0" rIns="0" bIns="0" numCol="1" anchor="t" anchorCtr="0" compatLnSpc="1">
        <a:prstTxWarp prst="textNoShape">
          <a:avLst/>
        </a:prstTxWarp>
        <a:spAutoFit/>
      </a:bodyPr>
      <a:lstStyle>
        <a:defPPr marL="117475" marR="0" indent="-38100" algn="just" defTabSz="414338" rtl="0" eaLnBrk="1" fontAlgn="ctr"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ＭＳ Ｐゴシック" pitchFamily="34" charset="-128"/>
          </a:defRPr>
        </a:defPPr>
      </a:lstStyle>
    </a:spDef>
    <a:lnDef>
      <a:spPr bwMode="auto">
        <a:xfrm>
          <a:off x="0" y="0"/>
          <a:ext cx="1" cy="1"/>
        </a:xfrm>
        <a:custGeom>
          <a:avLst/>
          <a:gdLst/>
          <a:ahLst/>
          <a:cxnLst/>
          <a:rect l="0" t="0" r="0" b="0"/>
          <a:pathLst/>
        </a:custGeom>
        <a:solidFill>
          <a:schemeClr val="bg1"/>
        </a:solidFill>
        <a:ln w="9525" cap="flat" cmpd="sng" algn="ctr">
          <a:solidFill>
            <a:srgbClr val="FFFF99"/>
          </a:solidFill>
          <a:prstDash val="solid"/>
          <a:round/>
          <a:headEnd type="none" w="med" len="med"/>
          <a:tailEnd type="none" w="med" len="med"/>
        </a:ln>
        <a:effectLst/>
      </a:spPr>
      <a:bodyPr vert="horz" wrap="square" lIns="0" tIns="0" rIns="0" bIns="0" numCol="1" anchor="t" anchorCtr="0" compatLnSpc="1">
        <a:prstTxWarp prst="textNoShape">
          <a:avLst/>
        </a:prstTxWarp>
        <a:spAutoFit/>
      </a:bodyPr>
      <a:lstStyle>
        <a:defPPr marL="117475" marR="0" indent="-38100" algn="just" defTabSz="414338" rtl="0" eaLnBrk="1" fontAlgn="ctr"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ＭＳ Ｐゴシック" pitchFamily="34" charset="-128"/>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8301</TotalTime>
  <Words>1502</Words>
  <Application>Microsoft Office PowerPoint</Application>
  <PresentationFormat>Custom</PresentationFormat>
  <Paragraphs>185</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Grader</dc:creator>
  <cp:lastModifiedBy>Jon Minton</cp:lastModifiedBy>
  <cp:revision>576</cp:revision>
  <cp:lastPrinted>2012-04-27T08:05:59Z</cp:lastPrinted>
  <dcterms:created xsi:type="dcterms:W3CDTF">2003-05-11T16:24:54Z</dcterms:created>
  <dcterms:modified xsi:type="dcterms:W3CDTF">2012-04-27T09:51:14Z</dcterms:modified>
</cp:coreProperties>
</file>