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1DB9B4A-9C45-4694-9F95-1A4E3D1B3CCE}" type="datetimeFigureOut">
              <a:rPr lang="en-GB" smtClean="0"/>
              <a:t>24/10/2013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872153-7758-4935-AF36-C2E34DF55B13}"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1DB9B4A-9C45-4694-9F95-1A4E3D1B3CCE}" type="datetimeFigureOut">
              <a:rPr lang="en-GB" smtClean="0"/>
              <a:t>24/10/2013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872153-7758-4935-AF36-C2E34DF55B1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1DB9B4A-9C45-4694-9F95-1A4E3D1B3CCE}" type="datetimeFigureOut">
              <a:rPr lang="en-GB" smtClean="0"/>
              <a:t>24/10/2013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872153-7758-4935-AF36-C2E34DF55B1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1DB9B4A-9C45-4694-9F95-1A4E3D1B3CCE}" type="datetimeFigureOut">
              <a:rPr lang="en-GB" smtClean="0"/>
              <a:t>24/10/2013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872153-7758-4935-AF36-C2E34DF55B13}"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DB9B4A-9C45-4694-9F95-1A4E3D1B3CCE}" type="datetimeFigureOut">
              <a:rPr lang="en-GB" smtClean="0"/>
              <a:t>24/10/2013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872153-7758-4935-AF36-C2E34DF55B13}"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1DB9B4A-9C45-4694-9F95-1A4E3D1B3CCE}" type="datetimeFigureOut">
              <a:rPr lang="en-GB" smtClean="0"/>
              <a:t>24/10/2013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872153-7758-4935-AF36-C2E34DF55B13}"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1DB9B4A-9C45-4694-9F95-1A4E3D1B3CCE}" type="datetimeFigureOut">
              <a:rPr lang="en-GB" smtClean="0"/>
              <a:t>24/10/2013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872153-7758-4935-AF36-C2E34DF55B13}"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1DB9B4A-9C45-4694-9F95-1A4E3D1B3CCE}" type="datetimeFigureOut">
              <a:rPr lang="en-GB" smtClean="0"/>
              <a:t>24/10/2013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872153-7758-4935-AF36-C2E34DF55B1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B9B4A-9C45-4694-9F95-1A4E3D1B3CCE}" type="datetimeFigureOut">
              <a:rPr lang="en-GB" smtClean="0"/>
              <a:t>24/10/2013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872153-7758-4935-AF36-C2E34DF55B1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B9B4A-9C45-4694-9F95-1A4E3D1B3CCE}" type="datetimeFigureOut">
              <a:rPr lang="en-GB" smtClean="0"/>
              <a:t>24/10/2013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872153-7758-4935-AF36-C2E34DF55B13}"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B9B4A-9C45-4694-9F95-1A4E3D1B3CCE}" type="datetimeFigureOut">
              <a:rPr lang="en-GB" smtClean="0"/>
              <a:t>24/10/2013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872153-7758-4935-AF36-C2E34DF55B13}"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B9B4A-9C45-4694-9F95-1A4E3D1B3CCE}" type="datetimeFigureOut">
              <a:rPr lang="en-GB" smtClean="0"/>
              <a:t>24/10/2013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872153-7758-4935-AF36-C2E34DF55B1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 Id="rId4" Type="http://schemas.openxmlformats.org/officeDocument/2006/relationships/hyperlink" Target="mailto:Jonathan.minton@glasgow.ac.u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Manuscripts\SSTE Manuscript\Figures\CohortProjection.tiff"/>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7504" y="1052736"/>
            <a:ext cx="5112568" cy="5220071"/>
          </a:xfrm>
          <a:prstGeom prst="rect">
            <a:avLst/>
          </a:prstGeom>
          <a:noFill/>
        </p:spPr>
      </p:pic>
      <p:pic>
        <p:nvPicPr>
          <p:cNvPr id="1027" name="Picture 3" descr="X:\Manuscripts\SSTE Manuscript\Figures\EngBath.tiff"/>
          <p:cNvPicPr>
            <a:picLocks noChangeAspect="1" noChangeArrowheads="1"/>
          </p:cNvPicPr>
          <p:nvPr/>
        </p:nvPicPr>
        <p:blipFill>
          <a:blip r:embed="rId3" cstate="print">
            <a:clrChange>
              <a:clrFrom>
                <a:srgbClr val="FFFFFF"/>
              </a:clrFrom>
              <a:clrTo>
                <a:srgbClr val="FFFFFF">
                  <a:alpha val="0"/>
                </a:srgbClr>
              </a:clrTo>
            </a:clrChange>
          </a:blip>
          <a:stretch>
            <a:fillRect/>
          </a:stretch>
        </p:blipFill>
        <p:spPr bwMode="auto">
          <a:xfrm>
            <a:off x="5148064" y="2636912"/>
            <a:ext cx="3816424" cy="3707904"/>
          </a:xfrm>
          <a:prstGeom prst="rect">
            <a:avLst/>
          </a:prstGeom>
          <a:noFill/>
          <a:ln>
            <a:noFill/>
          </a:ln>
        </p:spPr>
      </p:pic>
      <p:sp>
        <p:nvSpPr>
          <p:cNvPr id="6" name="TextBox 5"/>
          <p:cNvSpPr txBox="1"/>
          <p:nvPr/>
        </p:nvSpPr>
        <p:spPr>
          <a:xfrm>
            <a:off x="179513" y="188640"/>
            <a:ext cx="5040559" cy="338554"/>
          </a:xfrm>
          <a:prstGeom prst="rect">
            <a:avLst/>
          </a:prstGeom>
          <a:noFill/>
        </p:spPr>
        <p:txBody>
          <a:bodyPr wrap="square" rtlCol="0">
            <a:spAutoFit/>
          </a:bodyPr>
          <a:lstStyle/>
          <a:p>
            <a:pPr algn="ctr"/>
            <a:r>
              <a:rPr lang="en-GB" sz="1600" b="1" dirty="0" smtClean="0">
                <a:latin typeface="+mj-lt"/>
              </a:rPr>
              <a:t>Using shaded contour plots to estimate bathtub curves</a:t>
            </a:r>
          </a:p>
        </p:txBody>
      </p:sp>
      <p:sp>
        <p:nvSpPr>
          <p:cNvPr id="7" name="TextBox 6"/>
          <p:cNvSpPr txBox="1"/>
          <p:nvPr/>
        </p:nvSpPr>
        <p:spPr>
          <a:xfrm>
            <a:off x="0" y="6350169"/>
            <a:ext cx="4932040" cy="507831"/>
          </a:xfrm>
          <a:prstGeom prst="rect">
            <a:avLst/>
          </a:prstGeom>
          <a:noFill/>
        </p:spPr>
        <p:txBody>
          <a:bodyPr wrap="square" rtlCol="0">
            <a:spAutoFit/>
          </a:bodyPr>
          <a:lstStyle/>
          <a:p>
            <a:pPr marL="228600" algn="just"/>
            <a:r>
              <a:rPr lang="en-GB" sz="900" i="1" dirty="0" smtClean="0"/>
              <a:t>a) Contour </a:t>
            </a:r>
            <a:r>
              <a:rPr lang="en-GB" sz="900" i="1" dirty="0"/>
              <a:t>plot of mortality surface for Males, England &amp; Wales with two coloured lines indicating </a:t>
            </a:r>
            <a:r>
              <a:rPr lang="en-GB" sz="900" i="1" dirty="0" smtClean="0"/>
              <a:t>the 1929 cohort (</a:t>
            </a:r>
            <a:r>
              <a:rPr lang="en-GB" sz="900" i="1" dirty="0" smtClean="0">
                <a:solidFill>
                  <a:srgbClr val="FF0000"/>
                </a:solidFill>
              </a:rPr>
              <a:t>red</a:t>
            </a:r>
            <a:r>
              <a:rPr lang="en-GB" sz="900" i="1" dirty="0" smtClean="0"/>
              <a:t>), and a synthetic cohort (cross section) based on age-related mortality in 2008 (</a:t>
            </a:r>
            <a:r>
              <a:rPr lang="en-GB" sz="900" i="1" dirty="0" smtClean="0">
                <a:solidFill>
                  <a:srgbClr val="0070C0"/>
                </a:solidFill>
              </a:rPr>
              <a:t>dashed blue line</a:t>
            </a:r>
            <a:r>
              <a:rPr lang="en-GB" sz="900" i="1" dirty="0" smtClean="0"/>
              <a:t>). </a:t>
            </a:r>
            <a:endParaRPr lang="en-GB" sz="900" i="1" dirty="0"/>
          </a:p>
        </p:txBody>
      </p:sp>
      <p:sp>
        <p:nvSpPr>
          <p:cNvPr id="8" name="TextBox 7"/>
          <p:cNvSpPr txBox="1"/>
          <p:nvPr/>
        </p:nvSpPr>
        <p:spPr>
          <a:xfrm>
            <a:off x="5148064" y="6350169"/>
            <a:ext cx="3744416" cy="230832"/>
          </a:xfrm>
          <a:prstGeom prst="rect">
            <a:avLst/>
          </a:prstGeom>
          <a:noFill/>
        </p:spPr>
        <p:txBody>
          <a:bodyPr wrap="square" rtlCol="0">
            <a:spAutoFit/>
          </a:bodyPr>
          <a:lstStyle/>
          <a:p>
            <a:r>
              <a:rPr lang="en-GB" sz="900" i="1" dirty="0" smtClean="0"/>
              <a:t>b) Mortality as a function of age for the two colour lines added  to figure a</a:t>
            </a:r>
          </a:p>
        </p:txBody>
      </p:sp>
      <p:sp>
        <p:nvSpPr>
          <p:cNvPr id="9" name="TextBox 8"/>
          <p:cNvSpPr txBox="1"/>
          <p:nvPr/>
        </p:nvSpPr>
        <p:spPr>
          <a:xfrm>
            <a:off x="5508104" y="260648"/>
            <a:ext cx="3312368" cy="2731517"/>
          </a:xfrm>
          <a:prstGeom prst="rect">
            <a:avLst/>
          </a:prstGeom>
          <a:noFill/>
        </p:spPr>
        <p:txBody>
          <a:bodyPr wrap="square" rtlCol="0">
            <a:spAutoFit/>
          </a:bodyPr>
          <a:lstStyle/>
          <a:p>
            <a:pPr indent="180000" algn="just"/>
            <a:r>
              <a:rPr lang="en-GB" sz="950" dirty="0" smtClean="0"/>
              <a:t>These figures show how ‘bathtub curves’, mortality rates as a function  of age, can be read from contour maps.</a:t>
            </a:r>
          </a:p>
          <a:p>
            <a:pPr indent="180000" algn="just"/>
            <a:r>
              <a:rPr lang="en-GB" sz="950" dirty="0" smtClean="0"/>
              <a:t>The </a:t>
            </a:r>
            <a:r>
              <a:rPr lang="en-GB" sz="950" b="1" dirty="0" smtClean="0">
                <a:solidFill>
                  <a:srgbClr val="FF0000"/>
                </a:solidFill>
              </a:rPr>
              <a:t>red</a:t>
            </a:r>
            <a:r>
              <a:rPr lang="en-GB" sz="950" dirty="0" smtClean="0">
                <a:solidFill>
                  <a:srgbClr val="FF0000"/>
                </a:solidFill>
              </a:rPr>
              <a:t> </a:t>
            </a:r>
            <a:r>
              <a:rPr lang="en-GB" sz="950" dirty="0" smtClean="0"/>
              <a:t>and </a:t>
            </a:r>
            <a:r>
              <a:rPr lang="en-GB" sz="950" b="1" dirty="0" smtClean="0">
                <a:solidFill>
                  <a:srgbClr val="0070C0"/>
                </a:solidFill>
              </a:rPr>
              <a:t>blue</a:t>
            </a:r>
            <a:r>
              <a:rPr lang="en-GB" sz="950" dirty="0" smtClean="0"/>
              <a:t> lines in figure a indicate two planes which cut the landscape at right angles to both age and year. The corresponding </a:t>
            </a:r>
            <a:r>
              <a:rPr lang="en-GB" sz="950" b="1" dirty="0" smtClean="0">
                <a:solidFill>
                  <a:srgbClr val="FF0000"/>
                </a:solidFill>
              </a:rPr>
              <a:t>red</a:t>
            </a:r>
            <a:r>
              <a:rPr lang="en-GB" sz="950" dirty="0" smtClean="0"/>
              <a:t> and </a:t>
            </a:r>
            <a:r>
              <a:rPr lang="en-GB" sz="950" b="1" dirty="0" smtClean="0">
                <a:solidFill>
                  <a:srgbClr val="0070C0"/>
                </a:solidFill>
              </a:rPr>
              <a:t>blue</a:t>
            </a:r>
            <a:r>
              <a:rPr lang="en-GB" sz="950" dirty="0" smtClean="0"/>
              <a:t> lines in </a:t>
            </a:r>
            <a:r>
              <a:rPr lang="en-GB" sz="950" dirty="0" smtClean="0"/>
              <a:t>figure b effectively shows what the cross-sections formed by </a:t>
            </a:r>
            <a:r>
              <a:rPr lang="en-GB" sz="950" dirty="0" smtClean="0"/>
              <a:t>‘cutting’ these surfaces along the planes would look like, i.e. they are </a:t>
            </a:r>
            <a:r>
              <a:rPr lang="en-GB" sz="950" dirty="0" err="1" smtClean="0"/>
              <a:t>tomographs</a:t>
            </a:r>
            <a:r>
              <a:rPr lang="en-GB" sz="950" dirty="0" smtClean="0"/>
              <a:t>, as commonly used in medical imaging.</a:t>
            </a:r>
          </a:p>
          <a:p>
            <a:pPr indent="180000" algn="just"/>
            <a:r>
              <a:rPr lang="en-GB" sz="950" dirty="0" smtClean="0"/>
              <a:t>The bathtub curve public health researchers really want to  be able to estimate is that associated with the </a:t>
            </a:r>
            <a:r>
              <a:rPr lang="en-GB" sz="950" b="1" dirty="0" smtClean="0">
                <a:solidFill>
                  <a:srgbClr val="7030A0"/>
                </a:solidFill>
              </a:rPr>
              <a:t>thin, dashed purple line </a:t>
            </a:r>
            <a:r>
              <a:rPr lang="en-GB" sz="950" dirty="0" smtClean="0"/>
              <a:t>in figure a. The corresponding </a:t>
            </a:r>
            <a:r>
              <a:rPr lang="en-GB" sz="950" dirty="0" err="1" smtClean="0"/>
              <a:t>tomograph</a:t>
            </a:r>
            <a:r>
              <a:rPr lang="en-GB" sz="950" dirty="0" smtClean="0"/>
              <a:t> produced would be the bathtub curve which will be experienced by a new cohort, in this those case born in 2008. </a:t>
            </a:r>
          </a:p>
          <a:p>
            <a:pPr indent="180000" algn="just"/>
            <a:r>
              <a:rPr lang="en-GB" sz="950" dirty="0" smtClean="0"/>
              <a:t>Although we do not have the data to produce the bathtub, we can estimate it by extrapolating the contours produced from the data we do have. This is likely to produce better estimates for the 2008 cohort than the alternatives shown here.</a:t>
            </a:r>
          </a:p>
          <a:p>
            <a:endParaRPr lang="en-GB" sz="1000" i="1" dirty="0" smtClean="0"/>
          </a:p>
        </p:txBody>
      </p:sp>
      <p:sp>
        <p:nvSpPr>
          <p:cNvPr id="10" name="TextBox 9"/>
          <p:cNvSpPr txBox="1"/>
          <p:nvPr/>
        </p:nvSpPr>
        <p:spPr>
          <a:xfrm>
            <a:off x="251520" y="5949280"/>
            <a:ext cx="473206" cy="261610"/>
          </a:xfrm>
          <a:prstGeom prst="rect">
            <a:avLst/>
          </a:prstGeom>
          <a:noFill/>
        </p:spPr>
        <p:txBody>
          <a:bodyPr wrap="none" rtlCol="0">
            <a:spAutoFit/>
          </a:bodyPr>
          <a:lstStyle/>
          <a:p>
            <a:r>
              <a:rPr lang="en-GB" sz="1100" b="1" dirty="0" smtClean="0"/>
              <a:t>1929</a:t>
            </a:r>
            <a:endParaRPr lang="en-GB" sz="1100" b="1" dirty="0"/>
          </a:p>
        </p:txBody>
      </p:sp>
      <p:sp>
        <p:nvSpPr>
          <p:cNvPr id="11" name="TextBox 10"/>
          <p:cNvSpPr txBox="1"/>
          <p:nvPr/>
        </p:nvSpPr>
        <p:spPr>
          <a:xfrm>
            <a:off x="2411760" y="980728"/>
            <a:ext cx="473206" cy="261610"/>
          </a:xfrm>
          <a:prstGeom prst="rect">
            <a:avLst/>
          </a:prstGeom>
          <a:noFill/>
        </p:spPr>
        <p:txBody>
          <a:bodyPr wrap="none" rtlCol="0">
            <a:spAutoFit/>
          </a:bodyPr>
          <a:lstStyle/>
          <a:p>
            <a:r>
              <a:rPr lang="en-GB" sz="1100" b="1" dirty="0" smtClean="0"/>
              <a:t>2008</a:t>
            </a:r>
            <a:endParaRPr lang="en-GB" sz="1100" b="1" dirty="0"/>
          </a:p>
        </p:txBody>
      </p:sp>
      <p:sp>
        <p:nvSpPr>
          <p:cNvPr id="12" name="TextBox 11"/>
          <p:cNvSpPr txBox="1"/>
          <p:nvPr/>
        </p:nvSpPr>
        <p:spPr>
          <a:xfrm>
            <a:off x="2411760" y="5949280"/>
            <a:ext cx="473206" cy="261610"/>
          </a:xfrm>
          <a:prstGeom prst="rect">
            <a:avLst/>
          </a:prstGeom>
          <a:noFill/>
        </p:spPr>
        <p:txBody>
          <a:bodyPr wrap="none" rtlCol="0">
            <a:spAutoFit/>
          </a:bodyPr>
          <a:lstStyle/>
          <a:p>
            <a:r>
              <a:rPr lang="en-GB" sz="1100" b="1" dirty="0" smtClean="0"/>
              <a:t>2008</a:t>
            </a:r>
            <a:endParaRPr lang="en-GB" sz="1100" b="1" dirty="0"/>
          </a:p>
        </p:txBody>
      </p:sp>
      <p:sp>
        <p:nvSpPr>
          <p:cNvPr id="13" name="TextBox 12"/>
          <p:cNvSpPr txBox="1"/>
          <p:nvPr/>
        </p:nvSpPr>
        <p:spPr>
          <a:xfrm>
            <a:off x="4572000" y="980728"/>
            <a:ext cx="473206" cy="261610"/>
          </a:xfrm>
          <a:prstGeom prst="rect">
            <a:avLst/>
          </a:prstGeom>
          <a:noFill/>
        </p:spPr>
        <p:txBody>
          <a:bodyPr wrap="none" rtlCol="0">
            <a:spAutoFit/>
          </a:bodyPr>
          <a:lstStyle/>
          <a:p>
            <a:r>
              <a:rPr lang="en-GB" sz="1100" b="1" dirty="0" smtClean="0"/>
              <a:t>2089</a:t>
            </a:r>
            <a:endParaRPr lang="en-GB" sz="1100" b="1" dirty="0"/>
          </a:p>
        </p:txBody>
      </p:sp>
      <p:sp>
        <p:nvSpPr>
          <p:cNvPr id="15" name="Rectangle 14"/>
          <p:cNvSpPr/>
          <p:nvPr/>
        </p:nvSpPr>
        <p:spPr>
          <a:xfrm>
            <a:off x="323528" y="692696"/>
            <a:ext cx="2232248" cy="261610"/>
          </a:xfrm>
          <a:prstGeom prst="rect">
            <a:avLst/>
          </a:prstGeom>
        </p:spPr>
        <p:txBody>
          <a:bodyPr wrap="square">
            <a:spAutoFit/>
          </a:bodyPr>
          <a:lstStyle/>
          <a:p>
            <a:r>
              <a:rPr lang="en-GB" sz="1100" i="1" dirty="0" smtClean="0">
                <a:hlinkClick r:id="rId4"/>
              </a:rPr>
              <a:t>Jonathan.minton@glasgow.ac.uk</a:t>
            </a:r>
            <a:r>
              <a:rPr lang="en-GB" sz="1100" i="1" dirty="0" smtClean="0"/>
              <a:t> </a:t>
            </a:r>
            <a:endParaRPr lang="en-GB" sz="1100" dirty="0"/>
          </a:p>
        </p:txBody>
      </p:sp>
      <p:sp>
        <p:nvSpPr>
          <p:cNvPr id="16" name="Rectangle 15"/>
          <p:cNvSpPr/>
          <p:nvPr/>
        </p:nvSpPr>
        <p:spPr>
          <a:xfrm>
            <a:off x="3563888" y="476672"/>
            <a:ext cx="1512168" cy="261610"/>
          </a:xfrm>
          <a:prstGeom prst="rect">
            <a:avLst/>
          </a:prstGeom>
        </p:spPr>
        <p:txBody>
          <a:bodyPr wrap="square">
            <a:spAutoFit/>
          </a:bodyPr>
          <a:lstStyle/>
          <a:p>
            <a:pPr algn="r"/>
            <a:r>
              <a:rPr lang="en-GB" sz="1100" i="1" dirty="0" smtClean="0"/>
              <a:t>University of Glasgow</a:t>
            </a:r>
            <a:endParaRPr lang="en-GB" sz="1100" i="1" dirty="0" smtClean="0"/>
          </a:p>
        </p:txBody>
      </p:sp>
      <p:sp>
        <p:nvSpPr>
          <p:cNvPr id="18" name="Rectangle 17"/>
          <p:cNvSpPr/>
          <p:nvPr/>
        </p:nvSpPr>
        <p:spPr>
          <a:xfrm>
            <a:off x="323528" y="476672"/>
            <a:ext cx="1156086" cy="261610"/>
          </a:xfrm>
          <a:prstGeom prst="rect">
            <a:avLst/>
          </a:prstGeom>
        </p:spPr>
        <p:txBody>
          <a:bodyPr wrap="none">
            <a:spAutoFit/>
          </a:bodyPr>
          <a:lstStyle/>
          <a:p>
            <a:r>
              <a:rPr lang="en-GB" sz="1100" i="1" dirty="0" smtClean="0"/>
              <a:t>Jonathan Minton</a:t>
            </a:r>
            <a:endParaRPr lang="en-GB" sz="1100" dirty="0"/>
          </a:p>
        </p:txBody>
      </p:sp>
      <p:sp>
        <p:nvSpPr>
          <p:cNvPr id="19" name="Rectangle 18"/>
          <p:cNvSpPr/>
          <p:nvPr/>
        </p:nvSpPr>
        <p:spPr>
          <a:xfrm>
            <a:off x="3923928" y="692696"/>
            <a:ext cx="1140056" cy="261610"/>
          </a:xfrm>
          <a:prstGeom prst="rect">
            <a:avLst/>
          </a:prstGeom>
        </p:spPr>
        <p:txBody>
          <a:bodyPr wrap="none">
            <a:spAutoFit/>
          </a:bodyPr>
          <a:lstStyle/>
          <a:p>
            <a:pPr algn="r"/>
            <a:r>
              <a:rPr lang="en-GB" sz="1100" dirty="0" smtClean="0"/>
              <a:t>24 October 2013</a:t>
            </a:r>
            <a:endParaRPr lang="en-GB" sz="11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267</Words>
  <Application>Microsoft Office PowerPoint</Application>
  <PresentationFormat>On-screen Show (4:3)</PresentationFormat>
  <Paragraphs>15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University of Glasgow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jm383x</dc:creator>
  <cp:lastModifiedBy>jm383x</cp:lastModifiedBy>
  <cp:revision>10</cp:revision>
  <dcterms:created xsi:type="dcterms:W3CDTF">2013-10-24T16:07:25Z</dcterms:created>
  <dcterms:modified xsi:type="dcterms:W3CDTF">2013-10-24T17:38:13Z</dcterms:modified>
</cp:coreProperties>
</file>