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9" r:id="rId5"/>
    <p:sldId id="260" r:id="rId6"/>
    <p:sldId id="261" r:id="rId7"/>
    <p:sldId id="257" r:id="rId8"/>
    <p:sldId id="258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622E5F-8199-4FF2-897D-46AF92800C7E}">
          <p14:sldIdLst>
            <p14:sldId id="256"/>
            <p14:sldId id="262"/>
            <p14:sldId id="263"/>
            <p14:sldId id="259"/>
            <p14:sldId id="260"/>
            <p14:sldId id="261"/>
            <p14:sldId id="257"/>
            <p14:sldId id="258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979D-9077-42B2-BBB0-38D166DD3024}" type="datetimeFigureOut">
              <a:rPr lang="en-GB" smtClean="0"/>
              <a:t>25/04/2016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832-1055-40B4-8BFF-3DEEEA8F3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50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979D-9077-42B2-BBB0-38D166DD3024}" type="datetimeFigureOut">
              <a:rPr lang="en-GB" smtClean="0"/>
              <a:t>25/04/2016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832-1055-40B4-8BFF-3DEEEA8F3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7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979D-9077-42B2-BBB0-38D166DD3024}" type="datetimeFigureOut">
              <a:rPr lang="en-GB" smtClean="0"/>
              <a:t>25/04/2016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832-1055-40B4-8BFF-3DEEEA8F3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84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979D-9077-42B2-BBB0-38D166DD3024}" type="datetimeFigureOut">
              <a:rPr lang="en-GB" smtClean="0"/>
              <a:t>25/04/2016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832-1055-40B4-8BFF-3DEEEA8F3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735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979D-9077-42B2-BBB0-38D166DD3024}" type="datetimeFigureOut">
              <a:rPr lang="en-GB" smtClean="0"/>
              <a:t>25/04/2016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832-1055-40B4-8BFF-3DEEEA8F3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37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979D-9077-42B2-BBB0-38D166DD3024}" type="datetimeFigureOut">
              <a:rPr lang="en-GB" smtClean="0"/>
              <a:t>25/04/2016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832-1055-40B4-8BFF-3DEEEA8F3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89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979D-9077-42B2-BBB0-38D166DD3024}" type="datetimeFigureOut">
              <a:rPr lang="en-GB" smtClean="0"/>
              <a:t>25/04/2016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832-1055-40B4-8BFF-3DEEEA8F3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70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979D-9077-42B2-BBB0-38D166DD3024}" type="datetimeFigureOut">
              <a:rPr lang="en-GB" smtClean="0"/>
              <a:t>25/04/2016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832-1055-40B4-8BFF-3DEEEA8F3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59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979D-9077-42B2-BBB0-38D166DD3024}" type="datetimeFigureOut">
              <a:rPr lang="en-GB" smtClean="0"/>
              <a:t>25/04/2016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832-1055-40B4-8BFF-3DEEEA8F3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979D-9077-42B2-BBB0-38D166DD3024}" type="datetimeFigureOut">
              <a:rPr lang="en-GB" smtClean="0"/>
              <a:t>25/04/2016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832-1055-40B4-8BFF-3DEEEA8F3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44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979D-9077-42B2-BBB0-38D166DD3024}" type="datetimeFigureOut">
              <a:rPr lang="en-GB" smtClean="0"/>
              <a:t>25/04/2016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832-1055-40B4-8BFF-3DEEEA8F3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05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B979D-9077-42B2-BBB0-38D166DD3024}" type="datetimeFigureOut">
              <a:rPr lang="en-GB" smtClean="0"/>
              <a:t>25/04/2016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B0832-1055-40B4-8BFF-3DEEEA8F3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74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nMinton/aqmen_data_science/scripts/package_install_script.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Data Science/Data Management in 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Dr Jon Minton with Dr </a:t>
            </a:r>
            <a:r>
              <a:rPr lang="en-GB" dirty="0" err="1" smtClean="0"/>
              <a:t>Mirjam</a:t>
            </a:r>
            <a:r>
              <a:rPr lang="en-GB" dirty="0" smtClean="0"/>
              <a:t> </a:t>
            </a:r>
            <a:r>
              <a:rPr lang="en-GB" dirty="0" err="1" smtClean="0"/>
              <a:t>Allik</a:t>
            </a:r>
            <a:endParaRPr lang="en-GB" dirty="0" smtClean="0"/>
          </a:p>
          <a:p>
            <a:r>
              <a:rPr lang="en-GB" dirty="0" smtClean="0"/>
              <a:t>25-26 April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821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Introduction: Data Management and Data Science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Managing (Tidying and Cleaning) datasets often take most of the time involved in doing quantitative research (50-80%)</a:t>
            </a:r>
          </a:p>
          <a:p>
            <a:r>
              <a:rPr lang="en-GB" dirty="0" smtClean="0"/>
              <a:t>Whereas there are many courses on how to apply various statistical models to data in a particular form, there are far fewer on how to get the data into that form.</a:t>
            </a:r>
          </a:p>
          <a:p>
            <a:r>
              <a:rPr lang="en-GB" dirty="0" smtClean="0"/>
              <a:t>If data scientists are anything, they’re </a:t>
            </a:r>
            <a:r>
              <a:rPr lang="en-GB" b="1" i="1" dirty="0" smtClean="0"/>
              <a:t>generalists</a:t>
            </a:r>
          </a:p>
          <a:p>
            <a:pPr lvl="1"/>
            <a:r>
              <a:rPr lang="en-GB" dirty="0" smtClean="0"/>
              <a:t>And they’re valuable (commercially if not academically) </a:t>
            </a:r>
            <a:r>
              <a:rPr lang="en-GB" i="1" dirty="0" smtClean="0"/>
              <a:t>because</a:t>
            </a:r>
            <a:r>
              <a:rPr lang="en-GB" dirty="0" smtClean="0"/>
              <a:t> they’re generalists.</a:t>
            </a:r>
          </a:p>
          <a:p>
            <a:r>
              <a:rPr lang="en-GB" b="1" dirty="0" smtClean="0"/>
              <a:t>Tidy Data</a:t>
            </a:r>
            <a:r>
              <a:rPr lang="en-GB" dirty="0" smtClean="0"/>
              <a:t>: a good format for data analysis</a:t>
            </a:r>
          </a:p>
          <a:p>
            <a:r>
              <a:rPr lang="en-GB" dirty="0" smtClean="0"/>
              <a:t>Making data Tidy makes rapid and iterative analysis much easier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309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Science: nimble (quick-and-dirty) analysis and insight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515" y="1825625"/>
            <a:ext cx="5411282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 smtClean="0"/>
              <a:t>Traditional Academic Model</a:t>
            </a:r>
            <a:endParaRPr lang="en-GB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635244" y="2551180"/>
            <a:ext cx="3484712" cy="522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Grand Theory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2131084" y="3234326"/>
            <a:ext cx="2431930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Operationalisation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2131084" y="3846954"/>
            <a:ext cx="2431929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Hypotheses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131083" y="4407953"/>
            <a:ext cx="2431929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Source Data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2131082" y="4968952"/>
            <a:ext cx="2431929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Format Data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2131081" y="5625162"/>
            <a:ext cx="2431929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10" name="Down Arrow 9"/>
          <p:cNvSpPr/>
          <p:nvPr/>
        </p:nvSpPr>
        <p:spPr>
          <a:xfrm>
            <a:off x="3226999" y="3002172"/>
            <a:ext cx="301205" cy="27287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>
            <a:off x="3226998" y="3646126"/>
            <a:ext cx="301205" cy="27832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wn Arrow 11"/>
          <p:cNvSpPr/>
          <p:nvPr/>
        </p:nvSpPr>
        <p:spPr>
          <a:xfrm>
            <a:off x="3226998" y="4205853"/>
            <a:ext cx="301205" cy="2537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wn Arrow 12"/>
          <p:cNvSpPr/>
          <p:nvPr/>
        </p:nvSpPr>
        <p:spPr>
          <a:xfrm>
            <a:off x="3226998" y="4779050"/>
            <a:ext cx="301205" cy="23769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Down Arrow 13"/>
          <p:cNvSpPr/>
          <p:nvPr/>
        </p:nvSpPr>
        <p:spPr>
          <a:xfrm>
            <a:off x="3226998" y="5367093"/>
            <a:ext cx="301205" cy="32307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/>
          <p:cNvSpPr/>
          <p:nvPr/>
        </p:nvSpPr>
        <p:spPr>
          <a:xfrm>
            <a:off x="204515" y="5625162"/>
            <a:ext cx="1599123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Findings</a:t>
            </a:r>
            <a:endParaRPr lang="en-GB" dirty="0"/>
          </a:p>
        </p:txBody>
      </p:sp>
      <p:sp>
        <p:nvSpPr>
          <p:cNvPr id="16" name="Down Arrow 15"/>
          <p:cNvSpPr/>
          <p:nvPr/>
        </p:nvSpPr>
        <p:spPr>
          <a:xfrm rot="5400000">
            <a:off x="1814434" y="5545740"/>
            <a:ext cx="301205" cy="60741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own Arrow 16"/>
          <p:cNvSpPr/>
          <p:nvPr/>
        </p:nvSpPr>
        <p:spPr>
          <a:xfrm rot="12179486">
            <a:off x="948088" y="2749152"/>
            <a:ext cx="296363" cy="3055877"/>
          </a:xfrm>
          <a:prstGeom prst="downArrow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283784" y="3886249"/>
            <a:ext cx="1624969" cy="5609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Refine theory?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942518" y="1825625"/>
            <a:ext cx="54112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b="1" dirty="0" smtClean="0"/>
              <a:t>Data Science (</a:t>
            </a:r>
            <a:r>
              <a:rPr lang="en-GB" b="1" dirty="0" err="1" smtClean="0"/>
              <a:t>Mertonian</a:t>
            </a:r>
            <a:r>
              <a:rPr lang="en-GB" b="1" dirty="0" smtClean="0"/>
              <a:t>?) Model</a:t>
            </a:r>
            <a:endParaRPr lang="en-GB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5661146" y="5473042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Raw Data</a:t>
            </a:r>
            <a:endParaRPr lang="en-GB" dirty="0"/>
          </a:p>
        </p:txBody>
      </p:sp>
      <p:sp>
        <p:nvSpPr>
          <p:cNvPr id="21" name="Rounded Rectangle 20"/>
          <p:cNvSpPr/>
          <p:nvPr/>
        </p:nvSpPr>
        <p:spPr>
          <a:xfrm>
            <a:off x="7072609" y="5465878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Tidy Data</a:t>
            </a:r>
            <a:endParaRPr lang="en-GB" dirty="0"/>
          </a:p>
        </p:txBody>
      </p:sp>
      <p:sp>
        <p:nvSpPr>
          <p:cNvPr id="22" name="Rounded Rectangle 21"/>
          <p:cNvSpPr/>
          <p:nvPr/>
        </p:nvSpPr>
        <p:spPr>
          <a:xfrm>
            <a:off x="9035969" y="5672469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23" name="Rounded Rectangle 22"/>
          <p:cNvSpPr/>
          <p:nvPr/>
        </p:nvSpPr>
        <p:spPr>
          <a:xfrm>
            <a:off x="8988480" y="5630071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24" name="Rounded Rectangle 23"/>
          <p:cNvSpPr/>
          <p:nvPr/>
        </p:nvSpPr>
        <p:spPr>
          <a:xfrm>
            <a:off x="8945300" y="5587673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25" name="Rounded Rectangle 24"/>
          <p:cNvSpPr/>
          <p:nvPr/>
        </p:nvSpPr>
        <p:spPr>
          <a:xfrm>
            <a:off x="8902120" y="5549583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26" name="Rounded Rectangle 25"/>
          <p:cNvSpPr/>
          <p:nvPr/>
        </p:nvSpPr>
        <p:spPr>
          <a:xfrm>
            <a:off x="8858940" y="5507147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27" name="Rounded Rectangle 26"/>
          <p:cNvSpPr/>
          <p:nvPr/>
        </p:nvSpPr>
        <p:spPr>
          <a:xfrm>
            <a:off x="8822187" y="5473042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28" name="Rounded Rectangle 27"/>
          <p:cNvSpPr/>
          <p:nvPr/>
        </p:nvSpPr>
        <p:spPr>
          <a:xfrm>
            <a:off x="8998401" y="4581587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29" name="Rounded Rectangle 28"/>
          <p:cNvSpPr/>
          <p:nvPr/>
        </p:nvSpPr>
        <p:spPr>
          <a:xfrm>
            <a:off x="8950912" y="4539189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30" name="Rounded Rectangle 29"/>
          <p:cNvSpPr/>
          <p:nvPr/>
        </p:nvSpPr>
        <p:spPr>
          <a:xfrm>
            <a:off x="8907732" y="4496791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31" name="Rounded Rectangle 30"/>
          <p:cNvSpPr/>
          <p:nvPr/>
        </p:nvSpPr>
        <p:spPr>
          <a:xfrm>
            <a:off x="8864552" y="4458701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32" name="Rounded Rectangle 31"/>
          <p:cNvSpPr/>
          <p:nvPr/>
        </p:nvSpPr>
        <p:spPr>
          <a:xfrm>
            <a:off x="8821372" y="4416265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33" name="Rounded Rectangle 32"/>
          <p:cNvSpPr/>
          <p:nvPr/>
        </p:nvSpPr>
        <p:spPr>
          <a:xfrm>
            <a:off x="8784619" y="4382160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Idea</a:t>
            </a:r>
            <a:endParaRPr lang="en-GB" dirty="0"/>
          </a:p>
        </p:txBody>
      </p:sp>
      <p:sp>
        <p:nvSpPr>
          <p:cNvPr id="34" name="Down Arrow 33"/>
          <p:cNvSpPr/>
          <p:nvPr/>
        </p:nvSpPr>
        <p:spPr>
          <a:xfrm rot="16200000">
            <a:off x="6835762" y="5492154"/>
            <a:ext cx="301205" cy="41034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Down Arrow 34"/>
          <p:cNvSpPr/>
          <p:nvPr/>
        </p:nvSpPr>
        <p:spPr>
          <a:xfrm rot="16200000">
            <a:off x="8426162" y="5371972"/>
            <a:ext cx="301205" cy="65071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Down Arrow 35"/>
          <p:cNvSpPr/>
          <p:nvPr/>
        </p:nvSpPr>
        <p:spPr>
          <a:xfrm rot="13500000">
            <a:off x="8262561" y="4576706"/>
            <a:ext cx="301205" cy="117538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Down Arrow 36"/>
          <p:cNvSpPr/>
          <p:nvPr/>
        </p:nvSpPr>
        <p:spPr>
          <a:xfrm rot="10800000">
            <a:off x="8980812" y="4758778"/>
            <a:ext cx="301205" cy="643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Down Arrow 41"/>
          <p:cNvSpPr/>
          <p:nvPr/>
        </p:nvSpPr>
        <p:spPr>
          <a:xfrm rot="10800000">
            <a:off x="8996955" y="4783817"/>
            <a:ext cx="301205" cy="643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Down Arrow 42"/>
          <p:cNvSpPr/>
          <p:nvPr/>
        </p:nvSpPr>
        <p:spPr>
          <a:xfrm rot="10800000">
            <a:off x="9009498" y="4804209"/>
            <a:ext cx="301205" cy="643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Down Arrow 43"/>
          <p:cNvSpPr/>
          <p:nvPr/>
        </p:nvSpPr>
        <p:spPr>
          <a:xfrm rot="10800000">
            <a:off x="9020028" y="4832731"/>
            <a:ext cx="301205" cy="643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Down Arrow 44"/>
          <p:cNvSpPr/>
          <p:nvPr/>
        </p:nvSpPr>
        <p:spPr>
          <a:xfrm rot="10800000">
            <a:off x="9030558" y="4857500"/>
            <a:ext cx="301205" cy="643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Down Arrow 45"/>
          <p:cNvSpPr/>
          <p:nvPr/>
        </p:nvSpPr>
        <p:spPr>
          <a:xfrm rot="10800000">
            <a:off x="9041088" y="4893715"/>
            <a:ext cx="301205" cy="643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own Arrow 46"/>
          <p:cNvSpPr/>
          <p:nvPr/>
        </p:nvSpPr>
        <p:spPr>
          <a:xfrm>
            <a:off x="9617249" y="4775197"/>
            <a:ext cx="301205" cy="643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Down Arrow 47"/>
          <p:cNvSpPr/>
          <p:nvPr/>
        </p:nvSpPr>
        <p:spPr>
          <a:xfrm>
            <a:off x="9633392" y="4800236"/>
            <a:ext cx="301205" cy="643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Down Arrow 48"/>
          <p:cNvSpPr/>
          <p:nvPr/>
        </p:nvSpPr>
        <p:spPr>
          <a:xfrm>
            <a:off x="9645935" y="4820628"/>
            <a:ext cx="301205" cy="643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Down Arrow 49"/>
          <p:cNvSpPr/>
          <p:nvPr/>
        </p:nvSpPr>
        <p:spPr>
          <a:xfrm>
            <a:off x="9656465" y="4849150"/>
            <a:ext cx="301205" cy="643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Down Arrow 50"/>
          <p:cNvSpPr/>
          <p:nvPr/>
        </p:nvSpPr>
        <p:spPr>
          <a:xfrm>
            <a:off x="9666995" y="4873919"/>
            <a:ext cx="301205" cy="643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Down Arrow 51"/>
          <p:cNvSpPr/>
          <p:nvPr/>
        </p:nvSpPr>
        <p:spPr>
          <a:xfrm>
            <a:off x="9677525" y="4910134"/>
            <a:ext cx="301205" cy="643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ounded Rectangle 52"/>
          <p:cNvSpPr/>
          <p:nvPr/>
        </p:nvSpPr>
        <p:spPr>
          <a:xfrm>
            <a:off x="7785062" y="3414612"/>
            <a:ext cx="2867697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Bundle of ideas</a:t>
            </a:r>
            <a:endParaRPr lang="en-GB" dirty="0"/>
          </a:p>
        </p:txBody>
      </p:sp>
      <p:sp>
        <p:nvSpPr>
          <p:cNvPr id="54" name="Rounded Rectangle 53"/>
          <p:cNvSpPr/>
          <p:nvPr/>
        </p:nvSpPr>
        <p:spPr>
          <a:xfrm>
            <a:off x="7785061" y="2537174"/>
            <a:ext cx="2867697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Bundle of bundle</a:t>
            </a:r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5958836" y="4408832"/>
            <a:ext cx="146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Lower middle</a:t>
            </a:r>
            <a:endParaRPr lang="en-GB" i="1" dirty="0"/>
          </a:p>
        </p:txBody>
      </p:sp>
      <p:sp>
        <p:nvSpPr>
          <p:cNvPr id="56" name="TextBox 55"/>
          <p:cNvSpPr txBox="1"/>
          <p:nvPr/>
        </p:nvSpPr>
        <p:spPr>
          <a:xfrm>
            <a:off x="5958837" y="346146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Middle middle</a:t>
            </a:r>
            <a:endParaRPr lang="en-GB" i="1" dirty="0"/>
          </a:p>
        </p:txBody>
      </p:sp>
      <p:sp>
        <p:nvSpPr>
          <p:cNvPr id="57" name="TextBox 56"/>
          <p:cNvSpPr txBox="1"/>
          <p:nvPr/>
        </p:nvSpPr>
        <p:spPr>
          <a:xfrm>
            <a:off x="5958836" y="2542122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Upper middle</a:t>
            </a:r>
            <a:endParaRPr lang="en-GB" i="1" dirty="0"/>
          </a:p>
        </p:txBody>
      </p:sp>
      <p:sp>
        <p:nvSpPr>
          <p:cNvPr id="58" name="Down Arrow 57"/>
          <p:cNvSpPr/>
          <p:nvPr/>
        </p:nvSpPr>
        <p:spPr>
          <a:xfrm rot="10800000">
            <a:off x="8964294" y="3815108"/>
            <a:ext cx="301205" cy="60272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Down Arrow 59"/>
          <p:cNvSpPr/>
          <p:nvPr/>
        </p:nvSpPr>
        <p:spPr>
          <a:xfrm>
            <a:off x="9645046" y="3829706"/>
            <a:ext cx="301205" cy="60272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Down Arrow 60"/>
          <p:cNvSpPr/>
          <p:nvPr/>
        </p:nvSpPr>
        <p:spPr>
          <a:xfrm rot="10800000">
            <a:off x="8945300" y="2893375"/>
            <a:ext cx="152980" cy="60272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Down Arrow 61"/>
          <p:cNvSpPr/>
          <p:nvPr/>
        </p:nvSpPr>
        <p:spPr>
          <a:xfrm rot="10800000">
            <a:off x="9027227" y="3839318"/>
            <a:ext cx="301205" cy="60272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Down Arrow 62"/>
          <p:cNvSpPr/>
          <p:nvPr/>
        </p:nvSpPr>
        <p:spPr>
          <a:xfrm>
            <a:off x="9692330" y="3857977"/>
            <a:ext cx="301205" cy="60272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Down Arrow 63"/>
          <p:cNvSpPr/>
          <p:nvPr/>
        </p:nvSpPr>
        <p:spPr>
          <a:xfrm>
            <a:off x="9745961" y="2897248"/>
            <a:ext cx="164332" cy="60272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1487679" y="6167311"/>
            <a:ext cx="2296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i="1" dirty="0" smtClean="0">
                <a:solidFill>
                  <a:srgbClr val="C00000"/>
                </a:solidFill>
              </a:rPr>
              <a:t>An</a:t>
            </a:r>
            <a:r>
              <a:rPr lang="en-GB" sz="2000" b="1" i="1" dirty="0" smtClean="0">
                <a:solidFill>
                  <a:srgbClr val="C00000"/>
                </a:solidFill>
              </a:rPr>
              <a:t> </a:t>
            </a:r>
            <a:r>
              <a:rPr lang="en-GB" sz="2400" b="1" i="1" dirty="0" smtClean="0">
                <a:solidFill>
                  <a:srgbClr val="C00000"/>
                </a:solidFill>
              </a:rPr>
              <a:t>Interrogation</a:t>
            </a:r>
            <a:endParaRPr lang="en-GB" sz="2000" i="1" dirty="0">
              <a:solidFill>
                <a:srgbClr val="C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399193" y="6157640"/>
            <a:ext cx="21133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i="1" dirty="0" smtClean="0">
                <a:solidFill>
                  <a:srgbClr val="0070C0"/>
                </a:solidFill>
              </a:rPr>
              <a:t>A Conversation</a:t>
            </a:r>
            <a:endParaRPr lang="en-GB" sz="24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496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Approach to workshop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Challenges</a:t>
            </a:r>
            <a:r>
              <a:rPr lang="en-GB" dirty="0" smtClean="0"/>
              <a:t>: </a:t>
            </a:r>
          </a:p>
          <a:p>
            <a:pPr lvl="1"/>
            <a:r>
              <a:rPr lang="en-GB" dirty="0" smtClean="0"/>
              <a:t>Much to cover</a:t>
            </a:r>
          </a:p>
          <a:p>
            <a:pPr lvl="1"/>
            <a:r>
              <a:rPr lang="en-GB" dirty="0" smtClean="0"/>
              <a:t>Hurdles and barriers: conceptual and technical</a:t>
            </a:r>
          </a:p>
          <a:p>
            <a:pPr lvl="1"/>
            <a:r>
              <a:rPr lang="en-GB" dirty="0" smtClean="0"/>
              <a:t>Different people likely to go at different paces</a:t>
            </a:r>
          </a:p>
          <a:p>
            <a:r>
              <a:rPr lang="en-GB" b="1" dirty="0" smtClean="0"/>
              <a:t>Solutions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Handbook-based workshop with various exercises</a:t>
            </a:r>
          </a:p>
          <a:p>
            <a:pPr lvl="1"/>
            <a:r>
              <a:rPr lang="en-GB" dirty="0" smtClean="0"/>
              <a:t>Support over two days (myself and </a:t>
            </a:r>
            <a:r>
              <a:rPr lang="en-GB" dirty="0" err="1" smtClean="0"/>
              <a:t>Mirjam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Some opportunity in morning of day two to catch up if needed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4691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Sections and exercises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Exercises are presented throughout sections, rather than at the end of sections, as prompts for reading and reflecting on the material</a:t>
            </a:r>
          </a:p>
          <a:p>
            <a:endParaRPr lang="en-GB" dirty="0" smtClean="0"/>
          </a:p>
          <a:p>
            <a:r>
              <a:rPr lang="en-GB" dirty="0" smtClean="0"/>
              <a:t>However </a:t>
            </a:r>
            <a:r>
              <a:rPr lang="en-GB" b="1" i="1" dirty="0" smtClean="0"/>
              <a:t>time is limited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Recommended schedules of what to cover by when (next few slides)</a:t>
            </a:r>
          </a:p>
          <a:p>
            <a:pPr lvl="1"/>
            <a:r>
              <a:rPr lang="en-GB" dirty="0" smtClean="0"/>
              <a:t>Within the schedule, ‘playing’ and exploration is encouraged (</a:t>
            </a:r>
            <a:r>
              <a:rPr lang="en-GB" i="1" dirty="0" smtClean="0"/>
              <a:t>What if…?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Fine to jump ahead: If you get through all the materials, look at optional and advanced exercises, and do more ‘playing’</a:t>
            </a:r>
          </a:p>
          <a:p>
            <a:pPr lvl="1"/>
            <a:r>
              <a:rPr lang="en-GB" dirty="0" smtClean="0"/>
              <a:t>If falling behind schedule, consider leaving some exercises to day two or later</a:t>
            </a:r>
          </a:p>
          <a:p>
            <a:pPr lvl="1"/>
            <a:r>
              <a:rPr lang="en-GB" dirty="0" smtClean="0"/>
              <a:t>We’re here to help throughout.</a:t>
            </a:r>
          </a:p>
          <a:p>
            <a:pPr lvl="1"/>
            <a:endParaRPr lang="en-GB" dirty="0"/>
          </a:p>
          <a:p>
            <a:r>
              <a:rPr lang="en-GB" b="1" dirty="0" smtClean="0"/>
              <a:t>Overall aim</a:t>
            </a:r>
            <a:r>
              <a:rPr lang="en-GB" dirty="0" smtClean="0"/>
              <a:t>: </a:t>
            </a:r>
          </a:p>
          <a:p>
            <a:pPr lvl="1"/>
            <a:r>
              <a:rPr lang="en-GB" dirty="0" smtClean="0"/>
              <a:t>For the two days to be informative and engaging, whatever your pace</a:t>
            </a:r>
          </a:p>
          <a:p>
            <a:pPr lvl="1"/>
            <a:r>
              <a:rPr lang="en-GB" dirty="0" smtClean="0"/>
              <a:t>For you to want to continue learning and applying the approaches introduced here after the course (start of a </a:t>
            </a:r>
            <a:r>
              <a:rPr lang="en-GB" i="1" dirty="0" smtClean="0"/>
              <a:t>long</a:t>
            </a:r>
            <a:r>
              <a:rPr lang="en-GB" dirty="0" smtClean="0"/>
              <a:t> but enjoyable journey)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3942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Extended Practical on Day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 smtClean="0"/>
              <a:t>Case &amp; Deaton’s Grand Theory</a:t>
            </a:r>
            <a:r>
              <a:rPr lang="en-GB" dirty="0" smtClean="0"/>
              <a:t>: Death and despair in middle-aged White America</a:t>
            </a:r>
          </a:p>
          <a:p>
            <a:r>
              <a:rPr lang="en-GB" b="1" dirty="0" smtClean="0"/>
              <a:t>Andrew </a:t>
            </a:r>
            <a:r>
              <a:rPr lang="en-GB" b="1" dirty="0" err="1" smtClean="0"/>
              <a:t>Gelman’s</a:t>
            </a:r>
            <a:r>
              <a:rPr lang="en-GB" b="1" dirty="0" smtClean="0"/>
              <a:t> Lower Middle-range Theory</a:t>
            </a:r>
            <a:r>
              <a:rPr lang="en-GB" dirty="0" smtClean="0"/>
              <a:t>: Aggregation bias?</a:t>
            </a:r>
          </a:p>
          <a:p>
            <a:endParaRPr lang="en-GB" dirty="0"/>
          </a:p>
          <a:p>
            <a:r>
              <a:rPr lang="en-GB" dirty="0" smtClean="0"/>
              <a:t>To explore this we need to:</a:t>
            </a:r>
          </a:p>
          <a:p>
            <a:pPr lvl="1"/>
            <a:r>
              <a:rPr lang="en-GB" dirty="0" smtClean="0"/>
              <a:t>Source the raw data (CDC WONDER)</a:t>
            </a:r>
          </a:p>
          <a:p>
            <a:pPr lvl="1"/>
            <a:r>
              <a:rPr lang="en-GB" dirty="0" smtClean="0"/>
              <a:t>Clean and tidy the data</a:t>
            </a:r>
          </a:p>
          <a:p>
            <a:pPr lvl="1"/>
            <a:r>
              <a:rPr lang="en-GB" dirty="0" smtClean="0"/>
              <a:t>Replicate Case &amp; Deaton’s finding</a:t>
            </a:r>
          </a:p>
          <a:p>
            <a:pPr lvl="1"/>
            <a:r>
              <a:rPr lang="en-GB" dirty="0" smtClean="0"/>
              <a:t>Replicate Andrew </a:t>
            </a:r>
            <a:r>
              <a:rPr lang="en-GB" dirty="0" err="1" smtClean="0"/>
              <a:t>Gelman’s</a:t>
            </a:r>
            <a:r>
              <a:rPr lang="en-GB" dirty="0" smtClean="0"/>
              <a:t> interim analysis and proposed correction</a:t>
            </a:r>
          </a:p>
          <a:p>
            <a:pPr lvl="1"/>
            <a:endParaRPr lang="en-GB" dirty="0"/>
          </a:p>
          <a:p>
            <a:r>
              <a:rPr lang="en-GB" dirty="0" smtClean="0"/>
              <a:t>You will then have the data and tools to perform your own rapid analyses and start to generate your own ideas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8228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Sections: Day One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243011"/>
              </p:ext>
            </p:extLst>
          </p:nvPr>
        </p:nvGraphicFramePr>
        <p:xfrm>
          <a:off x="838198" y="1690688"/>
          <a:ext cx="10626309" cy="412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2103"/>
                <a:gridCol w="2581216"/>
                <a:gridCol w="450299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Session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Time/Duration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Sections Covered (pages)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1.1</a:t>
                      </a:r>
                      <a:r>
                        <a:rPr lang="en-GB" b="1" baseline="0" dirty="0" smtClean="0"/>
                        <a:t>.</a:t>
                      </a:r>
                      <a:r>
                        <a:rPr lang="en-GB" baseline="0" dirty="0" smtClean="0"/>
                        <a:t> R, </a:t>
                      </a:r>
                      <a:r>
                        <a:rPr lang="en-GB" baseline="0" dirty="0" err="1" smtClean="0"/>
                        <a:t>Rstudio</a:t>
                      </a:r>
                      <a:r>
                        <a:rPr lang="en-GB" baseline="0" dirty="0" smtClean="0"/>
                        <a:t>, Research Project Management, Piping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10.00-11.30: 90 minutes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1: Introduction</a:t>
                      </a:r>
                      <a:r>
                        <a:rPr lang="en-GB" baseline="0" dirty="0" smtClean="0"/>
                        <a:t> (6-7)</a:t>
                      </a:r>
                    </a:p>
                    <a:p>
                      <a:r>
                        <a:rPr lang="en-GB" baseline="0" dirty="0" smtClean="0"/>
                        <a:t>2: Data Management (8-9)</a:t>
                      </a:r>
                    </a:p>
                    <a:p>
                      <a:r>
                        <a:rPr lang="en-GB" baseline="0" dirty="0" smtClean="0"/>
                        <a:t>3: Getting Started (9-17)</a:t>
                      </a:r>
                    </a:p>
                    <a:p>
                      <a:r>
                        <a:rPr lang="en-GB" baseline="0" dirty="0" smtClean="0"/>
                        <a:t>4: Setting up Projects (17-20)</a:t>
                      </a:r>
                    </a:p>
                    <a:p>
                      <a:r>
                        <a:rPr lang="en-GB" baseline="0" dirty="0" smtClean="0"/>
                        <a:t>5: Piped Code (21-25)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1.2. </a:t>
                      </a:r>
                      <a:r>
                        <a:rPr lang="en-GB" dirty="0" smtClean="0"/>
                        <a:t>Loading and cleaning data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11.45-12.45: 60 minutes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6. Loading and saving data (26-43)</a:t>
                      </a:r>
                    </a:p>
                    <a:p>
                      <a:r>
                        <a:rPr lang="en-GB" dirty="0" smtClean="0"/>
                        <a:t>7. Initial</a:t>
                      </a:r>
                      <a:r>
                        <a:rPr lang="en-GB" baseline="0" dirty="0" smtClean="0"/>
                        <a:t> data tidying (44-53)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1.3.</a:t>
                      </a:r>
                      <a:r>
                        <a:rPr lang="en-GB" baseline="0" dirty="0" smtClean="0"/>
                        <a:t> Tidying and analysing data (I)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13.45-14.45: 60</a:t>
                      </a:r>
                      <a:r>
                        <a:rPr lang="en-GB" baseline="0" dirty="0" smtClean="0"/>
                        <a:t> minutes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8.1-8.4 Tidy Data 1 (53-67)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1.4.</a:t>
                      </a:r>
                      <a:r>
                        <a:rPr lang="en-GB" baseline="0" dirty="0" smtClean="0"/>
                        <a:t> Tidying and analysing data (II)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15.00-16.30:</a:t>
                      </a:r>
                      <a:r>
                        <a:rPr lang="en-GB" baseline="0" dirty="0" smtClean="0"/>
                        <a:t> 90 minutes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8.5-9 Tidy Data 2 (68-83)</a:t>
                      </a:r>
                    </a:p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1.5</a:t>
                      </a:r>
                      <a:r>
                        <a:rPr lang="en-GB" dirty="0" smtClean="0"/>
                        <a:t> Summing up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16.30-17.00:</a:t>
                      </a:r>
                      <a:r>
                        <a:rPr lang="en-GB" baseline="0" dirty="0" smtClean="0"/>
                        <a:t> 30 minutes (or early close)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857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Sections: Day Two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729356"/>
              </p:ext>
            </p:extLst>
          </p:nvPr>
        </p:nvGraphicFramePr>
        <p:xfrm>
          <a:off x="838198" y="1690688"/>
          <a:ext cx="10626309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2103"/>
                <a:gridCol w="2581216"/>
                <a:gridCol w="450299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Session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Time/Duration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Sections Covered (pages)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2.1</a:t>
                      </a:r>
                      <a:r>
                        <a:rPr lang="en-GB" b="1" baseline="0" dirty="0" smtClean="0"/>
                        <a:t>.</a:t>
                      </a:r>
                      <a:r>
                        <a:rPr lang="en-GB" baseline="0" dirty="0" smtClean="0"/>
                        <a:t> Tables and Graphs </a:t>
                      </a:r>
                    </a:p>
                    <a:p>
                      <a:r>
                        <a:rPr lang="en-GB" baseline="0" dirty="0" smtClean="0"/>
                        <a:t>(and/or catch-up)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09.00-11.15: 135 minutes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10.</a:t>
                      </a:r>
                      <a:r>
                        <a:rPr lang="en-GB" baseline="0" dirty="0" smtClean="0"/>
                        <a:t> Introduction (84)</a:t>
                      </a:r>
                    </a:p>
                    <a:p>
                      <a:r>
                        <a:rPr lang="en-GB" baseline="0" dirty="0" smtClean="0"/>
                        <a:t>11. Tables and graphs (85-94)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2.2. </a:t>
                      </a:r>
                      <a:r>
                        <a:rPr lang="en-GB" dirty="0" smtClean="0"/>
                        <a:t>Automating processes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11.30-12.30: 60 minutes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12. Split</a:t>
                      </a:r>
                      <a:r>
                        <a:rPr lang="en-GB" baseline="0" dirty="0" smtClean="0"/>
                        <a:t>-apply-combine and </a:t>
                      </a:r>
                      <a:r>
                        <a:rPr lang="en-GB" baseline="0" dirty="0" err="1" smtClean="0"/>
                        <a:t>plyr</a:t>
                      </a:r>
                      <a:r>
                        <a:rPr lang="en-GB" baseline="0" dirty="0" smtClean="0"/>
                        <a:t> (94-100)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2.3.</a:t>
                      </a:r>
                      <a:r>
                        <a:rPr lang="en-GB" baseline="0" dirty="0" smtClean="0"/>
                        <a:t> Extended Practical (I)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13.30-14.45: 75 minutes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13. Extended Practical (101-106)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2.4.</a:t>
                      </a:r>
                      <a:r>
                        <a:rPr lang="en-GB" baseline="0" dirty="0" smtClean="0"/>
                        <a:t> Extended Practical (II)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15.00-15.45:</a:t>
                      </a:r>
                      <a:r>
                        <a:rPr lang="en-GB" baseline="0" dirty="0" smtClean="0"/>
                        <a:t> 45 minutes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13. Extended Practical (101-106)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2.5.</a:t>
                      </a:r>
                      <a:r>
                        <a:rPr lang="en-GB" dirty="0" smtClean="0"/>
                        <a:t> Summing up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15.45-16.15:</a:t>
                      </a:r>
                      <a:r>
                        <a:rPr lang="en-GB" baseline="0" dirty="0" smtClean="0"/>
                        <a:t> 30 minutes (or early close)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478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</a:t>
            </a:r>
            <a:r>
              <a:rPr lang="en-GB" dirty="0" smtClean="0"/>
              <a:t>e-housekeeping (probably not needed)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Select </a:t>
            </a:r>
            <a:r>
              <a:rPr lang="en-GB" dirty="0" err="1" smtClean="0"/>
              <a:t>Rstudio</a:t>
            </a:r>
            <a:r>
              <a:rPr lang="en-GB" dirty="0" smtClean="0"/>
              <a:t> (folder) -&gt; </a:t>
            </a:r>
            <a:r>
              <a:rPr lang="en-GB" dirty="0" err="1" smtClean="0"/>
              <a:t>Rstudio</a:t>
            </a:r>
            <a:r>
              <a:rPr lang="en-GB" dirty="0" smtClean="0"/>
              <a:t> (program) to open </a:t>
            </a:r>
            <a:r>
              <a:rPr lang="en-GB" dirty="0" err="1" smtClean="0"/>
              <a:t>Rstudio</a:t>
            </a:r>
            <a:endParaRPr lang="en-GB" dirty="0" smtClean="0"/>
          </a:p>
          <a:p>
            <a:r>
              <a:rPr lang="en-GB" dirty="0"/>
              <a:t>W</a:t>
            </a:r>
            <a:r>
              <a:rPr lang="en-GB" dirty="0" smtClean="0"/>
              <a:t>rite the following in the bottom left pane:</a:t>
            </a:r>
          </a:p>
          <a:p>
            <a:pPr marL="0" indent="0">
              <a:buNone/>
            </a:pPr>
            <a:r>
              <a:rPr lang="en-GB" dirty="0" err="1"/>
              <a:t>install.packages</a:t>
            </a:r>
            <a:r>
              <a:rPr lang="en-GB" dirty="0"/>
              <a:t>(c("</a:t>
            </a:r>
            <a:r>
              <a:rPr lang="en-GB" dirty="0" err="1"/>
              <a:t>readr</a:t>
            </a:r>
            <a:r>
              <a:rPr lang="en-GB" dirty="0"/>
              <a:t>", "haven", "</a:t>
            </a:r>
            <a:r>
              <a:rPr lang="en-GB" dirty="0" err="1"/>
              <a:t>readxl</a:t>
            </a:r>
            <a:r>
              <a:rPr lang="en-GB" dirty="0"/>
              <a:t>", "</a:t>
            </a:r>
            <a:r>
              <a:rPr lang="en-GB" dirty="0" err="1"/>
              <a:t>stringr</a:t>
            </a:r>
            <a:r>
              <a:rPr lang="en-GB" dirty="0"/>
              <a:t>", "</a:t>
            </a:r>
            <a:r>
              <a:rPr lang="en-GB" dirty="0" err="1"/>
              <a:t>tidyr</a:t>
            </a:r>
            <a:r>
              <a:rPr lang="en-GB" dirty="0"/>
              <a:t>", "</a:t>
            </a:r>
            <a:r>
              <a:rPr lang="en-GB" dirty="0" err="1"/>
              <a:t>plyr</a:t>
            </a:r>
            <a:r>
              <a:rPr lang="en-GB" dirty="0"/>
              <a:t>", "</a:t>
            </a:r>
            <a:r>
              <a:rPr lang="en-GB" dirty="0" err="1"/>
              <a:t>dplyr</a:t>
            </a:r>
            <a:r>
              <a:rPr lang="en-GB" dirty="0"/>
              <a:t>", "car", "ggplot2", "</a:t>
            </a:r>
            <a:r>
              <a:rPr lang="en-GB" dirty="0" err="1" smtClean="0"/>
              <a:t>xlsx</a:t>
            </a:r>
            <a:r>
              <a:rPr lang="en-GB" dirty="0" smtClean="0"/>
              <a:t>"))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Alternatively, copy and paste the script from the following URL:</a:t>
            </a:r>
          </a:p>
          <a:p>
            <a:pPr lvl="1"/>
            <a:r>
              <a:rPr lang="en-GB" dirty="0" smtClean="0">
                <a:hlinkClick r:id="rId2"/>
              </a:rPr>
              <a:t>https://github.com/JonMinton/aqmen_data_science/scripts/package_install_script.R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Various R packages will be loaded. While it’s doing this, let’s talk more about the course…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086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797</Words>
  <Application>Microsoft Office PowerPoint</Application>
  <PresentationFormat>Widescreen</PresentationFormat>
  <Paragraphs>127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 Science/Data Management in R</vt:lpstr>
      <vt:lpstr>Introduction: Data Management and Data Science</vt:lpstr>
      <vt:lpstr>Data Science: nimble (quick-and-dirty) analysis and insight</vt:lpstr>
      <vt:lpstr>Approach to workshop</vt:lpstr>
      <vt:lpstr>Sections and exercises</vt:lpstr>
      <vt:lpstr>Extended Practical on Day 2</vt:lpstr>
      <vt:lpstr>Course Sections: Day One</vt:lpstr>
      <vt:lpstr>Course Sections: Day Two</vt:lpstr>
      <vt:lpstr>Some e-housekeeping (probably not needed)</vt:lpstr>
    </vt:vector>
  </TitlesOfParts>
  <Company>University of Glasgow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Minton</dc:creator>
  <cp:lastModifiedBy>Jonathan Minton</cp:lastModifiedBy>
  <cp:revision>19</cp:revision>
  <dcterms:created xsi:type="dcterms:W3CDTF">2016-04-15T09:16:34Z</dcterms:created>
  <dcterms:modified xsi:type="dcterms:W3CDTF">2016-04-25T07:14:31Z</dcterms:modified>
</cp:coreProperties>
</file>