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22E5F-8199-4FF2-897D-46AF92800C7E}">
          <p14:sldIdLst>
            <p14:sldId id="256"/>
            <p14:sldId id="262"/>
            <p14:sldId id="263"/>
            <p14:sldId id="259"/>
            <p14:sldId id="260"/>
            <p14:sldId id="261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979D-9077-42B2-BBB0-38D166DD3024}" type="datetimeFigureOut">
              <a:rPr lang="en-GB" smtClean="0"/>
              <a:t>15/04/2016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7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Science/Data Management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 with Dr </a:t>
            </a:r>
            <a:r>
              <a:rPr lang="en-GB" dirty="0" err="1" smtClean="0"/>
              <a:t>Mirjam</a:t>
            </a:r>
            <a:r>
              <a:rPr lang="en-GB" dirty="0" smtClean="0"/>
              <a:t> </a:t>
            </a:r>
            <a:r>
              <a:rPr lang="en-GB" dirty="0" err="1" smtClean="0"/>
              <a:t>Allik</a:t>
            </a:r>
            <a:endParaRPr lang="en-GB" dirty="0" smtClean="0"/>
          </a:p>
          <a:p>
            <a:r>
              <a:rPr lang="en-GB" dirty="0" smtClean="0"/>
              <a:t>25-26 April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Data Management and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Managing (Tidying and Cleaning) datasets often take most of the time involved in doing quantitative research (50-80%)</a:t>
            </a:r>
          </a:p>
          <a:p>
            <a:r>
              <a:rPr lang="en-GB" dirty="0" smtClean="0"/>
              <a:t>Whereas there are many courses on how to apply various statistical models to data in a particular form, there are far fewer on how to get the data into that form.</a:t>
            </a:r>
          </a:p>
          <a:p>
            <a:r>
              <a:rPr lang="en-GB" dirty="0" smtClean="0"/>
              <a:t>If data scientists are anything, they’re </a:t>
            </a:r>
            <a:r>
              <a:rPr lang="en-GB" b="1" i="1" dirty="0" smtClean="0"/>
              <a:t>generalists</a:t>
            </a:r>
          </a:p>
          <a:p>
            <a:pPr lvl="1"/>
            <a:r>
              <a:rPr lang="en-GB" dirty="0" smtClean="0"/>
              <a:t>And they’re valuable (commercially if not academically) </a:t>
            </a:r>
            <a:r>
              <a:rPr lang="en-GB" i="1" dirty="0" smtClean="0"/>
              <a:t>because</a:t>
            </a:r>
            <a:r>
              <a:rPr lang="en-GB" dirty="0" smtClean="0"/>
              <a:t> they’re generalists.</a:t>
            </a:r>
          </a:p>
          <a:p>
            <a:r>
              <a:rPr lang="en-GB" b="1" dirty="0" smtClean="0"/>
              <a:t>Tidy Data</a:t>
            </a:r>
            <a:r>
              <a:rPr lang="en-GB" dirty="0" smtClean="0"/>
              <a:t>: a good format for data analysis</a:t>
            </a:r>
          </a:p>
          <a:p>
            <a:r>
              <a:rPr lang="en-GB" dirty="0" smtClean="0"/>
              <a:t>Making data Tidy makes rapid and iterative analysis much easier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Science: </a:t>
            </a:r>
            <a:r>
              <a:rPr lang="en-GB" dirty="0" smtClean="0"/>
              <a:t>nimble (quick-and-dirty) </a:t>
            </a:r>
            <a:r>
              <a:rPr lang="en-GB" dirty="0" smtClean="0"/>
              <a:t>analysis and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15" y="1825625"/>
            <a:ext cx="541128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Traditional Academic Model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35244" y="2551180"/>
            <a:ext cx="3484712" cy="52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Grand Theory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31084" y="3234326"/>
            <a:ext cx="2431930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Operationalisation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131084" y="3846954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31083" y="4407953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31082" y="496895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31081" y="562516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3226999" y="3002172"/>
            <a:ext cx="301205" cy="272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3226998" y="3646126"/>
            <a:ext cx="301205" cy="27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3226998" y="4205853"/>
            <a:ext cx="301205" cy="2537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226998" y="4779050"/>
            <a:ext cx="301205" cy="237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226998" y="5367093"/>
            <a:ext cx="301205" cy="323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04515" y="5625162"/>
            <a:ext cx="1599123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 rot="5400000">
            <a:off x="1814434" y="5545740"/>
            <a:ext cx="301205" cy="607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2179486">
            <a:off x="948088" y="2749152"/>
            <a:ext cx="296363" cy="305587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83784" y="3886249"/>
            <a:ext cx="1624969" cy="560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Refine theory?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2518" y="182562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Data Science (</a:t>
            </a:r>
            <a:r>
              <a:rPr lang="en-GB" b="1" dirty="0" err="1" smtClean="0"/>
              <a:t>Mertonian</a:t>
            </a:r>
            <a:r>
              <a:rPr lang="en-GB" b="1" dirty="0" smtClean="0"/>
              <a:t>?) Model</a:t>
            </a:r>
            <a:endParaRPr lang="en-GB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61146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072609" y="5465878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35969" y="567246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988480" y="563007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8945300" y="558767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8902120" y="554958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8858940" y="550714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8822187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8998401" y="458158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950912" y="453918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8907732" y="449679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8864552" y="445870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8821372" y="4416265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8784619" y="4382160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</a:t>
            </a:r>
            <a:endParaRPr lang="en-GB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6835762" y="5492154"/>
            <a:ext cx="301205" cy="4103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16200000">
            <a:off x="8426162" y="5371972"/>
            <a:ext cx="301205" cy="6507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3500000">
            <a:off x="8262561" y="4576706"/>
            <a:ext cx="301205" cy="117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0800000">
            <a:off x="8980812" y="475877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0800000">
            <a:off x="8996955" y="478381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10800000">
            <a:off x="9009498" y="480420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10800000">
            <a:off x="9020028" y="4832731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 rot="10800000">
            <a:off x="9030558" y="485750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 rot="10800000">
            <a:off x="9041088" y="4893715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9617249" y="477519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9633392" y="4800236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9645935" y="482062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>
            <a:off x="9656465" y="484915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9666995" y="487391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9677525" y="4910134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7785062" y="3414612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ideas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7785061" y="2537174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bundle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958836" y="4408832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Lower middle</a:t>
            </a:r>
            <a:endParaRPr lang="en-GB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58837" y="346146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Middle middle</a:t>
            </a:r>
            <a:endParaRPr lang="en-GB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58836" y="25421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Upper middle</a:t>
            </a:r>
            <a:endParaRPr lang="en-GB" i="1" dirty="0"/>
          </a:p>
        </p:txBody>
      </p:sp>
      <p:sp>
        <p:nvSpPr>
          <p:cNvPr id="58" name="Down Arrow 57"/>
          <p:cNvSpPr/>
          <p:nvPr/>
        </p:nvSpPr>
        <p:spPr>
          <a:xfrm rot="10800000">
            <a:off x="8964294" y="381510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9645046" y="3829706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 rot="10800000">
            <a:off x="8945300" y="2893375"/>
            <a:ext cx="152980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 rot="10800000">
            <a:off x="9027227" y="383931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9692330" y="3857977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9745961" y="2897248"/>
            <a:ext cx="164332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Challenges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Much to cover</a:t>
            </a:r>
          </a:p>
          <a:p>
            <a:pPr lvl="1"/>
            <a:r>
              <a:rPr lang="en-GB" dirty="0" smtClean="0"/>
              <a:t>Hurdles and barriers: conceptual and technical</a:t>
            </a:r>
          </a:p>
          <a:p>
            <a:pPr lvl="1"/>
            <a:r>
              <a:rPr lang="en-GB" dirty="0" smtClean="0"/>
              <a:t>Different people likely to go at different paces</a:t>
            </a:r>
          </a:p>
          <a:p>
            <a:r>
              <a:rPr lang="en-GB" b="1" dirty="0" smtClean="0"/>
              <a:t>Solutions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Handbook-based workshop with various exercises</a:t>
            </a:r>
          </a:p>
          <a:p>
            <a:pPr lvl="1"/>
            <a:r>
              <a:rPr lang="en-GB" dirty="0" smtClean="0"/>
              <a:t>Support over two days (myself and </a:t>
            </a:r>
            <a:r>
              <a:rPr lang="en-GB" dirty="0" err="1" smtClean="0"/>
              <a:t>Mirjam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Some opportunity in morning of day two to catch up if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 and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Exercises are presented throughout sections, rather than at the end of sections, as prompts for reading and reflecting on the </a:t>
            </a:r>
            <a:r>
              <a:rPr lang="en-GB" dirty="0" smtClean="0"/>
              <a:t>material</a:t>
            </a:r>
          </a:p>
          <a:p>
            <a:endParaRPr lang="en-GB" dirty="0" smtClean="0"/>
          </a:p>
          <a:p>
            <a:r>
              <a:rPr lang="en-GB" dirty="0" smtClean="0"/>
              <a:t>However </a:t>
            </a:r>
            <a:r>
              <a:rPr lang="en-GB" b="1" i="1" dirty="0" smtClean="0"/>
              <a:t>time is limited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Recommended schedules of what to cover by when (next few slides)</a:t>
            </a:r>
          </a:p>
          <a:p>
            <a:pPr lvl="1"/>
            <a:r>
              <a:rPr lang="en-GB" dirty="0" smtClean="0"/>
              <a:t>Within the schedule, ‘playing’ and exploration is encouraged (</a:t>
            </a:r>
            <a:r>
              <a:rPr lang="en-GB" i="1" dirty="0" smtClean="0"/>
              <a:t>What if…?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Fine to jump ahead: If you get through all the materials, look at optional and advanced exercises, and do more ‘playing’</a:t>
            </a:r>
          </a:p>
          <a:p>
            <a:pPr lvl="1"/>
            <a:r>
              <a:rPr lang="en-GB" dirty="0" smtClean="0"/>
              <a:t>If falling behind schedule, consider leaving some exercises to day two or later</a:t>
            </a:r>
          </a:p>
          <a:p>
            <a:pPr lvl="1"/>
            <a:r>
              <a:rPr lang="en-GB" dirty="0" smtClean="0"/>
              <a:t>We’re here to help throughout.</a:t>
            </a:r>
          </a:p>
          <a:p>
            <a:pPr lvl="1"/>
            <a:endParaRPr lang="en-GB" dirty="0"/>
          </a:p>
          <a:p>
            <a:r>
              <a:rPr lang="en-GB" b="1" dirty="0" smtClean="0"/>
              <a:t>Overall aim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For the two days to be informative and engaging, whatever your pace</a:t>
            </a:r>
          </a:p>
          <a:p>
            <a:pPr lvl="1"/>
            <a:r>
              <a:rPr lang="en-GB" dirty="0" smtClean="0"/>
              <a:t>For you to want to continue learning and applying the approaches introduced here after the course (start of a </a:t>
            </a:r>
            <a:r>
              <a:rPr lang="en-GB" i="1" dirty="0" smtClean="0"/>
              <a:t>long</a:t>
            </a:r>
            <a:r>
              <a:rPr lang="en-GB" dirty="0" smtClean="0"/>
              <a:t> but enjoyable journey)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Practical on Day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Case &amp; Deaton’s Grand Theory</a:t>
            </a:r>
            <a:r>
              <a:rPr lang="en-GB" dirty="0" smtClean="0"/>
              <a:t>: Death and despair in middle-aged White America</a:t>
            </a:r>
          </a:p>
          <a:p>
            <a:r>
              <a:rPr lang="en-GB" b="1" dirty="0" smtClean="0"/>
              <a:t>Andrew </a:t>
            </a:r>
            <a:r>
              <a:rPr lang="en-GB" b="1" dirty="0" err="1" smtClean="0"/>
              <a:t>Gelman’s</a:t>
            </a:r>
            <a:r>
              <a:rPr lang="en-GB" b="1" dirty="0" smtClean="0"/>
              <a:t> Lower Middle-range Theory</a:t>
            </a:r>
            <a:r>
              <a:rPr lang="en-GB" dirty="0" smtClean="0"/>
              <a:t>: Aggregation bias?</a:t>
            </a:r>
          </a:p>
          <a:p>
            <a:endParaRPr lang="en-GB" dirty="0"/>
          </a:p>
          <a:p>
            <a:r>
              <a:rPr lang="en-GB" dirty="0" smtClean="0"/>
              <a:t>To explore this we need to:</a:t>
            </a:r>
          </a:p>
          <a:p>
            <a:pPr lvl="1"/>
            <a:r>
              <a:rPr lang="en-GB" dirty="0" smtClean="0"/>
              <a:t>Source the raw data (CDC WONDER)</a:t>
            </a:r>
          </a:p>
          <a:p>
            <a:pPr lvl="1"/>
            <a:r>
              <a:rPr lang="en-GB" dirty="0" smtClean="0"/>
              <a:t>Clean and tidy the data</a:t>
            </a:r>
          </a:p>
          <a:p>
            <a:pPr lvl="1"/>
            <a:r>
              <a:rPr lang="en-GB" dirty="0" smtClean="0"/>
              <a:t>Replicate Case &amp; Deaton’s finding</a:t>
            </a:r>
          </a:p>
          <a:p>
            <a:pPr lvl="1"/>
            <a:r>
              <a:rPr lang="en-GB" dirty="0" smtClean="0"/>
              <a:t>Replicate Andrew </a:t>
            </a:r>
            <a:r>
              <a:rPr lang="en-GB" dirty="0" err="1" smtClean="0"/>
              <a:t>Gelman’s</a:t>
            </a:r>
            <a:r>
              <a:rPr lang="en-GB" dirty="0" smtClean="0"/>
              <a:t> interim analysis and proposed correction</a:t>
            </a:r>
          </a:p>
          <a:p>
            <a:pPr lvl="1"/>
            <a:endParaRPr lang="en-GB" dirty="0"/>
          </a:p>
          <a:p>
            <a:r>
              <a:rPr lang="en-GB" dirty="0" smtClean="0"/>
              <a:t>You will then have the data and tools to perform your own rapid analyses and start to generate your own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43011"/>
              </p:ext>
            </p:extLst>
          </p:nvPr>
        </p:nvGraphicFramePr>
        <p:xfrm>
          <a:off x="838198" y="1690688"/>
          <a:ext cx="1062630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R, </a:t>
                      </a:r>
                      <a:r>
                        <a:rPr lang="en-GB" baseline="0" dirty="0" err="1" smtClean="0"/>
                        <a:t>Rstudio</a:t>
                      </a:r>
                      <a:r>
                        <a:rPr lang="en-GB" baseline="0" dirty="0" smtClean="0"/>
                        <a:t>, Research Project Management, Piping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10.00-11.30: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1: Introduction</a:t>
                      </a:r>
                      <a:r>
                        <a:rPr lang="en-GB" baseline="0" dirty="0" smtClean="0"/>
                        <a:t> (6-7)</a:t>
                      </a:r>
                    </a:p>
                    <a:p>
                      <a:r>
                        <a:rPr lang="en-GB" baseline="0" dirty="0" smtClean="0"/>
                        <a:t>2: Data Management (8-9)</a:t>
                      </a:r>
                    </a:p>
                    <a:p>
                      <a:r>
                        <a:rPr lang="en-GB" baseline="0" dirty="0" smtClean="0"/>
                        <a:t>3: Getting Started (9-17)</a:t>
                      </a:r>
                    </a:p>
                    <a:p>
                      <a:r>
                        <a:rPr lang="en-GB" baseline="0" dirty="0" smtClean="0"/>
                        <a:t>4: Setting up Projects (17-20)</a:t>
                      </a:r>
                    </a:p>
                    <a:p>
                      <a:r>
                        <a:rPr lang="en-GB" baseline="0" dirty="0" smtClean="0"/>
                        <a:t>5: Piped Code (21-25)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1.2. </a:t>
                      </a:r>
                      <a:r>
                        <a:rPr lang="en-GB" dirty="0" smtClean="0"/>
                        <a:t>Loading and cleaning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11.45-12.45: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 Loading and saving data (26-43)</a:t>
                      </a:r>
                    </a:p>
                    <a:p>
                      <a:r>
                        <a:rPr lang="en-GB" dirty="0" smtClean="0"/>
                        <a:t>7. Initial</a:t>
                      </a:r>
                      <a:r>
                        <a:rPr lang="en-GB" baseline="0" dirty="0" smtClean="0"/>
                        <a:t> data tidying (44-53)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1.3.</a:t>
                      </a:r>
                      <a:r>
                        <a:rPr lang="en-GB" baseline="0" dirty="0" smtClean="0"/>
                        <a:t> Tidying and analysing data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13.45-14.45: 60</a:t>
                      </a:r>
                      <a:r>
                        <a:rPr lang="en-GB" baseline="0" dirty="0" smtClean="0"/>
                        <a:t>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8.1-8.4 Tidy Data 1 (53-67)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1.4.</a:t>
                      </a:r>
                      <a:r>
                        <a:rPr lang="en-GB" baseline="0" dirty="0" smtClean="0"/>
                        <a:t> Tidying and analysing data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15.00-16.30:</a:t>
                      </a:r>
                      <a:r>
                        <a:rPr lang="en-GB" baseline="0" dirty="0" smtClean="0"/>
                        <a:t>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8.5-9 Tidy Data 2 (68-83)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1.5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16.30-17.00: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5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29356"/>
              </p:ext>
            </p:extLst>
          </p:nvPr>
        </p:nvGraphicFramePr>
        <p:xfrm>
          <a:off x="838198" y="1690688"/>
          <a:ext cx="1062630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Tables and Graphs 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09.00-11.15: 135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</a:t>
                      </a:r>
                      <a:r>
                        <a:rPr lang="en-GB" baseline="0" dirty="0" smtClean="0"/>
                        <a:t> Introduction (84)</a:t>
                      </a:r>
                    </a:p>
                    <a:p>
                      <a:r>
                        <a:rPr lang="en-GB" baseline="0" dirty="0" smtClean="0"/>
                        <a:t>11. Tables and graphs (85-94)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2.2. </a:t>
                      </a:r>
                      <a:r>
                        <a:rPr lang="en-GB" dirty="0" smtClean="0"/>
                        <a:t>Automating processes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11.30-12.30: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 Split</a:t>
                      </a:r>
                      <a:r>
                        <a:rPr lang="en-GB" baseline="0" dirty="0" smtClean="0"/>
                        <a:t>-apply-combine and </a:t>
                      </a:r>
                      <a:r>
                        <a:rPr lang="en-GB" baseline="0" dirty="0" err="1" smtClean="0"/>
                        <a:t>plyr</a:t>
                      </a:r>
                      <a:r>
                        <a:rPr lang="en-GB" baseline="0" dirty="0" smtClean="0"/>
                        <a:t> (94-100)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2.3.</a:t>
                      </a:r>
                      <a:r>
                        <a:rPr lang="en-GB" baseline="0" dirty="0" smtClean="0"/>
                        <a:t> Extended Practical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13.30-14.45: 75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 Extended Practical (101-106)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2.4.</a:t>
                      </a:r>
                      <a:r>
                        <a:rPr lang="en-GB" baseline="0" dirty="0" smtClean="0"/>
                        <a:t> Extended Practical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15.00-15.45:</a:t>
                      </a:r>
                      <a:r>
                        <a:rPr lang="en-GB" baseline="0" dirty="0" smtClean="0"/>
                        <a:t> 45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 Extended Practical (101-106)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2.5.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15.45-16.15: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7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699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Science/Data Management in R</vt:lpstr>
      <vt:lpstr>Introduction: Data Management and Data Science</vt:lpstr>
      <vt:lpstr>Data Science: nimble (quick-and-dirty) analysis and insight</vt:lpstr>
      <vt:lpstr>Approach to workshop</vt:lpstr>
      <vt:lpstr>Sections and exercises</vt:lpstr>
      <vt:lpstr>Extended Practical on Day 2</vt:lpstr>
      <vt:lpstr>Course Sections: Day One</vt:lpstr>
      <vt:lpstr>Course Sections: Day Two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15</cp:revision>
  <dcterms:created xsi:type="dcterms:W3CDTF">2016-04-15T09:16:34Z</dcterms:created>
  <dcterms:modified xsi:type="dcterms:W3CDTF">2016-04-15T13:31:06Z</dcterms:modified>
</cp:coreProperties>
</file>