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622E5F-8199-4FF2-897D-46AF92800C7E}">
          <p14:sldIdLst>
            <p14:sldId id="256"/>
            <p14:sldId id="262"/>
            <p14:sldId id="263"/>
            <p14:sldId id="259"/>
            <p14:sldId id="260"/>
            <p14:sldId id="261"/>
            <p14:sldId id="257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5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4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3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7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9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70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9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05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979D-9077-42B2-BBB0-38D166DD3024}" type="datetimeFigureOut">
              <a:rPr lang="en-GB" smtClean="0"/>
              <a:t>26/04/2016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74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Minton/aqmen_data_science/blob/master/script.R" TargetMode="External"/><Relationship Id="rId2" Type="http://schemas.openxmlformats.org/officeDocument/2006/relationships/hyperlink" Target="https://github.com/JonMinton/aqmen_data_scien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Science/Data Management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Jon Minton with Dr </a:t>
            </a:r>
            <a:r>
              <a:rPr lang="en-GB" dirty="0" err="1" smtClean="0"/>
              <a:t>Mirjam</a:t>
            </a:r>
            <a:r>
              <a:rPr lang="en-GB" dirty="0" smtClean="0"/>
              <a:t> </a:t>
            </a:r>
            <a:r>
              <a:rPr lang="en-GB" dirty="0" err="1" smtClean="0"/>
              <a:t>Allik</a:t>
            </a:r>
            <a:endParaRPr lang="en-GB" dirty="0" smtClean="0"/>
          </a:p>
          <a:p>
            <a:r>
              <a:rPr lang="en-GB" dirty="0" smtClean="0"/>
              <a:t>25-26 April 2016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23" y="6021860"/>
            <a:ext cx="952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Tidyr</a:t>
            </a:r>
            <a:r>
              <a:rPr lang="en-GB" dirty="0" smtClean="0"/>
              <a:t> and pages 36-37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seems that the default behaviour of </a:t>
            </a:r>
            <a:r>
              <a:rPr lang="en-GB" dirty="0" err="1" smtClean="0"/>
              <a:t>tidyr</a:t>
            </a:r>
            <a:r>
              <a:rPr lang="en-GB" dirty="0" smtClean="0"/>
              <a:t>, including the </a:t>
            </a:r>
            <a:r>
              <a:rPr lang="en-GB" dirty="0" err="1" smtClean="0"/>
              <a:t>read_csv</a:t>
            </a:r>
            <a:r>
              <a:rPr lang="en-GB" dirty="0" smtClean="0"/>
              <a:t> package, has changed since I wrote the handbook (a couple of weeks ago!)</a:t>
            </a:r>
          </a:p>
          <a:p>
            <a:r>
              <a:rPr lang="en-GB" dirty="0" smtClean="0"/>
              <a:t>This could also be a difference between </a:t>
            </a:r>
            <a:r>
              <a:rPr lang="en-GB" dirty="0" err="1" smtClean="0"/>
              <a:t>Rstudio</a:t>
            </a:r>
            <a:r>
              <a:rPr lang="en-GB" dirty="0" smtClean="0"/>
              <a:t> versions…</a:t>
            </a:r>
          </a:p>
          <a:p>
            <a:r>
              <a:rPr lang="en-GB" dirty="0" smtClean="0"/>
              <a:t>Anyway, this means the ‘errors’ and behaviours shown on p 36 and p 37 may not be exactly the same as in the handbook…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</a:p>
          <a:p>
            <a:endParaRPr lang="en-GB" dirty="0" smtClean="0"/>
          </a:p>
          <a:p>
            <a:pPr marL="457200" lvl="1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18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LUNCH!!!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Food!!!</a:t>
            </a:r>
          </a:p>
          <a:p>
            <a:r>
              <a:rPr lang="en-GB" dirty="0" smtClean="0"/>
              <a:t>COFFEE!! (I think)</a:t>
            </a:r>
          </a:p>
          <a:p>
            <a:endParaRPr lang="en-GB" dirty="0"/>
          </a:p>
          <a:p>
            <a:r>
              <a:rPr lang="en-GB" dirty="0" smtClean="0"/>
              <a:t>Recommence at 13.45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8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Firstly, the newest version of </a:t>
            </a:r>
            <a:r>
              <a:rPr lang="en-GB" dirty="0" err="1" smtClean="0"/>
              <a:t>tidyr</a:t>
            </a:r>
            <a:r>
              <a:rPr lang="en-GB" dirty="0" smtClean="0"/>
              <a:t> has slightly different behaviour than the version I uses.</a:t>
            </a:r>
          </a:p>
          <a:p>
            <a:endParaRPr lang="en-GB" dirty="0" smtClean="0"/>
          </a:p>
          <a:p>
            <a:r>
              <a:rPr lang="en-GB" dirty="0" smtClean="0"/>
              <a:t>Secondly: code and example R project directory here:</a:t>
            </a:r>
            <a:endParaRPr lang="en-GB" dirty="0"/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github.com/JonMinton/aqmen_data_science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github.com/JonMinton/aqmen_data_science/blob/master/script.R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Thirdly, it looks like the car package, containing the recode function used near the end of the exercise, is no longer supported. Instead I have rewritten some of the scripts using another function called </a:t>
            </a:r>
            <a:r>
              <a:rPr lang="en-GB" dirty="0" err="1" smtClean="0"/>
              <a:t>mapvalues</a:t>
            </a:r>
            <a:r>
              <a:rPr lang="en-GB" dirty="0" smtClean="0"/>
              <a:t>. Let me know if you’re at a stage where </a:t>
            </a:r>
            <a:r>
              <a:rPr lang="en-GB" smtClean="0"/>
              <a:t>you’re using recode.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5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Day Two: Some notes/comments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Reminder: sign in sheet for day 2</a:t>
            </a:r>
          </a:p>
          <a:p>
            <a:endParaRPr lang="en-GB" dirty="0"/>
          </a:p>
          <a:p>
            <a:r>
              <a:rPr lang="en-GB" dirty="0" smtClean="0"/>
              <a:t>AM: A fork in the road:</a:t>
            </a:r>
          </a:p>
          <a:p>
            <a:pPr lvl="1"/>
            <a:r>
              <a:rPr lang="en-GB" dirty="0" smtClean="0"/>
              <a:t>Left path: continue with day 1 material</a:t>
            </a:r>
          </a:p>
          <a:p>
            <a:pPr lvl="1"/>
            <a:r>
              <a:rPr lang="en-GB" dirty="0" smtClean="0"/>
              <a:t>Right path: Introduction to tables, graphs and process automation</a:t>
            </a:r>
          </a:p>
          <a:p>
            <a:pPr lvl="1"/>
            <a:r>
              <a:rPr lang="en-GB" dirty="0" smtClean="0"/>
              <a:t>The material’s in the handbook if you don’t want to cover this material today</a:t>
            </a:r>
          </a:p>
          <a:p>
            <a:endParaRPr lang="en-GB" dirty="0" smtClean="0"/>
          </a:p>
          <a:p>
            <a:r>
              <a:rPr lang="en-GB" dirty="0" smtClean="0"/>
              <a:t>PM: Extended practical</a:t>
            </a:r>
          </a:p>
          <a:p>
            <a:pPr lvl="1"/>
            <a:r>
              <a:rPr lang="en-GB" dirty="0" smtClean="0"/>
              <a:t>Case &amp; Deaton vs </a:t>
            </a:r>
            <a:r>
              <a:rPr lang="en-GB" dirty="0" err="1" smtClean="0"/>
              <a:t>Gelman</a:t>
            </a:r>
            <a:endParaRPr lang="en-GB" dirty="0" smtClean="0"/>
          </a:p>
          <a:p>
            <a:pPr lvl="1"/>
            <a:r>
              <a:rPr lang="en-GB" dirty="0" smtClean="0"/>
              <a:t>Grand insight, aggregation bias, or both?</a:t>
            </a:r>
          </a:p>
          <a:p>
            <a:pPr lvl="1"/>
            <a:r>
              <a:rPr lang="en-GB" dirty="0" smtClean="0"/>
              <a:t>Again, option to continue with Day 1 material if preferred (especially if you’ve got past the ‘data tidying’ stage)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0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Sections: Day Two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18314"/>
              </p:ext>
            </p:extLst>
          </p:nvPr>
        </p:nvGraphicFramePr>
        <p:xfrm>
          <a:off x="838198" y="1690688"/>
          <a:ext cx="1062630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103"/>
                <a:gridCol w="2581216"/>
                <a:gridCol w="4502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Time/Duration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Sections Covered (pages)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2.1</a:t>
                      </a:r>
                      <a:r>
                        <a:rPr lang="en-GB" b="1" baseline="0" dirty="0" smtClean="0"/>
                        <a:t>.</a:t>
                      </a:r>
                      <a:r>
                        <a:rPr lang="en-GB" baseline="0" dirty="0" smtClean="0"/>
                        <a:t> Tables and Graphs </a:t>
                      </a:r>
                    </a:p>
                    <a:p>
                      <a:r>
                        <a:rPr lang="en-GB" baseline="0" dirty="0" smtClean="0"/>
                        <a:t>(and/or catch-up)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09.00-11.15: 135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10.</a:t>
                      </a:r>
                      <a:r>
                        <a:rPr lang="en-GB" baseline="0" dirty="0" smtClean="0"/>
                        <a:t> Introduction (84)</a:t>
                      </a:r>
                    </a:p>
                    <a:p>
                      <a:r>
                        <a:rPr lang="en-GB" baseline="0" dirty="0" smtClean="0"/>
                        <a:t>11. Tables and graphs (85-94)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2.2. </a:t>
                      </a:r>
                      <a:r>
                        <a:rPr lang="en-GB" dirty="0" smtClean="0"/>
                        <a:t>Automating </a:t>
                      </a:r>
                      <a:r>
                        <a:rPr lang="en-GB" dirty="0" smtClean="0"/>
                        <a:t>processes</a:t>
                      </a:r>
                    </a:p>
                    <a:p>
                      <a:r>
                        <a:rPr lang="en-GB" dirty="0" smtClean="0"/>
                        <a:t>(and/or catch-up)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11.30-12.30: 60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12. Split</a:t>
                      </a:r>
                      <a:r>
                        <a:rPr lang="en-GB" baseline="0" dirty="0" smtClean="0"/>
                        <a:t>-apply-combine and </a:t>
                      </a:r>
                      <a:r>
                        <a:rPr lang="en-GB" baseline="0" dirty="0" err="1" smtClean="0"/>
                        <a:t>plyr</a:t>
                      </a:r>
                      <a:r>
                        <a:rPr lang="en-GB" baseline="0" dirty="0" smtClean="0"/>
                        <a:t> (94-100)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2.3.</a:t>
                      </a:r>
                      <a:r>
                        <a:rPr lang="en-GB" baseline="0" dirty="0" smtClean="0"/>
                        <a:t> Extended Practical (I</a:t>
                      </a:r>
                      <a:r>
                        <a:rPr lang="en-GB" baseline="0" dirty="0" smtClean="0"/>
                        <a:t>)</a:t>
                      </a:r>
                    </a:p>
                    <a:p>
                      <a:r>
                        <a:rPr lang="en-GB" baseline="0" dirty="0" smtClean="0"/>
                        <a:t>(and/or catch-up)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13.30-14.45: 75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13. Extended Practical (101-106)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2.4.</a:t>
                      </a:r>
                      <a:r>
                        <a:rPr lang="en-GB" baseline="0" dirty="0" smtClean="0"/>
                        <a:t> Extended Practical (II</a:t>
                      </a:r>
                      <a:r>
                        <a:rPr lang="en-GB" baseline="0" dirty="0" smtClean="0"/>
                        <a:t>)</a:t>
                      </a:r>
                    </a:p>
                    <a:p>
                      <a:r>
                        <a:rPr lang="en-GB" baseline="0" dirty="0" smtClean="0"/>
                        <a:t>(and/or catch-up)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15.00-15.45:</a:t>
                      </a:r>
                      <a:r>
                        <a:rPr lang="en-GB" baseline="0" dirty="0" smtClean="0"/>
                        <a:t> 45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13. Extended Practical (101-106)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2.5.</a:t>
                      </a:r>
                      <a:r>
                        <a:rPr lang="en-GB" dirty="0" smtClean="0"/>
                        <a:t> Summing 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15.45-16.15:</a:t>
                      </a:r>
                      <a:r>
                        <a:rPr lang="en-GB" baseline="0" dirty="0" smtClean="0"/>
                        <a:t> 30 minutes (or early close)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23" y="6021860"/>
            <a:ext cx="952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Reflections on Day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Teaching R: a moving goalpost</a:t>
            </a:r>
          </a:p>
          <a:p>
            <a:pPr lvl="1"/>
            <a:r>
              <a:rPr lang="en-GB" dirty="0" smtClean="0"/>
              <a:t>Default behaviours of functions change (</a:t>
            </a:r>
            <a:r>
              <a:rPr lang="en-GB" dirty="0" err="1" smtClean="0"/>
              <a:t>tidyr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Packages have dependencies and can become deprecated (car)</a:t>
            </a:r>
          </a:p>
          <a:p>
            <a:pPr lvl="2"/>
            <a:r>
              <a:rPr lang="en-GB" dirty="0" smtClean="0"/>
              <a:t>Many alternatives to recode</a:t>
            </a:r>
          </a:p>
          <a:p>
            <a:pPr lvl="1"/>
            <a:r>
              <a:rPr lang="en-GB" dirty="0" smtClean="0"/>
              <a:t>Load order and </a:t>
            </a:r>
            <a:r>
              <a:rPr lang="en-GB" dirty="0" err="1" smtClean="0"/>
              <a:t>plyr</a:t>
            </a:r>
            <a:r>
              <a:rPr lang="en-GB" dirty="0" smtClean="0"/>
              <a:t>/</a:t>
            </a:r>
            <a:r>
              <a:rPr lang="en-GB" dirty="0" err="1" smtClean="0"/>
              <a:t>dplyr</a:t>
            </a:r>
            <a:r>
              <a:rPr lang="en-GB" dirty="0" smtClean="0"/>
              <a:t>: load </a:t>
            </a:r>
            <a:r>
              <a:rPr lang="en-GB" dirty="0" err="1" smtClean="0"/>
              <a:t>plyr</a:t>
            </a:r>
            <a:r>
              <a:rPr lang="en-GB" dirty="0" smtClean="0"/>
              <a:t> THEN </a:t>
            </a:r>
            <a:r>
              <a:rPr lang="en-GB" dirty="0" err="1" smtClean="0"/>
              <a:t>dplyr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Function/operator overloading</a:t>
            </a:r>
          </a:p>
          <a:p>
            <a:pPr lvl="2"/>
            <a:r>
              <a:rPr lang="en-GB" dirty="0" smtClean="0"/>
              <a:t>To unload: </a:t>
            </a:r>
            <a:r>
              <a:rPr lang="en-GB" dirty="0"/>
              <a:t>detach("</a:t>
            </a:r>
            <a:r>
              <a:rPr lang="en-GB" dirty="0" err="1" smtClean="0"/>
              <a:t>package:plyr</a:t>
            </a:r>
            <a:r>
              <a:rPr lang="en-GB" dirty="0" smtClean="0"/>
              <a:t>", </a:t>
            </a:r>
            <a:r>
              <a:rPr lang="en-GB" dirty="0"/>
              <a:t>unload=TRUE)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basics</a:t>
            </a:r>
          </a:p>
          <a:p>
            <a:pPr lvl="1"/>
            <a:r>
              <a:rPr lang="en-GB" dirty="0" smtClean="0"/>
              <a:t>+ sign in console</a:t>
            </a:r>
          </a:p>
          <a:p>
            <a:pPr lvl="1"/>
            <a:r>
              <a:rPr lang="en-GB" dirty="0" smtClean="0"/>
              <a:t>Many ways of doing the same thing: try to know at least two…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4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Data Management and Data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Managing (Tidying and Cleaning) datasets often take most of the time involved in doing quantitative research (50-80%)</a:t>
            </a:r>
          </a:p>
          <a:p>
            <a:r>
              <a:rPr lang="en-GB" dirty="0" smtClean="0"/>
              <a:t>Whereas there are many courses on how to apply various statistical models to data in a particular form, there are far fewer on how to get the data into that form.</a:t>
            </a:r>
          </a:p>
          <a:p>
            <a:r>
              <a:rPr lang="en-GB" dirty="0" smtClean="0"/>
              <a:t>If data scientists are anything, they’re </a:t>
            </a:r>
            <a:r>
              <a:rPr lang="en-GB" b="1" i="1" dirty="0" smtClean="0"/>
              <a:t>generalists</a:t>
            </a:r>
          </a:p>
          <a:p>
            <a:pPr lvl="1"/>
            <a:r>
              <a:rPr lang="en-GB" dirty="0" smtClean="0"/>
              <a:t>And they’re valuable (commercially if not academically) </a:t>
            </a:r>
            <a:r>
              <a:rPr lang="en-GB" i="1" dirty="0" smtClean="0"/>
              <a:t>because</a:t>
            </a:r>
            <a:r>
              <a:rPr lang="en-GB" dirty="0" smtClean="0"/>
              <a:t> they’re generalists.</a:t>
            </a:r>
          </a:p>
          <a:p>
            <a:r>
              <a:rPr lang="en-GB" b="1" dirty="0" smtClean="0"/>
              <a:t>Tidy Data</a:t>
            </a:r>
            <a:r>
              <a:rPr lang="en-GB" dirty="0" smtClean="0"/>
              <a:t>: a good format for data analysis</a:t>
            </a:r>
          </a:p>
          <a:p>
            <a:r>
              <a:rPr lang="en-GB" dirty="0" smtClean="0"/>
              <a:t>Making data Tidy makes rapid and iterative analysis much easier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23" y="6021860"/>
            <a:ext cx="952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Science: nimble (quick-and-dirty) analysis and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15" y="1825625"/>
            <a:ext cx="541128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 smtClean="0"/>
              <a:t>Traditional Academic Model</a:t>
            </a:r>
            <a:endParaRPr lang="en-GB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635244" y="2551180"/>
            <a:ext cx="3484712" cy="522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Grand Theory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131084" y="3234326"/>
            <a:ext cx="2431930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Operationalisation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131084" y="3846954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Hypotheses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131083" y="4407953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Source Data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131082" y="4968952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Format Data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131081" y="5625162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10" name="Down Arrow 9"/>
          <p:cNvSpPr/>
          <p:nvPr/>
        </p:nvSpPr>
        <p:spPr>
          <a:xfrm>
            <a:off x="3226999" y="3002172"/>
            <a:ext cx="301205" cy="2728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3226998" y="3646126"/>
            <a:ext cx="301205" cy="2783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3226998" y="4205853"/>
            <a:ext cx="301205" cy="2537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3226998" y="4779050"/>
            <a:ext cx="301205" cy="2376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3226998" y="5367093"/>
            <a:ext cx="301205" cy="323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204515" y="5625162"/>
            <a:ext cx="1599123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Findings</a:t>
            </a:r>
            <a:endParaRPr lang="en-GB" dirty="0"/>
          </a:p>
        </p:txBody>
      </p:sp>
      <p:sp>
        <p:nvSpPr>
          <p:cNvPr id="16" name="Down Arrow 15"/>
          <p:cNvSpPr/>
          <p:nvPr/>
        </p:nvSpPr>
        <p:spPr>
          <a:xfrm rot="5400000">
            <a:off x="1814434" y="5545740"/>
            <a:ext cx="301205" cy="6074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 rot="12179486">
            <a:off x="948088" y="2749152"/>
            <a:ext cx="296363" cy="3055877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83784" y="3886249"/>
            <a:ext cx="1624969" cy="5609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Refine theory?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42518" y="1825625"/>
            <a:ext cx="54112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dirty="0" smtClean="0"/>
              <a:t>Data Science (</a:t>
            </a:r>
            <a:r>
              <a:rPr lang="en-GB" b="1" dirty="0" err="1" smtClean="0"/>
              <a:t>Mertonian</a:t>
            </a:r>
            <a:r>
              <a:rPr lang="en-GB" b="1" dirty="0" smtClean="0"/>
              <a:t>?) Model</a:t>
            </a:r>
            <a:endParaRPr lang="en-GB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661146" y="5473042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Raw Data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7072609" y="5465878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Tidy Data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9035969" y="5672469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988480" y="563007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8945300" y="5587673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8902120" y="5549583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6" name="Rounded Rectangle 25"/>
          <p:cNvSpPr/>
          <p:nvPr/>
        </p:nvSpPr>
        <p:spPr>
          <a:xfrm>
            <a:off x="8858940" y="5507147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8822187" y="5473042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8998401" y="4581587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8950912" y="4539189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8907732" y="449679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8864552" y="445870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8821372" y="4416265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8784619" y="4382160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Idea</a:t>
            </a:r>
            <a:endParaRPr lang="en-GB" dirty="0"/>
          </a:p>
        </p:txBody>
      </p:sp>
      <p:sp>
        <p:nvSpPr>
          <p:cNvPr id="34" name="Down Arrow 33"/>
          <p:cNvSpPr/>
          <p:nvPr/>
        </p:nvSpPr>
        <p:spPr>
          <a:xfrm rot="16200000">
            <a:off x="6835762" y="5492154"/>
            <a:ext cx="301205" cy="4103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 rot="16200000">
            <a:off x="8426162" y="5371972"/>
            <a:ext cx="301205" cy="6507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 rot="13500000">
            <a:off x="8262561" y="4576706"/>
            <a:ext cx="301205" cy="11753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 rot="10800000">
            <a:off x="8980812" y="4758778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own Arrow 41"/>
          <p:cNvSpPr/>
          <p:nvPr/>
        </p:nvSpPr>
        <p:spPr>
          <a:xfrm rot="10800000">
            <a:off x="8996955" y="4783817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Down Arrow 42"/>
          <p:cNvSpPr/>
          <p:nvPr/>
        </p:nvSpPr>
        <p:spPr>
          <a:xfrm rot="10800000">
            <a:off x="9009498" y="4804209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/>
          <p:cNvSpPr/>
          <p:nvPr/>
        </p:nvSpPr>
        <p:spPr>
          <a:xfrm rot="10800000">
            <a:off x="9020028" y="4832731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Down Arrow 44"/>
          <p:cNvSpPr/>
          <p:nvPr/>
        </p:nvSpPr>
        <p:spPr>
          <a:xfrm rot="10800000">
            <a:off x="9030558" y="4857500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Down Arrow 45"/>
          <p:cNvSpPr/>
          <p:nvPr/>
        </p:nvSpPr>
        <p:spPr>
          <a:xfrm rot="10800000">
            <a:off x="9041088" y="4893715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own Arrow 46"/>
          <p:cNvSpPr/>
          <p:nvPr/>
        </p:nvSpPr>
        <p:spPr>
          <a:xfrm>
            <a:off x="9617249" y="4775197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Down Arrow 47"/>
          <p:cNvSpPr/>
          <p:nvPr/>
        </p:nvSpPr>
        <p:spPr>
          <a:xfrm>
            <a:off x="9633392" y="4800236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own Arrow 48"/>
          <p:cNvSpPr/>
          <p:nvPr/>
        </p:nvSpPr>
        <p:spPr>
          <a:xfrm>
            <a:off x="9645935" y="4820628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own Arrow 49"/>
          <p:cNvSpPr/>
          <p:nvPr/>
        </p:nvSpPr>
        <p:spPr>
          <a:xfrm>
            <a:off x="9656465" y="4849150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own Arrow 50"/>
          <p:cNvSpPr/>
          <p:nvPr/>
        </p:nvSpPr>
        <p:spPr>
          <a:xfrm>
            <a:off x="9666995" y="4873919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own Arrow 51"/>
          <p:cNvSpPr/>
          <p:nvPr/>
        </p:nvSpPr>
        <p:spPr>
          <a:xfrm>
            <a:off x="9677525" y="4910134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le 52"/>
          <p:cNvSpPr/>
          <p:nvPr/>
        </p:nvSpPr>
        <p:spPr>
          <a:xfrm>
            <a:off x="7785062" y="3414612"/>
            <a:ext cx="2867697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Bundle of ideas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7785061" y="2537174"/>
            <a:ext cx="2867697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Bundle of bundle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5958836" y="4408832"/>
            <a:ext cx="146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Lower middle</a:t>
            </a:r>
            <a:endParaRPr lang="en-GB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58837" y="346146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Middle middle</a:t>
            </a:r>
            <a:endParaRPr lang="en-GB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958836" y="254212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Upper middle</a:t>
            </a:r>
            <a:endParaRPr lang="en-GB" i="1" dirty="0"/>
          </a:p>
        </p:txBody>
      </p:sp>
      <p:sp>
        <p:nvSpPr>
          <p:cNvPr id="58" name="Down Arrow 57"/>
          <p:cNvSpPr/>
          <p:nvPr/>
        </p:nvSpPr>
        <p:spPr>
          <a:xfrm rot="10800000">
            <a:off x="8964294" y="3815108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Down Arrow 59"/>
          <p:cNvSpPr/>
          <p:nvPr/>
        </p:nvSpPr>
        <p:spPr>
          <a:xfrm>
            <a:off x="9645046" y="3829706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own Arrow 60"/>
          <p:cNvSpPr/>
          <p:nvPr/>
        </p:nvSpPr>
        <p:spPr>
          <a:xfrm rot="10800000">
            <a:off x="8945300" y="2893375"/>
            <a:ext cx="152980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Down Arrow 61"/>
          <p:cNvSpPr/>
          <p:nvPr/>
        </p:nvSpPr>
        <p:spPr>
          <a:xfrm rot="10800000">
            <a:off x="9027227" y="3839318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Down Arrow 62"/>
          <p:cNvSpPr/>
          <p:nvPr/>
        </p:nvSpPr>
        <p:spPr>
          <a:xfrm>
            <a:off x="9692330" y="3857977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Down Arrow 63"/>
          <p:cNvSpPr/>
          <p:nvPr/>
        </p:nvSpPr>
        <p:spPr>
          <a:xfrm>
            <a:off x="9745961" y="2897248"/>
            <a:ext cx="164332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23" y="6021860"/>
            <a:ext cx="952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to 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Challenges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Much to cover</a:t>
            </a:r>
          </a:p>
          <a:p>
            <a:pPr lvl="1"/>
            <a:r>
              <a:rPr lang="en-GB" dirty="0" smtClean="0"/>
              <a:t>Hurdles and barriers: conceptual and technical</a:t>
            </a:r>
          </a:p>
          <a:p>
            <a:pPr lvl="1"/>
            <a:r>
              <a:rPr lang="en-GB" dirty="0" smtClean="0"/>
              <a:t>Different people likely to go at different paces</a:t>
            </a:r>
          </a:p>
          <a:p>
            <a:r>
              <a:rPr lang="en-GB" b="1" dirty="0" smtClean="0"/>
              <a:t>Solutions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Handbook-based workshop with various exercises</a:t>
            </a:r>
          </a:p>
          <a:p>
            <a:pPr lvl="1"/>
            <a:r>
              <a:rPr lang="en-GB" dirty="0" smtClean="0"/>
              <a:t>Support over two days (myself and </a:t>
            </a:r>
            <a:r>
              <a:rPr lang="en-GB" dirty="0" err="1" smtClean="0"/>
              <a:t>Mirjam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Some opportunity in morning of day two to catch up if needed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23" y="6021860"/>
            <a:ext cx="952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Sections and 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Exercises are presented throughout sections, rather than at the end of sections, as prompts for reading and reflecting on the material</a:t>
            </a:r>
          </a:p>
          <a:p>
            <a:endParaRPr lang="en-GB" dirty="0" smtClean="0"/>
          </a:p>
          <a:p>
            <a:r>
              <a:rPr lang="en-GB" dirty="0" smtClean="0"/>
              <a:t>However </a:t>
            </a:r>
            <a:r>
              <a:rPr lang="en-GB" b="1" i="1" dirty="0" smtClean="0"/>
              <a:t>time is limited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Recommended schedules of what to cover by when (next few slides)</a:t>
            </a:r>
          </a:p>
          <a:p>
            <a:pPr lvl="1"/>
            <a:r>
              <a:rPr lang="en-GB" dirty="0" smtClean="0"/>
              <a:t>Within the schedule, ‘playing’ and exploration is encouraged (</a:t>
            </a:r>
            <a:r>
              <a:rPr lang="en-GB" i="1" dirty="0" smtClean="0"/>
              <a:t>What if…?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Fine to jump ahead: If you get through all the materials, look at optional and advanced exercises, and do more ‘playing’</a:t>
            </a:r>
          </a:p>
          <a:p>
            <a:pPr lvl="1"/>
            <a:r>
              <a:rPr lang="en-GB" dirty="0" smtClean="0"/>
              <a:t>If falling behind schedule, consider leaving some exercises to day two or later</a:t>
            </a:r>
          </a:p>
          <a:p>
            <a:pPr lvl="1"/>
            <a:r>
              <a:rPr lang="en-GB" dirty="0" smtClean="0"/>
              <a:t>We’re here to help throughout.</a:t>
            </a:r>
          </a:p>
          <a:p>
            <a:pPr lvl="1"/>
            <a:endParaRPr lang="en-GB" dirty="0"/>
          </a:p>
          <a:p>
            <a:r>
              <a:rPr lang="en-GB" b="1" dirty="0" smtClean="0"/>
              <a:t>Overall aim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For the two days to be informative and engaging, whatever your pace</a:t>
            </a:r>
          </a:p>
          <a:p>
            <a:pPr lvl="1"/>
            <a:r>
              <a:rPr lang="en-GB" dirty="0" smtClean="0"/>
              <a:t>For you to want to continue learning and applying the approaches introduced here after the course (start of a </a:t>
            </a:r>
            <a:r>
              <a:rPr lang="en-GB" i="1" dirty="0" smtClean="0"/>
              <a:t>long</a:t>
            </a:r>
            <a:r>
              <a:rPr lang="en-GB" dirty="0" smtClean="0"/>
              <a:t> but enjoyable journey)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23" y="6021860"/>
            <a:ext cx="952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Extended Practical on Day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Case &amp; Deaton’s Grand Theory</a:t>
            </a:r>
            <a:r>
              <a:rPr lang="en-GB" dirty="0" smtClean="0"/>
              <a:t>: Death and despair in middle-aged White America</a:t>
            </a:r>
          </a:p>
          <a:p>
            <a:r>
              <a:rPr lang="en-GB" b="1" dirty="0" smtClean="0"/>
              <a:t>Andrew </a:t>
            </a:r>
            <a:r>
              <a:rPr lang="en-GB" b="1" dirty="0" err="1" smtClean="0"/>
              <a:t>Gelman’s</a:t>
            </a:r>
            <a:r>
              <a:rPr lang="en-GB" b="1" dirty="0" smtClean="0"/>
              <a:t> Lower Middle-range Theory</a:t>
            </a:r>
            <a:r>
              <a:rPr lang="en-GB" dirty="0" smtClean="0"/>
              <a:t>: Aggregation bias?</a:t>
            </a:r>
          </a:p>
          <a:p>
            <a:endParaRPr lang="en-GB" dirty="0"/>
          </a:p>
          <a:p>
            <a:r>
              <a:rPr lang="en-GB" dirty="0" smtClean="0"/>
              <a:t>To explore this we need to:</a:t>
            </a:r>
          </a:p>
          <a:p>
            <a:pPr lvl="1"/>
            <a:r>
              <a:rPr lang="en-GB" dirty="0" smtClean="0"/>
              <a:t>Source the raw data (CDC WONDER)</a:t>
            </a:r>
          </a:p>
          <a:p>
            <a:pPr lvl="1"/>
            <a:r>
              <a:rPr lang="en-GB" dirty="0" smtClean="0"/>
              <a:t>Clean and tidy the data</a:t>
            </a:r>
          </a:p>
          <a:p>
            <a:pPr lvl="1"/>
            <a:r>
              <a:rPr lang="en-GB" dirty="0" smtClean="0"/>
              <a:t>Replicate Case &amp; Deaton’s finding</a:t>
            </a:r>
          </a:p>
          <a:p>
            <a:pPr lvl="1"/>
            <a:r>
              <a:rPr lang="en-GB" dirty="0" smtClean="0"/>
              <a:t>Replicate Andrew </a:t>
            </a:r>
            <a:r>
              <a:rPr lang="en-GB" dirty="0" err="1" smtClean="0"/>
              <a:t>Gelman’s</a:t>
            </a:r>
            <a:r>
              <a:rPr lang="en-GB" dirty="0" smtClean="0"/>
              <a:t> interim analysis and proposed correction</a:t>
            </a:r>
          </a:p>
          <a:p>
            <a:pPr lvl="1"/>
            <a:endParaRPr lang="en-GB" dirty="0"/>
          </a:p>
          <a:p>
            <a:r>
              <a:rPr lang="en-GB" dirty="0" smtClean="0"/>
              <a:t>You will then have the data and tools to perform your own rapid analyses and start to generate your own ideas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23" y="6021860"/>
            <a:ext cx="952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Sections: Day 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43011"/>
              </p:ext>
            </p:extLst>
          </p:nvPr>
        </p:nvGraphicFramePr>
        <p:xfrm>
          <a:off x="838198" y="1690688"/>
          <a:ext cx="1062630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103"/>
                <a:gridCol w="2581216"/>
                <a:gridCol w="4502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Time/Duration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Sections Covered (pages)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1.1</a:t>
                      </a:r>
                      <a:r>
                        <a:rPr lang="en-GB" b="1" baseline="0" dirty="0" smtClean="0"/>
                        <a:t>.</a:t>
                      </a:r>
                      <a:r>
                        <a:rPr lang="en-GB" baseline="0" dirty="0" smtClean="0"/>
                        <a:t> R, </a:t>
                      </a:r>
                      <a:r>
                        <a:rPr lang="en-GB" baseline="0" dirty="0" err="1" smtClean="0"/>
                        <a:t>Rstudio</a:t>
                      </a:r>
                      <a:r>
                        <a:rPr lang="en-GB" baseline="0" dirty="0" smtClean="0"/>
                        <a:t>, Research Project Management, Piping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10.00-11.30: 90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1: Introduction</a:t>
                      </a:r>
                      <a:r>
                        <a:rPr lang="en-GB" baseline="0" dirty="0" smtClean="0"/>
                        <a:t> (6-7)</a:t>
                      </a:r>
                    </a:p>
                    <a:p>
                      <a:r>
                        <a:rPr lang="en-GB" baseline="0" dirty="0" smtClean="0"/>
                        <a:t>2: Data Management (8-9)</a:t>
                      </a:r>
                    </a:p>
                    <a:p>
                      <a:r>
                        <a:rPr lang="en-GB" baseline="0" dirty="0" smtClean="0"/>
                        <a:t>3: Getting Started (9-17)</a:t>
                      </a:r>
                    </a:p>
                    <a:p>
                      <a:r>
                        <a:rPr lang="en-GB" baseline="0" dirty="0" smtClean="0"/>
                        <a:t>4: Setting up Projects (17-20)</a:t>
                      </a:r>
                    </a:p>
                    <a:p>
                      <a:r>
                        <a:rPr lang="en-GB" baseline="0" dirty="0" smtClean="0"/>
                        <a:t>5: Piped Code (21-25)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1.2. </a:t>
                      </a:r>
                      <a:r>
                        <a:rPr lang="en-GB" dirty="0" smtClean="0"/>
                        <a:t>Loading and cleaning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11.45-12.45: 60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6. Loading and saving data (26-43)</a:t>
                      </a:r>
                    </a:p>
                    <a:p>
                      <a:r>
                        <a:rPr lang="en-GB" dirty="0" smtClean="0"/>
                        <a:t>7. Initial</a:t>
                      </a:r>
                      <a:r>
                        <a:rPr lang="en-GB" baseline="0" dirty="0" smtClean="0"/>
                        <a:t> data tidying (44-53)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1.3.</a:t>
                      </a:r>
                      <a:r>
                        <a:rPr lang="en-GB" baseline="0" dirty="0" smtClean="0"/>
                        <a:t> Tidying and analysing data (I)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13.45-14.45: 60</a:t>
                      </a:r>
                      <a:r>
                        <a:rPr lang="en-GB" baseline="0" dirty="0" smtClean="0"/>
                        <a:t>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8.1-8.4 Tidy Data 1 (53-67)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1.4.</a:t>
                      </a:r>
                      <a:r>
                        <a:rPr lang="en-GB" baseline="0" dirty="0" smtClean="0"/>
                        <a:t> Tidying and analysing data (II)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15.00-16.30:</a:t>
                      </a:r>
                      <a:r>
                        <a:rPr lang="en-GB" baseline="0" dirty="0" smtClean="0"/>
                        <a:t> 90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8.5-9 Tidy Data 2 (68-83)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1.5</a:t>
                      </a:r>
                      <a:r>
                        <a:rPr lang="en-GB" dirty="0" smtClean="0"/>
                        <a:t> Summing 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16.30-17.00:</a:t>
                      </a:r>
                      <a:r>
                        <a:rPr lang="en-GB" baseline="0" dirty="0" smtClean="0"/>
                        <a:t> 30 minutes (or early close)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723" y="6021860"/>
            <a:ext cx="952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notes (While I think of them)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 is already installed; this material provided just for home installation.</a:t>
            </a:r>
          </a:p>
          <a:p>
            <a:r>
              <a:rPr lang="en-GB" dirty="0" err="1" smtClean="0"/>
              <a:t>Rstudio</a:t>
            </a:r>
            <a:r>
              <a:rPr lang="en-GB" dirty="0" smtClean="0"/>
              <a:t> also installed</a:t>
            </a:r>
          </a:p>
          <a:p>
            <a:r>
              <a:rPr lang="en-GB" dirty="0" smtClean="0"/>
              <a:t>I use the ‘idle fingers’ theme in </a:t>
            </a:r>
            <a:r>
              <a:rPr lang="en-GB" dirty="0" err="1" smtClean="0"/>
              <a:t>Rstudio</a:t>
            </a:r>
            <a:r>
              <a:rPr lang="en-GB" dirty="0" smtClean="0"/>
              <a:t> which affects colour scheme (but you don’t have to).</a:t>
            </a:r>
          </a:p>
          <a:p>
            <a:r>
              <a:rPr lang="en-GB" dirty="0" smtClean="0"/>
              <a:t>Data on USB drive</a:t>
            </a:r>
          </a:p>
          <a:p>
            <a:r>
              <a:rPr lang="en-GB" dirty="0" smtClean="0"/>
              <a:t>Fire alarm not expected: follow the signs if we need to leave</a:t>
            </a:r>
          </a:p>
          <a:p>
            <a:r>
              <a:rPr lang="en-GB" dirty="0" smtClean="0"/>
              <a:t>Data discussed is on the USB. Some of the exercises involve putting this inside an R project</a:t>
            </a:r>
          </a:p>
          <a:p>
            <a:r>
              <a:rPr lang="en-GB" dirty="0" smtClean="0"/>
              <a:t>Sign attendance sheet in next room if you’ve not already (free coffee, pastry/fruit in return). </a:t>
            </a:r>
          </a:p>
          <a:p>
            <a:r>
              <a:rPr lang="en-GB" dirty="0" smtClean="0"/>
              <a:t>‘Cheat sheets’ at end of handbook are very useful.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48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Shortcut for passing from script to console: </a:t>
            </a:r>
          </a:p>
          <a:p>
            <a:pPr lvl="1"/>
            <a:r>
              <a:rPr lang="en-GB" dirty="0" smtClean="0"/>
              <a:t>Ctrl + Return (at end of line to pass)</a:t>
            </a:r>
          </a:p>
          <a:p>
            <a:pPr lvl="1"/>
            <a:r>
              <a:rPr lang="en-GB" dirty="0" smtClean="0"/>
              <a:t>Can also select multiple lines and pass at once</a:t>
            </a:r>
          </a:p>
          <a:p>
            <a:pPr lvl="1"/>
            <a:endParaRPr lang="en-GB" dirty="0"/>
          </a:p>
          <a:p>
            <a:r>
              <a:rPr lang="en-GB" dirty="0" smtClean="0"/>
              <a:t>Console panes can be minimised, maximised, resized etc.</a:t>
            </a:r>
          </a:p>
          <a:p>
            <a:endParaRPr lang="en-GB" dirty="0"/>
          </a:p>
          <a:p>
            <a:r>
              <a:rPr lang="en-GB" dirty="0" smtClean="0"/>
              <a:t>Page 34: ‘</a:t>
            </a:r>
            <a:r>
              <a:rPr lang="en-GB" dirty="0" err="1" smtClean="0"/>
              <a:t>dta</a:t>
            </a:r>
            <a:r>
              <a:rPr lang="en-GB" dirty="0" smtClean="0"/>
              <a:t>’ is just a hypothetical dataset, to illustrate how to say the same thing in both a ‘piped’ and ‘non-piped’ way. There’s an exercise that follows using the ‘</a:t>
            </a:r>
            <a:r>
              <a:rPr lang="en-GB" dirty="0" err="1" smtClean="0"/>
              <a:t>ChickWeight</a:t>
            </a:r>
            <a:r>
              <a:rPr lang="en-GB" dirty="0" smtClean="0"/>
              <a:t>’ dataset. </a:t>
            </a:r>
          </a:p>
          <a:p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err="1" smtClean="0"/>
              <a:t>ChickWeight</a:t>
            </a:r>
            <a:r>
              <a:rPr lang="en-GB" dirty="0" smtClean="0"/>
              <a:t>, the variable weight is lowercase. </a:t>
            </a:r>
          </a:p>
          <a:p>
            <a:endParaRPr lang="en-GB" dirty="0"/>
          </a:p>
          <a:p>
            <a:r>
              <a:rPr lang="en-GB" dirty="0" smtClean="0"/>
              <a:t>With </a:t>
            </a:r>
            <a:r>
              <a:rPr lang="en-GB" dirty="0" err="1" smtClean="0"/>
              <a:t>dplyr</a:t>
            </a:r>
            <a:r>
              <a:rPr lang="en-GB" dirty="0"/>
              <a:t> </a:t>
            </a:r>
            <a:r>
              <a:rPr lang="en-GB" dirty="0" smtClean="0"/>
              <a:t>loaded, you can use Ctrl + shift + m to write the piping symbol %&gt;% more quickly</a:t>
            </a:r>
          </a:p>
          <a:p>
            <a:endParaRPr lang="en-GB" dirty="0" smtClean="0"/>
          </a:p>
          <a:p>
            <a:r>
              <a:rPr lang="en-GB" dirty="0" smtClean="0"/>
              <a:t>The latest version of </a:t>
            </a:r>
            <a:r>
              <a:rPr lang="en-GB" dirty="0" err="1" smtClean="0"/>
              <a:t>tidyr</a:t>
            </a:r>
            <a:r>
              <a:rPr lang="en-GB" dirty="0" smtClean="0"/>
              <a:t>, which contains the </a:t>
            </a:r>
            <a:r>
              <a:rPr lang="en-GB" dirty="0" err="1" smtClean="0"/>
              <a:t>read_csv</a:t>
            </a:r>
            <a:r>
              <a:rPr lang="en-GB" dirty="0" smtClean="0"/>
              <a:t> function, may have different default behaviour than the type I used, and so may produce slightly different errors and warnings.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1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1310</Words>
  <Application>Microsoft Office PowerPoint</Application>
  <PresentationFormat>Custom</PresentationFormat>
  <Paragraphs>186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 Science/Data Management in R</vt:lpstr>
      <vt:lpstr>Introduction: Data Management and Data Science</vt:lpstr>
      <vt:lpstr>Data Science: nimble (quick-and-dirty) analysis and insight</vt:lpstr>
      <vt:lpstr>Approach to workshop</vt:lpstr>
      <vt:lpstr>Sections and exercises</vt:lpstr>
      <vt:lpstr>Extended Practical on Day 2</vt:lpstr>
      <vt:lpstr>Course Sections: Day One</vt:lpstr>
      <vt:lpstr>Some notes (While I think of them)</vt:lpstr>
      <vt:lpstr>More notes</vt:lpstr>
      <vt:lpstr>Tidyr and pages 36-37</vt:lpstr>
      <vt:lpstr>LUNCH!!!</vt:lpstr>
      <vt:lpstr>Important announcements</vt:lpstr>
      <vt:lpstr>Day Two: Some notes/comments</vt:lpstr>
      <vt:lpstr>Course Sections: Day Two</vt:lpstr>
      <vt:lpstr>Reflections on Day 1</vt:lpstr>
    </vt:vector>
  </TitlesOfParts>
  <Company>University of Glasgow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Minton</dc:creator>
  <cp:lastModifiedBy>itstraining</cp:lastModifiedBy>
  <cp:revision>32</cp:revision>
  <dcterms:created xsi:type="dcterms:W3CDTF">2016-04-15T09:16:34Z</dcterms:created>
  <dcterms:modified xsi:type="dcterms:W3CDTF">2016-04-26T15:18:27Z</dcterms:modified>
</cp:coreProperties>
</file>