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1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4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29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8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82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4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8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3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22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2292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048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98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2FFC5-3883-47EE-9FC1-93C370300F72}" type="datetimeFigureOut">
              <a:rPr lang="en-GB" smtClean="0"/>
              <a:t>29/06/2016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ADC44-20F7-42F3-9058-F710BA8691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83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than.Minton@Glasgow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ertilitydata.org/" TargetMode="External"/><Relationship Id="rId2" Type="http://schemas.openxmlformats.org/officeDocument/2006/relationships/hyperlink" Target="http://www.humanfertilit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fertilitydata.org/cgi-bin/collections.ph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nMinton/Statistical_Sculpture/" TargetMode="External"/><Relationship Id="rId2" Type="http://schemas.openxmlformats.org/officeDocument/2006/relationships/hyperlink" Target="https://github.com/JonMinton/comparative_fertility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mailto:jonathan.Minton@Glasgow.ac.uk" TargetMode="External"/><Relationship Id="rId3" Type="http://schemas.openxmlformats.org/officeDocument/2006/relationships/hyperlink" Target="https://ije-blog.com/2016/06/27/lexis-cubes-1-from-maps-of-space-to-maps-of-time/" TargetMode="External"/><Relationship Id="rId7" Type="http://schemas.openxmlformats.org/officeDocument/2006/relationships/hyperlink" Target="http://www.sciencedirect.com/science/article/pii/S1877584514000173" TargetMode="External"/><Relationship Id="rId2" Type="http://schemas.openxmlformats.org/officeDocument/2006/relationships/hyperlink" Target="http://www.ncrm.ac.uk/resources/podcasts/view.php/Visualising-social-trends-in-3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jech.bmj.com/content/early/2016/03/01/jech-2014-205226.abstract" TargetMode="External"/><Relationship Id="rId5" Type="http://schemas.openxmlformats.org/officeDocument/2006/relationships/hyperlink" Target="http://www.ncbi.nlm.nih.gov/pubmed/24062300" TargetMode="External"/><Relationship Id="rId4" Type="http://schemas.openxmlformats.org/officeDocument/2006/relationships/hyperlink" Target="https://ije-blog.com/2016/06/27/lexis-cubes-2-case-study-log-mortality-for-males-in-finland-1878-to-2012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Fertility (and futures?) </a:t>
            </a:r>
            <a:r>
              <a:rPr lang="en-GB" smtClean="0"/>
              <a:t>of </a:t>
            </a:r>
            <a:r>
              <a:rPr lang="en-GB" smtClean="0"/>
              <a:t>45 </a:t>
            </a:r>
            <a:r>
              <a:rPr lang="en-GB" dirty="0" smtClean="0"/>
              <a:t>countries: Lexis surface data visualisations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Jonathan Minton</a:t>
            </a:r>
          </a:p>
          <a:p>
            <a:r>
              <a:rPr lang="en-GB" dirty="0" smtClean="0"/>
              <a:t>University of Glasgow</a:t>
            </a:r>
          </a:p>
          <a:p>
            <a:r>
              <a:rPr lang="en-GB" dirty="0" smtClean="0">
                <a:hlinkClick r:id="rId2"/>
              </a:rPr>
              <a:t>Jonathan.Minton@Glasgow.ac.uk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712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Period measures and cohort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cohorts are birth cohorts</a:t>
            </a:r>
          </a:p>
          <a:p>
            <a:pPr lvl="1"/>
            <a:r>
              <a:rPr lang="en-GB" dirty="0"/>
              <a:t>Total fertility of 1920s cohorts: known</a:t>
            </a:r>
          </a:p>
          <a:p>
            <a:pPr lvl="1"/>
            <a:r>
              <a:rPr lang="en-GB" dirty="0"/>
              <a:t>Total fertility of 1980s cohorts: unknown</a:t>
            </a:r>
          </a:p>
          <a:p>
            <a:endParaRPr lang="en-GB" dirty="0" smtClean="0"/>
          </a:p>
          <a:p>
            <a:r>
              <a:rPr lang="en-GB" dirty="0" smtClean="0"/>
              <a:t>Important unknowns</a:t>
            </a:r>
          </a:p>
          <a:p>
            <a:pPr lvl="1"/>
            <a:r>
              <a:rPr lang="en-GB" dirty="0" smtClean="0"/>
              <a:t>Time to first birth</a:t>
            </a:r>
          </a:p>
          <a:p>
            <a:pPr lvl="1"/>
            <a:r>
              <a:rPr lang="en-GB" dirty="0" smtClean="0"/>
              <a:t>Interval between births (Tempo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77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Human Fertility Database: </a:t>
            </a:r>
            <a:r>
              <a:rPr lang="en-GB" dirty="0">
                <a:hlinkClick r:id="rId2"/>
              </a:rPr>
              <a:t>http://www.humanfertility.org</a:t>
            </a:r>
            <a:r>
              <a:rPr lang="en-GB" dirty="0" smtClean="0">
                <a:hlinkClick r:id="rId2"/>
              </a:rPr>
              <a:t>/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Human Fertility Collection: </a:t>
            </a:r>
            <a:r>
              <a:rPr lang="en-GB" dirty="0">
                <a:hlinkClick r:id="rId3"/>
              </a:rPr>
              <a:t>http://www.fertilitydata.org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r>
              <a:rPr lang="en-GB" dirty="0"/>
              <a:t>Preferential ‘munging’ of the two:</a:t>
            </a:r>
          </a:p>
          <a:p>
            <a:pPr lvl="1"/>
            <a:r>
              <a:rPr lang="en-GB" i="1" dirty="0" smtClean="0"/>
              <a:t>1) HFD</a:t>
            </a:r>
            <a:r>
              <a:rPr lang="en-GB" i="1" dirty="0"/>
              <a:t>; </a:t>
            </a:r>
          </a:p>
          <a:p>
            <a:pPr lvl="1"/>
            <a:r>
              <a:rPr lang="en-GB" i="1" dirty="0"/>
              <a:t>2) HFC: </a:t>
            </a:r>
          </a:p>
          <a:p>
            <a:pPr lvl="2"/>
            <a:r>
              <a:rPr lang="en-GB" dirty="0" err="1"/>
              <a:t>i</a:t>
            </a:r>
            <a:r>
              <a:rPr lang="en-GB" dirty="0"/>
              <a:t>) STAT: Official statistical data : Data that come from statistical publications and official websites of national statistical offices </a:t>
            </a:r>
          </a:p>
          <a:p>
            <a:pPr lvl="2"/>
            <a:r>
              <a:rPr lang="en-GB" dirty="0"/>
              <a:t>ii) ODE: European Demographic Observatory (</a:t>
            </a:r>
            <a:r>
              <a:rPr lang="en-GB" dirty="0" err="1"/>
              <a:t>L'Observatoire</a:t>
            </a:r>
            <a:r>
              <a:rPr lang="en-GB" dirty="0"/>
              <a:t> </a:t>
            </a:r>
            <a:r>
              <a:rPr lang="en-GB" dirty="0" err="1"/>
              <a:t>Démographique</a:t>
            </a:r>
            <a:r>
              <a:rPr lang="en-GB" dirty="0"/>
              <a:t> </a:t>
            </a:r>
            <a:r>
              <a:rPr lang="en-GB" dirty="0" err="1"/>
              <a:t>Européen</a:t>
            </a:r>
            <a:r>
              <a:rPr lang="en-GB" dirty="0"/>
              <a:t>)</a:t>
            </a:r>
          </a:p>
          <a:p>
            <a:r>
              <a:rPr lang="en-GB" dirty="0"/>
              <a:t>Reference: </a:t>
            </a:r>
            <a:r>
              <a:rPr lang="en-GB" u="sng" dirty="0">
                <a:hlinkClick r:id="rId4"/>
              </a:rPr>
              <a:t>http://www.fertilitydata.org/cgi-bin/collections.php</a:t>
            </a:r>
            <a:endParaRPr lang="en-GB" dirty="0"/>
          </a:p>
          <a:p>
            <a:r>
              <a:rPr lang="en-GB" dirty="0"/>
              <a:t>Additional ‘munging</a:t>
            </a:r>
            <a:r>
              <a:rPr lang="en-GB" dirty="0" smtClean="0"/>
              <a:t>’ to impute ASMRs in more recent missing years</a:t>
            </a:r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1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Software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 with </a:t>
            </a:r>
            <a:r>
              <a:rPr lang="en-GB" dirty="0" err="1" smtClean="0"/>
              <a:t>Github</a:t>
            </a:r>
            <a:endParaRPr lang="en-GB" dirty="0" smtClean="0"/>
          </a:p>
          <a:p>
            <a:r>
              <a:rPr lang="en-GB" dirty="0"/>
              <a:t>R packages: </a:t>
            </a:r>
          </a:p>
          <a:p>
            <a:pPr lvl="1"/>
            <a:r>
              <a:rPr lang="en-GB" i="1" dirty="0"/>
              <a:t>Lattice/</a:t>
            </a:r>
            <a:r>
              <a:rPr lang="en-GB" i="1" dirty="0" err="1"/>
              <a:t>LatticeExtra</a:t>
            </a:r>
            <a:r>
              <a:rPr lang="en-GB" i="1" dirty="0"/>
              <a:t>: main maps</a:t>
            </a:r>
          </a:p>
          <a:p>
            <a:pPr lvl="1"/>
            <a:r>
              <a:rPr lang="en-GB" i="1" dirty="0"/>
              <a:t>R2stl: 3D printable STL files (HFD only)</a:t>
            </a:r>
          </a:p>
          <a:p>
            <a:pPr lvl="1"/>
            <a:r>
              <a:rPr lang="en-GB" i="1" dirty="0" err="1"/>
              <a:t>Wickhamese</a:t>
            </a:r>
            <a:r>
              <a:rPr lang="en-GB" i="1" dirty="0"/>
              <a:t> packages – </a:t>
            </a:r>
            <a:r>
              <a:rPr lang="en-GB" i="1" dirty="0" err="1"/>
              <a:t>readr</a:t>
            </a:r>
            <a:r>
              <a:rPr lang="en-GB" i="1" dirty="0"/>
              <a:t>, </a:t>
            </a:r>
            <a:r>
              <a:rPr lang="en-GB" i="1" dirty="0" err="1"/>
              <a:t>tidyr</a:t>
            </a:r>
            <a:r>
              <a:rPr lang="en-GB" i="1" dirty="0"/>
              <a:t>, </a:t>
            </a:r>
            <a:r>
              <a:rPr lang="en-GB" i="1" dirty="0" err="1"/>
              <a:t>stringr</a:t>
            </a:r>
            <a:r>
              <a:rPr lang="en-GB" i="1" dirty="0"/>
              <a:t>, </a:t>
            </a:r>
            <a:r>
              <a:rPr lang="en-GB" i="1" dirty="0" err="1"/>
              <a:t>dplyr</a:t>
            </a:r>
            <a:r>
              <a:rPr lang="en-GB" i="1" dirty="0"/>
              <a:t>, purr – for general data management and automation</a:t>
            </a:r>
          </a:p>
          <a:p>
            <a:r>
              <a:rPr lang="en-GB" dirty="0" err="1"/>
              <a:t>Github</a:t>
            </a:r>
            <a:endParaRPr lang="en-GB" dirty="0"/>
          </a:p>
          <a:p>
            <a:pPr lvl="1"/>
            <a:r>
              <a:rPr lang="en-GB" i="1" u="sng" dirty="0">
                <a:hlinkClick r:id="rId2"/>
              </a:rPr>
              <a:t>https://github.com/JonMinton/comparative_fertility/</a:t>
            </a:r>
            <a:endParaRPr lang="en-GB" i="1" dirty="0"/>
          </a:p>
          <a:p>
            <a:pPr lvl="1"/>
            <a:r>
              <a:rPr lang="en-GB" i="1" u="sng" dirty="0">
                <a:hlinkClick r:id="rId3"/>
              </a:rPr>
              <a:t>https://github.com/JonMinton/Statistical_Sculpture/</a:t>
            </a:r>
            <a:endParaRPr lang="en-GB" i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0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Producing cumulative cohort fertility rates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Given ASFRs, at what age do different birth cohorts ‘achieve’ a given number of children? </a:t>
            </a:r>
          </a:p>
          <a:p>
            <a:r>
              <a:rPr lang="en-GB" dirty="0"/>
              <a:t>CCFRs of 1.30, 1.50, 1.80, and 2.05 are highlighted as contours</a:t>
            </a:r>
          </a:p>
          <a:p>
            <a:pPr lvl="1"/>
            <a:r>
              <a:rPr lang="en-GB" i="1" dirty="0"/>
              <a:t>2.05 = ‘replacement fertility levels’</a:t>
            </a:r>
          </a:p>
          <a:p>
            <a:pPr lvl="1"/>
            <a:r>
              <a:rPr lang="en-GB" i="1" dirty="0"/>
              <a:t>The 1.30 line always below 1.50 line, 1.50 below 1.80, 1.80 below 2.05</a:t>
            </a:r>
          </a:p>
          <a:p>
            <a:pPr lvl="1"/>
            <a:r>
              <a:rPr lang="en-GB" i="1" dirty="0"/>
              <a:t>If a contour line is not visible for a particular birth cohort, that birth cohort did not achieve that cumulative fertility rate</a:t>
            </a:r>
          </a:p>
          <a:p>
            <a:pPr lvl="1"/>
            <a:r>
              <a:rPr lang="en-GB" i="1" dirty="0"/>
              <a:t>If 2.05 line not visible: long term ageing and declining population</a:t>
            </a:r>
          </a:p>
          <a:p>
            <a:r>
              <a:rPr lang="en-GB" dirty="0"/>
              <a:t>For the final </a:t>
            </a:r>
            <a:r>
              <a:rPr lang="en-GB" dirty="0" err="1"/>
              <a:t>latticeplot</a:t>
            </a:r>
            <a:r>
              <a:rPr lang="en-GB" dirty="0"/>
              <a:t> – country tiles are coloured by region, and arranged by fertility rate in last year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55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Methods: Graphs produced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Heatmaps</a:t>
            </a:r>
            <a:r>
              <a:rPr lang="en-GB" dirty="0" smtClean="0"/>
              <a:t>/level plots of ASMRs given age and year</a:t>
            </a:r>
          </a:p>
          <a:p>
            <a:r>
              <a:rPr lang="en-GB" dirty="0" smtClean="0"/>
              <a:t>Contour maps of ASMRs given age and year</a:t>
            </a:r>
          </a:p>
          <a:p>
            <a:r>
              <a:rPr lang="en-GB" dirty="0" err="1" smtClean="0"/>
              <a:t>Heatmaps</a:t>
            </a:r>
            <a:r>
              <a:rPr lang="en-GB" dirty="0" smtClean="0"/>
              <a:t>/level plots of ASMRs given age and birth year</a:t>
            </a:r>
          </a:p>
          <a:p>
            <a:r>
              <a:rPr lang="en-GB" dirty="0" smtClean="0"/>
              <a:t>Cumulative cohort fertility maps</a:t>
            </a:r>
          </a:p>
          <a:p>
            <a:pPr lvl="1"/>
            <a:r>
              <a:rPr lang="en-GB" dirty="0" smtClean="0"/>
              <a:t>Contours giving CCFRs, colour/shade giving ASMRs</a:t>
            </a:r>
          </a:p>
          <a:p>
            <a:r>
              <a:rPr lang="en-GB" dirty="0" smtClean="0"/>
              <a:t>CCFR </a:t>
            </a:r>
            <a:r>
              <a:rPr lang="en-GB" dirty="0" err="1" smtClean="0"/>
              <a:t>latticeplot</a:t>
            </a:r>
            <a:r>
              <a:rPr lang="en-GB" dirty="0" smtClean="0"/>
              <a:t> for all countries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242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8" b="13497"/>
          <a:stretch/>
        </p:blipFill>
        <p:spPr>
          <a:xfrm>
            <a:off x="196589" y="3557016"/>
            <a:ext cx="5398019" cy="322783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21" b="12651"/>
          <a:stretch/>
        </p:blipFill>
        <p:spPr>
          <a:xfrm>
            <a:off x="6644640" y="3557016"/>
            <a:ext cx="5398019" cy="330098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45" b="13373"/>
          <a:stretch/>
        </p:blipFill>
        <p:spPr>
          <a:xfrm>
            <a:off x="6644639" y="18288"/>
            <a:ext cx="5398019" cy="3264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0" b="13162"/>
          <a:stretch/>
        </p:blipFill>
        <p:spPr>
          <a:xfrm>
            <a:off x="196590" y="18288"/>
            <a:ext cx="539801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9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4" b="13832"/>
          <a:stretch/>
        </p:blipFill>
        <p:spPr>
          <a:xfrm>
            <a:off x="123438" y="155449"/>
            <a:ext cx="5398019" cy="32186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7" b="14008"/>
          <a:stretch/>
        </p:blipFill>
        <p:spPr>
          <a:xfrm>
            <a:off x="6505950" y="155449"/>
            <a:ext cx="5398019" cy="31729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9" b="14008"/>
          <a:stretch/>
        </p:blipFill>
        <p:spPr>
          <a:xfrm>
            <a:off x="123438" y="3328417"/>
            <a:ext cx="5398019" cy="320954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15" b="13585"/>
          <a:stretch/>
        </p:blipFill>
        <p:spPr>
          <a:xfrm>
            <a:off x="6505950" y="3374137"/>
            <a:ext cx="5398019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74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7" y="86661"/>
            <a:ext cx="4045649" cy="32369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7" y="145890"/>
            <a:ext cx="4045650" cy="32369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" y="3483267"/>
            <a:ext cx="3963353" cy="31711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137" y="3535683"/>
            <a:ext cx="4045650" cy="323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24" y="183737"/>
            <a:ext cx="4135252" cy="330866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2" y="152523"/>
            <a:ext cx="4174264" cy="33398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72" y="3518117"/>
            <a:ext cx="4174264" cy="3339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01" y="3547872"/>
            <a:ext cx="4137075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Acknowledgements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Serena </a:t>
            </a:r>
            <a:r>
              <a:rPr lang="en-GB" dirty="0" err="1" smtClean="0"/>
              <a:t>Pattaro</a:t>
            </a:r>
            <a:r>
              <a:rPr lang="en-GB" dirty="0" smtClean="0"/>
              <a:t>, University of Glasgow</a:t>
            </a:r>
          </a:p>
          <a:p>
            <a:r>
              <a:rPr lang="en-GB" dirty="0" smtClean="0"/>
              <a:t>Laura </a:t>
            </a:r>
            <a:r>
              <a:rPr lang="en-GB" dirty="0" err="1" smtClean="0"/>
              <a:t>Vanderbloemen</a:t>
            </a:r>
            <a:r>
              <a:rPr lang="en-GB" dirty="0" smtClean="0"/>
              <a:t>, Imperial College London</a:t>
            </a:r>
          </a:p>
          <a:p>
            <a:r>
              <a:rPr lang="en-GB" dirty="0" smtClean="0"/>
              <a:t>Nick Bailey, University of Glasgow</a:t>
            </a:r>
          </a:p>
          <a:p>
            <a:r>
              <a:rPr lang="en-GB" dirty="0" smtClean="0"/>
              <a:t>Gwilym Pryce, University of Sheffield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10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32" y="70016"/>
            <a:ext cx="10182693" cy="6787984"/>
          </a:xfrm>
        </p:spPr>
      </p:pic>
    </p:spTree>
    <p:extLst>
      <p:ext uri="{BB962C8B-B14F-4D97-AF65-F5344CB8AC3E}">
        <p14:creationId xmlns:p14="http://schemas.microsoft.com/office/powerpoint/2010/main" val="7438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Methodological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Much data can be shown and made sense of at a time </a:t>
            </a:r>
          </a:p>
          <a:p>
            <a:pPr lvl="1"/>
            <a:r>
              <a:rPr lang="en-GB" i="1" dirty="0"/>
              <a:t>Nearly 100 000 values represented in the </a:t>
            </a:r>
            <a:r>
              <a:rPr lang="en-GB" i="1" dirty="0" err="1"/>
              <a:t>latticeplot</a:t>
            </a:r>
            <a:endParaRPr lang="en-GB" i="1" dirty="0"/>
          </a:p>
          <a:p>
            <a:r>
              <a:rPr lang="en-GB" dirty="0"/>
              <a:t>Complex data vis: A need to slow… down</a:t>
            </a:r>
          </a:p>
          <a:p>
            <a:pPr lvl="1"/>
            <a:r>
              <a:rPr lang="en-GB" dirty="0"/>
              <a:t>Guiding through steps</a:t>
            </a:r>
          </a:p>
          <a:p>
            <a:r>
              <a:rPr lang="en-GB" dirty="0"/>
              <a:t>Intuitive sense of where different countries are heading</a:t>
            </a:r>
          </a:p>
          <a:p>
            <a:r>
              <a:rPr lang="en-GB" dirty="0"/>
              <a:t>Plotting of contours gives an approximate sense of trajectories:</a:t>
            </a:r>
          </a:p>
          <a:p>
            <a:pPr lvl="1"/>
            <a:r>
              <a:rPr lang="en-GB" i="1" dirty="0"/>
              <a:t>Extrapolate </a:t>
            </a:r>
            <a:r>
              <a:rPr lang="en-GB" i="1" dirty="0" err="1"/>
              <a:t>iff</a:t>
            </a:r>
            <a:r>
              <a:rPr lang="en-GB" i="1" dirty="0"/>
              <a:t> age &lt; 42? Vertical if age &gt;= 42?</a:t>
            </a:r>
          </a:p>
          <a:p>
            <a:r>
              <a:rPr lang="en-GB" dirty="0"/>
              <a:t>Ordering in </a:t>
            </a:r>
            <a:r>
              <a:rPr lang="en-GB" dirty="0" err="1"/>
              <a:t>latticeplot</a:t>
            </a:r>
            <a:r>
              <a:rPr lang="en-GB" dirty="0"/>
              <a:t> is for last year but implied </a:t>
            </a:r>
            <a:r>
              <a:rPr lang="en-GB" dirty="0" err="1"/>
              <a:t>trendlines</a:t>
            </a:r>
            <a:r>
              <a:rPr lang="en-GB" dirty="0"/>
              <a:t> suggest which are stabilising and which are changing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59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Substantive Contributions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Most (‘developed’) countries do not achieve replacement fertility levels</a:t>
            </a:r>
          </a:p>
          <a:p>
            <a:r>
              <a:rPr lang="en-GB" dirty="0"/>
              <a:t>Countries that have include: Albania, Iceland, Ireland, New Zealand, USA, Norway?</a:t>
            </a:r>
          </a:p>
          <a:p>
            <a:r>
              <a:rPr lang="en-GB" dirty="0"/>
              <a:t>No strong overall relationship between countries’ CCFRs and regions</a:t>
            </a:r>
          </a:p>
          <a:p>
            <a:pPr lvl="1"/>
            <a:r>
              <a:rPr lang="en-GB" i="1" dirty="0"/>
              <a:t>Southern and Central European countries tend have low fertility</a:t>
            </a:r>
          </a:p>
          <a:p>
            <a:pPr lvl="1"/>
            <a:r>
              <a:rPr lang="en-GB" i="1" dirty="0"/>
              <a:t>Small countries with relatively high fertility</a:t>
            </a:r>
          </a:p>
          <a:p>
            <a:r>
              <a:rPr lang="en-GB" dirty="0"/>
              <a:t>Ordering in </a:t>
            </a:r>
            <a:r>
              <a:rPr lang="en-GB" dirty="0" err="1"/>
              <a:t>latticeplot</a:t>
            </a:r>
            <a:r>
              <a:rPr lang="en-GB" dirty="0"/>
              <a:t> is by fertility in last year, but lines show </a:t>
            </a:r>
            <a:r>
              <a:rPr lang="en-GB" dirty="0" smtClean="0"/>
              <a:t>different trajectories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859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Discussions: Speculations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and secondary effects of migration</a:t>
            </a:r>
          </a:p>
          <a:p>
            <a:pPr lvl="1"/>
            <a:r>
              <a:rPr lang="en-GB" i="1" dirty="0"/>
              <a:t>USA fertility recovery and Mexican immigration?</a:t>
            </a:r>
          </a:p>
          <a:p>
            <a:r>
              <a:rPr lang="en-GB" dirty="0"/>
              <a:t>Germany, Austria and openness to migration</a:t>
            </a:r>
          </a:p>
          <a:p>
            <a:r>
              <a:rPr lang="en-GB" dirty="0"/>
              <a:t>Differences between Scotland and England/Wales (‘</a:t>
            </a:r>
            <a:r>
              <a:rPr lang="en-GB" dirty="0" err="1"/>
              <a:t>Wangland</a:t>
            </a:r>
            <a:r>
              <a:rPr lang="en-GB" dirty="0"/>
              <a:t>’)</a:t>
            </a:r>
          </a:p>
          <a:p>
            <a:r>
              <a:rPr lang="en-GB" dirty="0"/>
              <a:t>Regional differences within countries</a:t>
            </a:r>
          </a:p>
          <a:p>
            <a:pPr lvl="1"/>
            <a:r>
              <a:rPr lang="en-GB" i="1" dirty="0"/>
              <a:t>London and the rest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99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96" t="2096" r="1620" b="87030"/>
          <a:stretch/>
        </p:blipFill>
        <p:spPr>
          <a:xfrm>
            <a:off x="6440953" y="383413"/>
            <a:ext cx="2761626" cy="319997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5" t="50676" r="86888" b="41191"/>
          <a:stretch/>
        </p:blipFill>
        <p:spPr>
          <a:xfrm>
            <a:off x="2166203" y="3739896"/>
            <a:ext cx="3583099" cy="26333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11" t="2534" b="87066"/>
          <a:stretch/>
        </p:blipFill>
        <p:spPr>
          <a:xfrm>
            <a:off x="3449114" y="689578"/>
            <a:ext cx="746760" cy="713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t="2134" r="86355" b="86933"/>
          <a:stretch/>
        </p:blipFill>
        <p:spPr>
          <a:xfrm>
            <a:off x="2345631" y="447421"/>
            <a:ext cx="3403671" cy="31359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77" t="51067" r="1157" b="40799"/>
          <a:stretch/>
        </p:blipFill>
        <p:spPr>
          <a:xfrm>
            <a:off x="6284745" y="3959352"/>
            <a:ext cx="3074041" cy="25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8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Refugee Crises and European Demographic Trajectories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Almost all European countries need migration to stabilise dependency </a:t>
            </a:r>
            <a:r>
              <a:rPr lang="en-GB" dirty="0" smtClean="0"/>
              <a:t>ratios</a:t>
            </a:r>
          </a:p>
          <a:p>
            <a:pPr lvl="1"/>
            <a:r>
              <a:rPr lang="en-GB" dirty="0" smtClean="0"/>
              <a:t>Primary effects: More 25 year olds now</a:t>
            </a:r>
          </a:p>
          <a:p>
            <a:pPr lvl="1"/>
            <a:r>
              <a:rPr lang="en-GB" dirty="0" smtClean="0"/>
              <a:t>Secondary effects (perhaps): higher fertility rates so more 25 year olds in the next generation </a:t>
            </a:r>
            <a:endParaRPr lang="en-GB" dirty="0"/>
          </a:p>
          <a:p>
            <a:r>
              <a:rPr lang="en-GB" dirty="0"/>
              <a:t>Within EU, countries with lower fertility appear more accepting of </a:t>
            </a:r>
            <a:r>
              <a:rPr lang="en-GB" dirty="0" smtClean="0"/>
              <a:t>refugees</a:t>
            </a:r>
          </a:p>
          <a:p>
            <a:pPr lvl="1"/>
            <a:r>
              <a:rPr lang="en-GB" dirty="0" smtClean="0"/>
              <a:t>Austria, Germany, Italy?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35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Discussion: Brexit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Brexit: Mass migration is the solution to long-term decline in Europe, not the problem</a:t>
            </a:r>
          </a:p>
          <a:p>
            <a:r>
              <a:rPr lang="en-GB" dirty="0"/>
              <a:t>As long as </a:t>
            </a:r>
            <a:endParaRPr lang="en-GB" dirty="0" smtClean="0"/>
          </a:p>
          <a:p>
            <a:pPr lvl="1"/>
            <a:r>
              <a:rPr lang="en-GB" dirty="0" smtClean="0"/>
              <a:t>short-term costs</a:t>
            </a:r>
          </a:p>
          <a:p>
            <a:pPr lvl="1"/>
            <a:r>
              <a:rPr lang="en-GB" dirty="0" smtClean="0"/>
              <a:t>regional variations in service demand</a:t>
            </a:r>
          </a:p>
          <a:p>
            <a:r>
              <a:rPr lang="en-GB" dirty="0" smtClean="0"/>
              <a:t>- can be mitigated appropriately</a:t>
            </a:r>
            <a:endParaRPr lang="en-GB" dirty="0"/>
          </a:p>
          <a:p>
            <a:r>
              <a:rPr lang="en-GB" dirty="0" smtClean="0"/>
              <a:t>Conservatives: Austerity</a:t>
            </a:r>
          </a:p>
          <a:p>
            <a:r>
              <a:rPr lang="en-GB" dirty="0" smtClean="0"/>
              <a:t>Labour (or a bit of it): Migration Relief Fund</a:t>
            </a:r>
          </a:p>
          <a:p>
            <a:r>
              <a:rPr lang="en-GB" dirty="0" smtClean="0"/>
              <a:t>Scarcity: “Charity begins at home”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49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For further information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NCRM podcast:</a:t>
            </a:r>
          </a:p>
          <a:p>
            <a:pPr lvl="1"/>
            <a:r>
              <a:rPr lang="en-GB" dirty="0">
                <a:hlinkClick r:id="rId2"/>
              </a:rPr>
              <a:t>http://</a:t>
            </a:r>
            <a:r>
              <a:rPr lang="en-GB" dirty="0" smtClean="0">
                <a:hlinkClick r:id="rId2"/>
              </a:rPr>
              <a:t>www.ncrm.ac.uk/resources/podcasts/view.php/Visualising-social-trends-in-3D</a:t>
            </a:r>
            <a:endParaRPr lang="en-GB" dirty="0" smtClean="0"/>
          </a:p>
          <a:p>
            <a:r>
              <a:rPr lang="en-GB" dirty="0" smtClean="0"/>
              <a:t>Blogs:</a:t>
            </a:r>
          </a:p>
          <a:p>
            <a:pPr lvl="1"/>
            <a:r>
              <a:rPr lang="en-GB" dirty="0">
                <a:hlinkClick r:id="rId3"/>
              </a:rPr>
              <a:t>https://ije-blog.com/2016/06/27/lexis-cubes-1-from-maps-of-space-to-maps-of-time</a:t>
            </a:r>
            <a:r>
              <a:rPr lang="en-GB" dirty="0" smtClean="0">
                <a:hlinkClick r:id="rId3"/>
              </a:rPr>
              <a:t>/</a:t>
            </a:r>
            <a:endParaRPr lang="en-GB" dirty="0" smtClean="0"/>
          </a:p>
          <a:p>
            <a:pPr lvl="1"/>
            <a:r>
              <a:rPr lang="en-GB" dirty="0">
                <a:hlinkClick r:id="rId4"/>
              </a:rPr>
              <a:t>https://ije-blog.com/2016/06/27/lexis-cubes-2-case-study-log-mortality-for-males-in-finland-1878-to-2012</a:t>
            </a:r>
            <a:r>
              <a:rPr lang="en-GB" dirty="0" smtClean="0">
                <a:hlinkClick r:id="rId4"/>
              </a:rPr>
              <a:t>/</a:t>
            </a:r>
            <a:endParaRPr lang="en-GB" dirty="0" smtClean="0"/>
          </a:p>
          <a:p>
            <a:r>
              <a:rPr lang="en-GB" dirty="0" smtClean="0"/>
              <a:t>Papers:</a:t>
            </a:r>
          </a:p>
          <a:p>
            <a:pPr lvl="1"/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www.ncbi.nlm.nih.gov/pubmed/24062300</a:t>
            </a:r>
            <a:endParaRPr lang="en-GB" dirty="0" smtClean="0"/>
          </a:p>
          <a:p>
            <a:pPr lvl="1"/>
            <a:r>
              <a:rPr lang="en-GB" dirty="0">
                <a:hlinkClick r:id="rId6"/>
              </a:rPr>
              <a:t>http://</a:t>
            </a:r>
            <a:r>
              <a:rPr lang="en-GB" dirty="0" smtClean="0">
                <a:hlinkClick r:id="rId6"/>
              </a:rPr>
              <a:t>jech.bmj.com/content/early/2016/03/01/jech-2014-205226.abstract</a:t>
            </a:r>
            <a:endParaRPr lang="en-GB" dirty="0" smtClean="0"/>
          </a:p>
          <a:p>
            <a:pPr lvl="1"/>
            <a:r>
              <a:rPr lang="en-GB" dirty="0">
                <a:hlinkClick r:id="rId7"/>
              </a:rPr>
              <a:t>http://</a:t>
            </a:r>
            <a:r>
              <a:rPr lang="en-GB" dirty="0" smtClean="0">
                <a:hlinkClick r:id="rId7"/>
              </a:rPr>
              <a:t>www.sciencedirect.com/science/article/pii/S1877584514000173</a:t>
            </a:r>
            <a:endParaRPr lang="en-GB" dirty="0"/>
          </a:p>
          <a:p>
            <a:r>
              <a:rPr lang="en-GB" dirty="0" err="1" smtClean="0"/>
              <a:t>Github</a:t>
            </a:r>
            <a:r>
              <a:rPr lang="en-GB" dirty="0" smtClean="0"/>
              <a:t> repos (as before)</a:t>
            </a:r>
          </a:p>
          <a:p>
            <a:r>
              <a:rPr lang="en-GB" dirty="0" smtClean="0"/>
              <a:t>Or… email </a:t>
            </a:r>
            <a:r>
              <a:rPr lang="en-GB" dirty="0" smtClean="0">
                <a:hlinkClick r:id="rId8"/>
              </a:rPr>
              <a:t>Jonathan.Minton@Glasgow.ac.uk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Thanks for listening!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152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Fertility in Europe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Fertility has been declining</a:t>
            </a:r>
          </a:p>
          <a:p>
            <a:r>
              <a:rPr lang="en-GB" dirty="0" smtClean="0"/>
              <a:t>There are differences between European regions</a:t>
            </a:r>
          </a:p>
          <a:p>
            <a:r>
              <a:rPr lang="en-GB" dirty="0" smtClean="0"/>
              <a:t>… And between Europe and other parts of the world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64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Introduction: Lexis Surfaces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Share the challenge and techniques of map-makers</a:t>
            </a:r>
          </a:p>
          <a:p>
            <a:pPr lvl="1"/>
            <a:r>
              <a:rPr lang="en-GB" dirty="0" smtClean="0"/>
              <a:t>How to visually represent three dimensional relationships on a two dimensional surface</a:t>
            </a:r>
          </a:p>
          <a:p>
            <a:r>
              <a:rPr lang="en-GB" dirty="0" smtClean="0"/>
              <a:t>Treating time like space</a:t>
            </a:r>
          </a:p>
          <a:p>
            <a:pPr lvl="1"/>
            <a:r>
              <a:rPr lang="en-GB" dirty="0" smtClean="0"/>
              <a:t>Spatial maps have latitude and longitude</a:t>
            </a:r>
          </a:p>
          <a:p>
            <a:pPr lvl="1"/>
            <a:r>
              <a:rPr lang="en-GB" dirty="0" smtClean="0"/>
              <a:t>Temporal maps (Lexis surfaces) have absolute time and relative time</a:t>
            </a:r>
          </a:p>
          <a:p>
            <a:pPr lvl="2"/>
            <a:r>
              <a:rPr lang="en-GB" dirty="0" smtClean="0"/>
              <a:t>Absolute time: year</a:t>
            </a:r>
          </a:p>
          <a:p>
            <a:pPr lvl="2"/>
            <a:r>
              <a:rPr lang="en-GB" dirty="0" smtClean="0"/>
              <a:t>Relative time: time since birth, time since first child, time since leaving education, </a:t>
            </a:r>
            <a:r>
              <a:rPr lang="en-GB" dirty="0" err="1" smtClean="0"/>
              <a:t>etc</a:t>
            </a:r>
            <a:endParaRPr lang="en-GB" dirty="0" smtClean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44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igures 1A&amp;amp;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07" y="393191"/>
            <a:ext cx="9756521" cy="5652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195072" y="6045868"/>
            <a:ext cx="115549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https://ije-blog.com/2016/06/27/lexis-cubes-1-from-maps-of-space-to-maps-of-time/</a:t>
            </a:r>
          </a:p>
        </p:txBody>
      </p:sp>
    </p:spTree>
    <p:extLst>
      <p:ext uri="{BB962C8B-B14F-4D97-AF65-F5344CB8AC3E}">
        <p14:creationId xmlns:p14="http://schemas.microsoft.com/office/powerpoint/2010/main" val="4285675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Demographic definitions of fertility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 about biological potential, but about ‘realisation of outcome’</a:t>
            </a:r>
          </a:p>
          <a:p>
            <a:r>
              <a:rPr lang="en-GB" dirty="0" smtClean="0"/>
              <a:t>Age-specific fertility rates</a:t>
            </a:r>
          </a:p>
          <a:p>
            <a:pPr lvl="1"/>
            <a:r>
              <a:rPr lang="en-GB" dirty="0" smtClean="0"/>
              <a:t>Number of live births/woman of age x in period (year/birth year) y</a:t>
            </a:r>
          </a:p>
          <a:p>
            <a:pPr lvl="1"/>
            <a:r>
              <a:rPr lang="en-GB" dirty="0" smtClean="0"/>
              <a:t>(Various technical complications about defining age and period: squares, triangles or parallelograms)</a:t>
            </a:r>
          </a:p>
          <a:p>
            <a:r>
              <a:rPr lang="en-GB" dirty="0" smtClean="0"/>
              <a:t>Schedule of fertility rate with age</a:t>
            </a:r>
          </a:p>
          <a:p>
            <a:r>
              <a:rPr lang="en-GB" dirty="0" smtClean="0"/>
              <a:t>Total fertility rates as a period-based measure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7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36" y="448056"/>
            <a:ext cx="9159668" cy="6106446"/>
          </a:xfrm>
        </p:spPr>
      </p:pic>
    </p:spTree>
    <p:extLst>
      <p:ext uri="{BB962C8B-B14F-4D97-AF65-F5344CB8AC3E}">
        <p14:creationId xmlns:p14="http://schemas.microsoft.com/office/powerpoint/2010/main" val="107845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Period measures and cohort 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Total fertility rates as a period-based measure:</a:t>
            </a:r>
          </a:p>
          <a:p>
            <a:pPr lvl="1"/>
            <a:r>
              <a:rPr lang="en-GB" dirty="0" smtClean="0"/>
              <a:t>Observations of schedule of age and fertility rate observed in a period</a:t>
            </a:r>
          </a:p>
          <a:p>
            <a:pPr lvl="1"/>
            <a:r>
              <a:rPr lang="en-GB" dirty="0" smtClean="0"/>
              <a:t>Effectively produces a ‘synthetic cohort’</a:t>
            </a:r>
          </a:p>
          <a:p>
            <a:pPr lvl="1"/>
            <a:r>
              <a:rPr lang="en-GB" dirty="0" smtClean="0"/>
              <a:t>(</a:t>
            </a:r>
            <a:r>
              <a:rPr lang="en-GB" dirty="0" err="1" smtClean="0"/>
              <a:t>n.b.</a:t>
            </a:r>
            <a:r>
              <a:rPr lang="en-GB" dirty="0" smtClean="0"/>
              <a:t> biological and demographic uses of the term ‘period’ are distinct)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98820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584" y="291878"/>
            <a:ext cx="6483096" cy="6483096"/>
          </a:xfrm>
        </p:spPr>
      </p:pic>
    </p:spTree>
    <p:extLst>
      <p:ext uri="{BB962C8B-B14F-4D97-AF65-F5344CB8AC3E}">
        <p14:creationId xmlns:p14="http://schemas.microsoft.com/office/powerpoint/2010/main" val="187443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945</Words>
  <Application>Microsoft Office PowerPoint</Application>
  <PresentationFormat>Widescreen</PresentationFormat>
  <Paragraphs>131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Fertility (and futures?) of 45 countries: Lexis surface data visualisations</vt:lpstr>
      <vt:lpstr>Acknowledgements</vt:lpstr>
      <vt:lpstr>Introduction: Fertility in Europe</vt:lpstr>
      <vt:lpstr>Introduction: Lexis Surfaces</vt:lpstr>
      <vt:lpstr>PowerPoint Presentation</vt:lpstr>
      <vt:lpstr>Demographic definitions of fertility</vt:lpstr>
      <vt:lpstr>PowerPoint Presentation</vt:lpstr>
      <vt:lpstr>Period measures and cohort measures</vt:lpstr>
      <vt:lpstr>PowerPoint Presentation</vt:lpstr>
      <vt:lpstr>Period measures and cohort measures</vt:lpstr>
      <vt:lpstr>Methods: data</vt:lpstr>
      <vt:lpstr>Methods: Software</vt:lpstr>
      <vt:lpstr>Methods: Producing cumulative cohort fertility rates</vt:lpstr>
      <vt:lpstr>Methods: Graphs produced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Discussion: Methodological Contributions</vt:lpstr>
      <vt:lpstr>Discussion: Substantive Contributions</vt:lpstr>
      <vt:lpstr>Discussions: Speculations</vt:lpstr>
      <vt:lpstr>PowerPoint Presentation</vt:lpstr>
      <vt:lpstr>Discussion: Refugee Crises and European Demographic Trajectories</vt:lpstr>
      <vt:lpstr>Discussion: Brexit</vt:lpstr>
      <vt:lpstr>For further information</vt:lpstr>
    </vt:vector>
  </TitlesOfParts>
  <Company>University of Glasgow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Fertility (and futures?) of 46 countries: Lexis surface data visualisations</dc:title>
  <dc:creator>Jonathan Minton</dc:creator>
  <cp:lastModifiedBy>Jonathan Minton</cp:lastModifiedBy>
  <cp:revision>16</cp:revision>
  <dcterms:created xsi:type="dcterms:W3CDTF">2016-06-28T09:45:57Z</dcterms:created>
  <dcterms:modified xsi:type="dcterms:W3CDTF">2016-06-29T13:32:28Z</dcterms:modified>
</cp:coreProperties>
</file>