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6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0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8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8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1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7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34BF-4C5E-4730-9E5C-60A2F0A7EF8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F192-75A6-44F4-9DC7-6395EFA76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poverty moving to the suburbs in Scottish Cities?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 Minton &amp; Nick Bailey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8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Kavanagh, Lee &amp; Pryce </a:t>
            </a:r>
            <a:r>
              <a:rPr lang="en-GB" dirty="0" smtClean="0"/>
              <a:t>2016 (KLP</a:t>
            </a:r>
            <a:r>
              <a:rPr lang="en-GB" dirty="0" smtClean="0"/>
              <a:t>) </a:t>
            </a:r>
            <a:r>
              <a:rPr lang="en-GB" dirty="0" smtClean="0"/>
              <a:t>article:</a:t>
            </a:r>
          </a:p>
          <a:p>
            <a:pPr lvl="1"/>
            <a:r>
              <a:rPr lang="en-GB" dirty="0" smtClean="0"/>
              <a:t>“Is poverty decentralising? Quantifying uncertainty in the decentralisation of urban poverty” (</a:t>
            </a:r>
            <a:r>
              <a:rPr lang="en-GB" dirty="0" err="1" smtClean="0"/>
              <a:t>doi</a:t>
            </a:r>
            <a:r>
              <a:rPr lang="en-GB" dirty="0"/>
              <a:t>: </a:t>
            </a:r>
            <a:r>
              <a:rPr lang="en-GB" dirty="0" smtClean="0"/>
              <a:t>10.1080/24694452.2016.1213156)</a:t>
            </a:r>
          </a:p>
          <a:p>
            <a:pPr lvl="1"/>
            <a:r>
              <a:rPr lang="en-GB" dirty="0" smtClean="0"/>
              <a:t>Used the relative centralisation index (RCI) to explore change in poverty in four Scottish cities between 2001 and 2011</a:t>
            </a:r>
          </a:p>
          <a:p>
            <a:pPr lvl="2"/>
            <a:r>
              <a:rPr lang="en-GB" dirty="0" smtClean="0"/>
              <a:t>Limits -1 to 1: describes relative spatial distribution of group A </a:t>
            </a:r>
            <a:r>
              <a:rPr lang="en-GB" dirty="0" err="1" smtClean="0"/>
              <a:t>cf</a:t>
            </a:r>
            <a:r>
              <a:rPr lang="en-GB" dirty="0" smtClean="0"/>
              <a:t> group B </a:t>
            </a:r>
            <a:r>
              <a:rPr lang="en-GB" dirty="0" err="1" smtClean="0"/>
              <a:t>wrt</a:t>
            </a:r>
            <a:r>
              <a:rPr lang="en-GB" dirty="0" smtClean="0"/>
              <a:t> a central point. 0 means centralisation patterns no different between group A and group B </a:t>
            </a:r>
          </a:p>
          <a:p>
            <a:pPr lvl="1"/>
            <a:r>
              <a:rPr lang="en-GB" dirty="0" smtClean="0"/>
              <a:t>Applies a Bayesian spatial statistical model:</a:t>
            </a:r>
          </a:p>
          <a:p>
            <a:pPr lvl="2"/>
            <a:r>
              <a:rPr lang="en-GB" dirty="0" smtClean="0"/>
              <a:t>Formalises ‘Tobler’s Law’</a:t>
            </a:r>
          </a:p>
          <a:p>
            <a:pPr lvl="2"/>
            <a:r>
              <a:rPr lang="en-GB" dirty="0" smtClean="0"/>
              <a:t>Produce credible intervals (posterior distribution): allows questions about whether changes are ‘statistically significant’ to be answered more robustly</a:t>
            </a:r>
          </a:p>
          <a:p>
            <a:r>
              <a:rPr lang="en-GB" dirty="0" smtClean="0"/>
              <a:t>Data used: </a:t>
            </a:r>
          </a:p>
          <a:p>
            <a:pPr lvl="1"/>
            <a:r>
              <a:rPr lang="en-GB" dirty="0" smtClean="0"/>
              <a:t>Census, 2001 and 2011</a:t>
            </a:r>
          </a:p>
          <a:p>
            <a:pPr lvl="1"/>
            <a:r>
              <a:rPr lang="en-GB" dirty="0" smtClean="0"/>
              <a:t>Three types of benefit: JSA; IS; IB</a:t>
            </a:r>
          </a:p>
          <a:p>
            <a:r>
              <a:rPr lang="en-GB" dirty="0" smtClean="0"/>
              <a:t>Sensitivity Analyses:</a:t>
            </a:r>
          </a:p>
          <a:p>
            <a:pPr lvl="1"/>
            <a:r>
              <a:rPr lang="en-GB" dirty="0" smtClean="0"/>
              <a:t>Spatial extent of city regions</a:t>
            </a:r>
          </a:p>
          <a:p>
            <a:pPr lvl="1"/>
            <a:r>
              <a:rPr lang="en-GB" dirty="0" smtClean="0"/>
              <a:t>Position of city centre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KLP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Statistically significant falls in decentralisation in all four cities (Aberdeen, Dundee, Edinburgh, Glasgow)</a:t>
            </a:r>
          </a:p>
          <a:p>
            <a:pPr lvl="1"/>
            <a:r>
              <a:rPr lang="en-GB" dirty="0" smtClean="0"/>
              <a:t>Invariant to choice of poverty measure</a:t>
            </a:r>
          </a:p>
          <a:p>
            <a:pPr lvl="1"/>
            <a:r>
              <a:rPr lang="en-GB" dirty="0" smtClean="0"/>
              <a:t>(largely) invariant to extent of city regions</a:t>
            </a:r>
          </a:p>
          <a:p>
            <a:pPr lvl="1"/>
            <a:r>
              <a:rPr lang="en-GB" dirty="0" smtClean="0"/>
              <a:t>Invariant to reasonable choices about city centre location</a:t>
            </a:r>
          </a:p>
          <a:p>
            <a:r>
              <a:rPr lang="en-GB" dirty="0" smtClean="0"/>
              <a:t>Edinburgh is different, but also similar</a:t>
            </a:r>
          </a:p>
          <a:p>
            <a:pPr lvl="1"/>
            <a:r>
              <a:rPr lang="en-GB" dirty="0" smtClean="0"/>
              <a:t>Affluence is centralised in Edinburgh, and has become more so</a:t>
            </a:r>
          </a:p>
          <a:p>
            <a:pPr lvl="1"/>
            <a:r>
              <a:rPr lang="en-GB" dirty="0" smtClean="0"/>
              <a:t>Poverty is centralised in other Scottish cities, and has become less so</a:t>
            </a:r>
          </a:p>
          <a:p>
            <a:r>
              <a:rPr lang="en-GB" dirty="0" smtClean="0"/>
              <a:t>Used similar approach to see if cities became less segregated (D) as they became less centralised: </a:t>
            </a:r>
          </a:p>
          <a:p>
            <a:pPr lvl="1"/>
            <a:r>
              <a:rPr lang="en-GB" dirty="0" smtClean="0"/>
              <a:t>yes in Edinburgh; maybe in Glasgow &amp; Dundee; no in Aberdeen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replicate analyses using a different poverty indicator</a:t>
            </a:r>
          </a:p>
          <a:p>
            <a:r>
              <a:rPr lang="en-GB" dirty="0" smtClean="0"/>
              <a:t>To extend to more Scottish cities</a:t>
            </a:r>
          </a:p>
          <a:p>
            <a:r>
              <a:rPr lang="en-GB" dirty="0" smtClean="0"/>
              <a:t>Vital importance of replication work </a:t>
            </a:r>
          </a:p>
          <a:p>
            <a:pPr lvl="1"/>
            <a:r>
              <a:rPr lang="en-GB" dirty="0" smtClean="0"/>
              <a:t>‘Replication Crisis in Psychology’</a:t>
            </a:r>
          </a:p>
          <a:p>
            <a:pPr lvl="1"/>
            <a:r>
              <a:rPr lang="en-GB" dirty="0" smtClean="0"/>
              <a:t>Likely even worse in other social science disciplines</a:t>
            </a:r>
          </a:p>
          <a:p>
            <a:pPr lvl="2"/>
            <a:r>
              <a:rPr lang="en-GB" dirty="0" smtClean="0"/>
              <a:t>Non-quantitative/non-empirical(?) leaning of much UK social science</a:t>
            </a:r>
          </a:p>
          <a:p>
            <a:pPr lvl="2"/>
            <a:r>
              <a:rPr lang="en-GB" dirty="0" err="1" smtClean="0"/>
              <a:t>Logico</a:t>
            </a:r>
            <a:r>
              <a:rPr lang="en-GB" dirty="0" smtClean="0"/>
              <a:t>-deductive (‘axiomatic’) tendencies in economics. (Algebraically expressed theories hermetically sealed from empirical analyses.)</a:t>
            </a:r>
          </a:p>
          <a:p>
            <a:r>
              <a:rPr lang="en-GB" dirty="0" smtClean="0"/>
              <a:t>To explore:</a:t>
            </a:r>
          </a:p>
          <a:p>
            <a:pPr lvl="1"/>
            <a:r>
              <a:rPr lang="en-GB" dirty="0" smtClean="0"/>
              <a:t>spatial variation visually</a:t>
            </a:r>
          </a:p>
          <a:p>
            <a:pPr lvl="1"/>
            <a:r>
              <a:rPr lang="en-GB" dirty="0" smtClean="0"/>
              <a:t>Influence of numerator and denominator change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Data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Scottish Index of Multiple Deprivation (SIMD)</a:t>
            </a:r>
          </a:p>
          <a:p>
            <a:pPr lvl="1"/>
            <a:r>
              <a:rPr lang="en-GB" dirty="0" err="1" smtClean="0"/>
              <a:t>Datazone</a:t>
            </a:r>
            <a:r>
              <a:rPr lang="en-GB" dirty="0" smtClean="0"/>
              <a:t> population counts ‘income deprived’</a:t>
            </a:r>
          </a:p>
          <a:p>
            <a:pPr lvl="1"/>
            <a:r>
              <a:rPr lang="en-GB" dirty="0" smtClean="0"/>
              <a:t>For years: 2004, 2006, 2009, 2012, 2016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Spatial units</a:t>
            </a:r>
          </a:p>
          <a:p>
            <a:pPr lvl="1"/>
            <a:r>
              <a:rPr lang="en-GB" dirty="0" smtClean="0"/>
              <a:t>2011 </a:t>
            </a:r>
            <a:r>
              <a:rPr lang="en-GB" dirty="0" err="1" smtClean="0"/>
              <a:t>datazones</a:t>
            </a:r>
            <a:r>
              <a:rPr lang="en-GB" dirty="0" smtClean="0"/>
              <a:t> – mapped from 2001 </a:t>
            </a:r>
            <a:r>
              <a:rPr lang="en-GB" dirty="0" err="1" smtClean="0"/>
              <a:t>datazones</a:t>
            </a:r>
            <a:r>
              <a:rPr lang="en-GB" dirty="0" smtClean="0"/>
              <a:t> for earlier releases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Code set to run on day of SIMD 2016 release</a:t>
            </a:r>
          </a:p>
          <a:p>
            <a:pPr lvl="1"/>
            <a:r>
              <a:rPr lang="en-GB" dirty="0" smtClean="0"/>
              <a:t>Draft technical report and draft article written beforehand; updated on the day; Conversation article produced and released by end of day</a:t>
            </a:r>
          </a:p>
          <a:p>
            <a:pPr lvl="1"/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 of city centres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029135"/>
              </p:ext>
            </p:extLst>
          </p:nvPr>
        </p:nvGraphicFramePr>
        <p:xfrm>
          <a:off x="831273" y="1690688"/>
          <a:ext cx="6597703" cy="4371527"/>
        </p:xfrm>
        <a:graphic>
          <a:graphicData uri="http://schemas.openxmlformats.org/drawingml/2006/table">
            <a:tbl>
              <a:tblPr/>
              <a:tblGrid>
                <a:gridCol w="1654621"/>
                <a:gridCol w="1647694"/>
                <a:gridCol w="1647694"/>
                <a:gridCol w="1647694"/>
              </a:tblGrid>
              <a:tr h="54391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>
                          <a:effectLst/>
                        </a:rPr>
                        <a:t>Place</a:t>
                      </a:r>
                    </a:p>
                  </a:txBody>
                  <a:tcPr marL="33166" marR="33166" marT="33166" marB="331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>
                          <a:effectLst/>
                        </a:rPr>
                        <a:t>2011 Datazone</a:t>
                      </a:r>
                    </a:p>
                  </a:txBody>
                  <a:tcPr marL="33166" marR="33166" marT="33166" marB="331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>
                          <a:effectLst/>
                        </a:rPr>
                        <a:t>Postcode</a:t>
                      </a:r>
                    </a:p>
                  </a:txBody>
                  <a:tcPr marL="33166" marR="33166" marT="33166" marB="331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>
                          <a:effectLst/>
                        </a:rPr>
                        <a:t>Description</a:t>
                      </a:r>
                    </a:p>
                  </a:txBody>
                  <a:tcPr marL="33166" marR="33166" marT="33166" marB="3316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124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Aberdeen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S01006646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AB10 1AN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Shoe Lane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271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Glasgow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S01010265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G1 3BU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West End of George Square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91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Edinburgh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S01008677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EH1 1BQ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31 Waverley Bridge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91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Dundee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S01007705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DD1 2AJ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Commercial Street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271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Inverness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S01010620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IV1 1HY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High Street/Castle Street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124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Perth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S01011939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PH2 8PA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South Street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91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Falkirk and Stirling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S01013067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FK8 2LJ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Port Street</a:t>
                      </a:r>
                    </a:p>
                  </a:txBody>
                  <a:tcPr marL="33166" marR="33166" marT="33166" marB="3316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3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Scotland by nearest city centre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09" y="1825625"/>
            <a:ext cx="7058891" cy="4351338"/>
          </a:xfrm>
        </p:spPr>
        <p:txBody>
          <a:bodyPr/>
          <a:lstStyle/>
          <a:p>
            <a:r>
              <a:rPr lang="en-GB" dirty="0" smtClean="0"/>
              <a:t>Implausible for some remote places linked to Inverness &amp; Aberdeen</a:t>
            </a:r>
          </a:p>
          <a:p>
            <a:r>
              <a:rPr lang="en-GB" dirty="0" smtClean="0"/>
              <a:t>In practice maximum distances set and influence of extent explored</a:t>
            </a:r>
          </a:p>
          <a:p>
            <a:pPr lvl="1"/>
            <a:r>
              <a:rPr lang="en-GB" dirty="0" err="1" smtClean="0"/>
              <a:t>Approx</a:t>
            </a:r>
            <a:r>
              <a:rPr lang="en-GB" dirty="0" smtClean="0"/>
              <a:t> 20 km of city centroid</a:t>
            </a:r>
            <a:endParaRPr lang="en-GB" dirty="0"/>
          </a:p>
        </p:txBody>
      </p:sp>
      <p:sp>
        <p:nvSpPr>
          <p:cNvPr id="4" name="AutoShape 2" descr="data:image/png;base64,iVBORw0KGgoAAAANSUhEUgAABUAAAAPACAMAAADDuCPrAAAAkFBMVEUAAAAAADoAAGYAOpAAZrY6AAA6OgA6Ojo6ZmY6ZrY6kJA6kNtmAABmZgBmZjpmZmZmtv+AsdON08eQOgCQZgCQkDqQkLaQtpCQ27aQ29uQ2/+z3mm2ZgC2kDq225C2/7a2/9u2//++utrbkDrb25Db/7bb/9vb///7gHL9tGL/tmb/25D//7P//7b//9v///+0mks+AAAACXBIWXMAAB2HAAAdhwGP5fFlAAAgAElEQVR4nO29DYPdNoJdWbblTLJ2T6vUm2y2Vbuddm1m9GS7+f//3Ra/ARAgQRK4BPjO6Yz0igRAvlvyCUiA4EsDAACHeLn6BAAAagWBAgAcBIECABwEgQIAHASBAgAcBIECABwEgQIAHASBAgAcBIECABwEgQIAHASBAgAcBIECABwEgQIAHASBAgAcBIECABwEgQIAHASBAgAcBIECABwEgap4AZBx9b/2p4GkVZA0qECgMkhaBUmDCgQqg6RVkDSoQKAySFoFSYMKBCqDpFWQNKhAoDJIWgVJgwoEKoOkVZA0qECgMkhaBUmDCgQqg6RVkDSoQKAySFoFSYMKBCqDpFWQNKhAoDJIWgVJgwoEKoOkVZA0qECgMkhaBUmDCgQqg6RVkDSoQKAySFoFSYMKBCqDpFWQNKhAoDJIWgVJgwoEKoOkVZA0qECgMkhaBUmDCgQqg6RVkDQk5suXj//z7UCgMkhaBUlDYj4E+qVlsQOByiBpFSQNafmCQK+HpFWQNCTlyyTQhUIRqAySVkHSkJRJoMtdCFQGSasgaUjKl4nFLgQqg6RVkDSkZOUKHoHqIGkVJA0pmbqfCPRKSFoFSUNCvhiTmBDodZC0CpKGpATvgCJQISStgqQhKeExJASqg6RVkDSkZLInAr0SklZxSdLff/rPgpqBhExjSJ59CFQGSau4Ium3lyTmS9QMpGS+gmce6IWQtAoECglZmUaPQIWQtAoECglZ64AiUB0krQKBwlm+DLM/m9UxeAQqhKRVhJP+89eXX5r3lw9+GTf962/tj7O2PorM+z92fv79548fPy9L9j/+8Pf2c9ek0ahJV64vtjiecz5TM2vHBQGGNMenOP0FEagMklaxKtD/oxfky4//7LYMznp5+dSXeBt/7vZ/uOuv4w9Oye9mwRWBvtvt260452MKNHRcUGAKdKX/iUCFkLSKVYF2vbq2Uzf2+bqu3dvgp/d+e1uu/bkt99F5/Nf/WJT86B92P74PFUPX3kO1N//xFuczNBM+LkgwBo4QaCGQtIp1gbZXxa2hWi19aHDqGbZX2R/7P40F2/2tyLryi5LvYxf2rf8QEOjQTttQW8xzPOt8TIH6jwsSvsR2QRGoDJJWsSrQwXNvw+XxoMFWWZ/a6/JBUoPwhr+aZUlXZwGBfh9F+N3W7tCKez6GQAPHBQ3LHiiDSBdD0ipWBTr15z7EZDrJMeDbKNB+66Lkd2dcJyDQ2X/eVpzzMQUaOC5IMKX5JbgcfYNAhZC0io1R+I5OWMOIuzls1NGNew8CnS7pnZJv9rhRwG725kUrzvmYAg0dFxTYl/DdBFAEejEkreKMQL9bP66JrJtm9DLOUEKgt+KLc+EeGkNCoDpIWsUegdq3Ffspl+19y7eFQD03IIfi7V3OWIHarcQIlBufF2COwvc/BwoiUBkkrSJaoNOtxpH36ZrcEeiipFmln6cUEOjQa+xaWrSyKdDwcSEf4wL04dlLEwhUBkmriBboh6/GsfTOVLOuPgpaAvWUHHuGb0NL66PwHxf8nxetbAt0UQMEmCPwG0URqAySVhEv0HE6/GC62VHvzj1Qt+Q8jWmoszEPdNCs28q2QN0aIMAaQFoHgcogaRXxAm1F2YlwuBB/Nx4QarcbHU2n5DgFfpzyHprm/n1q+Bd/K+75dLvDx4X8rM/8tEGgMkhaxQ6Bzk+ad3aaBr1/+n/GRyynMRy75DQIP5ixG733jfeEnoUfj2efz9DMynEhN8YI/GDQcTaoBwQqg6RV7BGotahSM0zvnAborad/nJKD2cb97sx6u5q7GtPw8/J8+mZWjwsZeHz8b8B8/mjaEOqQIlAZJK2CpCGeXpyPhyVQexo9Ai0BklZB0rCD1p0f/7MF2kzybKxBJbcyApVB0ipIGnbwGBh/tjqczkX8oheKQGWQtAqShngeQYHOtpxvi7q1EagMklZxWdLzg/Qv4yOhUDiPNYFOw/D9aiKeu6AIVAZJq0CgEI+jT0egk0EDU5kQqAySVkHSEI/bAfX1QEd10gO9EJJWQdIQTdQlfGg1UAQqhKRVkDTE8lgK1PMoUhgEKoOkVZA0RNAZ0+NPBFomJK2CpGGbVpmPh6cHGm/PBoEKIWkVJA2bPByBGrv2GBSByiBpFSQNmzgCNXftuIJHoDpIWgVJwyaPcBcUgRYJSasgadhksOZGF3SzGQQqg6RVkDRsMnrzMX429nEPtERIWsVK0l/C6M4PLsa8eF8+ymmsHbLdFAKVQdIqECis8vDQ2F3QpokzKAKVQdIqECis4hVoz7z+Z/jxTRMEKoOkVSBQWOMxjsA3xhV8uyXmRfAOCFQGSatAoLDF8CYkeybogX8ICFQGSatAoLDGdLfzYQt0/ncQ/48BgcogaRUIFKJw5oEO/w52/UtAoDJIWsV5gf7+87SY/FvUsvLv4/vdoS7sQfj9/18pApVB0irOC/T95eXT8BGB3h1zGN66hmcUvihIWsVpgf756w//5Ye/958R6L1xb4EaV/FMpC8KklZxWqDfXz5NRkSg92b05/Kfgt+fzkYEKoOkVZwW6Ic0//z1x3+On9uXbQ5+/P3n8V2bbz/+49eXtpv69vLx1yDQebfx+V9/++HvXaHkXxTOs+h/juIM9D+dQSYEKoOkVZwV6O8/f8jzbXDm28tfuzcU//SfTXdvtKW9P/r241/ajf/6W7fl37rSxm7j81AEgxaJK9Bhc+xgPAKVQdIqzgq0605+75XZdjA/dd3JXwaztkL83G7vhPj+8rGpVaSz2/jc7u3+/BQ4KbgY4xK+6e+AOpckYRCoDJJWcVKgf/7aqrH3YCvKznudT9/6TuSfv7afu+192bbwh0Ct3fPnfmd7YzXP14WTmLPox0v42MlMCFQGSas4KdDv4+V6J7xhEOlff/vxn+O1+MvLdIn/+899P7XttJq7nc+fjaJQGt2D8dY/hfi5oAhUBkmrOCnQt9F9XSdy6Eq2I0F//moJtLXi2K38/iFQc7f5ua3aINBy6ebRuwKlB1oaJK3inEC70fOeto9pCXQYmW/xCXTebX5GoEXz8Am0cdZlCuoUgcogaRXnBPo+3qv83nY0x0v41ojDDc+eN+u6/L0T6Lzb/IxAS2Z4jvMR/gdhXZ64IFAZJK3ilEBn9Q0jQ+YgUv+5U+HbNMfTLTrsnj4j0IIx3+vh/xfRfwopFIHKIGkVpwQ6Tl9q2m5lZ8J+hlLry+/d5z9/7W35uS8zTKb/xd5tfEagBWMvR+/+i+jfjLR2OxSByiBpFacEajy6+aG/z9NEenN2fGvCaXS+G276d3MivTnn/uMzAi2Y8UFOz7+MBoEWBUmrOCPQfgL8QHs7dHiU03w+s3tEaRLtu/so5y9OUQRaMmMH1PmXYF/Ah0GgMkhaBQsqgxf75cUWgX8Km/8wEKgMklaBQMGL+/bikZV/Cgi0GEhaBQIFL8Z40cAX81bn/E+BdyIVCEmrQKDg5+FcxX8Z158//A8CgcogaRUrSf8RRnd+cB2mP9uZn+M0TwRaPCStAoFCBMbwOwKtAJJWgUAhzDhzvn/4aJzoefSODgKVQdIqECiEeJjPbk5Pbx72JwLVQdIqECiEeNg0AYFGt4dAZZC0CgQKQWyB+u597vEnAtVB0ioQKASJEyiX8OVB0irOCXRaUNl4KD4I74OvjW2Bjpf1USBQGSStIpFAXyLeAodAKyOiA9qsLEC/AIHKIGkVZwU6ePP9ZduOCLQ2lgKd5jCZrzaOBYHKIGkViQTafH8xXuHhB4FWhq8HOr0IHoGWDEmrSCXQ7tXFxmqe7ce3l9Gqb+46oOaSoZ8bKBLvBfxiNdB4EKgMklaRTKDtR0ug8+uOh8//Zq5Eby5av337FK7BmAQ6e7OZOqB7boA2CFQISatIJtA/f7VeCddK83Orzk+tJ3/8Z2fRX8ZV7D9++Gx/hjIZn0Uy+p2zQHd2QRGoDJJWkVCgP/7TFmjb32zfBT+8u3N4G2d/Ud/q1voMRTIsItL1QK3bnrsngTYIVAhJq8go0PFd8Ob74Mcr+3bmqPk53xeEc/SLiTSN1QVFoIVD0iryXcJPH78PNzm/fwj0z19naZqfs30/OI11A3RwpjmmFN0QApVB0iqSCbTVZIxAZ1man6FcbIE2jkB5Fr5ESFpF0mlMw13N7y+WQM1L+OF+aIf5GcpmOXPJ3hKlUQQqg6RVpJtI33Yn+xfAv7/4ruaHQaS+O9pJ1fwMReNOm/9irG3XxF7HI1AZJK0i7aOcrTo/XGoL9GNr+/mtK/K9+/PPX93PUDi2P8eJoLuu5BGoDJJWkWwxkfkpo5f/at8DHYbef/h3cyJ91+k0P0PZWCNG5rLK465tEKgMklaRSKCjA9sNn51BpKYzpf0o5y9GffqfdWBp0hyWbyK7oAhUBkmrYEHl5+Zhvbw4ni+mQSMfSkKgMkhaBQJ9aoa3bu5iGHc3BuHdEfoACFQGSatAoM/M44hAh4mgxmL0o0c36iFQGSStAoE+M8cE2jI9zdnEjyIhUBkkrWIl6d/C6M4P8nJUoNMK9S0ItDRIWgUCfW4OCLRfn8l8nRwCLQ2SVoFAn52DPVD7fZwItCxIWgUChf08xhWWpy0ItChIWgUChf2M64Puq4VAZZC0CgQK+1n2QGNAoDJIWgUChd083FugcSBQGSSt4pxAjcVEjEfau4fe3bfAv8W+Om54ih6K5TF1QBFooZC0CgQKe0GgxUPSKs4K1LcUnevODgR6H+a3HO+qhkBlkLQKBAp7mW+B7jMoApVB0ioSC/RtWvizf4nxD3/vtnR7Pn8fLvTNtULffvzHr+OC9X3Ndu/7UAlKxHjJ8a56CFQGSatIKtDhTe//Ngu0vz3aC/Kv49LLtkD/0m7rX3HcLVr/sfffx0pQIN2jS+Z6yrEgUBkkrSKpQN/bN8u11jQE+rn981PXw/zUjTr9Ygu0F6VRc6rESvUFM69GH18HgcogaRXJRuE/ZDi8p7h33yDQ1oLfe4F2759zXnk8bB5qdu+XMytBoRy4gEegQkhaRUqBmi+AHwX6uZlM2Q0i/etvP/7TFugvzfx2zzenEhSIsQb9vooIVAZJq0h5CT92Gr+bg0hjqbf+nma7yRboZ6OmWwkKBYGWDUmrQKBwgCO3QBGoDpJWkVKgnkt415TNn7/++M9Bpu3t0GHzeAmPQKvAHIJnEKlESFpFSoEO6jMHkdzRItOa7/NHexAJgRaO8TpjBFokJK0i8TSmYUq8V6Dt1t9/boXZqfP7yyxQexoTAi2d6X3Gu2ohUBkkrSLdYiLdDPlpOrxHoP1E+k9Ttf9qDc5PS5Ig0PI5MokJgQohaRVJBdpq032Us5nvgbaPcn6e6n02b412/daXT+/dFHoEWjZHnoNvQaAySFpFWQsqv/H8Zg0c8ycC1UHSKsoQ6DCI9L29EwrlQw+0cEhaRRkC7S7gX6YrfCiaL9wDLR2SVlGIQNsx+Rf6n3Vw8BYoAtVB0ipWkv4WRnd+UB4MIhUPSatAoLAXeqDFQ9IqECjsBYEWD0mrQKCwk6P+RKA6SFoFAoV9HHiXxwAClUHSKhAo7OOwPxGoDpJWgUBhJ90idgi0aEhaxTmBfp+ehLencBqrfraYL4rf97Sm/Yr5d3Oy/e//zd7fHdP7SnpID5fwRUPSKioS6LRySXesfhF7BHoR9ECLhqRVnBWo/9WZjkBNDgu0fztyt+pyu07T4tDdMUEEPdCiIWkV9Qh0Ola/8ggCvRgEWjAkrSKpQN/HdUFngXZL0HcafPvxH7++/PD3eeuiVrsS6NvLy2DYt2lpUfdY7Rqib/3izEbL/3O8hF9vBhKBQAuGpFUkFOi4qvyHxyaBflxvf25Gzf2l9eS8dVFr/Niqb/j8b7P5fv/Z7LvaAm1b/t+zQOdmPo40rZEPSUGgBUPSKhIK9H3ofH7IcRRo/365QXN9n3DeuqjVmu/zcK/TeEnSyNvL1K1srEGkt8GVhkBXmoGrQKAySFpFolH4T9M7OTuHjQJ968U1aK6T7by1w6w1iLVV47DCsqXa8Wj9rU5LoO1HU6BOM93bPuFqEKgMklaRTqA9792L4QaB/vvL/Lr3ZtDmvNXgfXid3PCS+J/+03rFvMHbdDRLoG0hU6BzM5+Gagj0ehCoDJJWkXIQ6X16s2Yv0OmSe9Bcd9/TvhC3ahmvkxsb/r4033BBbgm0f7e8MYjkNMMgUgkgUBkkrSLpPdBOg/Ml/Msvb+O7Ok2BjlsXteIE2m7sXiuPQCsDgcogaRXpBDrcb7TugQ7TlSyBTlsXtQzzLS/hx4Ldx1iBjpfwCLQEEKgMklaRTqCD87ohnGkaUzcK7gp02LqoZZhv+GgOIr1Nx+qOGiVQBpFKAoHKIGkVKXugrcfaiZefZoH2BnQFanjRrGWY76NK+/nNmH/00W8dO6v9XPzWvBsCZRpTSSBQGSStIuE90Ld5SH5+Eun7S9fjtAXab13UMs3Xz4a3ZsDPK5f0g+zzRPqwQMdJ9Qi0ABCoDJJWkXwU/pfff/7xn8az8G+25oyti1qm+brt7jOY7+aUqff2uaYtgfaC/vTOC+cLAIHKIGkVz7Gg8r4VTCAPCFQGSau4t0CHQaTvznKlcAkIVAZJq7i3QKc7rFzBFwAClUHSKm4u0H7kif5nESBQGSStYiXp1zC684P7gEBlkLQKBAoqEKgMklaBQEEFApVB0ioQKKhAoDJIWgUCBRUIVAZJq0CgoAKByiBpFQgUVCBQGSSt4rxA21U9XoYlknk3O4RBoDJIWsVZgfb6HNf4QKAQBoHKIGkVJwVqLNLZrouEQCEMApVB0irOCbR/+XpHux4dAoUVEKgMklZxTqDfjdfDtatyDgJ9n++KfjdW8HwzVvhs16DvnlEfVu98N95VDPcEgcogaRXnBPrmLHPUCXRcBb5/G9LLKNNOmeMa8/O7jJtuseOPOv0bOlg26b4gUBkkreKUQP/1N+eKfVgVfvDl52E9zg87fm6s1xP9/vOg0Y/dXa/zo3S3l4WPbwwClUHSKk4JdHHLs90wWnB6vfG4y3hB5tvwpo737v1J3UuK/9r51nhhPNwNBCqDpFUkEWh/dT6+TK7jvbs+bzucw5bxFe1v81uLGuP1xz/+vz//8qFR3v12YxCoDJJWkeQS3hGocYOznybabhzHh6yO6XDJ//lff/vpf//6iVug9waByiBpFekGkb6PAu1fs9kMw+3vg0vDAv3om/75Yc+3H/+Xe0sVbgUClUHSKtJNYxoFOtzsbOY3EncjROMl/Lt5CT+8u/2n/+/nz837D//zVyYx3RkEKoOkVSSbSD8JdHgf+8eu6Yam4dXlINLHTz/+9240/q/cAr01CFQGSatI9Shne7Nz7IG21/XtbdFP/eNJTT+xyZnG9KkZpjF1k+0/9n/UYBLTrUGgMkhaxdnFRIbxo+HVwf2ourG8yPB5mA06jS2Z40xdG5+mufRwWxCoDJJWcX45u+EJo7/3n6dR+F/63uf3+anOzqafhpH26VHOZpxo/7GbW6C3BoHKIGkV8gWV37hOf1YQqAySViET6DCI9P2FqUrPCgKVQdIqdD3Q8dYoc+WfFQQqg6RVCC/hv7/Mtz3hCUGgMkhaxUrSjzC684P7gEBlkLQKBAoqEKgMklaBQGGVL1+SNYVAZZC0CgQKa3z5ks6gCFQGSatAoLBGwg4oAtVB0ioQKKzxpeESvkJIWgUChRVSdkARqA6SVnFOoLzECOJBoDJIWgUCBRUIVAZJq0CgoAKByiBpFQgUVCBQGSStIoFA2zccvfUrgr5Pr+po/+5eydmtHfL24z9+ffnh/54LWnv7p+Q/uR/hZiBQGSStIolAp2Xnp/ch9TYd16X/EOhfXl5++o+5oLV3+NhWNT7C3UCgMkhaRSKBfu7fLze8brPzaL8ifb/a/Nv0Uo+hoLm3XynU/Qi3A4HKIGkVaQTaXrB3L35/H9549Mu09HxXpH9bh1nQ2Du9Jb5pjI9wOxCoDJJWkUagbYdx6HYON0Xnd8i9dO+Za81pFDT3tp/ntyOxYuhtQaAySFpFokGkZhBo17PsPs2v6+wE2prTKGjt7YaTenEaH+FuIFAZJK0itUC/f/Q136c3HI94BGpJ8n1+x7HxEe4FApVB0ipSC/Rjy3/8rZXj8BK5Ho9A3ZdzfvRJR6caH+FGIFAZJK0itUA/ruH/r5+7eZzDa967zQuBWnvHthhLujcIVAZJq0gu0O/j9Pjv3YX4R2/yF08P1Nzbz2j6uHb/6T+Njzm/NFwCApVB0iqSC3S+/jYmxS8Fau+d5tcbH+FuIFAZJK0iuUA/zDg+idkNqXfDQR6BGnv75zf72sZHuBkIVAZJq2BBZVCBQGWQtAoE+ixc/0tDoDJIWgUCvQObv5AifmkIVAZJq1hJ+msY3flBDBECVZzGBghUBkmrQKA3YFOPRfgTgeogaRUI9AbEXMErzmMDBCqDpFUg0KrpxBhhRwT6XJC0CgRaNbECLQIEKoOkVSDQqunUiUDBgaRVINA66Z35oAcKPkhaxTmB9usfv0yv1/Tw+3+bnuGEhBgzcivxJwLVQdIqUgk09Px69wIkBJqeCh9oQKAySFrFWYEO3vwwqX8ReQSajeoUikBlkLSKRAL9EKW/C4pA8xH/WG0ZokWgMkhaRSqBDovId9f03f3Qtx//8evLD/+lvbr/1Ar0nVU+U7O5NMG0C4E+GSStIq1Ah1WS2wVB3378y8vLT//nKNB/Z53k5KwK9GEuIIJAnwySVpH0Er5/I0f/+ve3XpfDJXzbLf34k5dtpuQxzmLyG3TcXsy9UgQqg6RVJBLo9+7C/a3vYnbr1A9vjRsF+sv4GZLxmAwa2Dv83RTyMDwClUHSKpJNYxo6mj0fHdG3vrs5CvRzY72CE1IwzgP1y/FhFCkCBCqDpFUkEmjX9fzzV0ugw7s5P7kvQ4JkTGNEHkuOPU8E+oSQtIpU90BbrNe5I1AhPk2W9/YABCqDpFWkFagxzI5AhQT1ecG5hEGgMkhaRUqBjgNH3VYEKmSarmRc1D8eRd0AbRCoEJJWkVSg37sXvf/5a/vnINCuBALNzzAcPw8rFeXODgQqg6RVJBXoOJG+3TgJdHgSyVMaEtP1OvsP3Z/Xns0CBCqDpFWkFWg/LN/NXxoE2jr1p/9AoBIe9rwmBPq0kLQKFlS+C49RoMUNHo0gUBkkrQKB3oXHdOVeqD8RqA6SVoFAqySgyCJvfU4gUBkkrQKB1kjgKr3MsaMJBCqDpFWQdI3MKy0Z2xAojJC0CpKukOkpI7MjWt6TRy4IVAZJq3iqpAsXTDTTSsoPd+tVZxQFApVB0ipIukIMgTp90AtPahsEKoOkVZB0jRg9UMOaCBQGSFoFSVeD9Y4jQ6DLAv0DncXZFIHKIGkVJF0JwwV79zFg0NmwZXZFEagMklZB0jWwvGA3BBqsoDzDGBCoDJJWQdI1YI4ZmQrt/h5+NIuXeTsUgcogaRUkXQGjOZfdzrAmEegzQ9IqSLp85kWWnAmga/3MR3mj8ghUBkmrIOniMa/e/VPoA1UK8ycC1UHSKkg6A2nF9fCyXqPIYSQEKoOkVZB08fgFuibHcVlQBPqskLQKki6eFYH6HfkYFxopzKAIVAZJqyDp4gkI1HkMybhxMAm0sKF4BCqDpFWQdPGsCNQqNX80/iwJBCqDpFWQdPEEBWpNBi3sct0HApVB0ipIuny2/OkurVwqCFQGSasg6fIZfRkUaHnjRV4QqAySVkHSxWOOuZvyRKAQgqRVkHTxGGPuvhEk/5hSiSBQGSStgqRLZxak15/zSiPLmsKzjAGByiBpFSRdOoYzff6cikVtuhQEKoOkVZB06UzyrOlq3QsClUHSKki6dKbup/HZ3H3NWR0BgcogaRUkXToPw6DT3dBmmvlZUXcUgcogaRUkXTpGr9McRJrvi158fvEgUBkkrYKkS2fudT6WmEuGFG9SBCqDpFWQdOl4ZzG5M5qq6IoiUBkkrYKki2c5ickj0BrG5hGoDJJWQdKlM2syKFDDpCVfyCNQGSStgqTLx+xlLm+BjndCzaJlgkBlkLQKkq4BZxDe83j8XODK81wHgcogaRUkXQ2+m5+hC/kiQaAySFoFSdeAOw10ulT32PTC09wAgcogaRUkXTrzU0d257PfueyCXnemWyBQGSStgqSLZuhrWgK1C8ydUu6BwghJqyDpknH7m83iVcVOF5RpTNBC0ipIumTcPqdv0c/ldX2pIFAZJK2CpAsmRo4IFJaQtAqSLphHhB09JUo1KQKVQdIqSLpgHo8IhY5PKQnP6yAIVAZJqyDpcnk8ogw6lFWd1XEQqAySVkHS5eIK1HwZvFHK+qtkEKgMklZB0mUT0QWtofPZgUBlkLQKki6bmJugCBQcSFoFSReO0wV1X8nZPRd/0antBYHKIGkVJF04tkBdWdYyBbQDgcogaRUkXThOB/ThTlkq++lNCwQqg6RVkHTpuJfwy07oNee1HwQqg6RVkHTxOKNI9od6LuARqBCSVkHS5eNexRtvMq7oDigCFULSKki6fMITmWrSJwIVQtIqSLp8AvosfwVlBwQqg6RVkHQFTM9xWnNBp5ca1wIClUHSKki6Aoy7n4/l5mpAoDJIWgVJ18A4i941Zl0GRaAySFoFSdeC74VHCBS8kLQKkq6ZqvyJQHWQtAqSrhkECl5IWgVJV0xlo0gIVAZJqyDpOhnfhFSTQRGoDJJWQdI1g0DBC0mrIOmqqcmfCFQHSasg6aqpSJ8IVAhJqyBpUIFAZZC0CpIGFQhUBkmrIGlQgUBlkLQKkgYVCFQGSasg6eqoauDIBIHKIGkVJF0d7qvhqwGByiBpFSRdGzXN/LRBoDJIWgVJ1wYChU1IWgVJl0xVT2pugkBlkLQKki4ZBAqHIGkVJB3DRRqb1woZ3+hxyWmkAoHKIGkVJB3D8FLMCw7rMAfvLEwAACAASURBVGyu804oApVB0ipIOgZXYRccdzz8NSeSBAQqg6RVkHQMi07gJUde9kXrAoHKIGkVJB3Dwl0Z/GXc7QwfGoFCDCStgqQjkLgr1DwChd2QtAqSjsDjrtQCc5ufHYlAYTckrYKkI/AJ9JjBArXcAxiHCvgTgcIKJK2CpCNYuMvoH8774xqKaD+KZF9OBwKVQdIqSHqbhbvmD3aBmIYi2r+nPhGoEJJWQdLbLPXlaCxWbEOJuGF2BAqHIWkVN0k6p1I2ReYRm2cukl2uN+nDvN+JQCEVJK3iJklnc8qW4Maju1sWp3dUlQgU9kPSKm6SdC6pBPS1ItBlCwev0m/nTwSqg6RV3CPpXFYJ6ctWmUduoZ1zKQQK+SBpFXdIOp9WNuW3LGWfUY7uZ63+RKA6SFpF/UnnFEuEyXwbp097O5pxxZN/TREIVAZJq6g+6ZxqiTBZ5MZIoqom/pI6EKgMklZRedJ51RKhsmMODDcYU6ZWEKgMklZRd9KZ3RKhMueyO6LWRpvbJaoFgcogaRU1J53fLZsmc5W3VWfbjhFFagWByiBpFfUmLXHLhsm6v3YK8Czpv6QKBCqDpFXUm7RILmsi821MJsqxRc9xKwWByiBpFdUmHZKa5DiPHP4Mf6Xc31EEApVB0ioqTTpsNdXBpqeNfBsPseLq/N9RAQKVQdIq6kw6aJosB/LfLfDKLV6X4SY3i9X5VngEKoSkVdSY9JpaEh9pfMo+KDt3kToVyb+qAAQqg6RVVJi0TipTwysiS6rFeJJ/VwEIVAZJq6gwaZ1U5pbDx0yqxWiSf1UFCFQGSauoL2mlVA7a7aAVdx2jQhCoDJJWUV/SMqc8hoXu10WWWIxRpP6mIhCoDJJWUVfSSqs8hhfAHRHcMS/uOECVIFAZJK2ilqQj5lgmP+Lj6MROBOoFgcogaRWVJK22ijFRPtqGMWNOaUj5TYUgUBkkraKKpOUrtT8MCcbaMGrQPg3pvqgUBCqDpFXkT/r0f+7XmGVuM/bY3o9ZSPg1lSBQGSStovykL9LKOcEdrxrVfJ0gUBkkraL4HugebaXksAIfCDQAApVB0irKTnqXei478vJMztSOab9OEKgMklZRdNIXSiWb/c6T+qvKQKAySFpFyUlfKpXFERSv64gi/XcVgUBlkLSKkpPe84q29Af3HCGpB4+S/JvKQKAySFpFkUk/mn3vB85xCjnmIqVoMsN3VYFAZZC0ikKT3veG9QzH33H0R/xa8juaDDVRMQhUBkmrKDTpXQLNdg7RVjvkwiNk+qoaEKgMklZRaNKPXfccc52Ce5iEJjxGli8qA4HKIGkVBSVt6uER3QXNeD7LY+1x3bFq623WDQKVQdIqCkp6dM3ww7hph1QSK8Z3tFjTrVU6LNSk304PApVB0irKSXo0TzMOwUeO5FhNpD6f5dGiRLde5/CrQioHgcogaRXlJO14YvgUb5UMivFZMOaM3A3upmMCTfzl9CBQGSStopikHVUEXBR2yknH+Kr6l0jeXBjfs6U52un0ftVaQaAySFpFMUk7xpmtESmVc5KZ6lpd2vm+7A7RBTadMejx71UUCFQGSasoJ2nDFr04h/8XI5fTojFqP0ZzjgNZ48kc91/f+tHatwGByiBpFWUk/bCe/Wmmj5HD8KddM9c2nTd679L5nyniLQQEKoOkVZSRdGcKyxrjhxV7NcvRmlMnEOwl+lYWifXfSZIlXAIIVAZJqygj6XWFhHdZ+8+fQehIl63DlCTcYkCgMkhaRSFJj8LwOGTNL8Zld6IzCIpsx2kl4+x3KgwEKoOkVZSR9DEtWfVTnULoWLs2P/3KdV4QqAySVlFE0ge1k+cc9p3Czu272r4bCFQGSasoIumj3sl0FnvOYNfmfU3fDgQqg6RVFJC0RzzRa3bkOY3T7kvSyO1AoDJIWkUBSXvMc4VAr1/t0yLtdysCBCqDpFUUkLTPHtc4Ztn+aQ8eJfl3KwAEKoOkVZSQ9H65PIyVQ7OdSHOlQlN/tRJAoDJIWkURSa+JJGCX6VH1pOfhm4fqP4NDVown9TcrAgQqg6RVFJF0nFLyGyZw5IjTSU2Wr3c1CFQGSasoIulVlQx/CvwZOpPoJ+STkevrXQsClUHSKq5POs5E7v3JfKezffDpHPZ6MZZ83+5SEKgMklZxfdLh2eiBhYibLK/v6E5lpxNzKTTDVysBBCqDpFUUkXTII4tR8LG4/xUc585h5UTWVHfAj5tt3hQEKoOkVZSR9PZYt29Jzixnst92e6tsNnhXEKgMklZRStJel6hVc8x3B2pJv1UxIFAZJK2ioKQvd82x2Z1pn6K/MwhUBkmrKCRpQyDxYkp27OlTyhWZDjV1axCoDJJWcXnS88vcHIHZN0C9T8wnOgGjpaPWO1Iv0/cpFwQqg6RVXJy0KQ7HJiLh2C0dNd+xehm+TskgUBkkraIYgS504v1obUp3BpbDh47wHikevfq3mrg9CFQGSau4OulBVb5ZSiLhTIdrLJ+Py5XE6i/alJm/TsEgUBkkreL6pLcEuqKmRMcfj+I7ZLRBz3VBk3yT0kGgMkhaRRFJr5spt3WWArSOGb+4c1TBnN+kcBCoDJJWUUDSG47Mqx3jCCcvw09UT/FFKgCByiBpFQUkvSJQ38V9M43ypDl6Mo6P4T8JCFQGSasoIuk1J9mX00adHEf3n0v8fdBDJPsipYNAZZC0iiKS3mkl8+GhRCewPmSVciheszB0kSBQGSStooik1y/ifaZKeez+L6vxKF/6ziumUKYvUj4IVAZJqygk6bAr/aJKe+jxDM4S+XanPN+jfBCoDJJWUUzSe5yU9LiN59bn4S7ovtJPBgKVQdIqikraK5n85vE/S3qEqOn087SpJwOByiBpFcGkr/rvezns/lCMvKRZEGRXGzm+RtEgUBkkrSKU9HX/fXulZN0lTXakjSNnJtXXqAYEKoOkVZSYtOuZh30ln+eYcn8iUMgGSasoJ2lLKJZo5j8SPoHkOy7+zAoClUHSKkpJ2jaKbZrpj8Rv4nxMfwSOjD6TgkBlkLSKQpJ2pOK4phPnI8PzR56P+DMbCFQGSauwks70rvVtRqk87A+Wax6qmQHoMxMIVAZJq3CSvuY/72E944C7uhLa08GeOUCgMkhahUeg8v/Ee3dOh59Ec4lyjj+GhD43QKAySFqFm/QlHVDz8JZqVqWTcj6o3RYCzQIClUHSKkpLemGa9NJZtOiKLZM5n92fCFQHSavwJH3ZQ5ydYUyBTpf2/vInDrPscTr7cwj0umjLAIHKIGkV5STtc87qyzvSCnR67D6TQfvmj53yTUCgMkhaRTlJ+52T/hrearyZrGYcNY9Bn1ueLQhUBkmruDrpySsB4yRXj6WzYeqUfQIZB5FSfpH6QKAySFrF1Ukv9JXbN1bTD+OK3jzsCUVi0CAIVAZJq7g66VVh5Trg1PbDFKp13OMGXX9F3jODQGWQtIrLkw6qJu2z74uHndzjO3NQDwt0vROa7gtVCAKVQdIqrk96zaCpj2D91Cx+sgoekud07oHtTw0ClUHSKgpI2mOdtEPvAYEur9sbS6iH7Rl8HDTdV6oSBCqDpFWUkLQr0CZh79M8wEKSjiWdfWcEGtrz1CBQGSStooSkF8bK0/5jXLRkzX1puqCBqom/V20gUBkkreKapB2bOAbNcTRTbesKPS9Q8wlUBDqDQGWQtIpLkl7YJK9lHLXFqvHUSPx45Hn4v/E9fPpUTkWgMkhaxWU9UPtnczpmjqM5ZouyY5qB+Cb8ldwU7g4ClUHSKi4SqPnZGrzJcrRD/ky0svL6eeX4usWCQGWQtIoCkjaXTs5t0OnnGDnmEKi5AYFCJkhaxfVJm3OLch3C1lkKL+5SqL3YqPE50/ctFAQqg6RVXJ+0VKDBiUy5rWqfx/BDpq9bKghUBkmruC7pWSvDz9mGpB2ThQyXTZ6jM42P7kSupwCByiBpFTmSXjeD0ePMcGzvEQOibOx+p+jSPtvzAsWDQGWQtAp90qd7YLvrOQILPmwkvjl68OvXCwKVQdIqLhDo8OdxgeytuaYwoTA9R38uEKgMklbxDEmvOEyny/GIWWe8lg0ClUHSKtRJGw85+jbnOWaEznYo8Ig3l5VzfuFCQaAySFqFOOn5+l1rkJDPDhg0Ta9V+u0LAYHKIGkVlwg066TP5TGXHc3G8ylafWe8OTXyjCBQGSStQpf0cpE39VpEPgvu74KGFpvHn1sgUBkkrUKQ9GN8mnF4DsjSyHGNHnhw3uc7e/txdrVy7BvXDgKVQdIqNAJ9GB8m1fTbzje7r8oB3cVKMb7kc4JAZZC0ivxJT9JwRNMMk0GPd0F3uMg13HxiZ214gGNft34QqAySVqES6Hjv0Hl40rozeqTdfUVth60obq8Qo4pZB39CEKgMklaRPemgc876ZEftpRYbe1Gm0/3NLYWa53Hw+9YPApVB0ipyJ+1xyaywE0Jx3bTzJIYxLfekjrPegHUah77vHUCgMkhahV6gQ3dtmp95ttFj59D3gUUGtc7jwPe9CQhUBkmryJt0aNLkY57RdKRVn52iy9tnESXAk1inceB7HoioSBCoDJJWkTlpn00mYzWLR+KPNHrgHKzKixNLjXUeh77kgYxKBIHKIGkV2S/hl09RTtvOzF/aYZctu52y43rj1vnFna3/hI4FVRgIVAZJq9BNY3K8csYKu/SyabnQRIGtitsNNwenaAVb8/HlgyMH0YNAZZC0Co1AzVuN5q29JF3QNbs0wfuwZmX/5m1FrrV5gj2NfulpDkn0i1a+CFQGSauQCLRZW08uogFfm3va2bTdns0xGIe1ziE6sdV2Db5YfPzc9P8XwNalVVMAApVB0ipUSTsiCBrBX3W9te12luWd2gFfTbt2utQ4pnkCh7Ja+aJfAvQ7PS1brlT7E4HqIGkVmqQtRzX7BTrM2rQ2hb0SaMNRo119w1drTvNX8hwpNquN1icnh/zpt+IXU5kL+bq90xwgUBkkrUInUEspe+aAetwTNt1aI6bSQl3iBATOMHyKB07ho9KGPgcvRpUSdUQRqAySVqFcUHnDI8GKYy1jRtC+gfhmZxfyHIGjbX/DncfZ5UYE+lSQtIrkSfcrfi7G1xd+2NcD3bwLGtVIAmKmRe3yp7W83y5ijFiUQRGoDJJWkSlp78C5cSnf7HgIyeefeEEFKxxiu7HA7nBQGxVXONLJRKBPAUmrUAt0kMW6VdyKblHf/cKNwye9hg83FjzS6pc7SHqB5jUoApVB0iqE90CXV/FR1Tw90E1BWc9PhisdZm3QPrgj9NVOUJdBEagMklYhFajj0PiabuENRTkPoK/UOkho3mjoKP6vdf6Ekuszq0ERqAySVqF9rfHwYcUq/qpu+Q1Huc4M1TlO2KCBzeGvdZzU+sw9GxSByiBpFeKk+wH6XetsGFYyNq5K6uGWC1Xy2u4RMdYefnTJu9k9rR2ns0Z6g2ZVKAKVQdIqtPdA+78HQUVWG+s8YgX6eCwE+hhvwXruxCZk5daoe5ppDpjBoF8Q6A0gaRVygU6miaxgXX9PO7ySmmsabcxycxpPT7DR5f1OBAo5IWkVsqR7bXSffA9neitMH02DenTktOfpgc51fXuy0ti96KQgUPBC0ipESZtCeYyX0ptVpqrmDFLfhKhQB7RxyphLcWgInEoiECh4IWkVcoEOYozqgRoGnWuPDQRF5T3sWFn5UPzjET6XE7SOMz4iUFhA0ipUqzEFvbJax1N5mpkUNlXwuFJ7OjcqUjU7SM76AYGCDUmr0F/CP2yxrFdZ1p2ndm436FeQSqMRp7IfgT8RaP2QtIqrLuFjqzRRPVBrpTtjyr6XnTI74771EznCZDnrhzoMikBlkLSKC17psauGU3dTVd5ZoG7ZndI67r/18ziE4TkECgFIWsUVo/CRU5hGB0UJzK66POoj7aX7LqunO2wuY2oMikBlkLQK6TxQ1yxRpd26q65a7YGmMln0Q6HdOSTtgNbsTwSqg6RV6ARqPkC0WdiyULSshrq+ZvpC1l/HWK1sHdR/DudAoBADSatQJj3oJ24SvWmsCAsZ9fzN2C1mwfkKq+dwEI1AuYSvHZJWIUz6MTyF2UQY1Lnij5WXo7FYLaWxnPO1ahZoHoMiUBkkrUI0kd5QW9Qo0qITummvsU6ojezYRx/PKu0xVP7MY1AEKoOkVSiStuwS1wFtdqpnquG2IX50MzM16xOBCiFpFZKkH9aspNiFQPcw1TjXTOmoBMolfOWQtAqZQAcF7KoUjVHjTDOlI/MnAq0cklahugdqPlkUV8UhfDluV9loplp08kSg9UPSKlSrMTUnDbpyP3MalvK1n1FpOjI+tak0KAKVQdIqdMvZNYGblGt1Rvqf1xYHmWqsNfOw2qjHrmp70gOtHZJWoV4PNHoMabH+yIbwmt33QBEoAr0rJK1Cv6By7OuMzWqeZhym3StHftTfAa36WU4EKoOkVVwg0CP1zHEoL1Pp8IEf1oP1682Vg8aYCn8iUB0krUIm0Gkhjx090KHq9gqf5rs/lrU9haLXGT1Ajna/dJ3Puh+FR6A6SFqFbBTenEu/s66zWJ1XWmNJu337kt25J5DBc4/Q+Z3ly/AWDwQKMZC0CuEl/P659FPt/q+16/im8Qm0sS7ZNdfvu1uOqfAl7zs8JP5EoDpIWsUFb+U8UL1vw9eY2ai3eeeg4097LRdNFn9+qLP7A4FCFCStQvUop+2MM21tGNQp6260biZkIOvQVM32bBCoEJJWIVqNybXMqcaCBnXb9h4psz9XztBfY0frCBTiIGkVdQl0RTr97kX55Q87hLWfvO0jUIiDpFUIkvZZ5lxD4YH41er5Z376vm1CECjEQdIq9AJN0VD4rmr4EDnNNp/F+CFH85X7E4HqIGkVcoGmacgd2Hc2b55FNLvqNbPADx5ulcr9iUB1kLSKmgQafg5pbjxwlN2yOlKzmfy5+3Ax1O5PBKqDpFXkT3ppmWRtLXDmza9WDDYXdSR/tf7D/rrbZNWmxp8IVAdJq1ALNGVbXon5D7NDVQf9t/Moe8kpUJE/EagOklYhFGg/QzJNWyGHPea7kDsqJiH3Qar3JwLVQdIqVAI9uJKIt61Vgxmz6d0bmWvD+KdprPuvyZtvyehOBHovSFqFchApZVs+hTmH8RxwLJfTn/nIK9AEv50NEKgMklYhHYVP1tj2tbxVw3Rpph6i4i5BVoEm+N1sgUBlkLQK8TSmpI2tYVdwG0luux1ndpx8ApX4E4HqIGkVtQl0vs+5zvLQ1nJ4+6Z3xhxtR4NHQaAQCUmrEE9jytGmF18hY9uOrmxUIYU/cwo00e9lHQQqg6RVVNcDPe6qtWdBw5V2t5wPBAqRkLQK9aOcqdvbgXsiG6V33W89dEL7qdqfCFQHSau4l0CjpjlNJxJfeJWNllKCQCEKklZRoUBXdLXuRN+ZHJeZ0c75RiKp2p8IVAdJq5AJdGWlzkMt+rW1JtdmOSqfwGnGClApWlslkz8R6O0gaRUqgTYpHoWfW5zadcy1LlB3Swqp5V1D2SCXPWX+RKA6SFqFrgeap9nBXfNBQv5pVvadIPLZqNPk0ycCvSEkraLCaUyLVucfm6Ak3RNJhOz6HYHCDkhahfqtnCnbXBzDOZj9FH4OrVU/f0npTwSqg6RVyF9rnKpN9++x7UFrjX2NX7k/ESjsgqRVSJK2pZO4YfeTfczGLJCYPK36uIU/EagOklYhF2jy26DzZ98B/eeQBjqg+0CgMkhahTbp9B1Qz8fFAJOzKRnVT6BHoHeFpFWIk84l0MfD78omn0GF/U8ECvsgaRW6pB8Z5oKazRvHsTTn336e+pdgEvsTgeogaRW3EahxGMty9s500qt+CVAEemNIWkXmpK0eYN5DjUdxPbdR4CB38ScCvSUkrULZA9UcxfHc4vhJzJbOn2sNCfyJQG8JSavIm/Qwhb0x/sqN4zln46JEBu3tbGmlqXv5E4HqIGkVmQVqv1JYgKUm/8Zk7ssPAoVDkLSK3PdApfYMPfNkbzV2bwnsatmmVSUCfRpIWkXuHmiiVmIbMuTj3TjdCK2kI5rSoAGt6kCgMkhaheAe6MkmRvaVDj/D6dnkllh8uAwECkcgaRU5k34Yozgn2hiutuOLPx4r/nzEeHGxntNlWLb7o6dWhSJQGSStIl/SgwH6j2eaGVtbbAsd8mEUPuitXPLc265Hn6kNevxXsxcEKoOkVWQX6KPvy6VudvuQzpY1q5Vwse7HK9Ck/kSgd4SkVeQXaNoVRB5zszE74zS1p2hcsTTYpkOgEAtJq8iV9PSat8QzQU2XhXd6yweZiy4eZBrcGtlQOr62fzim+yPLNXy6X80mCFQGSavIlrSpoRyN+tr1bt9Q1VzG0/6y9A4JxvJ1/Pvr9PPXloXrEChEQtIqMiXtCCp5q4GmH+YKoMa2sPf2dS0z+PPr10GYj/HDiESgKX89WyBQGSStIkvSpnKytLqr4fAtzpTL2x1iUKXlzaBBs1zCJ/z9bIJAZZC0irwCTbsCvaufM3XLYF2g6wZNYtGUv55NEKgMklaR7RLe86LMBK1axNbyVC2EgDhjBJqmI5r297MBApVB0ioy9UD7P5MvJWLrJ7r4omY5xAv0jz+WAj3t0MS/n3UQqAySVpEh6U4M6Zud2x6IL9wUK9D4Hqhpz2Q3QzP9lgIgUBkkrSJP0vmWATXkE1/WqXiMLDOYDgn0j1Rz6rP8hsIgUBkkrSKTQLO02jc9Gy26pDkO7+yJJU8fNlagf4RAoOCDpFVkG4Xv/s7V+GM8QlTBx2RQd3M0me4BxAr0aw59qv2JQHWQtIqsSWcVaHTBufRh0eW6hxol0PZTBn3K/YlAdZC0igqTHpQWU65pksyVzzYGFSPQr36BntUnAr0zJK0i1yBSznchPeKaf0wrQW0L0mrbsz+pNme2BPp18GcOgeb53ayBQGWQtIp8z8Lnadh3rOApWMva9UU3jGbUNTdmsedjU6BfESgcgqRVZHwSScQjcCxXip49IewyGSeRbgp05A7+RKA6SFpF/Un7FNn4HpzfYzbLv+dFGSDanwgUdkHSKupPupecd/MJjJYjyx84SLxAFwat0J8IVAdJq0ie9EN49W5OjvdsTkBkW8eOuMOfrkBHDx52qfB3NIFAZZC0ihwCld7/DBzviNB8YoxpKKKMr8gJf/4x6/OYQmW/IRMEKoOkVdSd9Oy54L5TpPKnlzMCPXlBL/41DSBQGSStou6kJ8+525tEAk1c5qu5MaFAu/XtijcoApVB0irSJq28/dkfsNOTb2MKYq7NfS/zDGIKNNqd2/bc3w9V/546EKgMklaRMumHdPxoOmZIoOOjSNG+PEDo0SV/6daH86fdfc8mnUHlv6cWBCqDpFWkFWjCxs7wsM8kjzsnUy6nnIZKf50MekSgm/5EoDBA0ioSJt25ozRMryVW6XgDYbkjVCNemx6Dbvtzh0Ev+V0gUBkkrSJpDzRhW4lYqjP/yz2mI3x195wSaAwIFDpIWsW9kx79mV2aBvPBvn51FJpdoNEKveS3gUBlkLSKageRHpFHeyg6nQaWP792Dm3f+952Rw/5c6dAIw2a+7fjBYHKIGkVtSb9iBVo4+9/5pLqwp+jRo/Zc68+ESi0kLSKmye97bm0Y0tmUweVecaesQK95peBQGWQtIrbJr2qudD75RFoThCoDJJWcdekYy1nbzz76Kax77w+D/kzTqHX/E4QqAySVnHTpI8a8OQFfegOqNKfEQK96JeCQGWQtIq7Jn3Qn+cU2iRSJwKFc5C0ipsmHfZkxCs6tyW5sg9/BkGgMkhaxT2TDqou5hXHG/sL9+eHQTccetlvBYHKIGkVd016fqtRWn+uCLRpDk+WT2vQdYFe9ztBoDJIWsXdkn7Mfz7cdZVtOX77wP3527Y/VwSaTp4nBbpm0At/NwhUBkmruFnSj3kQaGOVuW8Dj297/LneAZ1JIlMECgchaRXVJ73oGM4bV9X3zWD8KVDTsqS75du059u3FNZMItCwQ6/8VSFQGSStou6kA5Lz7VjxZ9sNjfPnsgM63Qew/Jnmav6UQP0GvfS3hUBlkLSKypMOWW7a0YzrNq35c+p/2ndFp7JOY6ZLxzupGTqgJwXqNeilvywEKoOkVdSddLinaNwHbVq5NZ4RI1efPoHOV/neA4w726qFCbQ4fyJQHSStouakg/r0S9ArRkugHlHaV/qOPqfdXdWiboEW6E8EqoOkVVScdLw6lwoMXMCv+zO4tymwA+ox6NW/MAQqg6RVVJz0EYEGDdp4/bkqULNycR3QpUGv/nUhUCEkraLipCME6h0s6lQY409vRd/+zp8LgXYneaFAbYde+7vqQKAySFpFzUmfMehCoAtD+sXrF2iBV/CmQf8oQZ8IVAhJq6gj6dfXV8/WbX12xeIM6khyvbSnB5ran2kE2ir04w/tbysEApVB0ipqSPr11S9Q89WcYX/GGNQqE9FxdfuoTXp/plJoOf5EoDpIWkX5Sb+G/Wni9+e38fbmqj03i3gFam0pVqCtQfP+gqJBoDJIWkXpSb++Rgq0xX6Kc7Tihh37qsutJQm0OaXQbL+cnSBQGSStovCkd/lzWszuMXwaXNjacCri96e5L1jom9lbze9PBApHIWkVZSf9ulOgA8vBoybQpXQqhi74m5BZDwi0iV9rBIHCMUhaRclJvx7wZ+u5h9H93MCqOD3PeYSFJZfm7Nih2vMCbRDoc0LSKgpO+jVGoO7OtqcZPfvT9ecpLE02vSnPTKS3DHq861mOPxGoDpJWUXDSm/50dhte3OnPw9Kcqlrn1W8/p04ECicgaRXlJr3lz9dFF3WhtTh/HnTn8lBuY1f7cxBoMQZFoDJIWkWxSUf3P5cC/RbXB23cSvv9uc7lAjU8WgIIVAZJqyg16e3bn7Y/23J7BGc0lMufaQXaHB+JYZN15QAAHTRJREFUz/7LigSByiBpFaUmvXn9vt4D3TbgzBF/xnVAjY/nBVq9PxGoDpJWUWTSvRMD+nz10+7aY8CJ/frcz2l9nkDzK4sBgcogaRUlJt3Z8LWJuvm526BdGaO1zOrsOd8BrV+fCFQISasoMemNifOxAg240W5MYM+Wqwya7Xd0BAQqg6RVlJf05mNHr/b4kWlQV5VemZltCdzZc5FBs/2WjoBAZZC0ihqTdnqe4Wv4TYHu9uAJ5SJQBCqDpFWUlXTcU+8BgUbeBZ2aiX5gyax7wJwjVxg00+/pGAhUBkmrKCfp12Fq0nY59+bnLoFO7cQ/8ZmIIwJN8TBnMSBQGSSt4uqkX/vRdmcwaLWCZ/xoh0GNphTWHDlkz1agN1IoApVB0iquTXoS3yjCzYt4nz/n+i22Ll2RmW3J7HnqoaTb+BOB6iBpFUUINKrr6auyEGmLYU2JPyPaOuHPkwZN+/s6BwKVQdIqrkzaq7+9tbxNhPw5L2CXzJ9bDZ1y52mDJv+dnQGByiBpFQX1QOPXnXfumnpb8Ap03mevPBI1A/8YvQNPrax8E38iUB0kraIggZ6q7G1ixZ/2Ssj5/DkegQ4oAhVC0iouTdoSX8QTSKHqQYX69Gm9XNMtsyrQgws3nX2vx3GDnvndZACByiBpFUX0QE9WD3vUlOFYadTmKNJ4fx7Q57fT9jxh0HO/m/QgUBkkraIEgcYVNSrNazWFDeq8Kmmq/S3VUHxc/Qv9iUCfF5JWUcIlfFTRRa1X8/M8F9TTDfX485u/9/ltxwvpIi2bQp9f/zgwnz7NryglCFQGSau4VqBxD286laYnj5znl0IX8s7DR8Nf58So8+fXPyaP1q1PBCqEpFVcnfSxW6BOt9PeuOiCjoxSWxNoUn+muQM6irRyfSJQISSt4vKkDwm0GbufTkPrCh312YQG1JvoFyLr/blHoId/GXlBoDJIWkWlSb+af853Q9d7oZM/Qw8iNWmfjw/585hWEShEQ9Iqqkx62WeddLlm0Hkmff+Tx3hJ9RkU5X6D7rl+L9WfCFQHSau4R9JLbXoMuvk2pNT+bFI8CL/foNrod4BAZZC0isqSfnV/WlWnfyxpYGnMhAuMNENbFxg096/gOAhUBkmrqDzpGH/6XpD8aowozcPz6fQ5/ZBGnnfQJwIVQtIqKk86SqDLPui8hv28CHMaf46tpRToDa7eOxCoDJJWUXnScR3Q15VKo/WS9T/tHxHoDAKVQdIq6k46sv+5LdA08vSBQCcQqAySVlF30pECXamUz5yTQT8cesajkdos358IVAdJq6g56Th9Ogbttak06ODRHAbtvDl+MwQKIyStouKk49S5EOh0vS7x53iw4/4MCvSq3A+DQGWQtIp6k3b7mH6Bmj3Qacss0Nz+nO+vJhNof7Venz4RqBCSVlFt0gt/+p/idAXazNoUXr/3Bj26tEio21mbSBGoDJJWUW3Sticbbw902G7UmPy5Pu6eZVT+oEH/aFcE9V62e+6DFg0ClUHSKupN2tZn4A1zr8YN0EGga4Z8zejP9iL+iEH/mJejtwOo7n4oApVB0ioqTtpZDNSvT3vJ0C0zvr4u3hmfWKHH6B1qffsKB5QQqAySVlFN0ivrLvvs6Vzfj2wK9DWmmFygvUTnr1HniDwClUHSKipJ2ulRrnY+m7A/x2VDXLM1kz+7Gol8uWjolEC/Tl+i1hlNCFQGSauoJWnztZvT7cyVgaOgP5ulP5vGEGhz2p/28Y7403urdGyz3imhCFQGSauoJWlboCvvg2+asD/btesWU5fmyUwBf+6c7dSE3wySoP/p0ycCBQeSVlFH0rY11+56Ns1ifN5qpd1ue7H926ix1Odc5STn/enXJwIFB5JWUVHSYWv28nP8uVJ/Eua32Z39qnce7c1FZQpt2tcpNc6WsD4r8ScC1UHSKupKelWgdpm4yqZAxxuhpjq/GSV1Ah2tafkzqE8ECi4kraKipNf7n3bJRV3vo55W/UGZvS29rg0TO/C0T6C9QfsvUL09GwQqhKRV1JN0UH0Lf/rqbt4A+GYKdJc/d4za7xToh0H7899YkqkSiSJQGSStoqakJw3OPw8fNitusenPTqDnr+MHMW6bdLh8706//bB6AY9AwYakVVSWtCXQXbXW758Ofts27evJu6G9Pw2XRrIi0Gou4xGoDJJWUVvSr812h3NZZ33q006BnjWoqdIk+qxFoQhUBkmreI6kN3qgzR6BntKnZdKUAq3BoAhUBkmreI6kgwJtrA7otkDn9ex19oxVaPEORaAySFrFUyQdePqzGbfGd0CbjelMlwq0dIkiUBkkreIpkjb82VgyHDwa7c/NHmisQXcL9OsfsQ69OuwwCFQGSat4hqRf+2n0gY5oE3cB30x/rZoxz4z6e3RCEagMklZx46TNhzunnzxmDPvTp9udXc10/ow26FV5b4JAZZC0ivsmbb0Maf4UVGK412n+MIkTg+4GgcogaRU3T3ocKBr+ihPouPL9WumTBu1mg2byZ7EKRaAySFrF3ZMe3swZNqinA2q+QCToz3nh+RMWzWbQIhWKQGWQtIq7Jz0K9LXxKrEx3+Yx+7Or6RVoM6rz2/AqkLGFAx5FoJAJklZx86SHgfegEz1TmMaKfjyePCzQvQat3J8IVAdJq7h70qZAw/1PV6AhfXoFevhuaLYO6KWJh0GgMkhaxTMkPdwDDXc/rQv4rXXvD9ryvEBr9ycC1UHSKu6ddK+8QK/ScGG0P81KS5X290RzCbT2WUwIVAdJq7h10qMS5x/8XUnLnycEGn6hcRKBxjn0srQ3QaAySFrFnZOendg0ztSkxu/P9VfOO9o9OxP0EBX7E4HqIGkVd07aFagtR58/1wTaLAR6inVPNk1oT73+RKA6SFrFnZM29OmZGz+7zLVksP/56h+Fz6DQJmjQavWJQIWQtIonSbp3o21Hj0Cb8AOfU3/WtuCZLukkxaVM23NeyvO3D2xZ1mPPBoEKIWkVz5K0p3Pp9WdQoNMHR6DH/fmtV6dr069fp3cZO/r8avhz/F716BOBCiFpFRUnHfFuOeMSftufQw1fv9Osva7MRE/Gf5zJV9OgH+rs+p8j0zesR58IVAhJq6g36dfXLYO+zkU8nUvbn3MNb8fTXMh+1ZHHL+l9d0FbV04X716BNn90/6sCBCqDpFVUm3ScP81CrhxNgfpLTD3Pxtp0VJH7DOoV58KfYcqzKgKVQdIqKk36dVOgVs/S3GIbdCq1lGdAoCkH4lcd6ly17/RngSBQGSStos6kXTcuCywFurTjKFDvTlOgtj/zCTSi71mvPhGoEJJWUWXSi85loMSmQDf6n9Pi9I5UBf4MGzRzthlBoDJIWkWNSR/y51ovc/mg/LRrVaCzidMxjBrd0J8IVAdJq6gwaY8bA0XcQtECtUbfl8uQuMswpxVoq9D7Xb83CFQISauoMOktfzquGza6zyGZ3cyNBUR8xrUE+tp9jNHj5uV/+NZn9f5EoDpIWkWFSa/70zXdvHkxS34qE/RnoHva2HOgZovGKPSMQPMGmxsEKoOkVVSY9KpAF/Yz6yw0GPRn4xRbWrU5KtBm1aE39icC1UHSKupL2nWjZ6ffn14CO1cFOjTqGjRSoN9WLuR/WxNo5lzzg0BlkLSK6pI2eo6enbv8GXjVnCNQr3S/tf+zt8b5c7UTeufuZ4NAhZC0ihqTDvnT31Fc7tgj0OGdnouGW4Me9OfUEd1hTwQKeyBpFRUmHdX9jLmAX9nXmB+CLZ8wKAKFjJC0ivqSfo3rf9qa89/o9NRaFPFVbrzLO+1T6OI+6Or9TwQKeyBpFRUmvbcDGjTospLXnz6B+hYP3SlRz0gSAoU0kLSK+pI+1AFtfMNCnlpexXqWWQ5W3dUJ3WNQSbZ5QaAySFpFjUl7DRrQ59iHNFdENsocFKi/YuTTSCGB3v0KHoHqIGkVd0l6aT5jh13AmEm64c/Xqb5380Kgmz1MZ39/Fd/91YQU2jTb8qxEsAhUBkmruEnSQX96BGhMJN0S6Fw2wp/L7ueGQeeTHO+IHux4VtJXRaAySFrFPZJeem/es3ifXLMyBrRsx/Coo9VNf24Z1PkSH6WPXbfXcrmPQGWQtIp7JL0q0OD90UWtNYM2GyVfu3ugxss+zav08CW8+03si/eoL1/N/VIEKoOkVdwk6Vls9jxR361Op84RgW4xrm63PqjULDqhLYMDlxb0e7GiEScEKoOkVdwn6dd5AXnfxgiBenQ6F4uo4Uo0alS+OxVTpL/tGxNCoLCEpFXcK+kYf64IdDlU1FgC3WfQwaJx2M7bY0CvQYtUKAKVQdIqbpP0UpDLPWGB+hYM9U03zWTQ49L7raIuKAKVQdIq7pB0QJCBDmhsD9Rr0N0CzWxQf/cTgT47JK2i2qQnv4X82O8LPAPv1JyWad4w6H5/RgnUp79DU0DnBn7ruqYn8s0AApVB0irqTNrU26pA/e/raNya843OdYHm6YKe6EaGqhbZF0WgMkhaRZVJm3oL6tEu6ilhbpl3hQq6LSYU6LpChw7ljklMpSoUgcogaRU1Jm36bcOf/mnwdjNBgdqlFodPJdCthUBXRHi03jUgUBkkraKepJdX3tYP8f70XPobUg7502p7n0DXHRpnz4UIo6uVo1AEKoOkVVSU9MJoTVwHdFHM2GdscVXqvUPQLOtuCrS36Gl/2h7c489SDIpAZZC0inqSXvQ4G5/HFpU8xaZd04bZnBsCDTSw5c8Vgx4S4T59lmJQBCqDpFXUkvSr54rdtxzIoppbyeM/U532HdbQ9KYdN0S/bfVA9yp0tzyLMSgClUHSKipJ2uvLzTugjffdb65Arat3v0ADyy/F0z4WH1qx/pgRKzQoApVB0ioqSNq/qrFXa4EGvMWMn4wPAYEm4xp7lqFQBCqDpFUUn/TSc6+BTU3gfZ1Li9nbHWd6f1jh5LQmoUEHhV6mUgQqg6RVFJ+06cdVd202sCi6bNja6q/raS2q1MyFnVDbpGoQqAySVlF80obc1tW1VX9Z1tfy+mOiAU4p9AJ//ha/3H1KEKgMklZRetKrlrIFGnsB/7reBfWVSMzl+hwlqgWByiBpFaUnbQpy6UHz82YDr25p4werEaO1aCdGd1abYvyJQO8LSasoPelNG1lKjKhv9jCNHwLtRGrxdd9l/GDPV3qgkAeSVlF60qtqWi794avvF51ZoPu78TWzw4p7HPptml6PQCEDJK2i8KRdSzrG2t0Ddad5NsYFu6+daCUe4epLeLVBEagMklZRdtIbBmqCl96hFrzGdacsRR//FNffA1UrFIHKIGkVhSe9IaGmca/I1xtY67L69qQQZYgiBCo1KAKVQdIqSk/atNpSQnOhzfp9cU/lZclA7Vhil2kqQqBKgyJQGSStovSkPa5cOjCoz4UxPZWXJf2144mrhkAhGyStovSkF1JzXBXdwFJswZL+2skpwp8I9JaQtIrCk15IzbVQfCPrdRcrKfsPl5Jv316vtudvCPSekLSK0pO2nebRUGwboVXtxjKBAf0M4py42p09qX5T2yBQGSStouykbad5LRTXire2VeYCgZZh0GS/rE0QqAySVlF00pbSAhKKaWZ+zihY1TPDKaDdZNgau0ifvwkNikBlkLSKkpO2jea30O6mwlVfnRsGGoEOny4UqMygCFQGSasoOWlLdSEN7Wtpq5qxc+O45xnsefmVfILfVBwIVAZJqyg5aUt2IQ3tamm70qs1YLVy3PP8Nn96Bn0iUCEkraLkpB3bBTwU31BMDdefeUeRBp5CnwhUCEmrKDjphe/89glWD9bbOuhYPfM90BkECmkhaRXlJu3RnU8+4fqhapuH9Z1FPnbYDoFCHCStouCkPbbz+CdcO1Ap4qjTZ0UH9Ep/ItCbQtIqyk3aJzuPf4K1A5VCpeZtxh6BPy8egz/62zkCApVB0irKTdr3mk2fgAK1Yzqg4fpP4s/jv50jIFAZJK2isqQ9BgoVDNSwioQbEAn0NwQKGSBpFZUl7XFQsJy/vK+p+IOl5lJ98k6k20LSKipLOuzDRTFvcf9iybEHy8DT2LNBoEJIWkVdSa/40C23USGqmaImMdVvUAQqg6RVVJS0Rz9rZb11Qm3tOGZinkafCFQISauoJ+mle1behRTqgQYbiz9qap7GnwhUB0mrqCfppfNW1wQJ1Am0tdqXzco1/qQHem9IWkU1SZuqe/XOgF+r5Hhy6bH4JtLyPPpEoEJIWkU1SW+rbq2SU9Vjstg2UnPNTNDjv4cTIFAZJK2imqRt020+0e5Usi3pE1nEkTPxLP5EoDpIWkU1SW+LLlzHtaRPYztaScyz+BOB6iBpFbUkve25lUqOJb0ai28kOQgUEkPSKqpJekNzK3UWlvRabFc7KZHrE4HeH5JWUVHSu/25S6Db64Tm8ejz+BOB6iBpFXdOOijJIwLN1A19Hn0iUCEkreLOSe8S6JHmalNo03Tr2mcNfQUEKoOkVdw46RVNHvFn/X3QjFlHgUBlkLSK+ybt0+c5gdZu0HxZx4FAZZC0ivsm7RNocOfxNisS6NUGRaAySFrFfZNe82dRfVAECqkhaRU3TnqnQC+6DarT5+UKRaAySFrFjZPeK9AYg2byp0yjmaKOA4HKIGkVN056t0CvmcrU+vNV1RPNlXUUCFQGSau4cdK7BXqkzRQCHT2KQCERJK3ivkmvCvKYPvMIVOhPBPokkLSK+ya9akivPyOeh8+DcFHlfHlvg0BlkLSK+yY9eHGHQDeXaa5+Iui1BkWgMkhaxX2T9hkyuLMv8CQPxF8FApVB0irum/RgxXiBRhm0foFeZ1AEKoOkVdw36aUeV3d7ikQ1W59AWY3p/pC0ivsmvV+gx9qtT6HJo44EgcogaRX3TXrDjghUDgKVQdIq7pv0hhxLE+gTrCmCQGWQtIrbJr3lxuIEqlNo2qDjQaAySFrFbZPedCMCVYNAZZC0itsmve3GYwbN5881gTZ3MCgClUHSKm6bdIQaCxOoX3XznwgUYiFpFbdNOsqMJflzNmgziy6tOC82KAKVQdIq7pp0pBnnApe+V87y52+pr9gR6NNB0irumbRrz1U7Rr9Szm05i0BzuxOBPgMkreKWSdtiilok5FDLGfwpMuglDkWgMkhaxR2T9tgpT6tZBHpXfSJQISSt4oZJ++yUpVEEug8EKoOkVdwvab+esjSKQHeBQGWQtIr7JV2rQO+/nAgClUHSKu6XdA6BKvx5/9VEEKgMklZxv6QDesrQZI0GTZXyERCoDJJWcb+kEWih/kSgOkhaxf2STu9PkUDv7k8EqoOkVdwu6YCdcrSJPfeBQGWQtIr7JZ3en/cQaJp0z4BAZZC0ivslnd6f+QWaX58lGBSByiBpFbdLOr0/s+sTgUJiSFrF7ZJOLlCBP+8/g6kDgcogaRW3SzqxPgUCbeiBQmJIWsXtkrbMed6f2fXZ8RT+RKA6SFrF/ZKe7JmwsZzk7oA23YtB0sRxDgQqg6RV3DHpdP6s/Rmk8WsU4U8EqoOkVTxB0mdkehOBlgEClUHSKu6f9KneqEafuQSaLMM0IFAZJK3i/kkXP4kpkz0R6BND0ipIep2KBXp1dAsQqAySVkHSqwj8mUmgVyfnAYHKIGkVJL2KQqBZDHp1cD4QqAySVkHSa0T577RlESgkhqRVkHSPf6gpUqBnFfoc/kSgOkhaBUn3nBDoa3RBlUG10UWDQGWQtAqSXiHWf4VdxF8dWwgEKoOkVZD0CuvWnC/dE4w1IVBICEmrIOkVNqTXLD4UIdCrUwuCQGWQtAqSXiHWfkUJ9OrQwiBQGSStgqTDnNciBjVBoDJIWgVJB4l2XxLTIlBIB0mrIOkQ8e5L1VVFoJAIklZB0gESSfECg16dXBAEKoOkVZC0nyv8mcagVycXBoHKIGkVJO3lGn8mEOjVwa2BQGWQtAqS9lKrQK/ObRUEKoOkVZC0FwSaAQQqg6RVkLSHi/R53qBXB7cOApVB0ipIesl1/kSgkASSVkHSLhfq86xAr45uAwQqg6RVkLQLAs0FApVB0ipI2uVSgZ4w6NW5bYNAZZC0CpJ2wZ+5QKAySFoFSTvgz2wgUBkkrYKkHaoU6NWhxYFAZZC0CpK2qVCfV0cWDQKVQdIqSNoGgeYDgcogaRUkbVOfPxEoLCBpFSRtcaE/Dyr06sR2gEBlkLQKkja51p8IFBJB0ipI2uRige436NWB7QKByiBpFSRtcEp+5+176+5ng0CFkLQKkjY4J9CzHdi7+xOB6iBpFSQ9c85/rwh0AwQqg6RVkPTMWYGK/Xl1XLtBoDJIWgVJz5wUqNafV4d1AAQqg6RVkPRMUiHubQ2BQjpIWgVJdyQYA9IItDvbOv2JQHWQtAqSHkzXpL6E39ncjXueIwhUBkmrIOlZoKlvgu5q787X7gMIVAZJqyDpSXcFLMUUo9Gr8zoOApVB0ipIelLYWYEert5MCkWgkASSVvH0SRv+zNAF3d1ia9HV6/mr8zoBApVB0ipIepZdjmv4mCYXZe7pTwSqg6RVkPTsseYig7pFbnoFj0B1kLSKp0961pj1UzqiDdq8DvdhDVveyZ8IVAdJq3j6pG2BXjMQbxy1PYObdkARqA6SVvH0SRvqsn7MosdAAWsuVRPqfFauTwQqhKRVPH3S+QW6yXxc+9Q6jQ4fapdnCwKVQdIqnj7pAgT6un6GLXfwJwLVQdIqnj5pV2NlCvQWIFAZJK3i6ZN2PbZTfPgzHgQqg6RVPH3SjshSCBGB+kGgMkhaBUlbKrvCnwgUUkPSKkj6rP3OF786ARUIVAZJqyDpa1+F9EwGRaAySFoFSV+1iN3zGRSByiBpFSSNQFUgUBkkrYKkTxn0ZPWn8icC1UHSKkg6aMCopTz3+tNb/OoARCBQGSStgqTDClzZZanvmECtBUSeAgQqg6RVkHQTMODKrgQCNY59xTe+BAQqg6RVkHRLSJ9xAnWW89yoYPvzmUCgMkhaBUm3BP25JUS31FbxwaBXfMfrQaAySFoFSff47dnECrQvt1n89Zmu2BcgUBkkrYKkB0ICbdalaBXbKNtPelJ9ofJAoDJIWgVJjwT9ae8NC3RRbu3OwDOCQGWQtAqSnjgkULf0ukCf26AIVAZJqyDpmVXJBQ1qV7D8iUEtEKgMklZB0jPrjttrUG+d7N+hZBCoDJJWQdIG65KLE6h5JwB9WiBQGSStgqRNNjwX0Oert9SifN5TrwAEKoOkVZC0xZbptjughkDRpw0ClUHSKkjaYtN1EQLtHjWyBZrvhGsCgcogaRUkbbHtu21/9qXMsjnOtEIQqAySVkHSNke6oP5iQ+HnffR9AQKVQdIqSNomlUBhCQKVQdIqSNpm24gI9CgIVAZJqyBph/1dUNWZVQ8ClUHSKkjaZduJCPQYCFQGSasgaYcYJyLQQyBQGSStgqRdYpyIQI+AQGWQtAqSdtktUAwaCQKVQdIqSNolzokIdD8IVAZJqyBph1gnItDdIFAZJK2CpB12WBGB7gOByiBpFSTtsseK+HMPCFQGSasgaYd9vUr8uQMEKoOkVZC0C5fluUCgMkhaBUkvQKCZQKAySFoFSS9BoHlAoDJIWgVJ+0CgOUCgMkhaBUn7QaHpQaAySFoFSYMKBCqDpFWQNKhAoDJIWgVJgwoEKoOkVZA0qECgMkhaBUmDCgQqg6RVkDSoQKAySFoFSYMKBCqDpFWQNKhAoDJIWgVJgwoEKoOkVZA0qECgMkhaBUmDCgQqg6RVkDSoQKAySFoFSYMKBCqDpFWQNKhAoDJIWgVJgwoEKoOkVZA0qECgMkhaBUmDCgQqg6RVvADIuPpf+9NA0iqu/k8Knomr/7U/DSQNAHAQBAoAcBAECgBwEAQKAHAQBAoAcBAECgBwEAQKAHAQBAoAcBAECgBwEAQKAHAQBAoAcBAECgBwEAQKAHAQBAoAcBAECgBwEAQKAHAQBAoAcBAECgBwEAQKAHCQ/x+1CU7x8R/I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71" r="25047"/>
          <a:stretch/>
        </p:blipFill>
        <p:spPr>
          <a:xfrm>
            <a:off x="838200" y="1690688"/>
            <a:ext cx="3288146" cy="47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-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Income deprived proportions in Scotland</a:t>
            </a:r>
          </a:p>
          <a:p>
            <a:r>
              <a:rPr lang="en-GB" dirty="0" smtClean="0"/>
              <a:t>Income deprived proportions in main cities</a:t>
            </a:r>
          </a:p>
          <a:p>
            <a:pPr lvl="1"/>
            <a:r>
              <a:rPr lang="en-GB" dirty="0" smtClean="0"/>
              <a:t>Glasgow</a:t>
            </a:r>
          </a:p>
          <a:p>
            <a:pPr lvl="1"/>
            <a:r>
              <a:rPr lang="en-GB" dirty="0" smtClean="0"/>
              <a:t>Edinburgh</a:t>
            </a:r>
          </a:p>
          <a:p>
            <a:pPr lvl="1"/>
            <a:r>
              <a:rPr lang="en-GB" dirty="0" smtClean="0"/>
              <a:t>Dundee</a:t>
            </a:r>
          </a:p>
          <a:p>
            <a:pPr lvl="1"/>
            <a:r>
              <a:rPr lang="en-GB" dirty="0" smtClean="0"/>
              <a:t>Aberdeen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206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aAAAAN5CAMAAADJn2wnAAAAllBMVEUAAAAAADoAAGYAOpAAZrYyh7w6AAA6OpA6ZrY6kNtGbbBNprBeT6JkwKVmAABmADpmAGZmOpBmZmZmZrZmtttmtv+J0KSQOgCQOmaQZjqQZmaQZpCQkDqQkLaQ2/+o3KS2ZgC2Zjq2Zma2kDq225C2///J6Z3bkDrbtmbb29vb///j9Jjy6pH/tmb/25D//7b//9v///91wFkdAAAACXBIWXMAAA7DAAAOwwHHb6hkAAAgAElEQVR4nOydC4PjuJVeO95pZz01tdk4GcV5meNNhr0x2DPG//9zEfF+XFyAJPiSvrPrqpJEqclvgCMQBMAvEgAAwCX5cvYOAAAAoIGgAQDgokDQAABwUSBoAAC4KBA0AABcFAgaAAAuCgQNAAAXBYIGAICLAkEDAMBFgaABAOCiQNAAAHBRIGgAALgoEDQAAFwUCBoAAC4KBA0AABcFggYAgIsCQXN8AQzIqA4yqnNe/b4BSIcD6TB8iX4BCmRUB+FwIB0OpMMA+dRBRnUQDgfS4UA6DJBPHWRUB+FwIB0OpMMA+dRBRnUQDgfS4UA6DJBPHWRUB+FwIB0OpMMA+dRBRnUQDgfS4UA6DJBPHWRUB+FwIB0OpMMA+dRBRnUQDgfS4UA6CSL4G/Kpg4zqIBwOpMOBdBJE4GjIh2ZU/69BRjRj8DfC4UA6HEgnQUghrKEhH5pRjhB0BSIjQIJ0OJBOjBDez5APzThjHyAjEiojQIJ0OJBODARdB4KuMycEQTeBdDiQTkzoZ8iHJvQzMqKhMgIkSIcD6cSEfoZ8aEL3ICMaKiNAgnQ4wnT+8d++fPmnv8tfvvyHv0rzU8pvfzppz05B1FrQREbfvnz54di9PJex0oLOI5qfeatiRGcESJAOR5jO96dnfvn5+z/93f3/87n3qlmi1oLOM9LPHLqX5zJWWtB5RN/eKSKVDZkRIEE6HGk6335+Npl//9df9U/523/893cRtHJzVdAzcUbf/vw+LWjlnZqgZ5KInmXol3cpR+WMAAnS4UjSebZ+vv0s//GXX/XPZ+X6/i4Vywm6dpEwyeiXH2YfHbijJ+LkU7lImEQ0d3H8+V3KEQS9EKTDEaejZBM2feYbqr1JzTKClrUWdJbRU87v8i1m5CMrLeg0ovm5t7mWMZoRdhB0I0iHI74ANjcE4z7ot3GP7d2orMWRZ/T93VrQ5DTm6CIhEdHv/+mvB+7nmZQzAiRIhyNM5xfdXo5HcbyboEMIQRMZfXubk4yk8azIMyIiej71Jl9hXEaABOlwIB2LiLs3ZjDGN2KM58dpkFHEOJYzAiRIhwPp6NpkB3BgJiGJHjtmTt/DdYCQUcwobQ8HxkE3gnQ43j4dU5Ns81mE4zggH40ZkmAvEEaNRGSksInYFjSVESBBOhzvno4dD+W8jOVGM0YnaPsHlhtNackIkCAdjndPJxK0GsWBtThSIvnUR3G8JVRGEHQTSIcjTGdynLY7RzNmgg4h5PPOGTn5hCCjmTFrQYdAQRxIh+OdK1Y4K47yM+SjG4It8nnvjEYIej1Ih+OtK1bYJEQLmiTKCC1oknD2O3eWAUiQDkepYv3+L/PUgvmn/svOlfPP//bHu08+GEP7rGhBv11GK1rQb5SRf5BuAAVxIB2OUsX69vPv//nv6uf/mf/6/V/+8H//qKbNuef//ebVKnaPGr2RblGRz+tnNI6xoOViQb9RRuZhOSNAgnQ4ShXr3361//9n9evbz3/762//HD7/v8xc8LtiRvXO1SmbQmioyOetMiK8o0BGNqNRJmskOaAgDqTD0Vyx/utffv39v4TP/yrnx/fGNH2IWd6KpfJ55YxGYo2JGWQko4wooCAOpMPReGrqWj7++f/+1/tXLDm6Cd7Uq8tO3188o4J9kNGMzojqf56BgjiQDgd3cef7z/7iznfTd+if/+2P9z41VfgFOITMG9ENF8DeICNp3aN7gxKQ0Yzzs1o2IH0VCuJAOhxhOsJx2u4cTnDI/qjt8DBCPm+aUe5nZjr8e2ckihkBEqTD8e4VyyxjR3dCQz4K08ExIqMyOiPJZgRIkA7Hu1csd9TUS5CPxrQOkRGDzYi52AxIkA5HqWKlEwniCQbzhXfz182xN4q1Teho8ltFPm+TkRmmYDKKHYSMFD6j7MZpUBAP0uEoVaxkIkEyweC3P/5g/ro5pjqZo9bXtTwV+bxVRlY+absYGc3EGaVznqAgDqTDUapY6USCeILB3PIxf90c52f1KFk9oiKfd8qo1IBGRhrbTc9lBEiQDke9YumJBPEEg7tXLFeBgvbz/Geyuk+zfF4xI+knwUvbOHQPPW+dkTudmHwvkHo+3gwK4kA6HPVTUz2RIJ5gMFeslzg1lSI47OzF5tP3l87IDeJARhk2j+epl6hmBEiQDgd3cSecSBBPMHiFizvCXCGMmtAxDRfAXjsjtRp0cCEVGWXoEfTzxYtqRoAE6XC86/Co4FjLx/zmQ8hGP/UCGRWwB+oFTWwEBXEgHY4wnWRxyZdG5OQbEfJ5p4zMgbIRvXtGJphp0r/Y8fSABOlwvHnFcvWrdTW7d8oo9jMyorDZTA0ZARKkw/HWFUtfhdcVi+LN5eMEjYyKOEE3ZARIkA5HqWKlM73yGWA3v1VR0ActV8rn5TPyc+OQUREj6KmeESBBOhylipXM9CJmgH2/dbUKh0DPo6Ra15l4r4zmNfrdVTDaPm+fkTCDOKZqRoAE6XCUKlY6kSCfAfbt5rcqsuvYKT2vugD2BhmN9ma600pBv0FGXsyFiKAgFqTD0Vyxshlg8gVuVWRm5k7rRnG8RUa6g8Mswo+MSMy3l/pFrfkHBXEgHQ7+1NTP9MpngP3tBW5VpK2sWtDETb3bTt/fJiM11Dd7GRlJt4ZLJSNAgnQ4uIs74UyvfAbY7W5VVJ424YZ01NeZeOOM5gY0MmrKKHkeCuJAOhxhOoPjtN3ZEW5i27Nijba/I4CQz/tmNJmMEpBRAJ8RIEE6HO9TsUotH2GHR0E+XEYSGRmqGWUvQUEcSIfjjSpWCWVo9Uf6yvvJp4jNKAMZOWoZARKkw1GqWOlEgniCwdxvePNVyALIC4QzFfm8VUalM3tk5KhlBEiQDkepYiUTCZIJBn/76/cfbr2Ob0hpGaCqfJCRREaeakaABOlwlCpWOpEgmWDwrG53vhNGwkr5ICOJjDzU+A0NFMSBdDjqFUu+4K2KEqZCzWqWz6tnJMrn78jIUM8IkCAdDv7U1E8kiCcY/P6vv977VkUxhRm6bafvb5JRaXAZMnIUB+BBQRxIh4O7uBNOJIgnGPzy5csPr3Nxp7TMRMsFsHfJaMtFwjfKiH4BCuJAOhwYHmUETSkaQ8gsqy8SvhF28docKIgD6XCE6Twcp+3OKZR6OCj5vGtGxelzyMhRywiQIB0OVCwIuoHy/GZkZKlmBEiQDgcqFgTdAgRdB4JeBdLhKFWsdKZXPgPs7rcqchRupyKr8nmjjFa3oJGRhIJ4kA5HqWIlM72IGWB3v1WRo7w6WUU+b5XRSkEjIwkF8SAdjlLFSmd65TPAbn+rIkNxfEJVPshIIiNHPSNAgnQ4KhXrtW9VpCgMjZppk89bZLRR0O+QEfqg14F0OPhTUz/TK58B9gq3KjJsOn1HRsEvBTJKgII4kA4Hd3EnnOmVzwC73a2KltNwAQwZRb8UyCgBCuJAOhxhOp+O03bnWhDyQUYJyKgOFMSBdDhQsRggnzrIqA4UxIF0OFCxGCCfOsioDhTEgXQ4ShUrnUgQTzD4/uWVblVUpCIfZCSRUQtQEAfS4ShVrGQiQTLB4P/N41dfZh3fIhX5ICOJjFqAgjiQDkepYqUTCZIJBt//8Our3AmDoSIfZCSRUQtQEAfS4ahUrNKtiuRv//w+FQsZMSCjOlAQB9Lh4E9N/USCeILB/Nz7nJoiIwZkVAcK4kA6HNzFnXAiQTzBwK9O9tI0XABDRtEvBTJKgII4kA4HhkcxYAhZHWRUBwriQDocYTofjtN251oQ8kFGCcioDhTEgXQ4ULEYIJ86yKgOFMSBdDhQsRggnzrIqA4UxIF0OEoVK53plc8Ae5lbFZWpyAcZSWTUAhTEgXQ4ShUrmelFzAB7mVsVlanIBxlJZNQCFMSBdDhKFSud6ZXPAHuVWxUxVOSDjCQyagEK4kA6HJWK5WZ65TPAXuVWRQxt8kFGEhmxQEEcSIeDPzX1M73yGWAvdKuiEk2n78go+KVARglQEAfS4eAu7oQzvfIZYO9zqyJkxICM6kBBHEiHI0znq+O03bkWhHyQUQIyqgMFcSAdjvetWKVbMAe8vXyQUZ32jAAJ0uFAxWKAfOqbIKP6JlAQB9LhKFWsdCJBPMFA/uMvv77PKmTIiAEZ1YGCOJAOR6liJRMJkgkGavzq26zji4wYkFEdKIgD6XCUKlY6kSCeYPCP//k/3uhWRciIARnVgYI4kA5HpWK5iQTxBIPvP//bG1UsZMSAjOpAQRxIh4M/NfUTCeIJBt++fPnhfU5NkREDMqoDBXEgHQ7u4k44kSCeYDC3gN7n4g4yYkBGdaAgDqTD8b7Doxp4+yFkDSCjOlAQB9LhCNP50XHa7lwLQj7IKAEZ1YGCOJAOByoWA+RTBxnVgYI4kA7Hq1Wshnld7byofJKMxk0f9qIZDfHDx6YPg4I4kA5HqWKlM73yGWC3uFXRMNS3KVORz4tktKugXyQjCHo/kA5HqWIlM72IGWAXvFWROLYFjYzka2a09Ys9BQriQDocpYqVzvTKZ4Bd7VZFQoqD5XPXjLrychkNT9Iejo1AQRxIh4OvWH6mVz4D7Hq3KhK97dMkn1tl1D2iF8xo6Nt8llAQD9Lh4E9N/UyvfAbY9W5VJGL9DDK71rOQptP3W2c0yp37oO+Y0TBEjn5I9EHvCdLh4C7uhDO98hlg17tV0VM9gXy2+7nlAtitMxpH/b8tvGBGURfH4zH/D4LeD6TDEabzk+O03dmMt8+w/VSVkM9rZTRu9vOrZuSKztPNG/UMBfEgHY5Xq1jOPj16El9UPi6jcbOeXzcjW3q2tp5noCAOpMPxahVLmB9drvO8qHzUYBextfPZ8KIZybkIDVs7nw1QEAfS4ShVrHQiQTzBYH7uuquQ9fJzTT43z6iLn184o6GXn6EgFqTDUapYyUSCZILB95/dFhdE9JpnUJHPvTPq4+dXzmjo5GcoiAXpcJQqVjqRIJ5gMD93sTthdOhOzajIBxnJ18so+m6HoA8A6XDwFctPJIgnGMzPrahYnco7xaiY/+o4F6NJPp0z6j1JIsBFdPeMdsSPge44XQUK4kA6HPypqZ9IEE8wmJ+72Kmpko8xdK/PbDp9v2dG3T7z1TLyM70h6GNAOhzcxZ1wIkE8wWB+7ioXd6ZJqB5V3zycfxwxiuM+GclJt5ljQR8xiuNGGelJlomgMYpjd5AOx+2HR01PTKM5EE6f5W5eZgiZyyh08tjF0K+SkdKzyqh/JxMUxIF0OG6fzlM9T/2ITD87TVS5I5PKSOQdzztNVLkjwpG8gIkqe4N0OG6fzqRJKtYAQXsmOqMO87zly2RUEHSHed7y/uHsC9LhuH06Tj7RYtBDl6vwLyKfic6ow0pJ8mUyEoGhhb+K8ZA9DH33cPYF6XDcPh2rHtf26TjW90XkoxLyGY3IKEeIqA09dO2Kvns4+4J0OO6ejrlG6OTTdS7Gi8gHGdVJBd110f67h7MvSIfj7ul4+aiHY1f7vIh84oxGZERg+jZMRkOHtWoD7h7OviAdjrun4+Szx4e/iHySjPrO936RjJyg9UPck/A4kA7H3dOZ3aPHkMn5j74f/iLysRlJZFREX0AV85fX1PnWw/cPZ1+QDsfd05m9YwZCz6N9+374i8jHZCSQURnTgJ67f+bTjb4ffvdw9gXpcNw9nXlwrx1GNo2qpdjvw19EPlFGAhlRuC5oO2C8Z6fZ3cPZF6TDcft0hOlj1fJRZ/PdGokvIh9k1IBw/dDugmo3R98+nF1BOhyvkI5tHErV/tFdrl14FflIZNSCGWVnBd3vyvMrhLMfSIfj5uno1dmsbiAfCmRUR2XkBnFA0EeCdDjunU46olf3IXb7+JeQD5lRv49/1YzQB30USIfj3umkky5sB2unHtZXkQ+dUR9eMyMI+jiQDset0xnHMZsX13MU2SvIBxnVySMSXUfa3Tqc3UE6HDdPJ61ZfQewvoJ8kFELaUa7zLYEJEiH4+bpmIqlF2gTXQevyteTzyj7z4p/tYxk7wVd5O3D2Rmkw3H3dIgT+H68hnxcRruk9EoZdboLWMbdw9kXpMNx+3RMzRq7L9MmX0Y+QUadr37JV8wILehjQToct0/H16Y+t3AKeSX56L+69wK9Ukb2r73KESBBOhz3T8ffual7T8fryMf5p/u6rC+Y0V7lCJAgHY6XSgct6DpoQdeBoI8E6XC8VDpoQddBC7oOBH0kSIfjpdJBC7oOWtB10Ad9JEiH46XSQQu6DlrQddCCPhKkw4F0GF5RPr1BRnUQDgfS4UA6DJBPHWRUB+FwIB2OV0kHs+RO4rUy2mdK6ouEsxNIh+Pm6dge1V0r1r0z6j7yOQYZ1bl3OHuDdDguks6w7m1C7LD8j+da8kFGdS6dESBBOhwXSWeYWf42cxc50X/5BMXF5IOMqlw6I0CCdDguks6wqGYJ17dhKtZOK9pdUD7NGc33HdR/BRntsFeXzKgxJb8yySEZARKkw3GRdIYlNcssyaYql/fz2wi6MSN1YyslaWREIsJyNO74PX+VcC4K0uG4RjpCDEPQQCRaiuEdQbRw5h/Dnu3ni8nHZCRNNmxG+ua50/j8nw7qTTIaR5/RIGUeUZyRKUf6u2v/jAAJ0uHYMZ1H+6ZW0KZKWVX7BSDdUuoig7rpXif2l8+C/lI+I72WsU7BBDMrenqvjIygGzKSRAmCoE8B6XDsKehWQ6u2sKtYQ9jbqtXsKOv5pq3D5j5ln9HQmtFkDf0uGc2HWMhIsuUIgj4TpMOxXzqPR6OhdSUJ6pWrWGNGbmixf8XaMaPWq35sRpLKaAoa0O+RkT7G7HueyYgy9B6HAAVxIB2O3dJ5rBa0+yP3s6tYMq1fuxzD3vLZM6NpHsZx/4we7Rl5QYd+Hgd3Nyvmi35XP0NBLEiHY6d0HgsqViwfXbHyNk+hZpn6tc9R7CsfZFRnSUaEoHMzJxlF4zTHnTMCJEiHY5d0Ho8lFSuyj3PPIvnsNAVsT/lsyWhYlJF8l4xCQS8sR9I8ucdRQEE8SIdjj3SGYY19gss75cZhXrN2uFG1Y0f57J6RvH9G47jB0JWMRJyR2mzvjAAJ0uHYIZ25Zix0jxRxB2tBPISgd21E7ycfH1FzF0d7RsWIbpXRfCSLMjI2XpeRf6r7gUBBPEiHo386gxd02xtsHYlbPqXGz0vIZ3FGcklGRDjmemH3A9lZ0OOijMzhZxk1FKPgqe4HAgXxIB2O7uk8lspnzMYorGod9j6Omb3kMywXdN7HsVDQ85i73scxs1tGiwU95n0czRm5pzDM7nCQDkfXdFRtsvIZmoevZoI2laq1Bb1b7+Ee8vFH+cxobBzXRWdUkg+R0TSOk108qS+7ZWQEPS7IaEwE3ZyRfmbvcgRIkA5Hx3Rsh6GqGqYbsI6qGYl9qApFVaxgKY6bCDpo3Tl91FHHtzKjYCmOmwiaOMKGdwUmDjIKn64JuvVfWg4UxIF0OPql4664P+aa0epnGdaVxYIedp0k118+6/wsiYgaMrKr2N02o0XWDA5/QQvadhxB0OeBdDh6pfN4xIIe23s4CP2Uxo9Ffp43vJV8Qj0v8fOGjPTDm2a0SJpRAvUvsaQcQdDngXQ4uqUTGnpcKOjRtmW4ivWgKtaw2zrHM1cSdFNGQ5KRkdFNM1ol6HDJpKaMlv/nWAwUxIF0OPZoQS8r62GLhjl/15+b+tls2+kgUnrK50HJp/XNREZUA1p/btKAHu+T0bAhozSI5oyOK0eABOlw9KlYgze0rQjNbx4D+wz5MIXQ0I+85aOHfOxEV0E/8stfre8NI2Iz0s+Rgu5xDBRdBe1XgVqcUdwJnQ/lKGZ0XDkCJEiHY2M6qp2ialbiZ13YG4dxaPskax5nbZ/5nxhFvNEd5KNH8gaCNgds9rt1iEJTRl4+yXMXz0iXo8EbOi5HCzKKOzmiT8oyOrgcARKkw9GhYg1+5nLSl8d1Q7vaYOuPSOqMq1BuG9LPw27VqqegH9IOQHRfYmZg4KIxCsmE7zHLaH4y8bNqUG47Ao5+gh4IQasX29QZfJOP+VA79Rle0KeUI0CCdDi2pjOYO70ORkBOt+Qd4QJ0hbG1b3QTvl2faVjf7MIMwzxuI6pWG3efp6Og59lwsaAHY1XmnfZF/TvOaEwz8q3DMfbzjuaRfQXt/rKH15KR+TWa+6JF30uljM4pR4AE6XBsSifsMwwWwXz+/WzqqbXSy0STCIJlxcq4aYoHVas+8jGNZ/1TBoNcpFnkknnv8oyCxucheu6TUVyE3DGsyIiJJsrolHIESJAOx7Z0wkrl7mBhSnxNDbFFtHlEsYYFsxTvJehofIvp6Fickb4hSi2jqPF5J0FHYzfsF73977usHK2w8+7FCApiQTocXVo+q4p8XHF0yzA9N88E/Vj6r2yiTws6ZcHOu2jcepg6o7jD1b5uYzlQz31b0KvMWVKxJP88w89QEAvS4diSTtnPy2sWdeoebpHq7ciKtSWjop+XT4QnuzcCP99W0NvKUUnQdDmCoC8H0uHo2vKRy8q8c0hB0LmdI0Fv2fM29mhBL89ojobpgE6G88aG3rLnbezWgpZLMko9TLP6S2AjUBAH0uHYRdCNbyeaOKVKRil6y563sYOgbUaN7xbE7U2JzqGiorfseRt7CHpZOQq+jqrlCIK+HkiHo1/FksuLPNVmLlSt3NBbdryR7oKWy6VA3Zwpykgwht6y443s1wfd+GZBftMXytEpfoaCWJAOR69hdm4k64JCX+jWoKpW3o27Zb9b6TnMzs0klIsyihXsDE0pOvbOQX7uLWh3gjFUxtEH0OWI6p0+x89QEAvS4eg0PEquKfUlQRM1S4hE0Jt2u5W+w+xWZUQIutyGTgS9abdb6TvMrms5oorRCXqGgniQDsfWihU2fxZc/1LznFXXalPNmreMOnKPYbt8BrsIx2PxGG4zfXAMp6iQhg5eCAW9fqcX0SUjdwa2MCPhyhFRjIhv+vRbbP1OLwIK4kA6HFsqlrezTGpX7a1C1Sx95YusWkTFChS9fp+XsVk+g8vINKAXZBQYhjR0vMZdpujV+7yQDhnJzeWo9E1Pl6OjI4KCWJAOR5/xq3JIWj+VdzqfKENXx0eZG+sd7eeuY3wfWQux8s7o20rEjs6ckwl6wy4vo/s4aNkeUbUcpQNexlMzAiRIh2OfCQa1d9o6lfuGrloibEJv2OOF7DoJo/bOJIWsCW1eJQW9YYeXstMoDreSLYdzc7EckUMSz8oIkCAdjj2m6La8NaxaVK9zUdBb9ncpO07CaHlrmIMg2tDkFcSD3XNyRpGim8vRSRkBEqTD0W2Rm2Uz5ITuPyx2QhPjFLTTD6X3QkDLMrLLtOXzvcMmdPbKO2VkS8WScnReRoAE6XBsTmdlAzroPyxULJlULHl4veq01vHajMIIGgX9Ahmt+aJnyxEl6K07uxAoiAPpcATprB2Y5WtW+/IJM6lueE6sWEFGa8+ME/s0vmtMv6TCyFxqPsP516Hn7pLKaHM50iWp8V3iPuUIkCAdjq13wlA/otZP+5uX1azx8HrV624h6sfijNztngqGNqnFEd40oyHOaImg5X3KESBBOhw6nfWNHjPPYLBVbNHbs3N2vmKt3Mn1RPJZ33iOM1r4QVnrjxf0yp1cTzdBb8joJuUIkCAdDpPOunnB+nTUtguXv7+0iiY96eB4Yvmsu/LvMqrdpLHAWOuIDh6s2b+txBmtLEfRTMLl7+dWY71QOQIkSIdjezqu9dy0takg9jSTb/oMwdLGm/dzBb0ugNmMWtc31r+Eu+830bsRZnYhQW/AfYs1bR3dTrc42fta5QiQIB2Orf2r/qpX69Be/cdsH1E7Nx3mmy/PL23bydV06oPelhHj50jQ23ZyNSdnpG/mXWk6+3J0TkmCgjiQDse2RW7CMVEtTR/bhBEim01I1LDBVaxzGj59FgKK5LMxI07QJ32NnZjRKO1oTDkyN1QZrlKOAAnS4di0WFJ42b0NJx/jHdfJQVQsaevV2RVrk3w6ZMQY2rev3yoj+yXmvMwt53KZcgRIkA7HunR0OV9UrdRMXL3uT+RmxtDPmnuJirUho2jkWP0tI58R1YaWtxf0snLkMrLzeOq3jb1KOQIkSIejyxoKLf2GWtBRj2p4Bk82fbyGbi+fpr5V0zAMO51rvRzhSxt2cz09M2oXdCTldF0pphydmhEgQTocK1uHYRO67S1mmXlZuORVqFrzPfnUfN5Vu7mVbS3o5RkZ3ZQyKihamnWR3y2jBcxvPD8jQIJ0OLYvctO4qTvBHIn1I1JDT0nlchzbku62EFDjpu54CxlFTKW287ESOjOjWMINkrYcfLYBBXEgHY7Nw6NatxSuE5puH0Z+nqKaZU5p5dF+7jaErHVLI5JiRpGfQ0GrswzTHr3janYrM6oRlyr1dnPGsW1vlwIFcSAdjrXp2BbJMkGHSxgnrcLIz5NStPe08vPx13g2ymfe3bbOZ/cGJx8mI+PnSSnae1pnlDand+ecjKLv77KfhVlDym0rzlzxD5AgHY416YxrpvQGgs5P2FM7W9Qzj8fD1rcVO7uFDfIZ2IwKrwTG4TISUUbqxUEM98uIL0cFZ4cZFdU8JmcguhyND/dldixQEAfS4ViRjq9TS5ZNEHE7piSfKUH52Qp6+b5uY718BuKvOmG7cEFG+hYht8to1elQ6OCSoKnJl7ocCbVMK1azuxRIh2P11feF1UuE6yVk8inbR736OMc9W0coLD3N4JZ/rmY03DOjxe9o6N0gbwV2gXIESJAOx6J0dAep6wYsble65OMELbMGYlDfZufI0D3i89O862DWyGcwixnX9Fx6eeQzMu4pZbRkT/uwJiPj0ep3WKkcucJS6X9OO/H1qdiSPe0DFMSBdDiWVqzgf+XtyEFToxsLTbVu4uqVNA/vJJ/BrL1ay4h80XqnkpF6lGY03iejUK2SORmjy4B0DycAACAASURBVJHPiIFqQOsWNAR9MZAOx5J0wgrAthDnHtHim518/K+seskxdI8fQnYwK+RjZ8VVM6JUkWckyIxM4zBqQdfb7PuwIqPsv3YJrhzJ6FfB0MlJyMkZARKkw7EgnaROce2egZHPKM1oJ1WNCtXLGnoUo/Ez+c89z/P3ZIugJds2pM0UHr9gMrLCSb/DChnt2je0TdCV9nN+SNF7OUMTDWhZ/J4/JiNAgnQ41lSsSt+hERT9XiMmUXazY5o+Psbxw0wby/8d04BccABL2SBorctlgm7PSHhFf37Op+767dm/Io3EFxzAUpZnFBm2nNFAftEnGTHFJzCzysi8O/+HDssIkCAdjrUXd5it7JAv6r1h3Uz/yuDrjGo8qh/+OcGsq/R84dF0lJ51fdCm67TSAW2zJJ6sZ+Td4zOi/rl5gyQj25Ys7FbrYTrW9UHXLzQXylGxsDAZ+cPlMhJRRtx3a/NxWqAgDqTDsTSdoEZkL5nftKBtlcz7Dn2FdXXLvaJrF3WxSJ/aB2f4xj353o1u9bOlraSVQ8hcJ3SekZVAIcTWjITzz6S+qST9pek6QpKMUm/Z/3bqoxce7KqMwu4J4kXNxnLkMxI+o3xXTEZhIrocPd8/ZMVIf/7KjAAJ0uFYmM5o539RFYuvWVmFYjDD7kztSfz8fMFfGzO/RzflOfgIkV1+ZBqPTDgLM5pnLo+FjIL7DFqrxIfWTOgeNaEn/mf0eXskaAo3D9plxzWwKTZMVFHFgXpe/y58zS0oR3FGySeNhaEeNhlXeAYqo0W3toWCOJAOR1s6viKZysFVLFezktdzX8aEflL1SpT8PF9CtGNAJv2xVkfm7f4+UB6zxfJw2jLyyxkPrpWXISpN6MUZmeuE8Sepoxz8d1ZZ0JGXdY57ZhSUo2JGY6UcJf9Vl2SU/TPCjSUa8kyiaVVZRgsigoJYkA7Hqim6dOdh2PIJKpYryrky87plqoRu6trKEvjZVRpbX0zVi2QTNo2CDzcOXx7O4i6OckaFFvSSjOwRjs496h3+3zAzC71yzDbhoLySoA/LaLSOzl/hypHolJF+9zC4Qx+GNBP/T7iMRpuRWJURIEE6HOsWuaEqlqtaZMUKala9cgl10d1t7f8F89bBn3Oak1f9qdFku+RfcnpaHk7PjFJDm2el7W5vycgs0TZnFAyDtrjlkyJBT2U/JxkJs3jp3hmVBwOZZweiBR1+bzeVIxl0h4Ufo4rRw5YjatR58ldYslRvyfKMAAnS4VglH7qHw1U4W7PU0/aOH3Otd7WrMsZOWyUQtHA3DrHNvUi7dtsx2MBXYf3URFXUtnD6ZeSOJBZ0lJGfXcHmY91rM7IDxfIu5ymCFvQZGY2ljMbE0KsycjlNUUb2Y+wGZsuoAR11TvtbPvqiNQX/7RZkBEiQDseKURySGLyqxpWZmjXSFcs2zIJawFSsyd0xxL1n8DXFVU1C0LGhnbMPlM9ID0UcpVkzSoqSoOOMRjIj744hGn2gzyUICVcF7VI7PCOmHI0lQUdjLcK+4oKg44zm2HyT2P5mBJ2WIxcWBN0JpMOxdBSHLqPZ82Z5IFNww4qlsMW8vEh/XrHCrr6SUpL7ijh1x7XNq/wQ+YTqjZ/2Fhb5VuQxlgWd3fGqJOHJLKs9CWJAh3t4jYwGX45kUo7CL/c8I7oohdvYjKIDDvwcXVlOMxr9vxG8fWlGgATpcCxMp1R7o4o1F/imihXWFVrQ+ry9+M7Ez2HtSWqh33bBtN4t8qGeJvpP3cuBStzRUC1of+j22HXXhpUrIejRCTrUeixknVnUr7R7RnkHxxB/0aezvbOMYjhBm4ySjb2gwzf4N47+9j5hF4d9dWFGgATpcCxNR9eO5Em3fputWX6WbtoCpmpWUKWkqQPuriHq3SN10jlDNqBzQcdvaW/69JSPuW2XD8ILOv0Ok/y5hRvlPAWTlPUtwuL1k/wBB/IJM5qSFmX4tiMySknL0ZiUI7oQ+P/+eTlyPRc2I3LrVNBpRkbQWWlamBEgQToci9OhSmawgpuvHssrlvS1ZLSzC+wVncpH5B9pP5n61xaGszgjSj/mOV+5/a4Q3ThFP7vZgWIa9SzC2c/aIfqFVNChepJ/Y/JfcVvl0yUjv4xJr3JkR33YjNiIyxkFIzk2ZARIkA7HinTILujY0LZiCa4PWdcAqqpEhV9MdN1JPyfeyAo62UybrHVNji0jFIinsgrOZFQSdIT77MTPoaDd+TmdfSDo+MW9MxqojMhiNLoiR/+nd8diM8r7NuQjyChPmDzVCjNygi7k35YRIEE6HAvXUNDtGdrQmU4Cl5crFnl9x746PYZZIQ3tZ7qCZWMW5sEh7UsprFtnYiyN7s32UIdJZlRzc7Dl49NllF0mnOwZeuHNU1HQu2Y0FG6WUihG2UQeIoXwGzo72mFezy4tR3GyB2QESJAOR5e+Q3s1Z8gqFitowsyJi8Z01AH3OUTFCnUVLEyxMJw1CwHR2c0XlqIdpzNyF68EkUlGkBHt56nhDEQEGSl2zUh1NlOKVuUo6obWEXHlqOE7jO69iN7VlNEYX/ZYmBEgQToc/QQdXYA3vRRtFask6JEa1Vv+pPAZYuivHeSwoGb1vACW90Lr4Xa0oO0RNfnZj+fIjpgeecd9lt+5PTMayoJOypGZlZJlFKRV9zMVQDXYekatFzOgIA6kw9FneJR0LaIGQdcvh9mXamqJZB7XIasl135e4Z4Ngi4sVmIueIVhkIIeZZgDC9FgjoTtns77e9xGxEftnNHAGdpmtagcMYxkMYoKTzVql5EIFuVamBEgQToci5cbLZbLrGLJtGJJc7KaVJNiC9rJpuTpYOvYZ15T/lfwGQvDWZFR6aVU0EFG9gnd87HEz4GFc0MnedDvPzyjgp71SyYpohz5jNJy1JRRiYZvwzQjCLobSIejzyQMxRBu4qqQfjKoV0TdoAUdzo0LxJG+117BN88FVTKcOxd+yNJwemWkp8jHSyJJv0P6r7njeVn7OSdT1xSfmeefcHBGQ7EFLc1igFE5SjNKykFTRumzeTmKB0nnH+I/yxh6aUaABOlwLB+hUGk6BKNQwxF5wq4WmRR8StCjrUFyCgxEVL1g+9GNs/K1Mv1tPmNxON0zCuwQZaTfP8/MabtmpT5nyixNbmqfT9wfvue4jAbW0CaG6IveBlQfz5FlFH87EWSnbvn3Y/B9vz4jQIJ0ODrLR70Y1CyDrV98/YirhYwEQlaxMb7S4z8jlU70GYvD6ZyRP7g8o6aWoToOtSxolhERVPCNNU3pFbX0rcdkVPdzXCDi15a0nm1G/EXSJJS8LMZLtq7NCJAgHY5F6TS0n4OKJfUZu3utVj3iKqG6R6oNw7zhM45jWI9y+SwPp3NGkT70nO9qRqkqzKFkGRF+jjp9pjhpys8HZNTQfk7K0cKM4oRrQicb0GN8Lhb7eV1GgATpcHSWT9b08ZtHVcb+ObeqaT/LWsvQ1SWiXpHi0R+xIpzeGSUGqWYUvSE6FOpIs4DCdyVB5++WR2RUF3RajsZFGYXp1tvbBT8Tgdu1Txb6GQpiQToci+VTvh+926RSsUoVJPVzm6CDS17mQ/J280o/rxZ0JaNEIS0ZBbhjaclIpzoKt3C2PcdI5HNsRnU/t3zRt9CyeVb+6IzCB+syAiRIh2N567BlG13C483HQmXRW6WCJuxBvzd8JIL1JdI3HynoWkbBHmebi2KTzz9tDoXLyK5F4i6eWkG7jyDefVhGNT0T9zdPMmpkiZ+zOYVRRkIkZy/LMwIkSIdjxel7bZu0crl3zn/Q01TScWWNfi7NMJimfGiDYl043TNy4kgykmRGlGtqfg4+Xv9Ot/BfWqdkVG1B54ZOMmpikZ/JtQKIHo5pal9RfEU4bwfS4ejdv0rULLcAjswqTajn0M8yrA1lP5cGo6XvPF7QVUMndvBjP/zxR2TPEAM4iHhGO18824SU84UETbSh44zy/+yFjHgYQffOCJAgHY7urUOi6RNXgNxOWf1okY/5jPyprDYFz6wLp39GYQKSy6joGWqEHRGP+sjRG5rMKH54TEbLBL0powolQxcyUi+sywiQIB2OhRd3GuRDdHKYwh/N1GUW1JR5FWmpaeot1LCGte5ZeQGsJSNzkLWMyjRmFKdrl/XLM1rt59UZVQVdLEdyaUY8pKDJjHSv9PqMAAnS4Vg6A6xpM93qkWPce8GtSU/Wq6V6po2zvodj7Sy5ps1MJJWMSsjsNIPcLM+Xc/OBgh6a5kmn5Uisy4iHzYj+BlyZESBBOhwrpuhWt7INSLvoj5VRXjOoTuR4sEJUNWrTn6dkyYSTBN2Ska3lSUYNQilk5FJNbgybff9NREbr/bxnRoVytDijjCgPLiM6pqURQUEsSIdjzRoKDRuOo3QVTFeXvN1D6zbYjJBPDbV1XJ38R60NZ6eMVCiVjGjYjMKmHnkvAyIjM6BMXC6joBwti4j1eJxHMaMo3w4ZARKkw7EinaaK5X64irVwiq7I5dOwflBJPuqlxUe6bjU72RaRXnxjTUbhVllGoawXCXoSSyfIKfbNiPieX55RSlKOyoImytGWjAAJ0uFYnE5bD6vC3K0oKNLLKlbSNmwRdHH1nzXXdlbL58yM4uZ0Zh4mo2nxBIyZdS3o1p56x9KMOIgGdEtG9vllOz4DBXEgHY495SNdTUoex628EM49LVD1atJ1sn35XsdKQS+UT9eMQp1QLUM6I7354gkYM9fPiIXIKIoxy2hDOQIkSIdjQTrDQjnP+HoV1JuoSRKYg6wkrTWtVLXM08Mxgq4tw0HRNaPguAsXv8jvMPUZB2W0uhwFfy3JiIPq3ihH9Xz6q1i+81AQC9LhWFSxeARxgpxUrPnPXJ6lplAPQ9vnqJ2rskbQPLtn5N9IjE4o+dlmdEwLelM5EkRG8fEtKSvUCI5yWOodGzICJEiHozkdfdWdqVzudhdBCU7rlciWLw4qGlFFggfcSWtBUepDJ7c0x9e14TRnNOpBB+WIds4oPPxkjHkUSSoelZGabPixd0ZDrRz5jKIn04zSY+AyKkKPwy/8C/qjn//S6owACdLhWCjoOrYquQfJlfe8QhVr1pIJKnzFejpoGJefm64TdB0yo9wNqzLSm2VzgMhUsg8/IKPV5cj+Xp5RgSwjKsiMcX1GgATpcCypWC1VS1jfuEfh87bYP59wVctVscZ6pT5Ff1T4oeHHJ0tC6xb2+qvvSwTdougso+h5n5HPxlmoJZvAz1OcUWQxcqjdongUKwS9qhxFz2/NaP4AIqM4xKkw43tRPAooiAPpcDSm0z75IqxXMvrLFX2q1TPfirqlbkVn6HFt8hbKpxJGe9XMMvnMtf38jNR2Y3j0YTJxKv73URkNbbO8RVNG0/pyRGYUhxjEFo+LXpKOBgriQDoczX2Hsu30PalZ/nlidR+KhpqVbR05h56HcchFwrFx8NiuGRW2jp/yP+L89s/oIuWodessowmC7g3S4WhuHbZ+IFWx9FNFhSyoWJSgy58VPVgQimWRfGqnGOkg3vTlThnRW7Of5v9eEo5hUUYLixGbERvRMkFXt+uTESBBOhzdBR1f3fFPmYvzpZqlzlbHcUXLh6+oftPmA/AsPX1v/uA8IyskLiPrit0y2l3Q277og4z4g1pVjqobm26VFUBBHEiHo386Wb1KZ+aSZnC3M/U0XFtvV8+WinVMRrJ8mC6jinZePCPRlFFTOUojKvdbJ1tB0N1BOhzt/avNEH42P5MSL92VsPl3XLHaRqfu2jZc0b/aDDEa2vxkM1rhZ355/sMzWlyO8oxkkJFcWY6IjCphmkftux8ABXEgHY7d0skWTrDNn0QKcb0ylWleoL2h5bOAVcewW+vQsDSjOIvS1J33zigvR40ZVbaz//gaoCAOpMPRlM6CHmiLL8vFUh/PNQimDej12VfIh2k9Lj6AmSXyWbe+RPAnm5EWULhBeWbldTPaUoxWlCMhl0xCCV7OZve4HpDFB6CAgjiQDsdO6URlmawhvgbo89PQz8V1RTnv5JuIje7ZuXW4PKPgxTV+prYI5oavO4qrZcSUo/JEcZ9O0ACPM1Jvg6B3AOlwNKSzquYyjUPSJk1+LsgnvXoW1LijBL1iibM0o2JUmWDbEi36OdzqyIx6lKNCRv4gwxOxBd/z9pXw3UlGqy8RQkE8SIdjr4qVwNQuXRNa6pWuKWQNo+rfgfJZuvx8SrrYKO0ULpcso+w77OyMLliO4gIkRXKbdf/S1CUjQIJ0OI5Jh6squi7ZxnNQsZh3hRWLUFfg7IPk0wEuoyJ6QLA51MUZxV2t63b7MhmF5Sjyc1M50puPMZ0zAiRIh2OfdAoL+pYrFtHwqawvGraciSXdxvhCz7rD2FE+5PUm5ohp4gkb751RoRi1laMx07sxdM+MAAnS4TggnajOhOvg0DWLqU9R3SrPLYhHv65bh15xXOswOnoiIzaJgqEFP+0wCnvdTMuZ62S0qhzZjLJmQv5BmzMCJEiH42BBJ8JR1wPdy60dHHXSGrpyz0+QT5aRjK+ZyvRB0I+6ZMHWm2cUIx/ugLJytCQNXtCbMwIkSIdj/3RshQnbz7a8j8PWilWubtvr1XHy4TIamOOcYt42I6oD2by0II29/AwFsSAdjp3TEerivZnQlZ+wD0OpZm1qQOvP3FyvDpKP0AEVMhrKgp5S3jUjO2+wJNa2LCg5hx+0sgNaQkE8SIdjr3SEdaw7M82dO6/QGVQOu6Ua8qSXj19WyZIa536vPoid5bMkI/vQykLkty5c6udbZGSXJ5FcRmM0BsNuGebVkgXdeu6YESBBOhw7yscqxVSavF5Ng2Gcgno1+vt7dGBcMU3dsfssuTgjSWQkbEbmoWG+YLW1AX2vjESpHEkZTP8Ly5FY9g0fajlvg/fICJAgHY6dhtklRV8QZ5xPwRj3+JFOctSDT5tX1myodxsOY1f5pPtJZiRE6Gf7nDAZ9fHz/TMaQ6HacmSzak+BE3SPjAAJ0uE4pGJRSBn72Y5FTf28tTN6y2EcKR9y3wk/z6R+lhsNveUwzs9oHGOfUh0csqUcpYKOvg+2HAYUxIF0OHqm488CiWqUPTMrJdCzNbQWTkPNbGHj7OId5OP3KAukkFqm50IDeq2j75RR8RjiFfqX90D798VTCrtmBEiQDke/dPJeOlfy0/uFqPYzxWgXQFhWs+JaFv0zm+gunzgjc3srs6v54LGiX8jsFmT2OhkV1+VYNVozuDIYG3rjUitQEAfS4eiWzli4jGLOLu2jQApzM1A/1DfFCG7Gt6Z2BXVM9KlX3eVDZiRcRiLSkX4xUJC0uqL93J7ay2e0ruhE7Wb9x6AN3SkjQIJ0OHqlU/YzdeouzUq/RCUJZBNWRPtqoWoFvQCu2bN9/bS+8hkLGdFJlF+JDO1PRaoZBY3KIKNrCbqYEdmJrF7hTjXsZsIN1uO3HIP5lU7W3TICJEiHY5+K5esFXWFkpgzN3LVqbzMnSzfhC571H+CupIX9ho+NR9VfPsHDIAnaPa0ZVRrQ0cUz+5fP6HKCTh7Ojxdn5N4gZVN7Oh1RJ8Jejm7lCJAgHY4+6RDu8YLOulZlodJQl77ozbKKFQx1cPIptOkX0FU+1HdY6Uss2KIhI76Dg7t/6sUzsoIsZlQ65qUQlxTHkI2HBQVxIB2OLukQ5tFVqFSvSvKpDU1Ingmu4vg50eFw2I10lE9czxsyKsiHu0s3+Yag3SwG/+f1Mwr1uCyjxYTfW48otS5+hoJYkA5Hl4oVPQorEV2tivVK0vKJtgkfD2Gj0HZD+y7EzQfWUz7Ro/4ZFQ0dDkYIzi6un1HYgF2c0TKijNwz7q/NBwYFcSAdjh3SCSoJMdjXb0FRc8/cgPRbD2NctcZHVMU2H8l+kzDCRMiMyhFxd+0mtk4iulFGXBNabcBkVIxOJIMMg4jsl5b6rg87hjYfCRTEgXQ4NqYzyrT8JvWIqFiVKlRQj799c7D1QM8i71WzNspntL+WZ8SGtEnQyYsrD83TR9B5Rk7OpKHVJlxGpeTERGQRRkTYe9uhSSiIB+lwrE9HV55sKFtQifx19mj8c93QZFe0ezXYeCBqVP+KtTmjFDIj91SyyeKMshxKfp6ukhG1H0H72Y3kWJKRSTeNbaoKOl2DA4LeGaTD0b1ixZcA1WPq/kSl2kU2DKWVzzjG9YuYBh3UrNWHZtlLPlFG+vGS+1zxGeU50ILWslp9aJatGY3FjPy6dPrVKKNKRPTxSivoJJMhEfTo5/H0LEeABOlwdG8dKnzZDx+rv1RFs/VBzR20W5bM45cCii94PWEFvfrIHF1a0KXpMrWM3KsimntSyyjPodR+nmW1+sgcPQTNvhj622UkXDkq/vdPMRmN7t6w4XjwsJM+7bRfe2QeKIgD6XBslA8B0T8opZ3tbab3uQoQW2XSc77Vk1HL0J6cxldzlKIL1XH82LrIhOwiaPr5WkbRi8WMJiIjMgsyoWeen6sPzLNHRqP7IUNbzo/tGYe+Uw8h6FDi0fNEOQreXhL0uHWSygwUxIF0ONa3fEr2yeqKW0VC1a6wZmTtPqca4ZqKtKDNIFX/Rq8vU7HWHlfI5tYhd4qRTJCTQUaEWMiMGgVNZTT/2DqJUNEho9IrrvVcK0c5xMA8UtD5O5Pne2YESJAOxy7puLP29OKg6Vi0U7cyqYSPMvcEFcu9b3RbBu9x/+BWto9QyC6h+r/KGUWd+IsykllfSCmjaVp/i72I/sPswrkq6lf8NRaVI/1crtmMMKOwHIkoI5F2T/c5IiiIA+lw7DHG1/4WSc1KLr67OhM6JRFMdC4fuDl4n3+otunonj3HQdvfjRlFsXAZxZHkGfkHnY5kx3HQ5jeZUdiurto5aj9PsliO9B/j5EZ1djoSKIgD6XD0TidZV9TXEBFuElkj9E34FrM+W6ifKaxYZiu//p17vdfB7Hq3EC4jsSyjKKIpfCyiTwn13esgDs7IF6Mx7SQqQmRElCP7d7Aiea+DgII4kA7H0fIJ6lmqngITzZi8/NPnx09CDcTr5p6d5ZOLxGRkg5F5+3lZRlPy8sfnx6Ozn4/OKB0DTW4SdS3bDdoyEo9nSMLcNr0XUBAH0uE4rGKlL7SZpzprzrln+Dr9OAk14KzbURwtH/28P76tGSWvzxkN03TrjErPB5QuANLLTEUZCfHj4+Pp90n4iwQdgII4kA7HPulk1cqU9kmKqB+0pp+ansNNuozbiNlTPrl6woyijoqtGdmHL5ORuxUPATdCg8gqzajT+J8YKIgD6XDsWLGyGc3z9RnaslX55BOboy4O+8+Osl+zRx4hn3BCoe332TWjWdL9ms/ygIwklVFxfhI1xjnIyl+YZjPqfBxQEAfS4dhzmJ2vWKbhkyqkeoXHbxoN+VCNQV2zJuHrlanE/dhXPuYXnxGfT5xR8k4qo9BDfTgnoyiBsBDxgrZhjZMLhihHe2UESJAOR9d0QkPGFcM8mUpk4aoTwQSv6WPS3QDCnvWaoVE9j2cP+RC30I0yyr7CFmYkfH/q9BF/uHup5/GckVEagX9mbBJ08NrwGX+4+WqDoI8D6XD0r1hxq9gMhbIs8XPu89HP8p7scKjJLS90I/k0Z1Q7x5DmqykTtArE/y2jIYs9j2dHQUcH6hSqtxD5i6Lg53Dz1M9pRpN6pnNEUBAL0uHomQ7R2pNBWyi1c30Aa2DmuQ4Ffh7drVODu1n3ds9Op+9sRl4asXrYjEwqpkPVelq4jIL/MK+SUfKSg58BrjOKBE1kpJ7tCRTEgXQ49qxY5inzMzkZ59STDl01E7+CimUmGiTNo679G3In+aR64V6sZxT4eXR/22U3iIz69gHJwzPKGgFpRqGgideyFrTLqPQvdgAK4kA6HN1nEvolbdIXmv2c1B51IWeKr5fZWhU1lW5x+i7ZjFj3lDIy8qEzen7KO2U0CuKeVu7FUkYiK0ddDwYK4kA6HP3TKTU/Ngg6H8tg61VQs3zXSTd2G6FQyKgin1JGtVeyjHq2EHee6p2xJqOG9EJD7/UlBkiQDseB6Xg5S1Iq8Wgp1TiOBV1cM8i+arfttcdHyycZ8lvJyDyKc0im8KQR3T8jsTAjAr4cBU/22mcoiAPpcBxYscKF5pnqYy/zyDHpWBXVt/a2zwnykcy1U3JmHeEWP1nzBTOSYUb0XMOWjARbjtx7+wAFcSAdjqPSCZZHKnVw6CfHhLqg56f88IWe9jle0PGsjPxvWj7ZzHc6LteAfseM4hwKX15Z73WffYaCOJAOx3GCDsc1+8qT1Da9ceJnMyGl1PqOFlRwj3rs9MHyIW2SZ+QGfkfCcTnYjIiwphfLKHRyJaO4rFRPxUQ4inozUBAH0uE4Lh1BNKAl2QTSPdCjurvnlBPqJvwd/dVllw8/fSflQ2cUWSfMxv0W5Hn8zTMSkvwSq2bkchJhRnEgnmCkXg+gIA6kw3FMOrodGOpZlX9Vr6gxUWkTmnS0nbVCXnDswqHyiVp9sagr964mBB1nRFuoz24fm5H+GWSky1GeEd18TjIqJuoGU/fZbSiIA+lwHJKOMD3Qs6Kl62oOq5iIWkbWzayg1SuDoC7E99rvI+UjzISSZJazLGVEmGfKFil9+YyURisZ5UuKxhnNP5LV8UY1gLPbwqNQEAfS4eiRTrWy+3VofNNurlhe1bpqBTXJiDkydHSfIrPA3TA8HlO4/OQw9FvQ91j5qJ/0ON/RNhSjjESekbtjkzGRWprzmdEQZdTRPcdnFLWOx7Qc0Rk9I/CGTjJS26uMnr8fe2YESJAOx3Gnpm4hTVeb/LCN1NBquRprH1ud/DVD9UPqxZPHcdBeVv/O84+Ou3306TsxyM5kJOmMMkP7W+pRGT2kjBa16MGpoziCBjSfkVCK9hl5eeuMnp80xOWo5z5DQRxIh2PPdXzjx6GgdfPE1bGRWOItuJDj/axVZAayPj9QX0kcTyhj/QAAIABJREFUrHtkQ2t+CQesdZw8Tuy8NCNhV5IyIzXmjJ5qMhl9ZPvQ4Th2zSh9nGa0rBy5seGjmfPtMlLvVS3oz9o+rAEK4kA6HHukk7tHPxE080YZ1jGi6WNmBvq/nKB9rRs/5yee/hmGnu1mz47yKWUU+ZnKqCxot21w2XQaHnNCL5GREKmgw1z05Ka8GJEZxcuTzGtCq5Aejwe5I1uBgjiQDscO6Yi4YglbsaTX82ibPeZ6oL0bSlSrklpmG9Bq4IZdlUwbeif37LgWB+GeUNCub9RmJImMYvsI13cUmfyp5lfLKPGzHo5ZyCiJo5SR6d3Yyc9QEAvS4di9Ynn36LXlTcWKa5hb+6Bg6K9C3Zro89MM7VAV7NPq/bGTew6Tj8/ITtL2EzJsRjLMKJk5qP76UDIXj4d7efQML5SRPXTpio+FyCh28Y8qo/ERXQscdf/zfn6GgliQDsfOFUsE7rG3kpO+g8PLhzB0ULHURZ7xcxhdg2luQIv58TR+9L7Hp2NH+UQPwoz8Is5MRkGz2Z/Aq2w+ggFj6iRjUIvUP3ovcew4PCN/ajHK2M9+WQCfUdKCHgc5iI94UN3w/IYfpmn43LscARKkw9E9HcLPbpCdbbN49yj5SGuZ4C1JG1p1o8ohrInjU9ha3r0PwbGXfLiMXBY+ozHNKL7q5WStthvsgGCdkZbR1G/IWMohgg4yEkEuiZ9lUGZ8RmNYjtSAO5XRYCw99/489EvdD8ECBXEgHY5d5RO5R/r+DdcEsoK21Unae3MH62I6RavWoDohVa+4OpZdeO/GfoIO/3YZuYEuUfs5yMhuKexc7ikOac5nUKcYIslor5P3wzNyx5q3n0elZbtlNrzFlSOTk/by/Ifp8eh9BB4oiAPpcOy6GH0q6GQEh5HPLCaR1KuwLRkYWpruZzFfJRRGPt2PwHHEGF8iIz9G3GfkFjDRc1mm8EaxPiPXrAwzGtVY4b04ICMRZBR2zWcNaJua/aYjMhpUqbEZzROi1OyUQkadOj2gIA6kw3FAxVJ/T66Tw43gMAyq5WhrVlHQejiC7o4N1rjbZWyv5Tj5zH/a9bJlMrhXHbL7EhPSr0mXZmS21TGJyawBOO4ytteyf0aJn/VwO5VRImg/D9OdiVDlSJjri09XCzuUU6Z9QF2/96EgDqTDsXfFkv4KocK94AU9PE/ZZVCxQj/7fms9qk5/shr2oWZ7k//m1OuGRYfJR/1tjzh4IZSPzygOKMjINKEV6tHLZRTKOu3hkGETOkNE6E+eXa0a0vS/2TsjQIJ0OPZtHdoe6Ulmfhb2Eo8S9LMJ8/msRJ/zsgmmbsxSFu4WzM+fnx9j0PZT3bLm3wn+RfPm2yylqZuE819URmaguBr38nx+fDwzesxXurx1woyeZ+sf4bk6uZzEnTNyffPzg0TPuo9DPrN5zIKmMxrU+EzRnFGfA4CCOJAOx+79q+oPN83bPhu0D+VgND5Nn5+fflUb1yI0g57nybjPV+c1f8xnFv5FMfWyz1F90OZPIiN1S+5xkKPL6PH4DJeVEMG8i8fz/+Ypg9PzTfr4+Yy67P/BGQUt4EDNuke6JaPhqednRo9nRmboIdWXsc+XGCBBOhz7pDMmJ6P+THN+FAvatWCer3669YsjQY+zeMyaZLbKSUo/QcXqMfpub/lE59t5RuFoROk2evhRdMGElKfF1U12x/A1SelHuA6S+2XkvtvnB4Gd03L0GJKM9Pf8qG9EbNsA9pOyFHwhnNfp2H4MUBAH0uHYIZ3RX+QKG4fSykdY+ejK9SndSb4RtB3nPM7jxPS4MTWa9dk2HN1sBPNpj/DyjqtY8xC0Dsut7ycfEU7KMc/ZjNwaSX464Xwp9DHqjYyg7ZjfyfQ+T3oBIL0QR9jpmmekXg0EtYn9MhrH9Hs+NrRyrp9OqDIy5egRlCMr6MFlZOepcBmp10XfjAAJ0uHom469tE7IR2rpynCxG7fth/j8Om+mWj6jXT1TDVidl3tWS/343ulpmNxAs0G49Z/zccFbq9ae05gzQTs/R4K2WzwzGj/VaObPwQtaZTSfrM9t58dDBEtmD3Y1+qeufJ+r/u6K2Hgou2VElSMfit5AxNdRxcfwoYasfNpyZFU7BhkNdo6KePiM5hzNvyvyG9BsPBQoiAPpcHQXtK4sacm2fg7b1oGgdRPoR/2qE/RTzB+PaVR6fjweekKBttI8F2PSy/oLPUVXz2JRT3WrWrvIR6T6Nc87PztB+xmFOpbnH19/HP2rPiMxf5E99KJ1kzW3Oe9Q/3uojAbTO5LcHWoTu2RUKkc+NSntOnahoNVYzK9fw3I0bzKMX1Xheyi8oPW52byB+qpX3/Sf5rV4Ovi2w4GCOJAOR890fI9g0sFhRiiMXtDGUaZiTdGk3efJ/FM5n59+Ieind0ZTt4y2hrm3dRons87SJB5m1Ym0Cb2pau0gn0AxZEbCC9o0p52gZeBVqZzz6fp6Zjc/1Jp1w2hahEJF4zJ6Rjr4VTYvnZErR1lG/rRDSheHmWo5PzHo1QCsY4cfp+nDRakWFB20oQf9RrV0/zztcv66Fz/O6yj5tUijjDb1RENBHEiHo186wSUbouKbBrQ1tNGOejy5hUNHVWeehv5pmJ6CDhcBGmzNGvT8A23jz6/zFaGfhBVT3slhvi7WHVJ3+YRipjOyzwkzmNd3V5tcTb+q/Pzx85mRPVS/qugYNBxVHOp2V4+fxuA/TfYtJtZPXumeUViOZJZREJsL05YjtWRLUADn1vD08eEzGvSiz6q0aEGbhvIwC/rx4+jLUZKRLrlrLQ0FcSAdjj0qFiGfoKcw6Ek0g1Anu4aoMZCQHx/DT1+/fjVVQy83bwz9bOI85u7oyTF3OM6XgEZhW52+ZvmPXXNIxwo6esoKerIjgMcpvjg4jyQbvn58aME4Qz+epxLjvBDrEGX01eRg5ZO2oTMRNrOLoIvf89G+JuVImzZcve4Zhnh8DF+NhJ2hH3ppRHUfQhPQfEFahTYJ+0UvprQc2QK8FCiIA+lw7FCxqPo+RiXc1Cx3dU8t6+PeOq/++PUx/vj18+noj49RdXE8T14fru0zjV49k6l9us9VOIklfr6GfFgnTtGzxtAmo6A5pw/6GcnHp/j6GMYPLWm9VMnzFN7eIDXOSJ+dhKSN6KtkxJajeF+Fa0K718L3PZ4Zzck8hq9zh5laFXsuR9bi07zslggzGsQQL3PrFviCoHcD6XB0S8etXaOrDy1o6drQ9seMqwVmGO+zcTj++PhxeHz89NMs6GkewWF5Kkik6tGXvcJKPdnFgP3djVYcU2/5xK3nNKPgaf1QqiuHmmSB0Wn+svocHuPj85mRmCfy+BvMiIebpWHbh/OQs/iyVy9D984o7iYrZOQNLX050oLW3fLq73na00/P77E5o3lBpHk9cX0hdZ6XGmc0twtUSYtD8eVoi6GhIA6kw9GvYkUNHykFIWgZlnBV/uc/pqA2zPXhp8fwbNsMs3ke88yvT9d9qHoIH+qeIUHrmbpbHyGfFcv9dhd0YkNKPjI05fMw9G7HGU3jhxp2OHzKH+e7zAh1nqHtPJi7g4xhC3q6T0Zx+7khI/dnkI86so9h/h77GB76NMxlpHqBVEbh1sJe3UgiCk/FdMTLjwkK4kA6HF0r1vxbhJUnetWNndKIuGa5+vBsCg7iqxiHnz6ftWucOxKDFvQoHkE9NJVHJK1D/1osxKXsIWh/wNSrQqaCNnO2w2P7eDaX52+u549nRp9qDry5F5gWtB1y6DFz5G+QEV+OAj/TgrYl4/ndPh/dM5zPHx9zRtrLWtAPd3nQlSMzMSomzGhLExoK4kA6HL0rVqmmu/azLeHB2WvQPDR//PTxMZ+Gjl/nGw4Owi7UPwzBhTLX+hmjoc+TWcg+c88K++wk6NL+ePfYuSuEoV1//U9fh3mYmBpHNmek+nLsOI7Iz8IsHZRmRER0fkaVcpRlRDeh9RaPn74+xNzRrL/ETAf1rOrQwCYj+kwsfLDa0FAQB9Lh6JVOUq8IQ8cjObygRylSPufpg58/za3Bz2fF+sndSsWs0O8GawRdiGGFo8xzAfnofSjvT/iiesIJOspIa2b+4npmpGJ5+vernX0x2N6kLCOTCxvR6Rnp8tGUkX3C/D24GdrumobK6OuP+vvq8XAZuXvGRhmVIokY19z9AAriQDocR1UsGbefFcIIOjW0WY9fj637Kj58D7StfFO6avSkV06Y2Lq2+KD6ysfsA7c/+StW0MHb9EwU1TBWi/zN31ufD9U9rzqBJn3pNM9omi6fkS4h3P4Qr6gHQyhoHYBQ002FGmL4OajRQZMaZRcKOsiITqRfRoAE6XB0FPT8q1yKqdNDPWE3EnRsk1GPDzNTVAZXj4LWYOagYl1bflD9W9DmV2GPqKeVn6NZhH7orvqpM1Jt6GJGVESXzGisliPqadWAHqRddNV08Kj5TDajr/OVClOQnJ9dN0+Tn+2AoOVHBQVxIB2OfhVL/SYr1mi2yLrvkouEg0gEra61f9q1yNS6P0Q1cotNX1w+IjnceHiCfyV+V3SHlQ+RnTnogYl6oIvOaLhvRmNWjoIXh3n8xEDtZxTsYJZJ8l9LuvA8fDlKV9owrW5imHqEKsEQdG+QDkcvQds/iJoV+NnWvujFrKY4gQymKqkb7JmXRXYpZ7fGYW9Buz/yXQqb1mYb/yKXkbnaN0av3jcjrhyp8W3me8hsE71o32E8atvFuk9MxOPkqXTo1wLWDuKAgliQDkfvdIiKFd7e026SvyXos8iu2nzMl90fZhReXstuIh8HsUvB4A63CfkWIiPd4/qhvsmmF85INaC1oN0m1Dv84QcZqac/7cp14UYiL28l9Eoxy4GCOJAOx14Vyz/jxj+PhQGuIq4pwq60HlSYh593sVY+aw5mZ/mEz8TP5hkpx9gLpMFwDGEH3g3+Jk9EU7GtBb3mYA7LaO7hMHOVCuXIizQ+bvsdNj5sRllzusnPYs0IjhkoiAPpcHRe67hQ1QNBE1sE9UTY+6RGNWa+7q5uhjFQgm6Sz6rD2Wc9aCoBGQVDbOGPK5qzoq+RjlbQasIFZeiWjNYdzq4Zhc+5BnRDOYoP3A0eN0vVTfZmanE81NtjVvoZCmJBOhz9K5YkVq7kBe3HR6laYAgrjL3urq/AEyMaavpZdzi7yUcSexTsKbXX+qiS2xGEZxXRKvSC2Oo+GZm9yfcoa0BT5ajw3WSKFZlR8xC7dccDBXEgHY49BJ2T9XDkNWt62EoTVCRT3R76CrxwC9LX1NPHPXvKh35BJAPxgpfVYQ10y1inpjMa4/heKyMzT1KWhsKIeZLTaG8PGwVgcwkyKlwyZFh5PFAQB9LhOKRiEQ3o5PT1EUwfiOrOXLfUS6MedDfkVa/unjvIJ9jVUkZ+qrvH+3k0Ga308x0yIno4og2/Ph6D/MzUG7Shw4xWGHrl8UBBHEiH45B0qoJ+8jArJHzGVcIIWvVsuIZQzT5JtVp9u6KdLoCRBLGUMprnWKQZBYIeV2U03SijodKCliaj+eg/RJaAjsXcFiIVdEsX9Nr9hoI4kA7HoYKOala2lb5C+KObQ+CGPoeCNgtnhjPAKnresN8Hyifa3/Kuq4yGH1P5uGazzajWhA5euk9GdsFZdjUl+TF9zJNPs4zMrdNsH/XiFvSGHYeCOJAOxxHphH5m5CNU3VGTU0KNPFz3h3/S/uV84xpJuaA31KwzBB0+IDebF1d9+GuC3j3zo8/8OyqXM7G21PodP0HQ6kE5I5XF9PmIbrBj/Tz48w9Oz8RrG3YcCuJAOhxHClo/Kpb4uV48xE+ROLygx/Ez8XOhZZjVrfU7foKg40dERqNaLTvRrzlhHz59RkVBJ6/cKKNwFDSTkWko0xkNw2fSiVZgzP5ev+NQEAfS4ThR0GmJ1/NRdI0aJzugTC2wrm+FqoWi2kdUs9D+Smva+h2/oqAHwj3mhH1enbUu6CCjFxW0iAe7ZBnV7UyyfsehIA6kw3G4oIvl/TGIh65BZknj4CYW2tC+Ezp3jq6K9mw2rFfr7vOpOEvQxYzUzQtEMJTOu3gw2aWGZs41wrev3vGDBV0vR1rQ9s4FZEatSk5OxlbvOBTEgXQ4zmtBZ5spmXo/5zg/x0sqFc7aXS1bb+jLCVpOdqZldoVrCFYbDZ/n/NzDPkcKmv6iz8/EfDkiM6Jc3MLqHYeCOJAOx4GCNo/KBd5WrKKhzY33QuskdSh5zqwnvXbHjxd0/Ig0tI0iOXJ3TwNR6eG4saAHshxl29lilI0aH04yNBTEgXQ4ThR0vqHQNwUJOzdIyjfBSJ41n7R2xy8oaEm3n/19z+lECEMn4a3d8SsK2ragfTHgM2pl7Y5DQRxIh+M4QbuHxeI+mR7Cip5Ht7JdVoPSp+32K3f8cEHHj0oZEYoeAqhIGlrRK3f8cEHbR+UdH31PmSkFlYxaWbvjUBAH0uE4QdDkXYvUdl8Hf6uLBkELvepQJiORfcbKHT9N0OUvsfFjmMb8m6koHxUIcTsV147eap8DM2r9op9vQJiUIzYj/Sm8m3tkBEiQDscB6cwVZIgcWSjtUe9pi6CTSkW0C7cZ+jj5KIEQK7NlG36SZw6MoMtytmMTu8jnoHI05uUo3zBKwBeaIKJ0eAbj5GjTlXsOBXEgHY7909EtmIYNY/E8SDMLu1i0JDxFuGtbG/ow+TRX/3lFbN97PMTHmQpaCm6tpFTQV1ozm6L5v+M0hFr15Sj8EnMdRE0N562KhoI4kA7H7ukYfdSK9ujW6P+0jmEFnRuabFreowXdWP3npTbslklDOXRQnEDJzyL4c4N7Dsuo8avWtI6f2z3sKuKsoBeybt+hIA6kw3GQoGuF23RcqA2tZEy9+oz8HEpnjKuZNs0HJa5rC7qx/rsgdUbhYT4CCWVSiaysHg6UoFfu/EEZ+TLAbmbcO2/nFrAl/RwWpzHsx1ATpPr6GQpiQTocx8inTdBhI1BVouf/Pj8DQSfOGVvaQavtLE8QNJuRv95lMtLr16nVSnx6eQKJieeJllP6wvqdP1zQ7H9Ok4Lx88N/Qz8fZH4O7hARFpdRLxvdy84SCuJBOhwXkY+rMEFLR7efP72iM/O2nKduWIrjii1oL2gdydxItIuV0IlkXRn5SzdYbnRJC9oa2YbysA9TP7tHiZ/JRvSGnYeCOJAOx0Xko27oqSvIAkE3+HlLvbqYoIMbOcViYQU9MYK2L27Z+UsJ2g8S10qOHqSC9o+iQhW3rnuWI0CCdDgOkw+3kaouroJE1UjrecirTGMD+g6L0TdnlLf0rKBLWhFusAaZzbTd0EcLummjjEDPTuH+EaHnLMotOw8FcSAdjiPkI6mbWAeEzZi8n7BQYVoFvWXnDxR0LaMwgjSRLKOwY0mpuSLoLTt/oKDnn7VtSmRXCCUEfRGQDscBoziqm8TjngqCTt1CPpnVqU316sBhdtVN4hCiTMoZVdnmZsVxw+waNmnwc/IcFWuS5vZ9h4I4kA7HUelwxTy5UDN8uFEKFUFX/byRA6cxy4qmkxDCUEZ3G9Tlgt6+18dmxGqaF7QqWqmfIejzQTocV0gnvlAzGD0LMya17GdeSB127Fj5sFB+XuzjHSK6VEbMOrVxcmN8pUNkr/p39dixK4RzXZAOxxXSSbs4ZDialxM056geO3Yd+WSakR38/GIZDexi4qmCRdTjIdKXHT327ALhXBikw3FaOr7kp7e/eBq6ZuJyy7qne06XT5hR6pmli0i8akaeIR7/oy8qJsGFj6NtfWmLJN1nzy4QzoVBOhwXSGcIa41MBJ2aKa5lRUH32bMrySc4YDWpcLug++zZhTIKLwQqOUuipAQPi+UIgj4SpMNxgXSSejKQLWjVtCEETRu6055dRz7JERe/mRb0e3Tas+tkFIykI/s54hLFlKPefr5COBcG6XCcn05ai2I/k82ctxN0mtF1GtDXyWgYUkNnsQWlhylHwZOddu38cK4M0uE4PZ2snTMMhQXXg3r0ZoJOMyge9xsLehgzQef40pOWozgbCPpAkA7H2enklYhe6TipSIf4+SryKavmfD9fJ6Mhb0IXJF0tR539fHo41wbpcJycDlGB0hUzo5pFaHs/91xEPgXNXMPP18loaDR0dP5BRtrbz2eHc3GQDse56VAVqCRo9bcwi0tEo6FeWz4FzbDQK2+8dkZ6BfFhjOYIFi3tChdRjiDoQ0E6HOdXrEzQxJhn/7df+Ceqb8F7Ou7eZeSzWNDEzRlfOKOkAC0QdFiOXEad9Xx2Abo6SIfjQhWrLB9/SUcId6PTwpt67t/15NMuaOr25rZp3XP/LpFRaOOGTo48mejF3n6GgliQDsed5GMcY90zEF3RfffvEvJZK2hCQ2Lr7VMIrpBRpOOKoMmx4mmwXfUMBfEgHY4z02lr4Yjgsvv8e5x8F+uQvKvzDl5APs0ZxYFN/v7f4ZDfrYs/E1wgo6FR0HFGQ2DqY8oRIEE6HFeUT6afMbyAE7YNh3hVu947eAH5NGcUEd5Qdwyf7u7nK2SU6Lg8kqOY0RBv03sHoSAOpMNxYjpl94zJTDlXk4bhMxzjYVclfV1Bt2cUhPUZXVcNtdTfzxfIKLVxebBdkNFHmMwQt6C77yEUxIF0OK4qn8jO4RPD5EeRxZMO++/h+fJpzCjk2Uqee4FsRtF2/f18gYyci+fJhOX5KllO/s9Y0P33EAriQDoc15aPJG7AJ/woMifoqeWuUcs5Xz6NGSWGFsFlQp/cq2aUzlAh/CyLX2e2HPkNd9hDKIgD6XCclM6YLWVDuWcM5xEYPY/BILJ5Uot6ZYeW4cy58qlk5PRC2GcMMtIZvnBGdT8PA5GRP/lSt5TXke6zl1AQB9LhOCcd1VipGtq2fdwsb93Icc1DvdU07nDpS3OqfNoycg5O9DO9U0YVRZvfgh5i5zqj9VLbewAFcSAdjpMqluCbh048kYlGK+ioYk17jE3QnCsfwQs6VkxsHukM7TPaaTevIOiioXVSwd9MRmI3P0NBLEiH45x05uaKZOzjbhpLGTrR0qvKR2dUFnRom/QMXk6+BT28cEZG0LU+DvWnTDMLMnrop4addhMK4kA6HGfJR03WotRsa1Qk6LBNrd6tf4y6gu22mycLupQRYei0BS2VkV8+I10emvo45r+GcNSPz8iOrd9tN6EgDqTDcZp8XAuamJI75IIO5sMdt5tnC5o9y+AFfRj3E/QuqwKwQEEcSIfjPPmIkqBNzYo7OXwvx4G7ebqgS30cMg4l74M+jtMFXerjCCYYCvOHKlY2uQN3EwriQDocJ6WjevycjylDe/PocWL25PS9BP0otJ3jDtXxfVvQz4P/zGanpC1oNRVFuOEcEPSlQDocJwratI8zP8u4BZ20EN+miyPMqCromPfJSGVQULNMBC3CGSnjCRkBEqTDcaZ8fHM5rjfGz9L3rY7hQI7j9vKygpbpkITEz2+WEe3nUNBmWgoEfUGQDsdZ6Xj3JMv5zvVmIG57pcdu7DMVt8TJ05jDjFJBFycvy/fLKBKy69qQ8xNjfKZhypmegXgcUBAH0uE4r2IFzZi0CS0HwjuH9hpqTpePzygTtMz9/J4ZWT2ni3KoZ5yg7bfdwV9fGiiIA+lwnJZOOGQu8rN+TiRracrjq9Xp8okyyg2dZXSCni+QkbMxZWg5SrPEs/HzuNdkFA4oiAPpcJy7Cpl/kNknlc8Ze3i2fKRPwz4yy0eZZ4R1z2kRnZ/REJUj078RPGkzOrrjOQAK4kA6HFcRdMHQ8lT7nC6fpK/Unq8XMjplD8/PKC5H9oKGV/QcGAR9XZAOx5nplAxtnwlahyfsnbyCfAhDq0XZwia0PDOiK2QUFSN9QUNNGzRP6IzO0zMUxIN0OK4j6EDR5rEwvazH75nhAvJJraLb0MGXGDLKypFuQ/snbRfH4TtmgYI4kA7HqelUBH06F5BPOuhgHI9fSoLlChnlgr5kOQIkSIfj5IpFG/qk3cm4gnySOK7m50tklAn6WsUICmJBOhznppPULHnNinUlQctze5xzrpBR+kV/0XIESJAOx7UEfbGadQX55BMrrmXoS2REC/pq5QiQIB2Os1s+lKFP2ReKK8iHCORKfr5ERnkxumQ5AiRIh+PsipVP7LpexbqaoE+Z0l3iChndpBwBEqTDcfap6Rkzb5u5gnyuJBqKS2R07WIEBbEgHY6z07l0zbqEfOQpy5A0c42Mrm3oswvQtUE6HEiH4RryuTbIqA7C4UA6HEiHAfKpg4zqIBwOpMOBdBggnzrIqA7C4UA6HEiHAfKpg4zqIBwOpMOBdBggnzrIqA7C4UA6HEiHAfKpg4zqIBwOpMOBdBggnzrIqA7C4UA6HEiHAfKpg4zqIBwOpMOBdBggnzrIqA7C4UA6HF8AAzKqg4zqnFe/bwDSAQCAiwJBAwDARYGgAQDgokDQAABwUSBoAAC4KBA0x9nXt68NMqpzbvkFtwcliAPpMGCMbx2EA7aBEsSBdBgg6DoIB2wDJYgD6TBA0HUQDtgGShAH0mGAoOsgHLANlCAOpMMAQddBOGAbKEEcSIcBgq6DcMA2UII4kA4DBF0H4YBtoARxIB0GCLoOwgHbQAniQDoMEHQdhAO2gRLEgXQSRPA3BE1DZATASlCCOJBOgpBCWAFB0DRzRvZvhAO2gRLEgXRihBCZfJBRDJURACtBCeJAOjFhAxqCpoGgQUdQgjiQTkzoHgiahsoIgJWgBHEgnZjZPWhB84R+RjhgIyhBHGE6//hvX77809/lL1/+w1+fj37/11/tM29ErQWdZyS/ffnyw6H7eDZoQYOOoARxhOl8f3rml5+//9Pfn/8vv3/5w6/mmdN27gSo1iEyihBoQYOOoARxpOl8+/nbn+aG4T/+9z/+8qt55vi9OgPlHVI+fEbf/vw+LehyRgCsBCWII0nn2Rx8Clm52Qj6+zvJJ3ZPQdBxu4MFAAAgAElEQVRJRr/88F5fYnRGAKwEJYgjTkfJ5k+6a1UL+pd38bNvHVZGcaQZzXL+/qcj9/Q80IIG3UEJ4ogvgM0NQdO/quSjn3kPjHcqLeg8o+9v1oKWmOoNeoISxBGm88t8k+Y/2REK6vRdP/MWiHACs4YQdJ7RPIrjTSJiMgJgJShBHEhHI+IR0BqMg47Q/T8QNOgKShAH0tHYrtWoiQhBR3AZAbASlCCOt0/H2EafvBsFYTW7GJOIbUFTGQGwEpQgjndPxw7bcMM3wnEcELQii4ZYkhWAlaAEcbx7OpF8GkZxvCNURljNDnQCJYgjTGdynLY7h5PJJ4QQNDJKXkT1AttACeJ4a/kIumfDAUHPNGUEwEpQgjjeWT7RvGUImiTMCC1osAMoQRwl+fz+L19+1j/1X3aunH/+tz9+ufn8OZHaJ92gIug3ysg/SDdA9QLbQAniKMnn28+//+e/q5//Z/7r93/5w//94zx5zj//7zdXT7LyzwpBv35GojkjAFaCEsRRks+//Wr//8/q17ef//bX3/45fP5/6dnOt8WMfM7Hbngqgn6jjGQpIlQvsBGUII5m+fzXv/z6+38Jn/9Vzo/vjWkeEjOYFUsF/XIZuRHi0b10I1C9wDZQgjgaT99d69A//9//em/5zNjz94J9lnVxvGxG6mip7o0ZVC+wDZQgDu4C2Pef/QWw76Z/1T//2x/vffqu8fMIiZP4houE75CROljzVZYNXkH1AttACeII03GXhArdja9IcMj5UROCfseMnoIWmZ/tX6heYBsoQRzvLh8/WYU4aghaM7n2cz76G9ULbAMliOPt5UPdZ88CQRt0C5qcnIPqBbaBEsTx7vIRfi4GWtAFbA/0U9CTTLuhUb3ANlCCOErySWfDxbPk5tFj5q97I9wCx/NfU+LdiqDfJKNJiVmY0RzpLHdUL7ANlCCOknyS2XDJLLnf/viD+evuCNuENmN+oxcrgn6XjGYhBw1otKBBT1CCOErySWfDxbPk5tah+eueRCb2XRb1exK+UUaRiHUDOnsa1QtsBSWIoy4fPRsuniV3e/lY3Ahfsle5WdBvkRG9hh+qF9gGShBH/fRdz4aLZ8nN8rn76bswk+RUr+oqQb9+RtLMzJHB9JwEVC+wDZQgDu4CWDgbLp4ld/8LYOZAA0ETGzVcJHzljKyTvaCJjVC9wDZQgjjCdEbHabtzGF7Q0yJBv1NGUwaxEaoX2AZKEMe7yif287wYELERBB3rGYIG/UEJ4nhX+fgeDglBFwgazhA02AuUII6SfNLJFvkkjJvfzsm1oOUk6ZP3qqBfPqOw7Vy6CSOqF9gGShBHST7JZAtiEsb3O6tHmjHPvoFIbVIR9OtnpBrNfhwHtQmqF9gGShBHST7pWN58Esa3m9/O6Wloe+GrcgHsjTNyYi5FhOoFNoISxNEsn2wShrz57ZykXWXC2IfohF4q6JfPiFA0qhfYBkoQB3/67idb5JMw/vYCt3Myk5cnoe7plL3c1MXxThlhogroDkoQB3cBLJxskU/CuN3tnApXuaSdUZhPJmy4SPhiGVFjWXRublJP8iqqF9gGShBHmM7gOG13dqQ0VOPJ7J5R5ktCE4J+7Yzo+Tr6JZVRniGqF9gGShDH+8in2IK27cJcTm8naLIFbZ6fiLVGJaoX2ApKEMcbyacI2f88836CLqDvakC+hOoFtoESxAH5zIjmiSrvmpGoZATASlCCOErySWfDxbPk5otf916pLaC0VFJV0G+UEb0c6wyqF9gGShBHST7JbLhkltzf/vr9hxdY69iyUtBvlJGoZQTASlCCOErySWfDJbPknkp6ibuFaKZ1gkZGEtULbAUliKMuH/nKt3PSVBYCQkaymhEAK0EJ4uBP3/1suHiW3O//+usr3M7JUFpmoq2LAxkBsAGUIA7uAlg4Gy6eJffLly8/vMwFsNWCRkYS1QtsBSWII0zn4Thtd06hOMWQEDQySkD1AttACeKAfJg54BC0pZoRACtBCeKAfBj7QNAOCBrsBEoQR0k+6WSLfBLGzW/n5JlKI8hqgn6rjCBosA8oQRwl+SSTLYhJGHe/nZOjvIRbRdBvlBEEDfYCJYijJJ90skU+CeP2t3MyFCcxVwX9PhkVx3CgeoGtoARxVOTz2rdz0mTLQDvaBP0GGUHQYDdQgjj403c/2SKfhPEKt3MybOrieJOMIGiwDyhBHNwFsHCyRT4J43a3c1pOw0VCZHT2DoCbgxLEEabz6Thtd64FIWhklIDqBbaBEsQB+TBA0HVQvcA2UII4IB8GCLoOqhfYBkoQB+TDAEHXQfUC20AJ4ijJJ50NF8+S+/7lhW7nVKYiaGQkUb3AVlCCOErySWbDJbPk/t88CeNl1jouUhE0MpKoXmArKEEcJfmks+GSWXLf//DrC90tpERF0MhIonqBraAEcVTkU7qdk/ztn99HPsiIAdULbAMliIM/ffez4eJZcvNz73P6jowYUL3ANlCCOLgLYOFsuHiWnF9i86VpuEiIjM7eAXBzUII4wnQ+HKftzrUgBI2MElC9wDZQgjggHwYIug6qF9gGShAH5MMAQddB9QLbQAniKMknnWyRT8J4mds5lakIGhlJVC+wFZQgjpJ8kskWxCSMl7mdU5mKoJGRRPUCW0EJ4ijJJ51skU/CeJXbOTFUBI2MJKoX2ApKEEdFPm6yRT4J41Vu58TQJmhkBMB6UII4+NN3P9kin4TxQrdzKtHUxYGMANgAShAHdwEsnGyRT8J4n9s5ISMGVC+wDZQgjjCdr47TdudaEIJGRgmoXmAbKEEc7yuf0q28A95e0KVbeQegeoFtoARxvK98IOg6EDTYHZQgjveVTwNvL+gGUL3ANlCCOErySWfDxbPk5D/+8uv7rNSGjBhQvcA2UII4SvJJZsMls+TUJIy3WesYGTGgeoFtoARxlOSTzoaLZ8n943/+jze6nRMyYkD1AttACeKoyMfNhotnyX3/+d/eSD7IiAHVC2wDJYiDP333s+HiWXLfvnz54X1O35ERA6oX2AZKEAd3ASycDRfPkptbie9zAQwZMaB6gW2gBHGE6fzoOG13rgUhaGSUgOoFtoESxAH5MEDQdVC9wDZQgjheTT4N8wPbeVFB75ERACtBCeIoySedbJFPwrjm7ZwS+YybPqwi6LtmlNAlIwBWghLEUZJPMtmCmIRxwds5iWNb0MhIonqBraAEcZTkk062yCdhXO12TkKKgwV914y6guoFtoESxMHLx0+2yCdhXO92TnvJ54UyEhA0uBgoQRz86bufbJFPwrje7ZxErJ9R7twHjYwkqhfYCkoQB3cBLJxskU/CuN7tnJ7q8fIZR/tjPQ0XCZHRxh0C7w5KEEeYzk+O03ZnM6F9NqqHFPQrZOQZt+oZ1QtsBSWI4+XkYw29Xc+vK+gdMgJgJShBHK8mH2F+bDePfFlBq8EuYnPnhgbVC2wDJYjj1eQz08vPryromd4ZAbASlCCOknzS2XDxLLn5uauu1DY3Dru0DauCvm9Gc0p9IkL1AhtBCeIoySeZDZfMkvv+s9viKnRyckRF0LfLqPsgaInqBbaCEsRRkk86Gy6eJTc/d7G7hYx21EbHuRgVQd8tI+EGQffPCICVoARx8PLxs+HiWXLzc9eSjx5VZwzd6zObBH2jjJSg7WXUTqB6gW2gBHHwp+9+Nlw8S25+7jKn75MQekSv6eRQgj5iFMedMpom24LWgu6dEQArQQni4C6AhbPh4lly83NXuQA2u0f7JhDO2MU+DRcJb5HRNGc0Kzo6u+gxChrVC2wFJYjj9uko9UyqUzUSzk4TVe6I1vNkWtHBC5ioAs4HJYjj9ulo80xZxzME7Zgc0dMd5nnL+4cDzgYliOP26ThBR4tBj13G3b2coJ+G9pLumhEAK0EJ4rh9OlbPbuRYx/HQrydo1Q/d9bYGdw8HnA1KEMfd05n0NUIr6D4XviwvJGgZCLrrfJW7hwPOBiWI4+7pBOPHZjqsMRrwOoI2zWj1UHQ19N3DAWeDEsRx93RcC1o/7Dvf+3UErVvQ+mHf+d53DwecDUoQx93TMa3DWTrRFbAuvI6g5x/zl9cke4d093DA2aAEcdw9HeVmfZlwbib2/fCXEbTKaO7+2S0jAFaCEsRx93TmAdB6IMfzf6NqKfb78FcRtM1oVDntkhEAK0EJ4rh9OiLoYxWmo7WXf15E0FFGdtJ354wAWAlKEMcrpOPG+M7dHJNMZ8yt51UELYOM3M9OH/wK4YAzQQniuHs6wjQPpR7hC0ETzCtHuUEcEDS4FihBHPdOx4yvm4LH6INOSEeGE6tybOHe4YDzQQniuHc6Ipl00bkT+lUEHSm6r59vHg44H5QgjlunI0Rq6L6jfF9B0OOYGXqPjABYCUoQx83TSQ29yyy5m2eUGhoTVcCVQAniuHk6IriNk+x+2+qXEvSoJsJPXQdBy9uHA04HJYjj7ulYQfc1s+E1BC2toPsuVGK4ezjgbFCCOG6fjjG0yK8YbueVBK3vn7JbRgCsBCWI4/bpeOOI3j0cryLoYBHW3TICYCUoQRy3T0e3nd2fXXkdQbu7W+2VEQArQQnieIV0nHPQgq4DQYNrgRLE8VLpoAVdB4IG1wIliOOl0kELug76oMG1QAnieKl0IOg6aEGDa4ESxIF0GF5R0L1BOGAbKEEcSIcBgq6DcMA2UII4XisddHHUQR80uBQoQRw3T0ckv/vyGoK2a2/sMtP77uGA00EJ4rhIOivloa8Kdp98YbmWoFdmpBdH6rxEkuci4YDbghLEcZF00jWLGxF2RejuS0woLibodRm5uxGue3uNi4QDbgtKEMdF0slWlWcJZ3d7+u/VBQXdvCbd5Po2jKD38fNVwgG3BSWI4yLpjEvsY3SslPx+gm7NSN3YSt+y0foZLWhwPVCCOK6RjhBjeGsmQiVjuPHM6H6Ynzvs1qUE7b7DXEbpFuGdZdTdGVUug7qT7l5+vkg44L6gBHFcIx0vaCUR99u8rJqNdjW2lHnb2wp6gTLHkczIrrUq/FqiJhhraJF8/fXlGgUI3BeUII495dPqA68Q03b2NtFqdtB6Vs/vcQQHCLo1o0DOaUZGzRlO0KHXu4PqBbaBEsSxXzrD0CiExCKBfKyO6oYe7ynoZmnGKbgWtL5HCmVnoa8M7t6ARvUCG0EJ4tgtnWGmacu0mZf9QQg6dtJO7tld0O3WTAXt/qDcbAQtfRfH/hkBsBKUII6d0hmGtYIOr4Yxhk6a0fscxb6CXtKsTRvQJoqyn5+GTl7cNyMAVoISxLFLOsOwRNCRoSXbgC4JeqephHsKOrDtos1DP7OCPjYjAFaCEsSxRzrjuMbQ6ck76efM0HvcqNqxo6Aj3y58gwuC83Pw2hEZAbASlCCOHdKZ7bHQz1JkndCNgt61gbifoJf6Of3qkkwQnLX7g+oFtoESxNE/nXGpoK09MhdzVwkDzLWw7geyo6C3t59tEo2dHLtnBMBKUII4dhV02xusZdYL+smj+3HI/QQdHWTbO3JHNzebXUYDBA2uB0oQR9d0lJWtoFsbbK4V2CRowkvTOE77rKa5h6DTg2l603OzjS1oszZHf1C9wDZQgjh6pmPazUrQRh9VQotQPmYFPfq33UXQhGKr6M1WNqD9hhA0uCIoQRz90rEtZ23oRvdEhl4u6NG9qdthhHQXNHEgLW+joqmr2XYc+Sf2ANULbAMliKNXOqP382AF0vTGWLitfrbDPm4laPJAWiCjaerciFTe6TBiUL3ANlCCOHqkM18MDAVtm9BNb47ae82Cdhu7+S170FHQfvmMdYLOoqF9TPh52T+1GFQvsA2UII49WtDDImcuakKn25p/rNNBpPRsQY9JT8UiZxLpFNrLhKD1Bdud79sIwEpQgji6pDMPqLOGdgJpfC/R4mszdCDoHsdA0VXQo28Iu2NofG8xHcLQY/p4yYiaFaB6gW2gBHFsTMcMd37+zwjauUO93KJOb6uKot0KFMFGdxC0vgvK6A1t7Wluq9jwEc63tdVX/ZNRRhA0uCwoQRy9BG2HP4d6lm0rqEWGToU8BrcPyf2s/8Vth8DQS9DJt4uVrWLJWJcxNbQbBi39giZ5a3sW9LZDYED1AttACeLoIGj9h2/Pzlfu1HOsn/U9msw8laCjg2o5h1ZK5bNt/3n6CVr/Ebegze2pmHcKmWRUbD3LaDbmCRkBsBKUII5N6TzlrJvQ7ofxtG3xMe81Vpa+d6PgZ5Yte1+nh6CDxZ/kGHZBy/r6GHFGRTsnXRyHRoTqBTaCEsSxLR3nZf+HHskhRPXcPWkBKr0QM5pP9HOfFnS0v6Fcp3r/RpwR9SEVO0PQ4OqgBHFsbEEHgg5peXMsF30BLZGMUVKxWb1l31vo04LOOo5FreXsKPlXjnFwjKC37HsLqF5gGyhBHFvSodS82tCEYOxVwbP83EPQ9J63GrqcjznjiBZLOjMjAFaCEsSxuQW9Vs/S6YfrgD7x3F32a0Hnu750CHRhCOLZ/RsS1QtsBSWI4wKC9ooujvN9IUHLZTsfZxR+QmJoCBrcE5Qgjj0ELRvvpFLv5OD8s2XHG9mtBb1g56fQ0NRHcYresuONoHqBbaAEcXQZZuevFbqpKy1kftZTMajxZKe4p7eg7ZwVuWD/5zuh5F9T18sIgJWgBHFsHmYX+XlZHwch6GyyXKl9uGm3W+k7zE6uOQJa0NfLCICVoARxbBX0LCAj6NDXFcw1MiHybo7YPoXuj0073U4nQQezvUNfV9A3QCkI+nIZAbASlCCODek43URTCRsF7VaPIA0tc/dE7ceD2Czo8FjSEdG19+p7CE6hoWP/XiojAFaCEsTRZYzvINNejso7nU+CqcxEMzBX96Hu6T8Oesn9vCfL/Bcxzs7O4rlGRgCsBCWIo5t8lviZv1uTbx9Srxzonu6CXuJnad1syARtPo0W9IY9XgiqF9gGShBHtyFkfohdyyVC33xO/nKGLgl6y/4uZadhdvPyfA3vnELmjPLPuU5GAKwEJYij20JA7VcIZ4S5Qki3pa198lc27e1iei+W1H6FcGYyjWhpe6EJ018mIwBWghLEsTmdtAndKmjSzN7PuXzk4e7pdssrohHdAN/BcbGMAFgJShBHkM7aM+OkCd34Lk7RfgE7r+z5164rzxPkgl6rv6BzQ/1/G6Gip+KiUZfICICVoARxbL1biP5pmtByQQ+HbLhUGLep79qCDjMy7d6Wt036Z2BoTs9nZwTASlCCOHQ66xvP6r3utL25/axZJuhDr30pIkGvbzzHGTUdx+T/CqgL+rSMAFgJShCHSWddzR4XzbzI4bs5AvucYR6ZtqDXNU63ZhR0c7A9HCdnBMBKUII4tqezpGHo2qHC/W4y9CUEvQEj5/AomAMyL02T/c0r+hIZAbASlCCOren4hmGTHoQIDM0O5RChfTbu5Fo6CXphRs60fjWOFkFv3Mm1oHqBbaAEcWxZi0NGS/80NeCMSIQeB10fbOeah+t3cwPbBR1mZB9X36M3nfVsZxPKpk6O9bu5AVQvsA2UII5tiyUt61wVgaCNm7lODj/K96Sz9z6CXpaRXyzaeZnrhI5GQq/fzQ2geoFtoARx9Fpnorqx17GM3MxdJ5T3F/SKjJ5bmsbzlMz3pprPEoIGtwYliKOToOsbG4OELeRaL4d7aTxXPkdn9BS0W8kuXDOJ6t2IAz0BVC+wDZQgjnXpjG7yRfMAPaNcfnZK1H5W/lGXEtcPQt7GJkEbYS7p3dAZjaGh+faz9fL5GQGwEpQgju0LATVu6tp4xXZyaue44SmCn0fRbbGkxk1dRk/zRm6WlKHztvOJGQGwEpQgjq3TmJs7h41IFjSffS+rfr88vJHYaar3qoyiq4NEGzr+kjNvVz+37e1SUL3ANlCCONam4yYwt74hEzR5H5XoYXB/EPvmlXu7ko2CVlf8lmdk/cx2cuTfaedmBMBKUII41qRjpbNoaEVokbzBLGjxqKeGYYhbioexQdBWlXRGhQMJM1pm50GcnBEAK0EJ4tg4CaOdXCpZ85lyj15nWpyy1HGnO6o0bxq1hxlBE34+PSMAVoISxLE8nQULbwRUhm9w9nn6x7yweF830mMUx5J3RGPmFhn69IwAWAlKEMeidMwlO3Pprr7cT4q3T6Zr85FuYYmkgajss2RXu7BG0Hrv3ZQcZrvy+2fyS4STzWjSd1hJMgqHvBwIqhfYBkoQx1JBB/9jN8yfo6cO2kd863A4VT5LBR38j92QfM5+f2WD7IIm9GzoiWpBQ9DgdqAEcSxJJ7hMFay5VtgwfS5RslTzA1M7W0EnDWy5dsHqjawQdLTXgjG0IFaA8unIbJhdmJHR9pUyAmAlKEEcC9IJ9SyZJrTbJiJSiTKR0vGYQjSgZfnrYCKf7cUWQUv9f+XNKhlpBysdZxlZaZuvNzMVvpDRdEhGAKwEJYhjZQvaTh8pb5Y8mRhXUG7ODP142HYm2WdiOgD2Y7mgk28WTtB5CzrJaKLcHBt6mjMaxw89/fDMjABYCUoQx+KLhFrO7BVC3872xOYaJemdrAnN7Yyw/bQifI65Lrf8IuPai4T13RemX6f41uI9vGNBPw/+Yd9N/zO6fyRQNKvr1RkBsBKUII6l6QRN6BSRbJK+bE/8lXwSQwcPRbgCvW79Ua7TW5gT/fApddIf77J9cWkf7cphdoyhhd+kntFYzGhyjq5kZLqvfStaPZVnFNxmfeHBonqBbaAEcSxMR3c9FwTNG7q1dehb0XY15NgagZedbUjcXPHo2RXhLMxI6MEYBWX6g9iWkUmBzsh+kL28qDd4/lB2n8J/JE1taY8IqhfYBkoQR1M6Yziy2bTm8q0qgpahFkh8E1Gr1F8JSz5GDk4yY1nQ7p/y7llo6IWC9ovK6f2nx9H5MFZkJOmMcj+rFfGEHQASDwbh8lrcZ43qBbaBEsSxuItDtaKpC1LOEYFN1PPBBqyfg9ahnhLn2sn+H9GP/eIcIm4QsoImRNYWzuIuDmn6KcoZuX0LMoruZ7Ako6QjfjIf4Hz7GLyiK4KeIGhwMChBHGumegf2DXEqJQSd3E2FFY/umiD9rOUzPIJP4jo5QkHTzfGmcJZnJNL9Dl7wW2zMaBiCO2KlGbkvrlnQvgE9EZ0aZjM3NWZuly/OCICVoARxrFrNju7hcIaOBa1eE7ZNWZNP3JZzotPGMF3OgWJs05ATNPV5i8JZu5od+bwIrsfRGVUFLWwG+pisoLWlTUaTcKE8YkEXgvJbrMoIgJWgBHEsH6GgfqWCHs2LqhEYCTq4i0r4t7+ER+o5uPw3v0d7mVBxVdAi7OA4SNBCj/ZL/x1nZjfrvZLR2JaRaT/rHgx/mO5wY0GXgKDBOaAEcSwdoeAlEjHK4OzcNqGTt4nCIv20fKxg1PudiVLF1K4RJgJaJ581GeX9uEEPhj2VGO0IQBm+tDijyWbkWtT6Nb2N87MIpG1jm+w3WODwZf1AqF5gGyhB/7+9M1d0Vce26Et2cvd1SkqmRCT8/889o3YtNQuQRLNvzVFV59gY+8AsMSwLNRIt8ilcvZtpomHoYEJaa87kkzook0+oHAaLJPaqfLDKq9vk+clwTmbkNFeIjnWR1ryJg79yKqP4r2oziZIPy+7jBU23LbbHna102/uNLm6753I6IwAaQQmSaBmEkW20QwuJYqKgUz+XXK3YTKNOS0RzobqXSTd9E/lE6Qf9yXBaBJ0Ht+aC1qcySu2ss4xIvThCa9DkfUTQtlO19j9SzvWFxuUF+kAJkjidTslwzsfMMBVBlwjuoWMBtRddVMtOKyr/yIXcJks5Gc7pjEqKdv9wd0Ye22Mwyyin0Pq8ODObjNjHLsHQJzMCoBGUIImGdAqN0IXqnZUP7bNwXD6adX0OaimIpv6Zui7os/JpyGibiS6LrXTiSb+OnYxIUzxz6PGbf3GrzyhrJlpQgwY3ghIkcS4dN0Kl0MiRGdbJx74siUeXen75qTameSHtptw0JfE4wxALJdvsp58L51xGboRKqQ06P/n1YEZkitGFBGH+nFT9q2pZsthYHqYmncZm/nMyIwAaQQmSODsXB++dQbdrblomn7J9Sre90l2IYo/6WWdKX3x7Rz7y5Ug45wVdG6SieQPzfkbh1uBSRenYcyNPoqznkAR9LWR0asAlLi/QB0qQxDhBx44cnlw+xdmASmYJzshdU3yayqfsMq+lo7PatTZxlP0WMokBlTJi7Pr5+1K1bZ6dupARz9NvOpcRAI2gBEk0CLo4M3zotUH9U5YPHapSHdhWtw15onW2NF/qpVxo5W8YKZyGrojiC6czqtmZv1aOITxiUaUfkz5HDRrcBUqQxKAadFhwibknkc+adQY+SKalspLSnfO3LsVZmPfCGSVoX7M+m5Hg54JZk3eRx/VA2UeFIzuTEQCNoARJnJ4Pur6aip/4h9gnXOjh6Qk/+xuFuZWEDncq2TeT2h2CrrRxrOH2anKSOxkJgi5k4z+UbkpaqbPPIYJ2Ox4+W1xeoA+UIImTvTiU2quCknZmUjsMw5nXcrW37Oe1ZFid1vWInXlzbUluZ9zTeJMwnH1zRslp1QVtuvOVbwWmWxaxBr3EXcym0xkB0AhKkMRoQWvqFzKF/Wr7BhesKgi64udon6zrNVN08f3HO5D1CVreg2icZVQeRlhWtGZV5T1D575mgk4iO50RAI2gBEm0CFrYgRt25UtNZw7Z8/Na8bPfnI+NSbs86PBH4Hw4LYvG7uwRu7UkfT4qadT9vB4TdLpD4QP9600ZAdAISpBEy6re0i6JZUmLdWXsdcVJ2+aKQIJeki56tS5pXEcN4QwWdJoR2b1s55VMzE9Pq5RR2gv8sJ9NA4erQTdkBEAjKEESDYIWd0nUopigj7OWmp+jYoifVWznKPcYToTUEE6DoM9ktCtozdogwqPad1hhDEpq6OKb4vsaMgKgEca7ivYAACAASURBVJQgifOC3tknKOFrzrTHR/BRLuTC87J8QoXYjXEhQ12ooPkg5zY/Nwla7fp5zc60+iLTa2zBtw/qGeV+Zi0eRMn+QXy5MSMAGkEJkhhdg463ucIoZfdO93LRQMf9HASjoqAzlVVpC+dsRgcMnZ3wStuiC3Z2fnaC3mq7TX5eysMSWXJNGQHQCEqQxOg26GiXKOjwwKqoZOhUVzXXxu1O0EpVJkl+TtBeuAcyimfszyL/lZGd//GM8k+pNNMvzX7G5QU6QQmSGF6DZoIOblZRpEcEXTUt9Y35SPrJJUE39+Ag4QyvQRdHdRe31c5/J6N8d/q1lgpatzcC4fICvaAESTR0s9vbSfvJ6FM7hxtoh/y8a+jU/GbzyAp0q6DV/mCYspe3Q2QZVU9/J6N8f7vz+Ao0Li/QCUqQxFlBH9rNOSZWoY+JOXEP00xunFzPkptvE3R9KHwxo3i+7ggTYZfkXMyI7ljxs9a1afEgaPAYKEESF9Sgw+Blpdw72vzMhzBnwsmrz5qsaJ0r6GT/XhLOlRnxynKWUVGz5Yyia+uC9gsRJu+M/87piHB5gU5QgiQGjyT0aDKK0On5tJ8TzyzJjD/FdVR5BZJrqlk+V2bkRO0rr2ka5b7jpYzCyZZOnYVWyCj8axA0uBuUIInz6RyTj9nTPjRKWbsF7WqGzDWnBH1iEg5H85qExxo5wh9xldljGSUnXPdzcTqpSkYNfaA3cHmBPlCCJE6nc3iuTrcrc+O+cOgumWRyQe8KK7xlOTNLkqNV0CcyIuO43YamjCqk76zcI7R7LhA0eACUIIkr5bPmM1OURLvjnoKMgmsO+XnbXZ2axc7TKOjjE04bmJ/XtoyO+VmrpeJnm9HhtcAIuLxAHyhBEifSUSflvBH97Fpmi+bVxcbWbC9ik1LzRl3R382fDvmcyEgXVjzfI/qZ+PdsRkf0XF87y+49d3yJAdAISpDEKUGfJ/g53jvLDLLWqoupZ+I7Cz04JEPrbe3rW2rQuyNUCtuCn+PXWcmycka9fjajxxfUoMHtoARJHE3HLRUrTdXv9ZPObmze7km94KYhLRol25T62Ru6onGun+XTGs7RjLTrmFHfQfRzOIN0ctFDGe35mWdRiqgrIwAaQQmSOJyO2hO0wys5POGC9oYuTXGcOaWgI6bn6Oc9QZt3tYZzOCOtjzVxsIy8oIsyPZ6RvNv+IB73rpMJ4fICvaAESZwR9BHF6eBk/4y8nfp5JXfH3N+ZVYqaMZ9iP4puph6qjPg+GU2ToI8ojmcUjyyR6felLKOdbDI/LxWBVzkX0JlwACiCEiRxMJ3jgy+Yo+JDP6jQGLq0QEicMX7HQcmqsH4ztVA6BVyje04KejuAhoxI9w3ag6OY0SpnlJ5xmpFAb0YANIISJHGyDXqXxD70E+qdcKkodgVd2JtKpjxWpUs+hwXdndExmx7PJ+7NN1U/+tiZUnB5gT5QgiSO1qAPf2BJPrb6XbtPeEw+1jKlptb6Z3W655ygj7dxFwVtN4mq3c2ovrf4eSMyAqARlCCJ4YLmd8Dcu72hzeOyGrY/vq+Jgs5Ec8I9lwu680tMe0PXl2Pczaj4rnsyAqARlCCJ8enk7uHT9hcF7dzDejYf6OV8rXva5+LYo5CRPT2pkWM/o+KJH4+oJyMAGkEJkjjeBn2Ygp/dn1zQ20biHj705NhAwWvdc1bQPRnx+aRCKNvGwxmVz/yejABoBCVI4rJ0SB3RTwhtrZJIgbvH7WoelAR9WDYj5XNHRkTKmVMPZ9ScTn9GADSCEiRxKJ2GEcDxR3xeF87EsCx8dKBay9Xn/cnbLpHP9Rntn9uhjPYdLGV0/gQ2cHmBPlCCJC5KR9NG1qKi+U95Nj5wVZUGaMFApT06FnKyXFuDZhntnN6xjHbdLO3WMFfJBi4v0AdKkMRV6fAKdKU+XJj+yLkn31M2UOlD6eO2k7i4iSOdJnvHr7sZnZgcuvR620ng8gJ9oARJHEinZRa79O1lPxvsXUPazSPMIn3YPcm0nPcLujMjY2pRzWlGlTDdSRfHuu+5vO3QcXmBPlCCJO5JR/Cz64sQaoZRPsIC19Q6mXvo2G89Qj5XZJQ3KAh+tmp2gl6zjModo49kBEGDx0EJkrikdlgaxywLulA5TN5R83PRUGy6oDsEfTojXcpIFnQtI5dEquBDGUHQ4GlQgiRuSYdogS6CVTZ0xeN1Pe/Q7p7Lu9lFlB1hafsgkjVWvLOljKp5HJh/iry38chxeYE+UIIkbkiHCoFXi+2tLnLnq16Bbhe0/hOCDqTz2Nke0vWMzudRSlW3LDhjwOUF+kAJkrg+Hera1Lrz9kdZPjWVnPfRHxA00XM2z+gs1KDbAimE2uxnXF6gE5QgiYvT8YtgWR+kfnZjDEv2ydqsH6hA3yRot2bjWp4r2w29LGXU+o2Vpqo7KtC4vEAnKEESVw5j1quWqs/aj4VjFWi7aU3fUfDzYUM3n8MdQ72NG0MFOrtPuCrWxY5nlAj9vJ9jG3XzOeDyAn2gBElcNwjDX/n+z9zPfjqJgnwKJmkWdPtJXD6SkCWxTSeV+Tmu8JXWoNf+Fo4worM/IwAaQQmSuCadQ94MVWf73DvavZaZ5L8maH6MrgE687N3s32eZDTAz6avXUdEuLxAJyhBEo8Jel25n+mzwvuDg84aqec07hO0Ln4HrSv388Izoh5vN/TS3ka/gcsL9IESJPGcoLc/WIOGKOiSyI78K11cIGg6wWj1xJh4WdU6bYFOORBJ+o+OyQiARlCCJMalw3WoV9oOvabOrTi81gJd8djuvp1TZAwXtJhRdoewPLKw3oej5S5hxy1UCy4v0AdKkMSwdLQu1Fetl62X6OBB/w66oWrt1CgHBO2btTvPabSgqxl9/zAtDWwFFfeYbDAbi+t0N1Sf56EZAdAISpDEqHSK7lmTWqLHvWFXyOF1+iFBRntKWt8m6EpGppUhs619ZSlO0EGDWMkb0gT2nT0sIwAaQQmSGJRO8G58ulb9u9Zf8p2nV2kfHQQtNois69R5VmMFXc6o0paxupcK84amGVUr0HablNH3n5k7zwqXF+gDJUhiTDpcPX7cYNmwcYfSi5Jxc//stVh3ntZQQVcyKlSQ2VqxeeW50v+jtlG67er/rQ5weYE+UIIkhqTD3EP1WHVmTahV1Rah9xSLru48r5GC5hmRxpuKnyuGrmWUK9q9gWY0hdTc7v1+xuUFOkEJkhiRDveg6Nt8nx7qAw/pP9bOQEHXM6roebUOzV8VpudPn5ttWUbmuTd094nh8gJ9oARJXJAONaT7O5HmIfty/ZS28qmDNmb2eveZXDdQhR6kFy8TtE5W1uWtHLspkZ1JRGaHSSvySd1ngssL9IESJNGZjs5XT+GKTByS7nCUipWEyTsGymd4RslRFmrQ9NSP2VmXBe2q0IruQD+s79RWXF6gF5QgifZ0tJsCKd/szRN7crD+zy0V6Iqa7DDokr9HyufCjHToybGw/s/lefyOD0VhRg83Uxe+kq4emBEAjaAESTSnE/VSeSW8zJ4VZhLdd80qC7rWw6z11AK9gj6eEfezf8GfypExKDxQL3RvZL+VvLjUju0cuLxAHyhBEl21w+oFzu1D99VhyOBievTWDMM+QapB63L7R/ccExsjatD7GbnnxM/+eyzUrCvRkI/ITj/UlWk+1NDCoZ0BlxfoAyVIou/ne3G7f5U5Vkc/r3F4Bd2n4hpfs6zdKKwoS839HRRGCLqy3b0abOkGcXs/rzpmRE67mlElhOwD6BjEb0a9A3k2cHmBPlCCJNp/vtfsQ/r4hgdx7auVuqPQDS/fcugGmX8t7NU7gtnQ3cRRN7S3LB2p7fpvNGS0HwzPqH8a6AAuL9AHSpDEVdON2r+SVlh/09ANYD7SDk27OBDX5M+T7UNO48r5oP0xZjcHXWzVjI76OWShrJ35FB6jMwKgEZQgiSv6+Pq/Na9E+xdCnfGkn7NewbmLwitjzuTCftDub9/IHBTdklH2OMuIxKdDq/SYM8HlBfpACZIYnU5trCDparYId/34e+hUQN43pQq1rUKT3QadzMWLxi4J9KWji6QUOy1mGYXHUdSjTgKXF+gDJUji8kVjE0F7b6z7lUN+Ey2Dq1n//vM7+Rk4R3GtoLMzWtkkHNJ8gKKeK37+Mv8zz9otyDIKXF6gD5QgictXrCYy2ThYMWS6kZb09o8/P5P+mezMysPO4mZBL+yFUwnp9PdE/Ij45PP56J950fXeJQ3g8gJ9oARJ3LMm4RruiOn9ifZLBqrVn+Ooi1HtzpRLBZ3Xn90iKu4W4UFU+P6S/cy+AgaCywv0gRIkcVUPBc2nSHLjTVY+m9FxQ+fVTf9JpoJt/9llGdK5LnKloIOVuaCP3ReMeiYrysbxliSj1M0D684WXF6gD5QgiYsE7f5ifl7NVJnJEJaTho7Cma2hlzinsR5eR7xW0O4vXoFOpxMVA/Ij3amhQ0Z6yyj186jxgxFcXqAPlCCJoelocvlzlayljSdm5Ai/2YNwJv7h4aWR53OFoMlyVcnPAr8DP/HKjULl/az4h7CMfrVroA5rtIzsYGfB5QX6QAmSGC+f1MzcCIUXa9DdvXyIicKyINt+meaGcJmgNTsT1x067uID0Kb1puhnx5pann2yCrGtq/MzBA1eBkqQxOB0in6uvHiqsTWTz9c+ttF1XfOW1kFc08TBvnO8n/2LyxImoTOvSXYOFehtZ7091MWMNM1osJ9xeYFOUIIkrhS021R87ezyg84t2nUoo0KOz8cNv7DcIGi7KRw373RRyajgZ3+7MH4y/9KKkV2UEQCNoARJDB9JuD8DaaufS0vurYo+X5f19U0cq8+okJPe8/OS6JlY2a8EGzxsXlCrSjJarskIgEZQgiSGp1P9Bd0j6NTPUUNswavRjRxX9eKoZyQK2rZa1ATNknE/OcwOYdLsYO+R54LLC/SBEiRxYzpRzmU7Cx3wfKUwFXQynGMZLKCL5+LIIHNDba3RBT+vztFmqQLbk2MpReCHAyXLEZLMRh0zLi/QB0qQxH3yYWY+0OGObGHOoSYuOWygoZ8QdOyWkQZCRrXEjNIlc1kVfEnXi13I/wYdMy4v0AdKkMQd6bi1CPnIlaMkneuyCSYM1kK0dWAINws6Lu9VauCINeio7tBlryLoJTRwLAvPaJihcXmBPlCCJO6TT6VlI7G227cmHOeWchWTaXvEQd8uaL3G3wgklthRJfSYzk47vCWvQ2vStsG+2EYcNC4v0AdKkMQ96cSlYrmUmWiKjyuCZgqLprK3zfSo6Y5vFfSyjWGJ551lFAWdfjuVvrycsoOgtZ/wji5xOAJcXqAPlCCJm9LRZKm95G5hbdnXsqDFnXVocx1z1He3Qa+1jApJ7AravpIJerCfcXmBTlCCJG6qQbtmaO4e+zDc5pKW1isKeolz2kVBb8Ifddh3CnpxA0qSjJif13INOpmhP304azbFq7LfiaOOG5cX6AMlSOKWdHzTcjaDkpdqIuglDLhgkwFppmMrq3nmWzffDzvuewW9/Zl9P9G2nnXh064WppDSi2KvryaieZoWO73U4n9lDDtuXF6gD5QgidvaoAszKa2+1psZOv5OJ/O1aatiXxlcTa1TqXne3j5/zL+zjZ0bx+3d7KTuhzaEwjosmv3MYLPbrS4jZeb+sxltPzIGHjMuL9AHSpDElfNB8+fpQJQ1+llljR++emh+ji9+/qB5nuPNwU1Wyo/X0D+f4r/cxw3zQfPnlYzs+a52LUdq5tCWERXt5+fwiv5WoL8ZbV9t6ic9hhFh4fICfaAESVyRTu7nZAJ/KuNtzsx0tEVUjn9kN80zbc4wPXu3GvTGBadxqaBzP9sN5dqzm3o0vQdYETS5HbhMn9k0cWg99rsrgMsL9IESJHFBOokKdHADqxtaO7upf/xKH0VNa19r/u4427+9242wL/PzhYJO/OzbI6rdDrWpO7u/gpWTLnXOz4pm9FWzN/T4s9jA5QX6QAmSGJ9O1c/UPqF5Y3Uz/kRtZ/NrfP/4bCbXylYEfV+66fvL3Qh6usjP1wl64YKOfs4z8g/WkFFQsovH+fqzjRpctFnmymZkxDxrs+kzeLnGAC4v0AdKkMQVgmZPgp/D4GVyL8wJel2IoWP9MAra3kn8RD+7+uHW5qE+F6xVbblQ0OxJ8DMd4J1XoLmhswYPk8ln9vVo0xTtGoWuzwiARlCCJC6YSjNf4co8JN6NfraCDo5hu9HWjdks7xQW4rNy/jj7jD6FwFWCZhXo2OEiLstd9nO+wBcbuW1uBK6mAu1X+1bqY8epXJ4RAI2gBElcIWj6OPo5zp+5JoJel7Ug6IXqyjaqOkFbLc/+luE0+hQC1wmaPiYV6EJGztXxtfCefE6/eWuWt88n1iJ9Wf0ZlxfoBSVI4oImDvIwEfRi51Qjft4ETX7Ym/ewNa24odcwcd3WVcEJevgZBK5r4iAPU0G7rypaezYVaPJrZOHQmraJ0zUJKbeggYKgwXtBCZK4Mh3uZ/sD3gxiC3q2XTg2MbldfaNGLh/f7mx7PsfZ+y88/jsGqnA/28nqkg7Q2rTixC+xJaUgaDedlJk4Sl2oZ1xeoBeUIIkL02F+XrKuZHHVpjXM3bYmw+K8feJgQ4Ob/6c07bOrfY85g+sFzfwcMspmZuUZpawxI/uFt2H9vBTsHCrmQ8DlBfpACZK4tgZNWqSjikKtkAh6WxtkMS2nppuYbWI1Dg5utgO9w4crNYWeaeRfdIL+K9ONEkGHtVS2J9zPqxW0yWgqZOR2M99uKip5Kd4/JR87AlxeoA+UIIlr09G8AZrLxwp6XpXbbVmm6WMHc9OqMxllqOZJL37IRbHzcxD0EEPfMhcHbYDOM7JfTWJGYXjl1qnuo7fbhNNkM6oL2gwbHwEuL9AHSpDEZemwalr8NU5fCm3Qq99pmv18SL5aaO92zWZGDr9mk/nJv5amkiA16GWAf64WNE1lyTMqVHa3jFSakQntu5W8UF9URoeM9JDJOHB5gT5QgiQuG+rNzbKQRuhQNVyDoJVz1KSiYr9/fTY/f4yn7eog/vahcjNObO9S7F9m7uo9k+sE7evDtLJfzsh+TX03Ta4DR5LRsnU4/FhRmy8073n6f0Desybciu09E1xeoA+UIImx6XgzZ3einHuiuv1U0Jufvyb+tbPR+V/rXjBmNtHvn9tcEmwiTdcr2sxG7w299SqL+hlh6EsEHTNiVeZaRtrv+/n8mjOdwjrdi/s1YX5fmCk3NM3I7LQ1fEyLiv8/sKH0AwyNywv0gRIkMVw+XC3+Be8eLp/VC9qY+nebL4LNXzfPP7MZdfFl+2kf7o3ZWZa+eg4fGtw+0w/oVPRVgrZHVvMz72QXZG6eTRPNaDH9Fie1KG3n9JtjRmEkuNlge0J/3b61E8V1aOi/3wguL9AHSpDE0HSCmJMGjo1Yp407eEH7OZPcm+atHqinINqvg6bvf2czs7HttGBXht3mBtKm88em53CvLEyUvOg+Q18h6JgN97PrxcEzWqOgk8Hfc1zGwP1p7BwyWnyT/Tej7afF8v2G+5p89tXvoOjeTom4vEAfKEES49LhNeeCn8NI5VgvdBXo0Cfa7KF+p99/Fztz3aZiPzPb5h7l68a2fjh/vs9+fzVZetapmbTDtt8LGy5oklFSf95YMkG7xiJaozbt8Hqept/fJX4VmQh/f21GPgL7r2y9Oux9xMWut5KMojct+t0ZAdAISpDERYLWiaDZJk1r0Kvp3huXRtmUsU6f+SugX2uk7294K+hpa37d7oeZhun4S362W2jT7MIc1Dqh0oWCDsfIXyxkFJ677yXfDvLz7/T5/P74btDLJuhfk9HyMWnEtcK2Id/fmMgKj7ENyE1917wWOi4v0AdKkMRY+dT8zGaWCJryLy5uAuOoU/X7NfHvNl3dbKvX87x+3TOFieyUrSIGCydrsjA529dbTukSQdf8vJJDzjJK36j1Z5mW5efnJ7zw9fP6O213U01CZrqk2A6i3c8UN/zbfpJ9Hn+7tJwSLi/QB0qQxLB0+PDkZNZR2jZtn/o/NuxdP21nn99M8tmmydRq+vzz8ztvE/Ivyt4Am90c/QvpTLZ1AF7oUlglQ7ctYz1a0OEXhnVzImgpI3Zmrgr8/WWhp3n6+Tp5MslsNWjzu2Mbash+Sph26Ym2IwVD0y0t54TLC/SBEiQxTj6MdGEVom1rH7Npdl17qXy0/nfebvpN6vPP76Tmz2f+dW3U9gaY3pao5jXDtL5crEI3LLsyXNDMsunCKmlGdtMcX4vtx8s2L/+Wzfoz/y7L9GvGf1vsx8yK90pUdqKqOPU2ETT7/+0suLxAHyhBEkN/vru/Chd6tDb/1R4fBUGbKX8+X8WY3+tOy+4+oXlE65FO0HpK9ZzWoFVLI8cVgt7+zlo3wquFjOJr/qw3O283CreMth7ioZNdFLRSVNDaz2+nQxN2HPDDDH3+nHB5gT5QgiSGy6dypYe6YVBOtA+pQbsH8+dbd1bLVlee1axtzfl3+x3PTLUxp+3P7vXMzw2GvlbQJUPz+HRiaNpqsfz8u313LbMz76Rn4+7Zd4mhfl5IJK5hSEU/dxkalxfoAyVIYlQ6tPpXNjTvpRDlo9asgWL6mnj5/efr6K+dl/njxPzxM/RzU2V6LqFUQzP0YEG7Ew4Hnr9ey0ivxK72nD8/P3qZ/tk6wGxtzp9Ju9r1bL+M1JJDPkJRSE6nTwqXF+gDJUhirHykCz1/xQs67QAymV/kv8Ydn1l/JtOyYX++k9/niaEPiPrsSV0i6Hjc5T1KGWneyKG1tgMGJ1Nd3qb4+5gAbGdxK+CCoOkyWUvZ0KdPCpcX6AMlSGKgfNakN122Q7bZ+JkLmvvEtEd/9fPr7hJ6PVUqhmP1fIWgV7ZeVWGHYkZbj3E79j1mZFb92v7efmNs31u/vB84zSjJKzd0f0YANIISJDEoHU2bStNLXcVX0neRN/2aO33MIMZHnzgrdNQx22/V2X3B4HE9QD6DMyoKunqDNbzJZqE0v89nOtCp37CB9nymD/N1WJyjFzcmHIIGz4ASJDFKPuFBfqkbPzvHun34eym03uchdby4eggbz52+xT+jn9JwVoMF7R8UBJ3dX6W3NHWYpYP/WLBuXcjXkW/aUOH7qfB9xhXNkm44K1xeoA+UIInR6VQErYigUxNQ9zLfBiN9trr1zFsxqMkzqZc033AyF80HXRE0PU6ddDoJSubfPv78t7GX23M/lR2dkTQ3dOZrCBo8B0qQxFWCjls20/i2zrhH/havWloD9hXAuMgTryTzqZEKgg7qecVIQkfBz5onp3Vi6MXMETpTu8ZzNztvHaL9SyoIOszUkfi4kFlbRLi8QCcoQRKD5zouXetc0IU9qHGpf61IjJ/dZGyaKjcTT6G+OEQ+YzMKx0a2JYLWOhtaYwehZKdrT3IT8jRNISNV6BrO2oFKzUKN09nh8gJ9oARJjBd02sS8IQs6jsIo60SpdKqNqp/ZfUKyY9vpXCbotdDHjhypdoamLxNBTwVDazKYUmky/SpJ4sqMAGgEJUjiAkEXphbOWjh0VoVeprTaF6uHZoEr/zLdjZk51U9n+8Z6jaCTunOkIGhq6O1nhFnga9n+o9k5+1hMn+gUlkpm6FEZAdAISpDE2NVCatd5XoFmO/5sE4n+ZD/LvXuVnSUzF3RSd07kQ2g8n4cE7c+TCfpfM4bbfU+RxgpaiTaTIZVDZE/9I91fgcblBTpBCZIYnI7o56qg7S4f3+25IOjQXZePqzC2IQoqK7pttv71qpuEop+rgl5tRuZ3xiftUOjWOdda5QEszMS87q1DW0hvRgA0ghIkcUs6qmTobKfNF7P++TC1ePkoP55CVZo4oqETPXcc90W9OIrQ4w3fROlOavmob0a/S9qsvPiGoFCzjuvTpJEs6ZtGZARAIyhBEneko0qCznez9tj8PH+oShQTdNE1sT7oRT3E0DcKmh2u/ybKdzNGNXcJPx/65aSYoLcKclR1GgnZZ4ChcXmBPlCCJO4UtH0W3JruZtpQ9b+pft2b5ym//5UNuIj1yr8qaPJMFTKy31X/JucdptVw1i7PJhUIS6ND0OB5UIIkXiToMACO6dd5ZFszdlfQVk2podsP/GFBq4Kgzc3A/KxTQRdaf9LgNB1D337guLxAHyhBErcLuu7NaXFdxZTvqhCqfMrPNlrxs5+kgg4w/MOCDmed7aZ8dzrffhHO0odcqkLn32zu5mDXaoQWXF6gD5Qgicdq0Drr8WGmniM/u4lMvky5n3VwUa7sIYZ+XtBZRtpllGnXZFT28840rEMyAqARlCCJGwXtntWlEKuBiT18I0dB0PypKkup9cDvFzR/VszIxZE1LIfoshYOnlE2XH5IRgA0ghIk8aCg8x1D/dl3zmXumfNuHKWx4YUqY+uBPy/obD/fdExP8UP8nK3aWM4IggZvASVI4h5Bs/bUunxMPVmFrs7hL5XqJ0f+Rd944LcKWpHjFAWtZpWNRylklIchN3o0HjguL9AHSpDETbXDQ4Le6sihGSPKRhK0X2h1p8218cBvFLRSVND1jPTsf1+wNKqCDjEVM6L168YDx+UF+kAJkrghHa3THgkVI3yIWVWZQs0vU884Q98naJUI+kBGO4L2SdDptrOMaFiNR47LC/SBEiRxfTpWIAd2XNhNwFkWdH2h2YE/4G8TNGukl1iYlGf6JElpMZOaZnN2xIyWJY427M8IgEZQgiQuT+fg5b9pxari47trHK1BZ+4Z1gh9l6Dt2e4fptJuMM+0/ZfmkafEsyhklKXVduy4vEAfKEES9wlaFIDzinFLMiTlU/UzWXjP9P01j6eBd8DeJWgTgMtg2iZojYEUvspKfv5uVXEmDggavAGUIImr0zkoSeJg62fvns+HCDqxbtRQFNGsh90ivE3QOgha4YA6KAAACA9JREFUzsjsNzs/k/UNvK1LhtbExH77nHaVHpARAI2gBEm8S9CmYXUj6PjziYqmZmbVxLhgSKHy/P6h3sczikae3NxRyj+tNgYlflZkxpOYXvvB4/ICfaAESdwnH3E37xRlBR0VUxB09jO+2Orcr+cHBC3uRiIIfo6+rug5nf2Z7+Be6Tl4XF6gD5QgidvkI+0UlZEp5KtnbuxE0KUp+ocZ+m5BSzsl3qVYW7vUCoJWmZ7T8YYdB4/LC/SBEiRxl3ykfagzUoXMDiIdKmidTcgx0M+3Crq0GDoh9W6J8CNkZYK232SSoHsOHpcX6AMlSOKGHgq7uxQbMLif57nQAp1NGJS7ucvPN/bi2N3liKB1YdVGnZg5FfRaWyPxKLi8QB8oQRJ3pSMpKJGPIm3Orscd7XiXa6bu507uXJNwPZWRZOn4aySJqyDo/oPG5QX6QAmSeEM6ijZgcAH7inQioCOCHnBgNwta4rCfkzHgtTHz3YvFet4QDvjLoARJvCEdlTQxr6lHshriAUGPOLC3CfqooauBJYw4sDeEA/4yKEESj6UT7bCpgipa0XErBSfd5ufHBc0zYufMek/vCftCP+PyAp2gBEm8IJ3NzbQfHatCS8K52s+PCzoyZ4H0C3rMkb0gHPCnQQmSeEE6VBradRMTDb0v6EFH9h5BqyyRE4IuG3rQkb0gHPCnQQmSeD4dro3MJoJw/ncEnUdyxs8QNHgxKEESj6eTeuOIoLPhcv9xQR+JBIIGfxOUIImn05E6GQg2kkU16uBeIuiDmTzi58fDAX8dlCCJh9Op6WPPRqKnhh3dOwR9+FtLZz3s6ooednS4vEAfKEESz6Zj5RHMckbQuvjSqOEXllcI+nAmOo5RycfAQ9DgpaAESTwvaKmetyOj0C+P1RzHHd57BS10DzeCTieQMoMyL9Dz0+GAvw9KkMSj6XDPlP0sVaLpG8fr+R2CVuXVcwuOJjFU5sj2t2BHHh8uL9AHSpDEs/KhZq37uVKJntk7x+v5HYIOC8zsRMOsHQTNFkp37Uhjjw+XF+gDJUjiyXS4Yk4LmrtJ/TcFPe8Iulxnnpf6NNkQNHgVKEES7xH0kSaOQtOqf+d4Pf8pQXMhqyWGlXy9jT5AXF6gD5QgiQfTSfXLtFOZ0U59MkG7htX/pqCtniuGZk1ERNC/mqw0k/z+GH6EuLxAHyhBEm8QdNLFoFZ9tsy0okiHho93z0sErWqCjvkkS+d+lvhjgwc4/ghxeYE+UIIkXiDoinZ8HTERNOuaR0eG/4cFXcEuNLhqunS393J8RBO84AhxeYE+UIIkHkpHJY0YlmRSzU26uaGZn5Vdcm/A0k0lnhX0lhHTs5mXNWywOi4bWpGbhn5Mz7UZAdAISpDEM+mYmh8ztK0p5tMeq6zH70r87BzVty51nUcFvZ+RN/Qm6LSVI+kJfXlGADSCEiTxkHx0QT7kZlhSTU4F7ewTqpH/TUHvZBRq0IUfGWti6OszAqARlCCJZ9LZfoQnjdCsP9mcrBLL5GNkY37Iq/lSPz8r6L2MJEPHjGxPl+szAqARlCCJp+Rjxkvk8nH6mamh2ZKy240uY5vFNXGoy1qgHxd0LSPWxlH4RgsZ+dqzvqwFGpcX6AUlSOIx+Ww9Ctg8E04+q3uYCPrarggVnha0ySgXtF73BX0buLxAHyhBEs/JZ/v9zjqR+dqh11BF0Dce5uOC5m0cJgubTBS0poL2NwpvPExcXqAPlCCJh9LZbPKZuaCV70TG/Dw7QV8yXd0OT7dBK/0P07P7vtpCiILW37wWm9cMQYM/B0qQxIOCtvVBlbGyGrT5W9F+d/cd5bP9oPngd9aEwQVt75Xq2Bv6gYwAaAQlSOK1gmY++p8UNE8lGREYBL21cWguaAVBg78DSpDEk4K2jRmpiVYzwFmngl59vfHGo3yNoJOps93Nw9jVmQj6oYwAaAQlSOKpdNyNrtk8yQ2tU7Z33H6QD8/FQQLxj6mh2dDBRdvOdbcfJC4v0AdKkMRj6dDFl6KcbZV6ezlZr3D0PPOHeHqyJJVmZJPwzTzLms6P/cAx4vICfaAESTw7mx174vw8uy2Pq+d5Qa8kjnV1E0cRab8oIwAaQQmSeIug16wOvfqWjefs87igVybo1UwcpWi9+jUZAdAISpDEw0te8WfO0H6LjlPXPXB06xsEnRlaMT9bQb8hIwAaQQmSeI+gSTOHe659S/T9h2Z5naCJot1zn9H9R+bA5QX6QAmSeDSdoqCptp/zjuEFgl53BP2WjABoBCVI4t2Cfpg3CLqS0UNHk4PLC/SBEiTxbDqpaDb1TK+Tz8OCLmQEQYP/DChBEu8S9Mvs8wZBF7/E3pcRAI2gBEk8XTssGvqRgynwBkH/kYwAaAQlSOJt8inUqp/jpYJ+Y0YANIISJPH0z/f3mKbAGwT9RzICoBGUIImH0/kT8kFGAri8QB8oQRJIR+Adgn43CAf0gRIkgXQEIOh9EA7oAyVIAukIQND7IBzQB0qQBNIRgKD3QTigD5QgCaQjAEHvg3BAHyhBEkhHAILeB+GAPlCCJJCOAAS9D8IBfaAESSAdAQh6H4QD+kAJkkA6AhD0PggH9IESJPF/QAAZ7fNs+QV/HpQgAAB4KRA0AAC8FAgaAABeCgQNAAAvBYIGAICXAkEDAMBLgaABAOClQNAAAPBSIGgAAHgpEDQAALwUCBoAAF4KBA0AAC8FggYAgJcCQQMAwEuBoAEA4KVA0AAA8FIgaAAAeCn/D+L7/LtFLI0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0" y="160338"/>
            <a:ext cx="10644285" cy="6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" y="103777"/>
            <a:ext cx="10940474" cy="67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5" y="73891"/>
            <a:ext cx="10871296" cy="6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</a:p>
          <a:p>
            <a:r>
              <a:rPr lang="en-GB" dirty="0" smtClean="0"/>
              <a:t>Method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Discussion</a:t>
            </a:r>
          </a:p>
          <a:p>
            <a:r>
              <a:rPr lang="en-GB" dirty="0" smtClean="0"/>
              <a:t>Further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2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53713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Temporal dependence in income deprivation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9" y="1386732"/>
            <a:ext cx="8649854" cy="53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Percent income deprived by city and year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278885"/>
              </p:ext>
            </p:extLst>
          </p:nvPr>
        </p:nvGraphicFramePr>
        <p:xfrm>
          <a:off x="415638" y="1810324"/>
          <a:ext cx="10938162" cy="3324803"/>
        </p:xfrm>
        <a:graphic>
          <a:graphicData uri="http://schemas.openxmlformats.org/drawingml/2006/table">
            <a:tbl>
              <a:tblPr/>
              <a:tblGrid>
                <a:gridCol w="1823027"/>
                <a:gridCol w="1823027"/>
                <a:gridCol w="1823027"/>
                <a:gridCol w="1823027"/>
                <a:gridCol w="1823027"/>
                <a:gridCol w="1823027"/>
              </a:tblGrid>
              <a:tr h="424727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>
                          <a:effectLst/>
                        </a:rPr>
                        <a:t>City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>
                          <a:effectLst/>
                        </a:rPr>
                        <a:t>2004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>
                          <a:effectLst/>
                        </a:rPr>
                        <a:t>2006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>
                          <a:effectLst/>
                        </a:rPr>
                        <a:t>2009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>
                          <a:effectLst/>
                        </a:rPr>
                        <a:t>2012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>
                          <a:effectLst/>
                        </a:rPr>
                        <a:t>2016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27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Aberdeen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9.8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9.7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9.4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7.9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7.0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27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Perth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10.0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9.9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10.7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9.7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9.3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27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Inverness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10.7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9.9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11.0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9.5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9.0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27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Edinburgh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11.9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11.6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12.3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10.8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9.7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14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Falkirk and Stirling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 smtClean="0">
                          <a:effectLst/>
                        </a:rPr>
                        <a:t>13.7</a:t>
                      </a:r>
                      <a:endParaRPr lang="en-GB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effectLst/>
                        </a:rPr>
                        <a:t>12.5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13.3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12.3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11.7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27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Dundee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16.7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15.4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16.9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14.5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13.9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27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Glasgow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20.8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>
                          <a:effectLst/>
                        </a:rPr>
                        <a:t>18.8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19.8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17.1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dirty="0">
                          <a:solidFill>
                            <a:srgbClr val="0070C0"/>
                          </a:solidFill>
                          <a:effectLst/>
                        </a:rPr>
                        <a:t>16.3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results: RCI with credible interval</a:t>
            </a:r>
            <a:endParaRPr lang="en-GB" dirty="0"/>
          </a:p>
        </p:txBody>
      </p:sp>
      <p:sp>
        <p:nvSpPr>
          <p:cNvPr id="4" name="AutoShape 2" descr="data:image/png;base64,iVBORw0KGgoAAAANSUhEUgAAAooAAAGRCAMAAADVU2J7AAAArlBMVEUAAAAAADoAAGYAOjoAOpAAZrYAv8QzMzM6AAA6ADo6AGY6OgA6OpA6ZmY6kLY6kNtmAABmADpmZgBmZjpmZmZmkJBmtrZmtttmtv98rgCQOgCQOjqQZgCQkGaQkLaQtpCQ27aQ29uQ2/+2ZgC2Zma2kDq2tma225C2/7a2/9u2///HfP/M8vPbkDrb/7bb/9vb///l78z05f/4dm3+5OL/tmb/25D//7b//9v///9gZw/vAAAACXBIWXMAAA7DAAAOwwHHb6hkAAAaM0lEQVR4nO2dC5+buHqHmdk4nt1e7O3ldDzt9pwOPWe3ydIm2TBjvv8XK7qhCwILEPBK/j+/XxIbg9B4nkh6hS5FAwAJir0zAIAAKgIiQEVABKgIiAAVARGgIiACVAREgIqACFAREAEqAiLQVbEuWh4/sZdV8fA6P6HrS/Hhi++oQNzCvJ//gg3570/752F7qKr4fpamnJqVVRRpm/fbWYP38yNUpIMWpXhequLNOxyc++2sQdkV1PcFURUrUVgxQ1ormIqlLL6atydVklmHG/5K/hpLIZhAmGWfrIu+tjjknxr3M1WsmJ3yXS3/Z6hMnMQJD39+4hfrm5oX2aeXIgPt+5OZTZ2IOFg8/g/LQ5u3Q83vWZk/pv7RsoKmiq0MomS4vrCvvTKadbWuVdVhJVH76u/YObKyVWWLUtGojhujFi6FfMb9DBUroz1Zmi2GQtlWyVfGTc2LzFTa02vhMi/me1eo/JgqGrATnR8tK2iqyIoD420ly8ZWg1aTgypVKv474YfZ7/jAf43tkVL6eBJXdyp2J+ujPClR/OjbaRXF8Vrd4cQOtKnwa2RalVRI39S8iGOcLj4TNzCyWZmFKD9+VSqemq5cPDXuj5YVNFWUFZii4mWJ/g1UopISh9tzD6qBxU2R51Wq7OhU7E6WRxUn535axfZ4VwCJO1Tsr64ZIORm5ZxxU/Mi40p1ulD5ZF6hEjFOVyq2GRF/967JjkRUZNVqV6KoWMM4rOwphQpWXazbimZxq1U8uPfTKsqTTtbB7iVPsupaf+qmxkX909vznttyTvjYZdOKyywVDyrPPIvuj5YVNFXsVdCmc20JIj43DqsL2K+xLuzf17iKKnbxVtBdH8+zbBlYuatFxclvY95UX9Q/nSdTyhp8soruj5YVNFXshS2dRqL86qnolIrPTmJ+FUW1za4bDFuaLhy+XSqaNzVjaOt0Vrn+dpZthWd9enCpaP1oWUFTRU9njvyV1KrJd7LrbbutaPV2jKnIbnRw72da9+9MkbILhppadNuYjT/VRa57j/RFHPP09sSHX1ReuytCVXR/tKwgqqKvi1uVitwVp1R0Iuj2ItHYl2kNqyhOHuriFrGveM/vwM57diLorjtQ3tS8yEhFBe9dx6CRTUtF/savovujZQVRFfWDOKeC7pw5+KIZq1/R7kEcUlHGu+b9+v2KD6KYMzLk5K0xb2peZKYi7lwXvisMFVmDUHdx2yo6P1pWUFXRMxxCO/fwWum6UUcs7TFRCXIvu4JjXEV23cG+n9lW5DGrrGlrHRjzw886b411U/Mi5/TGLq4LsxmpYA+F/suvovOjZQVdFWdRZvprugdyUbHk5ZXuwQbJkYuKqscty1bUfZCLirJBj+o5XbJREaQOVAREgIqACFARECGCirAZxAAqAiJARUAEqAiIABUBEaAiIAJUBESAioAIUBEQASoCIkBFQASoCIgAFQER9lLxsvy+IC92UvFyuSy/McgKqAiIsIuKxwvjuPzWICO2V/HYchEutiy/PciEbVVk8h2/fhUmXr5+/XqEjkAS6FHtrEZkznwPTEJYyLlctIxCxylZHuUSLSWwMWEesVUFa6UfW466NlwMSkJ7aJjYCRnNRoRD6RLk0fWF7zIilqN5P5/UarDhSRyNMrGvolFNm8cn/ijyctT3iRKk4tsT32zEWKZtqooMpaNr4sUsEYdUDJMTkXnChKn4I1/53FCxkhU0XzJpyv268LkLou3Px1UcF1JH5lNyBIgQ5JFoGer2obE9TmgSGrtEnHNV//hRYFX4EDIxZqnIKmi9ZteM/qC5poyXll3V/7WLzKFjOsysoE0vZ3VNxpKk1/DUKnId49wFbMDMsEUeCk/CJZoj3kiIHYGKiTG9M0dIaBSR+6qo+4k8dTUq6ISY0cVd8l1JdNxCYOisGbQIB6cHRmBnAj3qdntiJWNZmBt1UlCR4UbmkDEx8ppQ0NbUx36H+W7ZAVPIS8XG030DFRMhMxVvdhKhkCRLbireAg1IstytirCRGvemYoOCkSp3qKIAKlLjblV0gJi7AxUFqLJ3ByoKbgUzGBu+OlBRMSojSsz1gYomUHFHoKKLTzox2mfzrNwXUHEcJiamb20CVBzDHgSJ6VurAhUHENbZUxWM6VvkfbzsnYHJQMUBfGtZ6OlbX6nHMdTz5wEqDuBdWKWbSKgr7qX3WZyAlyNUzAnfwird9OpYI3zWUSbJtVSh4ii96VtGK9Gr4kQ5Y5SrDskupQoVb2EFLhffx0Nn30z6GLv0cgrytFbIgIohuNO3hhlSsXfkaJdeS32xWhFGcyL2UqorAhWDmPjbHFLRUM9shXp6iMaVHj/urOorUp/4A+8AVNwGS8WBNU9DljwNOW6kCBWBH1sQnzhzVWy6Tnkn4k+jQ54BFTdGrwTdL8MiSHNrKVXCQMXt8TxTjFh42XrHSHEjoOJOHG1l4hZeRx7yR01yfaDijvC6ep06NKWaWQIVd2W1kCI9E6HizqylDFQEYC5QERABKgIiQEVABKgIiAAVARFyUzG9PgwgyU5FuJgqmamYyoAo0CcrFY9/MCBjmmSk4lGYyFyEjAmSiYp8tN8fiu+opxNkLxWjmtKK9/379z807TvYmBoZqGiWh1pFYWO8u4C12U3FSJa4EpoqfoeKKbGPityXGbf6o3fhkIqIXpJjBxWNSDf8IlO0/nHWMPzuqtg/GVBmcxXNlp0ntBhXbsQuJ92b5wNqbKki73GxIt1+6Tiu4o0bqPScpIJ/ErAnG6rIe1y+e1Q0w4tlpZlpoj40PR2wA9upqEz0qPg95rJu45/DTLJsqaKU0ZIwdv/frZRQa5Nl07Cl11YUD0W27HNBOEOWrSPo440IegOgIk326OLu+hWX33s+UJEaaT1tWQ9i2blHdnoGTe6h3K0qm1p+MyT14RCxuBXMUMtvhmQydDYCYzLSa1BkSKBHdVE8vMrX15eiKE6Tk0gBv4okwqz8CfOobj2spYvXl/ZFVRwmJpEM7rNvp/MJPq5FkEfXF1YIlsK+t6fn9u/q8dOkJNLEHR+OoeErEuRRz76mKyNDk0gQdxCkelCJonEdwlT8kXlXmyqW4k3BWCVju+MbSPQdMxXWI8gjUQQaBWEbxui4JVMVm9HhG7EeHULqjnkq1kbUkq2Kaqxvb/gG+yjWsAqo2DGrgjbLxJxVZLhT/eXhIRUnyol2p2ZO2FJZJmau4ugCKEMqhgp5RN+5ZnpnTmvi8/Qk0ia8h3uktOyde0Tfucn0Lu63p5P94R2oOLUiHSktzRS7g6imm2CPKvHg7/pyYC8Z+fcrWix1xS4t+8PZ0WjEcIjt0Cr6e4nu3UWouDG8OvZPfYzqYnpeQ8XtCVFxYqeQ5x7L87kxUHEPegtC9gLpoUh8wh0i5XUzoOI+2HFLf7zPkIphcibZXwkV98LozRkswoZUHBcyWn/l21NRFPzBxvXlw5eFid0EKu6IdGZ6j6VX0S5Rs79yQe74aP1CjNjnKlqjBOMDFXdlZnfiSGlpj99Y0l1ZigKx7rqQS6iYM+suBL1k2HldyDq5G4YFFbMmYqA7oOLcvvNSFYbX/+QV9P+x+vpQ8aPsqVt0oGI+eBZSna+iHah0KooRCLUzIiYKUDEnROd5lAr6/WwWfFxMVkELQ1epqqFiVhz7/ZUzWwADKjashrY/iwVUzI2Q/soAehW0VPH9fFqnfoaKOTKjv7JPF7awV1rFpvzwZZ1QGirmyDHCOhZvT7JYZC8MFeuHv5xP45fOAyrmSYROolL0bVdFWx0LFfn79/M//Ph669o5QMU8iaBi/8FfwTu7y2Kd59FQEQxSF9ZwiPczl7A3uSkSUBFMpHpYpX6GimAi7+eVxotBRTCFtpJepVOxgYpgGm0ss05LESoCMkBFQIS9VPy8/L5gVY49Vr4hVAR+1J7JHVAR7ANUXAgUj4Wxrg9UpJTu/WEOCLdULEV3jlj/dYB6xhOZvbab/LxSKxgqxsJaSsVQ8e3Hf+aPpRNVsR+Nff62ToAGFWNx7E2SEcerx1+5hPRV7FvH+Oby2UAc8V84VVCoGAt7I69OxevLQUw9fXv61ye512MlRpK9//wLG8fDloX9halYFc7n5z+NPTbcRsUBBy0VhYzm8ckqsus36AC7DwZUZOUdH5vz9tT+zQeMVfKFGCjBxnrzFSWq/ufqWi+bVNAeNXvKSYXM42YSA8ePdgptuv3ydflPeJcMqFjygYsnNWyxevzE37GtVORhVuyVD6/2YedzH7uELbL08n0UoqLptFu6fv7mEqXev0P8bUUhICv5hFNtISnahe3b9/Oz2t3HPGx/zv/ykkpnjk/Fgfp+oOqHitPwR9ByU4C2xSf2lWr/rtUhblnVqagO258Hq8iGo2nC5hju1a9oiCUV/aYraEfd5Xe7O7z9inKxHDYn3ykVG2mZUyo2RjSdr4o9jkbYMlTRz+X+InPv0xalVRt8yLbihy+dXPyF3PmMtRXNw92L9CvoeekOtTmXpnsPeJ9Bl93c6BOPoPk6ETwoLpV8FT+sYuXSeHHXKno+n1laQkWmog5/y8dfeb8if1+JGlRaZvUr8orV/JyeimsxV8VbZkLFHYZDiMioK4rnJLEjYcqMdBYtSjcnNu916HlUiUKXLQ0QOLMrQRU9192ouD8jCF8b16O6M7AqAh9pk1JxAUMV9+cuMr+rDsndS0W9lJleDnxiEglid1Ee7bd2d7n/4U2Glh6/Ci7y368bq2iuJxq6bUziKmqVes8MfU9zfCd9y9FGqeLlctlfxdAVlxNXsWOgrNM6xhvKlgJQkRyyoj5+vrPxZ0dlonKR/+ylegQ9xJxBs4JeW1HrF7pOT+YqCtywOs7jRMoYKl4MFbkTb0+DYUQ8FY1YpQxcHeVOVYz1dJsqR21iT8UR4eKpqJa9ZbteBnZy37GKOetoqnhxVWQjdNRzPD1PYHAqQRA9j7plb4OXub1LFfOX8XgxcFVk/2oV5ZCH4akEQXg8EgPFwvdDuFMV+dF7UfHiqsgnEigVxTyBkakEQTfMbTjEWgz7dh8qXsZUFP+OTCUIuiFUjEs+Yh51S9GjolVBi39HphIE3XDMo7ef0K84lXyq7ONXp1gcDlu8pWIzNZrueVSrgKVtMqKLezL5BDPqGXSH25mj2ohKxZGpBEG4HlUqeC6LexuZE4lcZBxTkUfFbIzC9cWYyDc8lSDoho5HLGnm47+FD1eEin0yVtFo/bGulj+djTmlg1MJgvA+g2b3sDuDaruMtFqRUNFLniquiFfF64tTprKmgdEGfT8/QsVIkBV276GzSkX7Scv1ha9OoZ5O13ahCxUDwKSZmwSpKGMj6V9dnGqoOJHB1iNZFWmWimISoOFf95K3YVfOYhYMxtVkV4I+/u6wuYq+hUpEM9FoLKJUnM6AjFBRARW3pK/ikbKKHzXbq+hnuIIOTgIouIrGlMKVmmIrqVg6Iwhr4+FKc3Pow+jjlzAVrbClgYrhDEzLOvpmFEadwbWWis4oVucx8+oqOp05UDEEx7mbs1rtea2uopNvvng5C5oqul3cUDGYoVJRSTpUKprHzfTGjxuJG69n5vymivI5H/NLTSroti3ohu2IXQtKdWq3+lifQI8q8eBPLjoKFSNgtxXdT0NUHFL3m70o+cx6//jx47iKav6AUFEMfui2LdAjyMxdC0b3KMDQ2X2ZGkGHVOiDtb6znMWNnPlVlGHLydyK4LnRkwq6bQvs2QaNnmowVIlDxZ2ZHV74ijpPqTjQOghI/0ap2I2UFSqaYxZrvcKsvT736GKfUHFnIvcraiuXtRRvtxUrr4pq2wJLxQoqpsBKXdzrR9AoFXMjsactWkVr/oBWsdu2wJhtYE81gIpEoayi5xm0EUGr+QO2inLbAmu2gRVsQ8V7Yy0VZQQtpw3ofkWlouo4NGcb8Mse/6bjau8NoWKm0BuZc2uVCKiYKctVnNEBNABvK4pVS0aAimB96pA1IqAi8BOxVAwDKgI/akyR3sl45RtCReAHKgIiQEVABKgIiDCkIp+Jx565TFsn7DZQEfgZULFinTLXF739czSgIvDjV1GOe+2W+owIVAR+enMU7LW45XPnUvZdvz3JF6Va2K7mY735FBQ2PuL2BuNQEfg5ulMTmIpi7qeAqchmgYodMZ6Fcd2GGewNW/amag2sioN1pR+oCPx4S0WzUubz+V5Fna2GOnSzWIR5cmHu8l8+fBHju8eAisCPt60ohx/yRWyklnwze7XiZjdeWzgpxs6+//znnz7d3r0FKgI/AyrKarYWKlatk78+PctN0J71LBahIq/DT29//78/v5Y397mHisCPP4JWwYdQkQvXTSZt6+V+qdg2Fv96aMp/fLkZbkNF4Ge0M0eqyM2r1fAvc8OMrq3YvP30T6em+uFmUxEqggEGu7j5+knFQZn3fm6P8FVsanPLSRVBi4Uj6oDNS6Ei8DP64I+VhrKt+PBactfkHhZyFovqV2zEHKuQ7U+hIvCzYDhE6F6nNlAR+Jk1ijtsFosfqAhiEjSLxQ9UBESAioAIUBEQASoCIkBFQASoCIgAFQERoCIgAlQERICKgAhQERABKgIiQEVABKgIiAAVAREyUtHY8GbvrIAZQEVAhDxVXHtVSrACOagop16YKm6zpj6IyQ4qxqpI9fwfc19EtTki338JSiZEsioyA3//vSehpaLeEwwy0icVFT+6V/VrZUtFuW8sysV02FxFp03nP6kvak9F63i/rRinDQA2ZCsVRxp2H81ya1y5UbusMwLOB7RYXcXOwA5Pdarr0gUKuVdCxbRYW0XXw0EVpY0L5PFLDBVTYZMK2qidbRXtLpctYguYSZZtwxZvV/TyHEwAtTZZUunMiQXCGbLcm4oNCkaqBHpUyzVF+28IPIOexUe3s2ivjABJmEdsleVa6We9CU6COCgndyfII7HcvNx5w3oTnAR1RhoNezco7oUgj+QWCGKFZetNcBL0GRQOKm5DmIp80w252Lf1pgAZsZ5mIQTdXrQMZfvQehOcRDr0whmUitsAFYfpD0LDiLMVWVhBByeRDObuEL0H5u7ocGgZEYQtNuOjN9yji1RExW+Dzpw+zrA2j4qLBrMpoKINurgHUVVwv63YloVDKk5QCyraBHpUiWd915eDfjMxiWQZUWZIxRBFQyZW3BU5zINemUml17iKVtlqVvyIg6BiKNMUGVdxuA1qROdxs58CUHEbRBwUoGLn49453hyouBlHC7eXyP5077zuAVTch/6DnL1ztDtQcTc+Ouydn72BirvhqnjvLkJFGsBEqEgGqEgiCQCgIqACVCTJPdbWUJEidxlPQ0WK3GXnDlQkyT12NUJFotyfjFCRLPfmIlSkzD2ZCBWJAxU3TgIAqAioABUTIu/aGiqmQ+bxNFRMh8w7d6BiQuTd7Q0VkyJnGaFiYuTrIlRMjzxNhIpJAhVXSwIAqAioABWTJ5faGiqmTjbxNFRMnWw6d6Bi8uTS7Q0VMyAPGaFiFuTgIlTMhc7EVJfJg4r5ABWhIi2gItgf/+5be+cqEKiYA+Zerb1NOFLZ9gAqJo2p4Mj2mElsTgQV08bZvnpwp9YEtoSBitng2amVfEloAhVzI9kdVaFidqAzBxABKgJKJFU1C6BinkBFAOYCFQERoCIgAlQERICKgAhQERABKgIiQEVABKgIiAAVARGgIiACVAREgIqACDFUBJmw3IVFHmV239TSTS/DqwEV9003vQyvBlTcN930Mrwa6eUYZApUBESAioAIUBEQASoCIkBFQISNVLy+FEVxYq/qonh4tV60lB++xE/37akoDivktzIyHiPhNqc/fbI+ipvuoi9iQ7ZR8frSfjsV+z7q9gX7o1807NubqeJYunWb5vt53q9gLN2y/evt6XlWur6EmzaXj5/Mj+Kmu+iL2JJtVBS/uurx0/WF/c8tD033omFf2VwVR9IVLyr+y4iZ7vuZpxstw7wYY7nsPoqc7qIvYku2bCu2/1m7r8z84qsP/zG3gh5O9+3H2ZXoaLqixKnnV9FOwq0xp1p7sihhb7oRvoht2FLFUglSGy/4dzW7rTicbv3423l+02skXaFiMbOG7iXc6H/kR5HTjfBFbMOGKrb/TZuuTNGFC6tAFqnoT7ditdP1ZUETyZ+uLHaWqGglzA90/tVLnPGnu/yL2IjtVKxVo9pRkTW7lqg4kG71YBQPMfMrwpYFKtoJN2Yu6yWR7kC6i7+IrdhMRfH/vV/h8RcLVBxKVzRDZ4e6g+m2mW3Dgd9+nt0AcxJu9D/Ly0Rfuku/iM3YSsVKfMv9MKCSI4hnflOD6Yrfxuw2+2C64mPZYxchYfZGmlMtMXEw3YVfxHZspKJqW3k7cxaUisPpvp/ZJ3PrpRv5nd2Z00+46XK5qP05nO6yL2JDtupXVP/fvV3cs1UcS5fZIn4xUdPlncWzu1w8CTeqI+FpQZk4ku6iL2JLtlFR1sLcEN/zs7kqjqZbz3+ONpbu+3nBgz9fwl2k230UNd1FX8SWYDgEIAJUBESAioAIUBEQASoCIkBFQASoCIgAFQERoCIgAlTsU6pnE+WiAbJgGlCxj5yetGz0IJgKVPQg5t3xWXRgM6Cih+sLq5kXDR8Ek4GKPt6ePnx5P4vhQsZMeTbEhb28vhyqBdPygReo6KUNWORgVLa0QiFWV5AjsU6tij88zZ26DYaAil7ezz888ZilLRP5sOjWSxHNsMJSHgRRgYp+6uJRrjcjjRTBNKutmYr0h+enB1T0oxaZkfUzE1C9Ziqido4PVPTTU/Hx0ztfZEFU0FAxPlDRj1axaxWKxUmg4lpART9KRdHFyB+88IcvfNUzqLgGUNFPtyChrKH5tFNVVUPFNYCKfvTamLyLm6vHXXwuH16h4hpARUAEqAiIABUBEaAiIAJUBESAioAIUBEQASoCIkBFQASoCIgAFQERoCIgAlQERPh/0arzAygymnkAAAAASUVORK5CYII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573818" y="1825625"/>
            <a:ext cx="37799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Similar trends in all cities</a:t>
            </a:r>
          </a:p>
          <a:p>
            <a:r>
              <a:rPr lang="en-GB" dirty="0" smtClean="0"/>
              <a:t>Main changes between 2009 and 2012</a:t>
            </a:r>
          </a:p>
          <a:p>
            <a:r>
              <a:rPr lang="en-GB" dirty="0" smtClean="0"/>
              <a:t>Edinburgh is different</a:t>
            </a:r>
          </a:p>
          <a:p>
            <a:r>
              <a:rPr lang="en-GB" dirty="0" smtClean="0"/>
              <a:t>Accelerated centralisation of affluence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1917989"/>
            <a:ext cx="7053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Supplementary results: D with credible interval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36" y="1825625"/>
            <a:ext cx="4334164" cy="4351338"/>
          </a:xfrm>
        </p:spPr>
        <p:txBody>
          <a:bodyPr/>
          <a:lstStyle/>
          <a:p>
            <a:r>
              <a:rPr lang="en-GB" dirty="0" smtClean="0"/>
              <a:t>Fall in segregation, longer term trend</a:t>
            </a:r>
          </a:p>
          <a:p>
            <a:r>
              <a:rPr lang="en-GB" dirty="0" smtClean="0"/>
              <a:t>Most rapid in Edinburgh &amp; Glasgow - convergence</a:t>
            </a:r>
          </a:p>
          <a:p>
            <a:r>
              <a:rPr lang="en-GB" dirty="0" smtClean="0"/>
              <a:t>Least in Aberdeen &amp; Dundee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101418"/>
            <a:ext cx="6606245" cy="40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in income deprivation by distance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0764" y="1825625"/>
            <a:ext cx="3743036" cy="4351338"/>
          </a:xfrm>
        </p:spPr>
        <p:txBody>
          <a:bodyPr/>
          <a:lstStyle/>
          <a:p>
            <a:r>
              <a:rPr lang="en-GB" dirty="0" smtClean="0"/>
              <a:t>Fall in ID concentrated in first 6-10km</a:t>
            </a:r>
          </a:p>
          <a:p>
            <a:r>
              <a:rPr lang="en-GB" dirty="0" smtClean="0"/>
              <a:t>No change after ~ 12k for Aberdeen, Edinburgh, (Dundee)</a:t>
            </a:r>
          </a:p>
          <a:p>
            <a:r>
              <a:rPr lang="en-GB" dirty="0" smtClean="0"/>
              <a:t>Global fall in Glasgow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6" y="1505527"/>
            <a:ext cx="7028874" cy="52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in income deprived population by distance from centre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764" y="1825625"/>
            <a:ext cx="4251036" cy="4351338"/>
          </a:xfrm>
        </p:spPr>
        <p:txBody>
          <a:bodyPr/>
          <a:lstStyle/>
          <a:p>
            <a:r>
              <a:rPr lang="en-GB" dirty="0" smtClean="0"/>
              <a:t>Greatest falls near city centre: ‘Gentrification’</a:t>
            </a:r>
          </a:p>
          <a:p>
            <a:r>
              <a:rPr lang="en-GB" dirty="0" smtClean="0"/>
              <a:t>Largest global fall in Glasgow</a:t>
            </a:r>
          </a:p>
          <a:p>
            <a:r>
              <a:rPr lang="en-GB" dirty="0" smtClean="0"/>
              <a:t>‘Kinks’ in Aberdeen &amp; Dundee: city region/ suburb/rural zones?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1639455"/>
            <a:ext cx="6677890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in total populations by distance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926" y="1825625"/>
            <a:ext cx="4361873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Glasgow: </a:t>
            </a:r>
          </a:p>
          <a:p>
            <a:pPr lvl="1"/>
            <a:r>
              <a:rPr lang="en-GB" dirty="0" smtClean="0"/>
              <a:t>Replacement of poor w/ rich near centre</a:t>
            </a:r>
          </a:p>
          <a:p>
            <a:pPr lvl="1"/>
            <a:r>
              <a:rPr lang="en-GB" dirty="0" smtClean="0"/>
              <a:t>Depopulation/</a:t>
            </a:r>
            <a:r>
              <a:rPr lang="en-GB" dirty="0" err="1" smtClean="0"/>
              <a:t>dedensification</a:t>
            </a:r>
            <a:r>
              <a:rPr lang="en-GB" dirty="0" smtClean="0"/>
              <a:t> further from centre</a:t>
            </a:r>
          </a:p>
          <a:p>
            <a:r>
              <a:rPr lang="en-GB" dirty="0" smtClean="0"/>
              <a:t>Edinburgh:</a:t>
            </a:r>
          </a:p>
          <a:p>
            <a:pPr lvl="1"/>
            <a:r>
              <a:rPr lang="en-GB" dirty="0" smtClean="0"/>
              <a:t>Shift from periphery to centre – disproportionately affluent</a:t>
            </a:r>
          </a:p>
          <a:p>
            <a:r>
              <a:rPr lang="en-GB" dirty="0" smtClean="0"/>
              <a:t>More limited change elsewhere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6" y="1645226"/>
            <a:ext cx="6520392" cy="48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more simply…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509"/>
            <a:ext cx="5912747" cy="3647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63" y="2300509"/>
            <a:ext cx="5877213" cy="3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Reasonable evidence of ‘back-to-the-city’ movements in Scottish cities</a:t>
            </a:r>
          </a:p>
          <a:p>
            <a:r>
              <a:rPr lang="en-GB" dirty="0" smtClean="0"/>
              <a:t>Clear variations between places</a:t>
            </a:r>
          </a:p>
          <a:p>
            <a:pPr lvl="1"/>
            <a:r>
              <a:rPr lang="en-GB" dirty="0" smtClean="0"/>
              <a:t>Edinburgh and the rest</a:t>
            </a:r>
          </a:p>
          <a:p>
            <a:pPr lvl="1"/>
            <a:r>
              <a:rPr lang="en-GB" dirty="0" smtClean="0"/>
              <a:t>Smaller &amp; more clearly defined city limits for Dundee &amp; Aberdeen?</a:t>
            </a:r>
          </a:p>
          <a:p>
            <a:pPr lvl="1"/>
            <a:r>
              <a:rPr lang="en-GB" dirty="0" smtClean="0"/>
              <a:t>Change in Glasgow matters more for change in Scotland due to its size</a:t>
            </a:r>
          </a:p>
          <a:p>
            <a:r>
              <a:rPr lang="en-GB" dirty="0" smtClean="0"/>
              <a:t>Replacement of ID with non-ID populations, rather than strong population growth</a:t>
            </a:r>
          </a:p>
          <a:p>
            <a:r>
              <a:rPr lang="en-GB" dirty="0" smtClean="0"/>
              <a:t>Changes are generally ‘statistically significant’</a:t>
            </a:r>
          </a:p>
          <a:p>
            <a:r>
              <a:rPr lang="en-GB" dirty="0" smtClean="0"/>
              <a:t>Some invariance of ‘bottom line’ to particular measures used</a:t>
            </a:r>
          </a:p>
          <a:p>
            <a:r>
              <a:rPr lang="en-GB" dirty="0" smtClean="0"/>
              <a:t>Using SIMD suggests 2009-2012 important transition point</a:t>
            </a:r>
          </a:p>
          <a:p>
            <a:r>
              <a:rPr lang="en-GB" dirty="0" smtClean="0"/>
              <a:t>Segregation and decentralisation changes are related but perhaps distinct</a:t>
            </a:r>
          </a:p>
          <a:p>
            <a:pPr lvl="1"/>
            <a:r>
              <a:rPr lang="en-GB" dirty="0" smtClean="0"/>
              <a:t>Change in D preceded change in RCI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9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Stereotype (perhaps a US import) that ‘poverty is an urban issue’</a:t>
            </a:r>
          </a:p>
          <a:p>
            <a:pPr lvl="1"/>
            <a:r>
              <a:rPr lang="en-GB" dirty="0" smtClean="0"/>
              <a:t>‘Inner city’ as synonym for poor and crime ridden</a:t>
            </a:r>
          </a:p>
          <a:p>
            <a:pPr lvl="1"/>
            <a:r>
              <a:rPr lang="en-GB" dirty="0" smtClean="0"/>
              <a:t>Selective migration of middle class to the suburbs (‘White Flight’ in US)</a:t>
            </a:r>
          </a:p>
          <a:p>
            <a:pPr lvl="1"/>
            <a:r>
              <a:rPr lang="en-GB" dirty="0" smtClean="0"/>
              <a:t>Abandonment of the city by all who can – ‘doughnut cities’</a:t>
            </a:r>
          </a:p>
          <a:p>
            <a:r>
              <a:rPr lang="en-GB" dirty="0" smtClean="0"/>
              <a:t>Urban Revival</a:t>
            </a:r>
          </a:p>
          <a:p>
            <a:pPr lvl="1"/>
            <a:r>
              <a:rPr lang="en-GB" dirty="0" smtClean="0"/>
              <a:t>Back to the city movements</a:t>
            </a:r>
          </a:p>
          <a:p>
            <a:pPr lvl="1"/>
            <a:r>
              <a:rPr lang="en-GB" dirty="0" smtClean="0"/>
              <a:t>Gentrification</a:t>
            </a:r>
          </a:p>
          <a:p>
            <a:pPr lvl="1"/>
            <a:r>
              <a:rPr lang="en-GB" dirty="0" smtClean="0"/>
              <a:t>Generational shifts in driving</a:t>
            </a:r>
          </a:p>
          <a:p>
            <a:pPr lvl="1"/>
            <a:r>
              <a:rPr lang="en-GB" dirty="0" smtClean="0"/>
              <a:t>Sustainability and amenities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Maps reveal more about spatial patterns of change</a:t>
            </a:r>
          </a:p>
          <a:p>
            <a:pPr lvl="1"/>
            <a:r>
              <a:rPr lang="en-GB" dirty="0" smtClean="0"/>
              <a:t>Influence of big changes in small specialist areas (e.g. zones w/ very high social housing) to global changes</a:t>
            </a:r>
          </a:p>
          <a:p>
            <a:pPr lvl="1"/>
            <a:r>
              <a:rPr lang="en-GB" dirty="0" smtClean="0"/>
              <a:t>Also suggest something about effective city limits (e.g. Dundee; rural Aberdeen)</a:t>
            </a:r>
          </a:p>
          <a:p>
            <a:r>
              <a:rPr lang="en-GB" dirty="0" smtClean="0"/>
              <a:t>English as main economic migrant group: </a:t>
            </a:r>
          </a:p>
          <a:p>
            <a:pPr lvl="1"/>
            <a:r>
              <a:rPr lang="en-GB" dirty="0" smtClean="0"/>
              <a:t>selected to be unlikely to be ID</a:t>
            </a:r>
          </a:p>
          <a:p>
            <a:pPr lvl="1"/>
            <a:r>
              <a:rPr lang="en-GB" dirty="0" err="1" smtClean="0"/>
              <a:t>Englishification</a:t>
            </a:r>
            <a:r>
              <a:rPr lang="en-GB" dirty="0" smtClean="0"/>
              <a:t> of Edinburgh city (especially during the Festival!)</a:t>
            </a:r>
          </a:p>
          <a:p>
            <a:r>
              <a:rPr lang="en-GB" dirty="0" smtClean="0"/>
              <a:t>Have the ID been replaced with non-ID (selective migration), or turned into non-ID? </a:t>
            </a:r>
          </a:p>
          <a:p>
            <a:pPr lvl="1"/>
            <a:r>
              <a:rPr lang="en-GB" dirty="0" smtClean="0"/>
              <a:t>Labour market improvement</a:t>
            </a:r>
          </a:p>
          <a:p>
            <a:pPr lvl="1"/>
            <a:r>
              <a:rPr lang="en-GB" dirty="0" smtClean="0"/>
              <a:t>Affordable housing deterioration; change in housing stock (e.g. Glasgow East)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9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Always…</a:t>
            </a:r>
          </a:p>
          <a:p>
            <a:r>
              <a:rPr lang="en-GB" dirty="0" smtClean="0"/>
              <a:t>From technical report to paper</a:t>
            </a:r>
          </a:p>
          <a:p>
            <a:pPr lvl="1"/>
            <a:r>
              <a:rPr lang="en-GB" dirty="0" smtClean="0"/>
              <a:t>Link to extant literature</a:t>
            </a:r>
          </a:p>
          <a:p>
            <a:pPr lvl="1"/>
            <a:r>
              <a:rPr lang="en-GB" dirty="0" smtClean="0"/>
              <a:t>Further sensitivity analyses</a:t>
            </a:r>
          </a:p>
          <a:p>
            <a:pPr lvl="1"/>
            <a:r>
              <a:rPr lang="en-GB" dirty="0" smtClean="0"/>
              <a:t>Refinements to presentation of results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44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01809" y="2974110"/>
            <a:ext cx="4653170" cy="181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68073" y="3094183"/>
            <a:ext cx="4586906" cy="17733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68073" y="2475345"/>
            <a:ext cx="4433454" cy="2992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68073" y="3094183"/>
            <a:ext cx="4586906" cy="17733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01809" y="2974110"/>
            <a:ext cx="4653170" cy="181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01809" y="3445164"/>
            <a:ext cx="4653170" cy="6465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01809" y="3181927"/>
            <a:ext cx="4653170" cy="1819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01809" y="3445164"/>
            <a:ext cx="4653170" cy="6465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50837" y="1939635"/>
            <a:ext cx="5578764" cy="4045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96026" y="611447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Centrality</a:t>
            </a:r>
            <a:br>
              <a:rPr lang="en-GB" b="1" dirty="0" smtClean="0"/>
            </a:br>
            <a:r>
              <a:rPr lang="en-GB" b="1" dirty="0" smtClean="0"/>
              <a:t>(/Density)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972" y="3777733"/>
            <a:ext cx="12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Congestion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effects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2513" y="3777732"/>
            <a:ext cx="157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Agglomeration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effects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925" y="604944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54979" y="60767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High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3634" y="4825564"/>
            <a:ext cx="4497130" cy="508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41964" y="2410937"/>
            <a:ext cx="4368800" cy="328789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thinking about the above, consider the importance of</a:t>
            </a:r>
          </a:p>
          <a:p>
            <a:pPr lvl="1"/>
            <a:r>
              <a:rPr lang="en-GB" dirty="0" smtClean="0"/>
              <a:t>Price: both housing and affordability</a:t>
            </a:r>
          </a:p>
          <a:p>
            <a:pPr lvl="1"/>
            <a:r>
              <a:rPr lang="en-GB" dirty="0" smtClean="0"/>
              <a:t>Tenure: ‘stickiness’ of social housing; ‘</a:t>
            </a:r>
            <a:r>
              <a:rPr lang="en-GB" dirty="0" err="1" smtClean="0"/>
              <a:t>slippiness</a:t>
            </a:r>
            <a:r>
              <a:rPr lang="en-GB" dirty="0" smtClean="0"/>
              <a:t>’ of private rented</a:t>
            </a:r>
          </a:p>
          <a:p>
            <a:pPr lvl="1"/>
            <a:r>
              <a:rPr lang="en-GB" dirty="0" smtClean="0"/>
              <a:t>Supply of above</a:t>
            </a:r>
          </a:p>
          <a:p>
            <a:pPr lvl="1"/>
            <a:r>
              <a:rPr lang="en-GB" dirty="0" smtClean="0"/>
              <a:t>The influence of history: path dependency</a:t>
            </a:r>
          </a:p>
          <a:p>
            <a:pPr lvl="1"/>
            <a:r>
              <a:rPr lang="en-GB" dirty="0" smtClean="0"/>
              <a:t>Evolving preferences and opportunities:</a:t>
            </a:r>
          </a:p>
          <a:p>
            <a:pPr lvl="2"/>
            <a:r>
              <a:rPr lang="en-GB" dirty="0" smtClean="0"/>
              <a:t>ICT and opportunity costs of car travel</a:t>
            </a:r>
          </a:p>
          <a:p>
            <a:pPr lvl="2"/>
            <a:r>
              <a:rPr lang="en-GB" dirty="0" smtClean="0"/>
              <a:t>Spatial distribution of labour market</a:t>
            </a:r>
          </a:p>
          <a:p>
            <a:pPr lvl="2"/>
            <a:r>
              <a:rPr lang="en-GB" dirty="0" err="1" smtClean="0"/>
              <a:t>Etc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8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1143</Words>
  <Application>Microsoft Office PowerPoint</Application>
  <PresentationFormat>Widescreen</PresentationFormat>
  <Paragraphs>261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Is poverty moving to the suburbs in Scottish Cities?</vt:lpstr>
      <vt:lpstr>Presentation Structure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KLP Findings</vt:lpstr>
      <vt:lpstr>Aims</vt:lpstr>
      <vt:lpstr>Our Data </vt:lpstr>
      <vt:lpstr>Definitions of city centres</vt:lpstr>
      <vt:lpstr>Scotland by nearest city centre</vt:lpstr>
      <vt:lpstr>Results - Maps</vt:lpstr>
      <vt:lpstr>PowerPoint Presentation</vt:lpstr>
      <vt:lpstr>PowerPoint Presentation</vt:lpstr>
      <vt:lpstr>PowerPoint Presentation</vt:lpstr>
      <vt:lpstr>PowerPoint Presentation</vt:lpstr>
      <vt:lpstr>Temporal dependence in income deprivation</vt:lpstr>
      <vt:lpstr>Percent income deprived by city and year</vt:lpstr>
      <vt:lpstr>Main results: RCI with credible interval</vt:lpstr>
      <vt:lpstr>Supplementary results: D with credible interval</vt:lpstr>
      <vt:lpstr>Change in income deprivation by distance</vt:lpstr>
      <vt:lpstr>Change in income deprived population by distance from centre</vt:lpstr>
      <vt:lpstr>Change in total populations by distance</vt:lpstr>
      <vt:lpstr>Put more simply…</vt:lpstr>
      <vt:lpstr>Discussion</vt:lpstr>
      <vt:lpstr>Discussion</vt:lpstr>
      <vt:lpstr>Further work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poverty moving to the suburbs in Scottish Cities?</dc:title>
  <dc:creator>Jonathan Minton</dc:creator>
  <cp:lastModifiedBy>Jonathan Minton</cp:lastModifiedBy>
  <cp:revision>17</cp:revision>
  <dcterms:created xsi:type="dcterms:W3CDTF">2016-10-28T13:42:32Z</dcterms:created>
  <dcterms:modified xsi:type="dcterms:W3CDTF">2016-10-31T11:50:58Z</dcterms:modified>
</cp:coreProperties>
</file>