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1"/>
  </p:sldMasterIdLst>
  <p:notesMasterIdLst>
    <p:notesMasterId r:id="rId29"/>
  </p:notesMasterIdLst>
  <p:sldIdLst>
    <p:sldId id="337" r:id="rId2"/>
    <p:sldId id="379" r:id="rId3"/>
    <p:sldId id="342" r:id="rId4"/>
    <p:sldId id="345" r:id="rId5"/>
    <p:sldId id="346" r:id="rId6"/>
    <p:sldId id="348" r:id="rId7"/>
    <p:sldId id="363" r:id="rId8"/>
    <p:sldId id="380" r:id="rId9"/>
    <p:sldId id="382" r:id="rId10"/>
    <p:sldId id="381" r:id="rId11"/>
    <p:sldId id="385" r:id="rId12"/>
    <p:sldId id="359" r:id="rId13"/>
    <p:sldId id="357" r:id="rId14"/>
    <p:sldId id="358" r:id="rId15"/>
    <p:sldId id="383" r:id="rId16"/>
    <p:sldId id="367" r:id="rId17"/>
    <p:sldId id="365" r:id="rId18"/>
    <p:sldId id="368" r:id="rId19"/>
    <p:sldId id="370" r:id="rId20"/>
    <p:sldId id="356" r:id="rId21"/>
    <p:sldId id="374" r:id="rId22"/>
    <p:sldId id="371" r:id="rId23"/>
    <p:sldId id="376" r:id="rId24"/>
    <p:sldId id="375" r:id="rId25"/>
    <p:sldId id="373" r:id="rId26"/>
    <p:sldId id="378" r:id="rId27"/>
    <p:sldId id="34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iona Skillen" initials="f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68" autoAdjust="0"/>
    <p:restoredTop sz="46481" autoAdjust="0"/>
  </p:normalViewPr>
  <p:slideViewPr>
    <p:cSldViewPr>
      <p:cViewPr>
        <p:scale>
          <a:sx n="72" d="100"/>
          <a:sy n="72" d="100"/>
        </p:scale>
        <p:origin x="-222" y="-72"/>
      </p:cViewPr>
      <p:guideLst>
        <p:guide orient="horz" pos="2160"/>
        <p:guide pos="2880"/>
      </p:guideLst>
    </p:cSldViewPr>
  </p:slid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174432-4234-4249-B987-D3256846F51F}" type="datetimeFigureOut">
              <a:rPr lang="en-US" smtClean="0"/>
              <a:t>9/23/2016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3B4FAD-912C-4143-95EF-CDA334AEAC81}" type="slidenum">
              <a:rPr lang="en-US" smtClean="0"/>
              <a:t>‹#›</a:t>
            </a:fld>
            <a:endParaRPr lang="en-US"/>
          </a:p>
        </p:txBody>
      </p:sp>
    </p:spTree>
    <p:extLst>
      <p:ext uri="{BB962C8B-B14F-4D97-AF65-F5344CB8AC3E}">
        <p14:creationId xmlns:p14="http://schemas.microsoft.com/office/powerpoint/2010/main" val="42905481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B4FAD-912C-4143-95EF-CDA334AEAC81}" type="slidenum">
              <a:rPr lang="en-US" smtClean="0"/>
              <a:t>3</a:t>
            </a:fld>
            <a:endParaRPr lang="en-US"/>
          </a:p>
        </p:txBody>
      </p:sp>
    </p:spTree>
    <p:extLst>
      <p:ext uri="{BB962C8B-B14F-4D97-AF65-F5344CB8AC3E}">
        <p14:creationId xmlns:p14="http://schemas.microsoft.com/office/powerpoint/2010/main" val="1029071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53B4FAD-912C-4143-95EF-CDA334AEAC81}" type="slidenum">
              <a:rPr lang="en-US" smtClean="0"/>
              <a:t>12</a:t>
            </a:fld>
            <a:endParaRPr lang="en-US"/>
          </a:p>
        </p:txBody>
      </p:sp>
    </p:spTree>
    <p:extLst>
      <p:ext uri="{BB962C8B-B14F-4D97-AF65-F5344CB8AC3E}">
        <p14:creationId xmlns:p14="http://schemas.microsoft.com/office/powerpoint/2010/main" val="2590669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53B4FAD-912C-4143-95EF-CDA334AEAC81}" type="slidenum">
              <a:rPr lang="en-US" smtClean="0"/>
              <a:t>13</a:t>
            </a:fld>
            <a:endParaRPr lang="en-US"/>
          </a:p>
        </p:txBody>
      </p:sp>
    </p:spTree>
    <p:extLst>
      <p:ext uri="{BB962C8B-B14F-4D97-AF65-F5344CB8AC3E}">
        <p14:creationId xmlns:p14="http://schemas.microsoft.com/office/powerpoint/2010/main" val="2590669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GENDER</a:t>
            </a:r>
          </a:p>
          <a:p>
            <a:endParaRPr lang="en-US" dirty="0" smtClean="0"/>
          </a:p>
          <a:p>
            <a:r>
              <a:rPr lang="en-US" dirty="0" smtClean="0"/>
              <a:t>GETTING A LICENCE IS A BARRIER, PARTICULARLY FOR WOMEN</a:t>
            </a:r>
          </a:p>
          <a:p>
            <a:r>
              <a:rPr lang="en-US" dirty="0" smtClean="0"/>
              <a:t>ONCE YOU HAVE A LICENCE, AGE (££ that comes with age) IS MORE OF AN ISSUE FOR TRANSITIONING TO ACCESS FOR</a:t>
            </a:r>
            <a:r>
              <a:rPr lang="en-US" baseline="0" dirty="0" smtClean="0"/>
              <a:t> THOSE BORN LATE 60s onwards?</a:t>
            </a:r>
          </a:p>
          <a:p>
            <a:r>
              <a:rPr lang="en-US" baseline="0" dirty="0" smtClean="0"/>
              <a:t>What is the differentiating factor in that cohort effect for </a:t>
            </a:r>
            <a:r>
              <a:rPr lang="en-US" baseline="0" dirty="0" err="1" smtClean="0"/>
              <a:t>licence</a:t>
            </a:r>
            <a:r>
              <a:rPr lang="en-US" baseline="0" dirty="0" smtClean="0"/>
              <a:t>? </a:t>
            </a:r>
            <a:endParaRPr lang="en-US" dirty="0" smtClean="0"/>
          </a:p>
          <a:p>
            <a:endParaRPr lang="en-US" dirty="0" smtClean="0"/>
          </a:p>
          <a:p>
            <a:endParaRPr lang="en-US" dirty="0" smtClean="0"/>
          </a:p>
          <a:p>
            <a:endParaRPr lang="en-US" dirty="0" smtClean="0"/>
          </a:p>
          <a:p>
            <a:r>
              <a:rPr lang="en-GB" sz="1200" kern="1200" dirty="0" smtClean="0">
                <a:solidFill>
                  <a:schemeClr val="tx1"/>
                </a:solidFill>
                <a:effectLst/>
                <a:latin typeface="+mn-lt"/>
                <a:ea typeface="+mn-ea"/>
                <a:cs typeface="+mn-cs"/>
              </a:rPr>
              <a:t>Evidence of historic cohort effects for females</a:t>
            </a:r>
          </a:p>
          <a:p>
            <a:r>
              <a:rPr lang="en-GB" sz="1200" kern="1200" dirty="0" smtClean="0">
                <a:solidFill>
                  <a:schemeClr val="tx1"/>
                </a:solidFill>
                <a:effectLst/>
                <a:latin typeface="+mn-lt"/>
                <a:ea typeface="+mn-ea"/>
                <a:cs typeface="+mn-cs"/>
              </a:rPr>
              <a:t>		Around 70% of women born up to around 1940 (55 in 1995) had driving licences. This rose to around 80% for women born around 5 years later (1945 cohort, 50 in 1995), and to around 90% for women born 10 years later still (1955 cohort, 40 in 1995). The rates stabilised at this 90% level for cohorts born between 1955 and around 1970/1975 (25 in 1995), both for newer cohorts seem to have fallen to around 80%. </a:t>
            </a:r>
          </a:p>
          <a:p>
            <a:r>
              <a:rPr lang="en-GB" sz="1200" kern="1200" dirty="0" smtClean="0">
                <a:solidFill>
                  <a:schemeClr val="tx1"/>
                </a:solidFill>
                <a:effectLst/>
                <a:latin typeface="+mn-lt"/>
                <a:ea typeface="+mn-ea"/>
                <a:cs typeface="+mn-cs"/>
              </a:rPr>
              <a:t>	For males driving licence ownership rates have long been over 90%, and seem to be in the 95%+ range for most cohorts born between around 1945 and 1970. For males born after this period there is evidence of a steady decline in driving licence ownership, to around 90% for cohorts born around 1975, to around 80% or lower for cohorts born around 1985 and later. </a:t>
            </a:r>
          </a:p>
          <a:p>
            <a:endParaRPr lang="en-US" dirty="0" smtClean="0"/>
          </a:p>
          <a:p>
            <a:endParaRPr lang="en-US" dirty="0" smtClean="0"/>
          </a:p>
          <a:p>
            <a:r>
              <a:rPr lang="en-GB" sz="1200" i="1" kern="1200" dirty="0" smtClean="0">
                <a:solidFill>
                  <a:schemeClr val="tx1"/>
                </a:solidFill>
                <a:effectLst/>
                <a:latin typeface="+mn-lt"/>
                <a:ea typeface="+mn-ea"/>
                <a:cs typeface="+mn-cs"/>
              </a:rPr>
              <a:t>10– proportion of drivers driving, by age, year and sex</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For both males and females there is evidence of a historic cohort effect of successive cohorts with driving licences choosing to drive. For women this increased from around 20% for cohorts born around 1915, to 40% for those born around 1920, then around 57% for those born around 1925, and 75%-80% for those born after around 1935. Up until the early 2000s, rates for most female cohorts stabilised at around 80%, then increased to around 90% thereafter from around the age of 26 years onwards. A similar kind of historic cohort effect is evident for males, but without any period-based change in the 2000s, and with rates typically in the low 90%s. </a:t>
            </a:r>
          </a:p>
          <a:p>
            <a:r>
              <a:rPr lang="en-GB" sz="1200" kern="1200" dirty="0" smtClean="0">
                <a:solidFill>
                  <a:schemeClr val="tx1"/>
                </a:solidFill>
                <a:effectLst/>
                <a:latin typeface="+mn-lt"/>
                <a:ea typeface="+mn-ea"/>
                <a:cs typeface="+mn-cs"/>
              </a:rPr>
              <a:t>	At younger ages, between around the ages of 17 and 30, there has been great consistency over time in the proportion of people with driving licences who drive, with rates typically around 40% for teenagers, moving to slightly over 50% in the early 20s, then up to the high 80%s/low 90%s by the age of 30. </a:t>
            </a:r>
          </a:p>
          <a:p>
            <a:endParaRPr lang="en-US" dirty="0" smtClean="0"/>
          </a:p>
        </p:txBody>
      </p:sp>
      <p:sp>
        <p:nvSpPr>
          <p:cNvPr id="4" name="Slide Number Placeholder 3"/>
          <p:cNvSpPr>
            <a:spLocks noGrp="1"/>
          </p:cNvSpPr>
          <p:nvPr>
            <p:ph type="sldNum" sz="quarter" idx="10"/>
          </p:nvPr>
        </p:nvSpPr>
        <p:spPr/>
        <p:txBody>
          <a:bodyPr/>
          <a:lstStyle/>
          <a:p>
            <a:fld id="{553B4FAD-912C-4143-95EF-CDA334AEAC81}" type="slidenum">
              <a:rPr lang="en-US" smtClean="0"/>
              <a:t>14</a:t>
            </a:fld>
            <a:endParaRPr lang="en-US"/>
          </a:p>
        </p:txBody>
      </p:sp>
    </p:spTree>
    <p:extLst>
      <p:ext uri="{BB962C8B-B14F-4D97-AF65-F5344CB8AC3E}">
        <p14:creationId xmlns:p14="http://schemas.microsoft.com/office/powerpoint/2010/main" val="2590669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URBAN Theory: maybe women</a:t>
            </a:r>
            <a:r>
              <a:rPr lang="en-US" baseline="0" dirty="0" smtClean="0"/>
              <a:t> just don’t like driving?</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53B4FAD-912C-4143-95EF-CDA334AEAC81}" type="slidenum">
              <a:rPr lang="en-US" smtClean="0"/>
              <a:t>15</a:t>
            </a:fld>
            <a:endParaRPr lang="en-US"/>
          </a:p>
        </p:txBody>
      </p:sp>
    </p:spTree>
    <p:extLst>
      <p:ext uri="{BB962C8B-B14F-4D97-AF65-F5344CB8AC3E}">
        <p14:creationId xmlns:p14="http://schemas.microsoft.com/office/powerpoint/2010/main" val="4073836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B4FAD-912C-4143-95EF-CDA334AEAC81}" type="slidenum">
              <a:rPr lang="en-US" smtClean="0"/>
              <a:t>16</a:t>
            </a:fld>
            <a:endParaRPr lang="en-US"/>
          </a:p>
        </p:txBody>
      </p:sp>
    </p:spTree>
    <p:extLst>
      <p:ext uri="{BB962C8B-B14F-4D97-AF65-F5344CB8AC3E}">
        <p14:creationId xmlns:p14="http://schemas.microsoft.com/office/powerpoint/2010/main" val="4073836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URBAN</a:t>
            </a:r>
          </a:p>
          <a:p>
            <a:r>
              <a:rPr lang="en-US" dirty="0" smtClean="0"/>
              <a:t>Suggest choice to drive in women rather than dislike!</a:t>
            </a:r>
          </a:p>
          <a:p>
            <a:endParaRPr lang="en-US" dirty="0" smtClean="0"/>
          </a:p>
        </p:txBody>
      </p:sp>
      <p:sp>
        <p:nvSpPr>
          <p:cNvPr id="4" name="Slide Number Placeholder 3"/>
          <p:cNvSpPr>
            <a:spLocks noGrp="1"/>
          </p:cNvSpPr>
          <p:nvPr>
            <p:ph type="sldNum" sz="quarter" idx="10"/>
          </p:nvPr>
        </p:nvSpPr>
        <p:spPr/>
        <p:txBody>
          <a:bodyPr/>
          <a:lstStyle/>
          <a:p>
            <a:fld id="{553B4FAD-912C-4143-95EF-CDA334AEAC81}" type="slidenum">
              <a:rPr lang="en-US" smtClean="0"/>
              <a:t>17</a:t>
            </a:fld>
            <a:endParaRPr lang="en-US"/>
          </a:p>
        </p:txBody>
      </p:sp>
    </p:spTree>
    <p:extLst>
      <p:ext uri="{BB962C8B-B14F-4D97-AF65-F5344CB8AC3E}">
        <p14:creationId xmlns:p14="http://schemas.microsoft.com/office/powerpoint/2010/main" val="4073836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B4FAD-912C-4143-95EF-CDA334AEAC81}" type="slidenum">
              <a:rPr lang="en-US" smtClean="0"/>
              <a:t>18</a:t>
            </a:fld>
            <a:endParaRPr lang="en-US"/>
          </a:p>
        </p:txBody>
      </p:sp>
    </p:spTree>
    <p:extLst>
      <p:ext uri="{BB962C8B-B14F-4D97-AF65-F5344CB8AC3E}">
        <p14:creationId xmlns:p14="http://schemas.microsoft.com/office/powerpoint/2010/main" val="4073836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B4FAD-912C-4143-95EF-CDA334AEAC81}" type="slidenum">
              <a:rPr lang="en-US" smtClean="0"/>
              <a:t>19</a:t>
            </a:fld>
            <a:endParaRPr lang="en-US"/>
          </a:p>
        </p:txBody>
      </p:sp>
    </p:spTree>
    <p:extLst>
      <p:ext uri="{BB962C8B-B14F-4D97-AF65-F5344CB8AC3E}">
        <p14:creationId xmlns:p14="http://schemas.microsoft.com/office/powerpoint/2010/main" val="407383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B4FAD-912C-4143-95EF-CDA334AEAC81}" type="slidenum">
              <a:rPr lang="en-US" smtClean="0"/>
              <a:t>20</a:t>
            </a:fld>
            <a:endParaRPr lang="en-US"/>
          </a:p>
        </p:txBody>
      </p:sp>
    </p:spTree>
    <p:extLst>
      <p:ext uri="{BB962C8B-B14F-4D97-AF65-F5344CB8AC3E}">
        <p14:creationId xmlns:p14="http://schemas.microsoft.com/office/powerpoint/2010/main" val="356154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B4FAD-912C-4143-95EF-CDA334AEAC81}" type="slidenum">
              <a:rPr lang="en-US" smtClean="0"/>
              <a:t>21</a:t>
            </a:fld>
            <a:endParaRPr lang="en-US"/>
          </a:p>
        </p:txBody>
      </p:sp>
    </p:spTree>
    <p:extLst>
      <p:ext uri="{BB962C8B-B14F-4D97-AF65-F5344CB8AC3E}">
        <p14:creationId xmlns:p14="http://schemas.microsoft.com/office/powerpoint/2010/main" val="356154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B4FAD-912C-4143-95EF-CDA334AEAC81}" type="slidenum">
              <a:rPr lang="en-US" smtClean="0"/>
              <a:t>4</a:t>
            </a:fld>
            <a:endParaRPr lang="en-US"/>
          </a:p>
        </p:txBody>
      </p:sp>
    </p:spTree>
    <p:extLst>
      <p:ext uri="{BB962C8B-B14F-4D97-AF65-F5344CB8AC3E}">
        <p14:creationId xmlns:p14="http://schemas.microsoft.com/office/powerpoint/2010/main" val="1029071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B4FAD-912C-4143-95EF-CDA334AEAC81}" type="slidenum">
              <a:rPr lang="en-US" smtClean="0"/>
              <a:t>22</a:t>
            </a:fld>
            <a:endParaRPr lang="en-US"/>
          </a:p>
        </p:txBody>
      </p:sp>
    </p:spTree>
    <p:extLst>
      <p:ext uri="{BB962C8B-B14F-4D97-AF65-F5344CB8AC3E}">
        <p14:creationId xmlns:p14="http://schemas.microsoft.com/office/powerpoint/2010/main" val="356154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i="0" kern="1200" dirty="0" smtClean="0">
              <a:solidFill>
                <a:schemeClr val="tx1"/>
              </a:solidFill>
              <a:effectLst/>
              <a:latin typeface="+mn-lt"/>
              <a:ea typeface="+mn-ea"/>
              <a:cs typeface="+mn-cs"/>
            </a:endParaRPr>
          </a:p>
          <a:p>
            <a:endParaRPr lang="en-GB" sz="1200" i="1" kern="1200" dirty="0" smtClean="0">
              <a:solidFill>
                <a:schemeClr val="tx1"/>
              </a:solidFill>
              <a:effectLst/>
              <a:latin typeface="+mn-lt"/>
              <a:ea typeface="+mn-ea"/>
              <a:cs typeface="+mn-cs"/>
            </a:endParaRPr>
          </a:p>
          <a:p>
            <a:endParaRPr lang="en-GB" sz="1200" i="1" kern="1200" dirty="0" smtClean="0">
              <a:solidFill>
                <a:schemeClr val="tx1"/>
              </a:solidFill>
              <a:effectLst/>
              <a:latin typeface="+mn-lt"/>
              <a:ea typeface="+mn-ea"/>
              <a:cs typeface="+mn-cs"/>
            </a:endParaRPr>
          </a:p>
          <a:p>
            <a:r>
              <a:rPr lang="en-GB" sz="1200" i="1" kern="1200" dirty="0" smtClean="0">
                <a:solidFill>
                  <a:schemeClr val="tx1"/>
                </a:solidFill>
                <a:effectLst/>
                <a:latin typeface="+mn-lt"/>
                <a:ea typeface="+mn-ea"/>
                <a:cs typeface="+mn-cs"/>
              </a:rPr>
              <a:t>09 – proportion of </a:t>
            </a:r>
            <a:r>
              <a:rPr lang="en-GB" sz="1200" i="1" kern="1200" dirty="0" err="1" smtClean="0">
                <a:solidFill>
                  <a:schemeClr val="tx1"/>
                </a:solidFill>
                <a:effectLst/>
                <a:latin typeface="+mn-lt"/>
                <a:ea typeface="+mn-ea"/>
                <a:cs typeface="+mn-cs"/>
              </a:rPr>
              <a:t>dlos</a:t>
            </a:r>
            <a:r>
              <a:rPr lang="en-GB" sz="1200" i="1" kern="1200" dirty="0" smtClean="0">
                <a:solidFill>
                  <a:schemeClr val="tx1"/>
                </a:solidFill>
                <a:effectLst/>
                <a:latin typeface="+mn-lt"/>
                <a:ea typeface="+mn-ea"/>
                <a:cs typeface="+mn-cs"/>
              </a:rPr>
              <a:t>, by age, year, sex, highest </a:t>
            </a:r>
            <a:r>
              <a:rPr lang="en-GB" sz="1200" i="1" kern="1200" dirty="0" err="1" smtClean="0">
                <a:solidFill>
                  <a:schemeClr val="tx1"/>
                </a:solidFill>
                <a:effectLst/>
                <a:latin typeface="+mn-lt"/>
                <a:ea typeface="+mn-ea"/>
                <a:cs typeface="+mn-cs"/>
              </a:rPr>
              <a:t>qual</a:t>
            </a:r>
            <a:endParaRPr lang="en-GB" sz="1200" kern="1200" dirty="0" smtClean="0">
              <a:solidFill>
                <a:schemeClr val="tx1"/>
              </a:solidFill>
              <a:effectLst/>
              <a:latin typeface="+mn-lt"/>
              <a:ea typeface="+mn-ea"/>
              <a:cs typeface="+mn-cs"/>
            </a:endParaRPr>
          </a:p>
          <a:p>
            <a:r>
              <a:rPr lang="en-GB" sz="1200" i="1" kern="120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The highest educational qualification strongly mediates the rates of female driving licence ownership, whereas for males rates of driving licence ownership had long been similar regardless of highest qualification, though somewhat (perhaps around 5%) lower with lower qualification levels. </a:t>
            </a:r>
          </a:p>
          <a:p>
            <a:r>
              <a:rPr lang="en-GB" sz="1200" kern="1200" dirty="0" smtClean="0">
                <a:solidFill>
                  <a:schemeClr val="tx1"/>
                </a:solidFill>
                <a:effectLst/>
                <a:latin typeface="+mn-lt"/>
                <a:ea typeface="+mn-ea"/>
                <a:cs typeface="+mn-cs"/>
              </a:rPr>
              <a:t>For older female cohorts, and compared with those with higher qualifications (who had close to 100% driving licence rates), those with intermediate qualifications had around a 15% lower driving licence rate (around 80%), and for those with no further qualifications were around 15-20% lower still (around 55-60%). There was evidence of ‘catch up’ to high qualification levels for females with intermediate qualifications amongst cohorts born between around 1945 and 1970, with driving licence levels reaching around 95%, then a decline to around 80%, falling perhaps to the low 70%s, for later cohorts. Much weaker evidence of ‘catch up’ for women with no further education was reported, and for cohorts born after around 1970 levels have declined steadily to under 50%. </a:t>
            </a:r>
          </a:p>
          <a:p>
            <a:r>
              <a:rPr lang="en-GB" sz="1200" kern="1200" dirty="0" smtClean="0">
                <a:solidFill>
                  <a:schemeClr val="tx1"/>
                </a:solidFill>
                <a:effectLst/>
                <a:latin typeface="+mn-lt"/>
                <a:ea typeface="+mn-ea"/>
                <a:cs typeface="+mn-cs"/>
              </a:rPr>
              <a:t>For males there has also been evidence of declining driving licence rates for cohorts born after around 1970-1975, most clearly evident for those with intermediate qualifications (a fall from around 97% to 90% then around 80%), then for those with no further qualifications (which seem to be to a lower level, but ‘noisier’ due to fewer observations), and to a lesser extent for those with higher educational qualifications. </a:t>
            </a:r>
          </a:p>
          <a:p>
            <a:endParaRPr lang="en-US" dirty="0" smtClean="0"/>
          </a:p>
          <a:p>
            <a:endParaRPr lang="en-US" dirty="0" smtClean="0"/>
          </a:p>
          <a:p>
            <a:r>
              <a:rPr lang="en-GB" sz="1200" i="1" kern="1200" dirty="0" smtClean="0">
                <a:solidFill>
                  <a:schemeClr val="tx1"/>
                </a:solidFill>
                <a:effectLst/>
                <a:latin typeface="+mn-lt"/>
                <a:ea typeface="+mn-ea"/>
                <a:cs typeface="+mn-cs"/>
              </a:rPr>
              <a:t>12– proportion of drivers driving, by age, year, sex, and highest educational qualifications</a:t>
            </a:r>
            <a:endParaRPr lang="en-GB" sz="1200" kern="1200" dirty="0" smtClean="0">
              <a:solidFill>
                <a:schemeClr val="tx1"/>
              </a:solidFill>
              <a:effectLst/>
              <a:latin typeface="+mn-lt"/>
              <a:ea typeface="+mn-ea"/>
              <a:cs typeface="+mn-cs"/>
            </a:endParaRPr>
          </a:p>
          <a:p>
            <a:r>
              <a:rPr lang="en-GB" sz="1200" i="1" kern="120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The period-based change, occurring in the early 2000s, towards increased proportions of females born between around 1945 and 1970 who have driving licences driving, is most evident in females with intermediate qualifications levels, though also amongst other educational categories. </a:t>
            </a:r>
          </a:p>
          <a:p>
            <a:r>
              <a:rPr lang="en-GB" sz="1200" kern="1200" dirty="0" smtClean="0">
                <a:solidFill>
                  <a:schemeClr val="tx1"/>
                </a:solidFill>
                <a:effectLst/>
                <a:latin typeface="+mn-lt"/>
                <a:ea typeface="+mn-ea"/>
                <a:cs typeface="+mn-cs"/>
              </a:rPr>
              <a:t>	The historic trend towards successive cohorts with driving licences, born up to around 1940, driving, is most clearly evident in those with no further education, especially for females; it is evident to a lesser extent for those with intermediate qualifications but not for those with the highest educational qualifications (although the patches of white indicate missing data, as historically far fewer people had degrees than in more recent years). </a:t>
            </a:r>
          </a:p>
          <a:p>
            <a:r>
              <a:rPr lang="en-GB" sz="1200" kern="1200" dirty="0" smtClean="0">
                <a:solidFill>
                  <a:schemeClr val="tx1"/>
                </a:solidFill>
                <a:effectLst/>
                <a:latin typeface="+mn-lt"/>
                <a:ea typeface="+mn-ea"/>
                <a:cs typeface="+mn-cs"/>
              </a:rPr>
              <a:t>	The greatest difference between genders in drivers driving  appears to be in those with no further education. For those with intermediate and higher qualifications the main change is an age effect, between around the age of 17 and 30 years. </a:t>
            </a:r>
          </a:p>
          <a:p>
            <a:endParaRPr lang="en-US" dirty="0"/>
          </a:p>
        </p:txBody>
      </p:sp>
      <p:sp>
        <p:nvSpPr>
          <p:cNvPr id="4" name="Slide Number Placeholder 3"/>
          <p:cNvSpPr>
            <a:spLocks noGrp="1"/>
          </p:cNvSpPr>
          <p:nvPr>
            <p:ph type="sldNum" sz="quarter" idx="10"/>
          </p:nvPr>
        </p:nvSpPr>
        <p:spPr/>
        <p:txBody>
          <a:bodyPr/>
          <a:lstStyle/>
          <a:p>
            <a:fld id="{553B4FAD-912C-4143-95EF-CDA334AEAC81}" type="slidenum">
              <a:rPr lang="en-US" smtClean="0"/>
              <a:t>23</a:t>
            </a:fld>
            <a:endParaRPr lang="en-US"/>
          </a:p>
        </p:txBody>
      </p:sp>
    </p:spTree>
    <p:extLst>
      <p:ext uri="{BB962C8B-B14F-4D97-AF65-F5344CB8AC3E}">
        <p14:creationId xmlns:p14="http://schemas.microsoft.com/office/powerpoint/2010/main" val="3561541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B4FAD-912C-4143-95EF-CDA334AEAC81}" type="slidenum">
              <a:rPr lang="en-US" smtClean="0"/>
              <a:t>24</a:t>
            </a:fld>
            <a:endParaRPr lang="en-US"/>
          </a:p>
        </p:txBody>
      </p:sp>
    </p:spTree>
    <p:extLst>
      <p:ext uri="{BB962C8B-B14F-4D97-AF65-F5344CB8AC3E}">
        <p14:creationId xmlns:p14="http://schemas.microsoft.com/office/powerpoint/2010/main" val="356154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B4FAD-912C-4143-95EF-CDA334AEAC81}" type="slidenum">
              <a:rPr lang="en-US" smtClean="0"/>
              <a:t>25</a:t>
            </a:fld>
            <a:endParaRPr lang="en-US"/>
          </a:p>
        </p:txBody>
      </p:sp>
    </p:spTree>
    <p:extLst>
      <p:ext uri="{BB962C8B-B14F-4D97-AF65-F5344CB8AC3E}">
        <p14:creationId xmlns:p14="http://schemas.microsoft.com/office/powerpoint/2010/main" val="356154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B4FAD-912C-4143-95EF-CDA334AEAC81}" type="slidenum">
              <a:rPr lang="en-US" smtClean="0"/>
              <a:t>26</a:t>
            </a:fld>
            <a:endParaRPr lang="en-US"/>
          </a:p>
        </p:txBody>
      </p:sp>
    </p:spTree>
    <p:extLst>
      <p:ext uri="{BB962C8B-B14F-4D97-AF65-F5344CB8AC3E}">
        <p14:creationId xmlns:p14="http://schemas.microsoft.com/office/powerpoint/2010/main" val="10290713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BHPS/US, can follow individuals over time (though not something we've done here) to better explore mobility over the life course. For example, we could look at whether individual life events, such as getting married, or birth of first child, influence whether people either get a </a:t>
            </a:r>
            <a:r>
              <a:rPr lang="en-US" dirty="0" err="1" smtClean="0"/>
              <a:t>licence</a:t>
            </a:r>
            <a:r>
              <a:rPr lang="en-US" dirty="0" smtClean="0"/>
              <a:t> or own a car. </a:t>
            </a:r>
          </a:p>
          <a:p>
            <a:r>
              <a:rPr lang="en-US" dirty="0" smtClean="0"/>
              <a:t>Can correlate with many other individual and household level variables such as tenure and health.</a:t>
            </a:r>
          </a:p>
          <a:p>
            <a:r>
              <a:rPr lang="en-US" dirty="0" smtClean="0"/>
              <a:t>Slightly more </a:t>
            </a:r>
            <a:r>
              <a:rPr lang="en-US" dirty="0" err="1" smtClean="0"/>
              <a:t>disagregated</a:t>
            </a:r>
            <a:r>
              <a:rPr lang="en-US" dirty="0" smtClean="0"/>
              <a:t> data on educational qualifications.</a:t>
            </a:r>
          </a:p>
          <a:p>
            <a:r>
              <a:rPr lang="en-US" dirty="0" smtClean="0"/>
              <a:t>Possibly a more consistent set of questions over time. </a:t>
            </a:r>
          </a:p>
          <a:p>
            <a:r>
              <a:rPr lang="en-US" dirty="0" smtClean="0"/>
              <a:t>(Based on the lookup table): in NTS it looks like whether people own a </a:t>
            </a:r>
            <a:r>
              <a:rPr lang="en-US" dirty="0" err="1" smtClean="0"/>
              <a:t>licence</a:t>
            </a:r>
            <a:r>
              <a:rPr lang="en-US" dirty="0" smtClean="0"/>
              <a:t> isn't asked directly, but a response to a question "Difficulties with using car for journeys to work", so people who don't have a </a:t>
            </a:r>
            <a:r>
              <a:rPr lang="en-US" dirty="0" err="1" smtClean="0"/>
              <a:t>licence</a:t>
            </a:r>
            <a:r>
              <a:rPr lang="en-US" dirty="0" smtClean="0"/>
              <a:t> may choose a different option. </a:t>
            </a:r>
          </a:p>
          <a:p>
            <a:endParaRPr lang="en-US" dirty="0"/>
          </a:p>
        </p:txBody>
      </p:sp>
      <p:sp>
        <p:nvSpPr>
          <p:cNvPr id="4" name="Slide Number Placeholder 3"/>
          <p:cNvSpPr>
            <a:spLocks noGrp="1"/>
          </p:cNvSpPr>
          <p:nvPr>
            <p:ph type="sldNum" sz="quarter" idx="10"/>
          </p:nvPr>
        </p:nvSpPr>
        <p:spPr/>
        <p:txBody>
          <a:bodyPr/>
          <a:lstStyle/>
          <a:p>
            <a:fld id="{78AE44CD-7720-D24D-A700-75E06981D517}" type="slidenum">
              <a:rPr lang="en-US" smtClean="0"/>
              <a:t>27</a:t>
            </a:fld>
            <a:endParaRPr lang="en-US"/>
          </a:p>
        </p:txBody>
      </p:sp>
    </p:spTree>
    <p:extLst>
      <p:ext uri="{BB962C8B-B14F-4D97-AF65-F5344CB8AC3E}">
        <p14:creationId xmlns:p14="http://schemas.microsoft.com/office/powerpoint/2010/main" val="2426941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solidFill>
                <a:srgbClr val="E1DFD1"/>
              </a:solidFill>
            </a:endParaRPr>
          </a:p>
          <a:p>
            <a:pPr marL="285750" indent="-285750">
              <a:buFontTx/>
              <a:buChar char="-"/>
            </a:pPr>
            <a:r>
              <a:rPr lang="en-US" sz="1200" dirty="0" smtClean="0">
                <a:solidFill>
                  <a:srgbClr val="E1DFD1"/>
                </a:solidFill>
              </a:rPr>
              <a:t>Proxy, educational qualifications (parental income/ earning potential)</a:t>
            </a:r>
          </a:p>
          <a:p>
            <a:endParaRPr lang="en-US" dirty="0"/>
          </a:p>
        </p:txBody>
      </p:sp>
      <p:sp>
        <p:nvSpPr>
          <p:cNvPr id="4" name="Slide Number Placeholder 3"/>
          <p:cNvSpPr>
            <a:spLocks noGrp="1"/>
          </p:cNvSpPr>
          <p:nvPr>
            <p:ph type="sldNum" sz="quarter" idx="10"/>
          </p:nvPr>
        </p:nvSpPr>
        <p:spPr/>
        <p:txBody>
          <a:bodyPr/>
          <a:lstStyle/>
          <a:p>
            <a:fld id="{553B4FAD-912C-4143-95EF-CDA334AEAC81}" type="slidenum">
              <a:rPr lang="en-US" smtClean="0"/>
              <a:t>5</a:t>
            </a:fld>
            <a:endParaRPr lang="en-US"/>
          </a:p>
        </p:txBody>
      </p:sp>
    </p:spTree>
    <p:extLst>
      <p:ext uri="{BB962C8B-B14F-4D97-AF65-F5344CB8AC3E}">
        <p14:creationId xmlns:p14="http://schemas.microsoft.com/office/powerpoint/2010/main" val="3748009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using 1993-2009</a:t>
            </a:r>
          </a:p>
          <a:p>
            <a:r>
              <a:rPr lang="en-US" dirty="0" smtClean="0"/>
              <a:t>Understanding population</a:t>
            </a:r>
            <a:r>
              <a:rPr lang="en-US" baseline="0" dirty="0" smtClean="0"/>
              <a:t> processes</a:t>
            </a:r>
          </a:p>
          <a:p>
            <a:r>
              <a:rPr lang="en-US" sz="1200" b="0" i="0" u="none" strike="noStrike" kern="1200" baseline="0" dirty="0" smtClean="0">
                <a:solidFill>
                  <a:schemeClr val="tx1"/>
                </a:solidFill>
                <a:latin typeface="+mn-lt"/>
                <a:ea typeface="+mn-ea"/>
                <a:cs typeface="+mn-cs"/>
              </a:rPr>
              <a:t>The term Lexis surface has been introduced by Arthur and </a:t>
            </a:r>
            <a:r>
              <a:rPr lang="en-US" sz="1200" b="0" i="0" u="none" strike="noStrike" kern="1200" baseline="0" dirty="0" err="1" smtClean="0">
                <a:solidFill>
                  <a:schemeClr val="tx1"/>
                </a:solidFill>
                <a:latin typeface="+mn-lt"/>
                <a:ea typeface="+mn-ea"/>
                <a:cs typeface="+mn-cs"/>
              </a:rPr>
              <a:t>Vaupel</a:t>
            </a:r>
            <a:r>
              <a:rPr lang="en-US" sz="1200" b="0" i="0" u="none" strike="noStrike" kern="1200" baseline="0" dirty="0" smtClean="0">
                <a:solidFill>
                  <a:schemeClr val="tx1"/>
                </a:solidFill>
                <a:latin typeface="+mn-lt"/>
                <a:ea typeface="+mn-ea"/>
                <a:cs typeface="+mn-cs"/>
              </a:rPr>
              <a:t> (1984) to describe a collection</a:t>
            </a:r>
          </a:p>
          <a:p>
            <a:r>
              <a:rPr lang="en-US" sz="1200" b="0" i="0" u="none" strike="noStrike" kern="1200" baseline="0" dirty="0" smtClean="0">
                <a:solidFill>
                  <a:schemeClr val="tx1"/>
                </a:solidFill>
                <a:latin typeface="+mn-lt"/>
                <a:ea typeface="+mn-ea"/>
                <a:cs typeface="+mn-cs"/>
              </a:rPr>
              <a:t>of demographic rates given by discrete time and age.</a:t>
            </a:r>
          </a:p>
          <a:p>
            <a:r>
              <a:rPr lang="en-US" sz="1200" b="0" i="0" u="none" strike="noStrike" kern="1200" baseline="0" dirty="0" err="1" smtClean="0">
                <a:solidFill>
                  <a:schemeClr val="tx1"/>
                </a:solidFill>
                <a:latin typeface="+mn-lt"/>
                <a:ea typeface="+mn-ea"/>
                <a:cs typeface="+mn-cs"/>
              </a:rPr>
              <a:t>Heatmaps</a:t>
            </a:r>
            <a:r>
              <a:rPr lang="en-US" sz="1200" b="0" i="0" u="none" strike="noStrike" kern="1200" baseline="0" dirty="0" smtClean="0">
                <a:solidFill>
                  <a:schemeClr val="tx1"/>
                </a:solidFill>
                <a:latin typeface="+mn-lt"/>
                <a:ea typeface="+mn-ea"/>
                <a:cs typeface="+mn-cs"/>
              </a:rPr>
              <a:t> express the value of a variable for every point on the time-age plane by the use of </a:t>
            </a:r>
            <a:r>
              <a:rPr lang="en-US" sz="1200" b="0" i="0" u="none" strike="noStrike" kern="1200" baseline="0" dirty="0" err="1" smtClean="0">
                <a:solidFill>
                  <a:schemeClr val="tx1"/>
                </a:solidFill>
                <a:latin typeface="+mn-lt"/>
                <a:ea typeface="+mn-ea"/>
                <a:cs typeface="+mn-cs"/>
              </a:rPr>
              <a:t>colour</a:t>
            </a:r>
            <a:endParaRPr lang="en-US" sz="1200" b="0" i="0" u="none" strike="noStrike" kern="1200" baseline="0" dirty="0" smtClean="0">
              <a:solidFill>
                <a:schemeClr val="tx1"/>
              </a:solidFill>
              <a:latin typeface="+mn-lt"/>
              <a:ea typeface="+mn-ea"/>
              <a:cs typeface="+mn-cs"/>
            </a:endParaRPr>
          </a:p>
          <a:p>
            <a:endParaRPr lang="en-US" dirty="0" smtClean="0"/>
          </a:p>
          <a:p>
            <a:r>
              <a:rPr lang="en-US" dirty="0" smtClean="0"/>
              <a:t>https://</a:t>
            </a:r>
            <a:r>
              <a:rPr lang="en-US" dirty="0" smtClean="0"/>
              <a:t>www.iser.essex.ac.uk/bhps/documentation/volb/wave1/aindresp15.html</a:t>
            </a:r>
            <a:endParaRPr lang="en-US" dirty="0" smtClean="0"/>
          </a:p>
        </p:txBody>
      </p:sp>
      <p:sp>
        <p:nvSpPr>
          <p:cNvPr id="4" name="Slide Number Placeholder 3"/>
          <p:cNvSpPr>
            <a:spLocks noGrp="1"/>
          </p:cNvSpPr>
          <p:nvPr>
            <p:ph type="sldNum" sz="quarter" idx="10"/>
          </p:nvPr>
        </p:nvSpPr>
        <p:spPr/>
        <p:txBody>
          <a:bodyPr/>
          <a:lstStyle/>
          <a:p>
            <a:fld id="{553B4FAD-912C-4143-95EF-CDA334AEAC81}" type="slidenum">
              <a:rPr lang="en-US" smtClean="0"/>
              <a:t>6</a:t>
            </a:fld>
            <a:endParaRPr lang="en-US"/>
          </a:p>
        </p:txBody>
      </p:sp>
    </p:spTree>
    <p:extLst>
      <p:ext uri="{BB962C8B-B14F-4D97-AF65-F5344CB8AC3E}">
        <p14:creationId xmlns:p14="http://schemas.microsoft.com/office/powerpoint/2010/main" val="1075968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53B4FAD-912C-4143-95EF-CDA334AEAC81}" type="slidenum">
              <a:rPr lang="en-US" smtClean="0"/>
              <a:t>7</a:t>
            </a:fld>
            <a:endParaRPr lang="en-US"/>
          </a:p>
        </p:txBody>
      </p:sp>
    </p:spTree>
    <p:extLst>
      <p:ext uri="{BB962C8B-B14F-4D97-AF65-F5344CB8AC3E}">
        <p14:creationId xmlns:p14="http://schemas.microsoft.com/office/powerpoint/2010/main" val="2590669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GENDER</a:t>
            </a:r>
          </a:p>
          <a:p>
            <a:r>
              <a:rPr lang="en-US" dirty="0" smtClean="0"/>
              <a:t>70 </a:t>
            </a:r>
            <a:r>
              <a:rPr lang="en-US" dirty="0" err="1" smtClean="0"/>
              <a:t>yrs</a:t>
            </a:r>
            <a:r>
              <a:rPr lang="en-US" dirty="0" smtClean="0"/>
              <a:t> born 1925; 60 years born 1935 </a:t>
            </a:r>
            <a:r>
              <a:rPr lang="en-US" dirty="0" err="1" smtClean="0"/>
              <a:t>etc</a:t>
            </a:r>
            <a:endParaRPr lang="en-US" dirty="0" smtClean="0"/>
          </a:p>
          <a:p>
            <a:r>
              <a:rPr lang="en-US" dirty="0" smtClean="0"/>
              <a:t>License</a:t>
            </a:r>
          </a:p>
          <a:p>
            <a:r>
              <a:rPr lang="en-US" dirty="0" smtClean="0"/>
              <a:t>Access</a:t>
            </a:r>
          </a:p>
          <a:p>
            <a:r>
              <a:rPr lang="en-US" dirty="0" smtClean="0"/>
              <a:t>Baby boomers (male!) Born 1946-64 high car ownership</a:t>
            </a:r>
          </a:p>
          <a:p>
            <a:r>
              <a:rPr lang="en-US" dirty="0" err="1" smtClean="0"/>
              <a:t>Millenials</a:t>
            </a:r>
            <a:r>
              <a:rPr lang="en-US" dirty="0" smtClean="0"/>
              <a:t> – Born 1980s entering </a:t>
            </a:r>
            <a:r>
              <a:rPr lang="en-US" dirty="0" err="1" smtClean="0"/>
              <a:t>adutlhood</a:t>
            </a:r>
            <a:r>
              <a:rPr lang="en-US" dirty="0" smtClean="0"/>
              <a:t> early 2000</a:t>
            </a:r>
          </a:p>
          <a:p>
            <a:endParaRPr lang="en-US" dirty="0" smtClean="0"/>
          </a:p>
          <a:p>
            <a:endParaRPr lang="en-US" dirty="0" smtClean="0"/>
          </a:p>
          <a:p>
            <a:r>
              <a:rPr lang="en-GB" sz="1200" kern="1200" dirty="0" smtClean="0">
                <a:solidFill>
                  <a:schemeClr val="tx1"/>
                </a:solidFill>
                <a:effectLst/>
                <a:latin typeface="+mn-lt"/>
                <a:ea typeface="+mn-ea"/>
                <a:cs typeface="+mn-cs"/>
              </a:rPr>
              <a:t>Evidence of historic cohort effects for females</a:t>
            </a:r>
          </a:p>
          <a:p>
            <a:r>
              <a:rPr lang="en-GB" sz="1200" kern="1200" dirty="0" smtClean="0">
                <a:solidFill>
                  <a:schemeClr val="tx1"/>
                </a:solidFill>
                <a:effectLst/>
                <a:latin typeface="+mn-lt"/>
                <a:ea typeface="+mn-ea"/>
                <a:cs typeface="+mn-cs"/>
              </a:rPr>
              <a:t>		Around 70% of women born up to around 1940 (55 in 1995) had driving licences. This rose to around 80% for women born around 5 years later (1945 cohort, 50 in 1995), and to around 90% for women born 10 years later still (1955 cohort, 40 in 1995). The rates stabilised at this 90% level for cohorts born between 1955 and around 1970/1975 (25 in 1995), both for newer cohorts seem to have fallen to around 80%. </a:t>
            </a:r>
          </a:p>
          <a:p>
            <a:r>
              <a:rPr lang="en-GB" sz="1200" kern="1200" dirty="0" smtClean="0">
                <a:solidFill>
                  <a:schemeClr val="tx1"/>
                </a:solidFill>
                <a:effectLst/>
                <a:latin typeface="+mn-lt"/>
                <a:ea typeface="+mn-ea"/>
                <a:cs typeface="+mn-cs"/>
              </a:rPr>
              <a:t>	For males driving licence ownership rates have long been over 90%, and seem to be in the 95%+ range for most cohorts born between around 1945 and 1970. For males born after this period there is evidence of a steady decline in driving licence ownership, to around 90% for cohorts born around 1975, to around 80% or lower for cohorts born around 1985 and later. </a:t>
            </a:r>
          </a:p>
          <a:p>
            <a:endParaRPr lang="en-US" dirty="0" smtClean="0"/>
          </a:p>
          <a:p>
            <a:endParaRPr lang="en-US" dirty="0" smtClean="0"/>
          </a:p>
          <a:p>
            <a:r>
              <a:rPr lang="en-GB" sz="1200" i="1" kern="1200" dirty="0" smtClean="0">
                <a:solidFill>
                  <a:schemeClr val="tx1"/>
                </a:solidFill>
                <a:effectLst/>
                <a:latin typeface="+mn-lt"/>
                <a:ea typeface="+mn-ea"/>
                <a:cs typeface="+mn-cs"/>
              </a:rPr>
              <a:t>10– proportion of drivers driving, by age, year and sex</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For both males and females there is evidence of a historic cohort effect of successive cohorts with driving licences choosing to drive. For women this increased from around 20% for cohorts born around 1915, to 40% for those born around 1920, then around 57% for those born around 1925, and 75%-80% for those born after around 1935. Up until the early 2000s, rates for most female cohorts stabilised at around 80%, then increased to around 90% thereafter from around the age of 26 years onwards. A similar kind of historic cohort effect is evident for males, but without any period-based change in the 2000s, and with rates typically in the low 90%s. </a:t>
            </a:r>
          </a:p>
          <a:p>
            <a:r>
              <a:rPr lang="en-GB" sz="1200" kern="1200" dirty="0" smtClean="0">
                <a:solidFill>
                  <a:schemeClr val="tx1"/>
                </a:solidFill>
                <a:effectLst/>
                <a:latin typeface="+mn-lt"/>
                <a:ea typeface="+mn-ea"/>
                <a:cs typeface="+mn-cs"/>
              </a:rPr>
              <a:t>	At younger ages, between around the ages of 17 and 30, there has been great consistency over time in the proportion of people with driving licences who drive, with rates typically around 40% for teenagers, moving to slightly over 50% in the early 20s, then up to the high 80%s/low 90%s by the age of 30. </a:t>
            </a:r>
          </a:p>
          <a:p>
            <a:endParaRPr lang="en-US" dirty="0" smtClean="0"/>
          </a:p>
        </p:txBody>
      </p:sp>
      <p:sp>
        <p:nvSpPr>
          <p:cNvPr id="4" name="Slide Number Placeholder 3"/>
          <p:cNvSpPr>
            <a:spLocks noGrp="1"/>
          </p:cNvSpPr>
          <p:nvPr>
            <p:ph type="sldNum" sz="quarter" idx="10"/>
          </p:nvPr>
        </p:nvSpPr>
        <p:spPr/>
        <p:txBody>
          <a:bodyPr/>
          <a:lstStyle/>
          <a:p>
            <a:fld id="{553B4FAD-912C-4143-95EF-CDA334AEAC81}" type="slidenum">
              <a:rPr lang="en-US" smtClean="0"/>
              <a:t>8</a:t>
            </a:fld>
            <a:endParaRPr lang="en-US"/>
          </a:p>
        </p:txBody>
      </p:sp>
    </p:spTree>
    <p:extLst>
      <p:ext uri="{BB962C8B-B14F-4D97-AF65-F5344CB8AC3E}">
        <p14:creationId xmlns:p14="http://schemas.microsoft.com/office/powerpoint/2010/main" val="2590669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53B4FAD-912C-4143-95EF-CDA334AEAC81}" type="slidenum">
              <a:rPr lang="en-US" smtClean="0"/>
              <a:t>9</a:t>
            </a:fld>
            <a:endParaRPr lang="en-US"/>
          </a:p>
        </p:txBody>
      </p:sp>
    </p:spTree>
    <p:extLst>
      <p:ext uri="{BB962C8B-B14F-4D97-AF65-F5344CB8AC3E}">
        <p14:creationId xmlns:p14="http://schemas.microsoft.com/office/powerpoint/2010/main" val="2590669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53B4FAD-912C-4143-95EF-CDA334AEAC81}" type="slidenum">
              <a:rPr lang="en-US" smtClean="0"/>
              <a:t>10</a:t>
            </a:fld>
            <a:endParaRPr lang="en-US"/>
          </a:p>
        </p:txBody>
      </p:sp>
    </p:spTree>
    <p:extLst>
      <p:ext uri="{BB962C8B-B14F-4D97-AF65-F5344CB8AC3E}">
        <p14:creationId xmlns:p14="http://schemas.microsoft.com/office/powerpoint/2010/main" val="339560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53B4FAD-912C-4143-95EF-CDA334AEAC81}" type="slidenum">
              <a:rPr lang="en-US" smtClean="0"/>
              <a:t>11</a:t>
            </a:fld>
            <a:endParaRPr lang="en-US"/>
          </a:p>
        </p:txBody>
      </p:sp>
    </p:spTree>
    <p:extLst>
      <p:ext uri="{BB962C8B-B14F-4D97-AF65-F5344CB8AC3E}">
        <p14:creationId xmlns:p14="http://schemas.microsoft.com/office/powerpoint/2010/main" val="4232478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GB"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28E80666-FB37-4B36-9149-507F3B0178E3}" type="datetimeFigureOut">
              <a:rPr lang="en-US" smtClean="0">
                <a:solidFill>
                  <a:prstClr val="black">
                    <a:lumMod val="65000"/>
                    <a:lumOff val="35000"/>
                  </a:prstClr>
                </a:solidFill>
                <a:latin typeface="Rockwell"/>
              </a:rPr>
              <a:pPr/>
              <a:t>9/23/2016</a:t>
            </a:fld>
            <a:endParaRPr lang="en-US">
              <a:solidFill>
                <a:prstClr val="black">
                  <a:lumMod val="65000"/>
                  <a:lumOff val="35000"/>
                </a:prstClr>
              </a:solidFill>
              <a:latin typeface="Rockwell"/>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solidFill>
                <a:prstClr val="black">
                  <a:lumMod val="65000"/>
                  <a:lumOff val="35000"/>
                </a:prstClr>
              </a:solidFill>
              <a:latin typeface="Rockwell"/>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latin typeface="Rockwell"/>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latin typeface="Rockwell"/>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Rockwell"/>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pPr defTabSz="457200"/>
            <a:r>
              <a:rPr sz="5400" b="1">
                <a:solidFill>
                  <a:srgbClr val="663366">
                    <a:lumMod val="60000"/>
                    <a:lumOff val="40000"/>
                  </a:srgbClr>
                </a:solidFill>
                <a:latin typeface="Rockwe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latin typeface="Rockwell"/>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latin typeface="Rockwe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latin typeface="Rockwell"/>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pPr defTabSz="457200"/>
            <a:r>
              <a:rPr sz="3600" b="1">
                <a:solidFill>
                  <a:srgbClr val="663366">
                    <a:lumMod val="60000"/>
                    <a:lumOff val="40000"/>
                  </a:srgbClr>
                </a:solidFill>
                <a:latin typeface="Rockwe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5" name="Date Placeholder 4"/>
          <p:cNvSpPr>
            <a:spLocks noGrp="1"/>
          </p:cNvSpPr>
          <p:nvPr>
            <p:ph type="dt" sz="half" idx="10"/>
          </p:nvPr>
        </p:nvSpPr>
        <p:spPr/>
        <p:txBody>
          <a:bodyPr/>
          <a:lstStyle/>
          <a:p>
            <a:fld id="{135A8275-C017-3342-B073-8A464897F4FF}" type="datetimeFigureOut">
              <a:rPr lang="en-US" smtClean="0">
                <a:solidFill>
                  <a:prstClr val="black">
                    <a:lumMod val="65000"/>
                    <a:lumOff val="35000"/>
                  </a:prstClr>
                </a:solidFill>
                <a:latin typeface="Rockwell"/>
              </a:rPr>
              <a:pPr/>
              <a:t>9/23/2016</a:t>
            </a:fld>
            <a:endParaRPr lang="en-US">
              <a:solidFill>
                <a:prstClr val="black">
                  <a:lumMod val="65000"/>
                  <a:lumOff val="35000"/>
                </a:prstClr>
              </a:solidFill>
              <a:latin typeface="Rockwe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latin typeface="Rockwell"/>
            </a:endParaRPr>
          </a:p>
        </p:txBody>
      </p:sp>
      <p:sp>
        <p:nvSpPr>
          <p:cNvPr id="7" name="Slide Number Placeholder 6"/>
          <p:cNvSpPr>
            <a:spLocks noGrp="1"/>
          </p:cNvSpPr>
          <p:nvPr>
            <p:ph type="sldNum" sz="quarter" idx="12"/>
          </p:nvPr>
        </p:nvSpPr>
        <p:spPr/>
        <p:txBody>
          <a:bodyPr/>
          <a:lstStyle/>
          <a:p>
            <a:fld id="{A33D0815-5CD9-DC49-8C4B-8962C43A9369}" type="slidenum">
              <a:rPr lang="en-US" smtClean="0">
                <a:solidFill>
                  <a:prstClr val="white"/>
                </a:solidFill>
                <a:latin typeface="Rockwell"/>
              </a:rPr>
              <a:pPr/>
              <a:t>‹#›</a:t>
            </a:fld>
            <a:endParaRPr lang="en-US">
              <a:solidFill>
                <a:prstClr val="white"/>
              </a:solidFill>
              <a:latin typeface="Rockwell"/>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latin typeface="Rockwell"/>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pPr defTabSz="457200"/>
            <a:r>
              <a:rPr sz="3600" b="1">
                <a:solidFill>
                  <a:srgbClr val="663366">
                    <a:lumMod val="60000"/>
                    <a:lumOff val="40000"/>
                  </a:srgbClr>
                </a:solidFill>
                <a:latin typeface="Rockwe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Date Placeholder 2"/>
          <p:cNvSpPr>
            <a:spLocks noGrp="1"/>
          </p:cNvSpPr>
          <p:nvPr>
            <p:ph type="dt" sz="half" idx="10"/>
          </p:nvPr>
        </p:nvSpPr>
        <p:spPr/>
        <p:txBody>
          <a:bodyPr/>
          <a:lstStyle/>
          <a:p>
            <a:fld id="{135A8275-C017-3342-B073-8A464897F4FF}" type="datetimeFigureOut">
              <a:rPr lang="en-US" smtClean="0">
                <a:solidFill>
                  <a:prstClr val="black">
                    <a:lumMod val="65000"/>
                    <a:lumOff val="35000"/>
                  </a:prstClr>
                </a:solidFill>
                <a:latin typeface="Rockwell"/>
              </a:rPr>
              <a:pPr/>
              <a:t>9/23/2016</a:t>
            </a:fld>
            <a:endParaRPr lang="en-US">
              <a:solidFill>
                <a:prstClr val="black">
                  <a:lumMod val="65000"/>
                  <a:lumOff val="35000"/>
                </a:prstClr>
              </a:solidFill>
              <a:latin typeface="Rockwe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latin typeface="Rockwell"/>
            </a:endParaRPr>
          </a:p>
        </p:txBody>
      </p:sp>
      <p:sp>
        <p:nvSpPr>
          <p:cNvPr id="5" name="Slide Number Placeholder 4"/>
          <p:cNvSpPr>
            <a:spLocks noGrp="1"/>
          </p:cNvSpPr>
          <p:nvPr>
            <p:ph type="sldNum" sz="quarter" idx="12"/>
          </p:nvPr>
        </p:nvSpPr>
        <p:spPr/>
        <p:txBody>
          <a:bodyPr/>
          <a:lstStyle/>
          <a:p>
            <a:fld id="{A33D0815-5CD9-DC49-8C4B-8962C43A9369}" type="slidenum">
              <a:rPr lang="en-US" smtClean="0">
                <a:solidFill>
                  <a:prstClr val="white"/>
                </a:solidFill>
                <a:latin typeface="Rockwell"/>
              </a:rPr>
              <a:pPr/>
              <a:t>‹#›</a:t>
            </a:fld>
            <a:endParaRPr lang="en-US">
              <a:solidFill>
                <a:prstClr val="white"/>
              </a:solidFill>
              <a:latin typeface="Rockwe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latin typeface="Rockwell"/>
            </a:endParaRPr>
          </a:p>
        </p:txBody>
      </p:sp>
      <p:sp>
        <p:nvSpPr>
          <p:cNvPr id="2" name="Date Placeholder 1"/>
          <p:cNvSpPr>
            <a:spLocks noGrp="1"/>
          </p:cNvSpPr>
          <p:nvPr>
            <p:ph type="dt" sz="half" idx="10"/>
          </p:nvPr>
        </p:nvSpPr>
        <p:spPr/>
        <p:txBody>
          <a:bodyPr/>
          <a:lstStyle/>
          <a:p>
            <a:fld id="{135A8275-C017-3342-B073-8A464897F4FF}" type="datetimeFigureOut">
              <a:rPr lang="en-US" smtClean="0">
                <a:solidFill>
                  <a:prstClr val="black">
                    <a:lumMod val="65000"/>
                    <a:lumOff val="35000"/>
                  </a:prstClr>
                </a:solidFill>
                <a:latin typeface="Rockwell"/>
              </a:rPr>
              <a:pPr/>
              <a:t>9/23/2016</a:t>
            </a:fld>
            <a:endParaRPr lang="en-US">
              <a:solidFill>
                <a:prstClr val="black">
                  <a:lumMod val="65000"/>
                  <a:lumOff val="35000"/>
                </a:prstClr>
              </a:solidFill>
              <a:latin typeface="Rockwe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latin typeface="Rockwell"/>
            </a:endParaRPr>
          </a:p>
        </p:txBody>
      </p:sp>
      <p:sp>
        <p:nvSpPr>
          <p:cNvPr id="4" name="Slide Number Placeholder 3"/>
          <p:cNvSpPr>
            <a:spLocks noGrp="1"/>
          </p:cNvSpPr>
          <p:nvPr>
            <p:ph type="sldNum" sz="quarter" idx="12"/>
          </p:nvPr>
        </p:nvSpPr>
        <p:spPr/>
        <p:txBody>
          <a:bodyPr/>
          <a:lstStyle/>
          <a:p>
            <a:fld id="{A33D0815-5CD9-DC49-8C4B-8962C43A9369}" type="slidenum">
              <a:rPr lang="en-US" smtClean="0">
                <a:solidFill>
                  <a:prstClr val="white"/>
                </a:solidFill>
                <a:latin typeface="Rockwell"/>
              </a:rPr>
              <a:pPr/>
              <a:t>‹#›</a:t>
            </a:fld>
            <a:endParaRPr lang="en-US">
              <a:solidFill>
                <a:prstClr val="white"/>
              </a:solidFill>
              <a:latin typeface="Rockwe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latin typeface="Rockwell"/>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GB"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135A8275-C017-3342-B073-8A464897F4FF}" type="datetimeFigureOut">
              <a:rPr lang="en-US" smtClean="0">
                <a:solidFill>
                  <a:prstClr val="black">
                    <a:lumMod val="65000"/>
                    <a:lumOff val="35000"/>
                  </a:prstClr>
                </a:solidFill>
                <a:latin typeface="Rockwell"/>
              </a:rPr>
              <a:pPr/>
              <a:t>9/23/2016</a:t>
            </a:fld>
            <a:endParaRPr lang="en-US">
              <a:solidFill>
                <a:prstClr val="black">
                  <a:lumMod val="65000"/>
                  <a:lumOff val="35000"/>
                </a:prstClr>
              </a:solidFill>
              <a:latin typeface="Rockwell"/>
            </a:endParaRPr>
          </a:p>
        </p:txBody>
      </p:sp>
      <p:sp>
        <p:nvSpPr>
          <p:cNvPr id="6" name="Footer Placeholder 5"/>
          <p:cNvSpPr>
            <a:spLocks noGrp="1"/>
          </p:cNvSpPr>
          <p:nvPr>
            <p:ph type="ftr" sz="quarter" idx="11"/>
          </p:nvPr>
        </p:nvSpPr>
        <p:spPr>
          <a:xfrm>
            <a:off x="3859305" y="6423585"/>
            <a:ext cx="3316941" cy="365125"/>
          </a:xfrm>
        </p:spPr>
        <p:txBody>
          <a:bodyPr/>
          <a:lstStyle/>
          <a:p>
            <a:endParaRPr lang="en-US">
              <a:solidFill>
                <a:prstClr val="black">
                  <a:lumMod val="65000"/>
                  <a:lumOff val="35000"/>
                </a:prstClr>
              </a:solidFill>
              <a:latin typeface="Rockwell"/>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pPr defTabSz="457200"/>
            <a:r>
              <a:rPr sz="5400" b="1">
                <a:solidFill>
                  <a:srgbClr val="663366">
                    <a:lumMod val="60000"/>
                    <a:lumOff val="40000"/>
                  </a:srgbClr>
                </a:solidFill>
                <a:latin typeface="Rockwe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latin typeface="Rockwell"/>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135A8275-C017-3342-B073-8A464897F4FF}" type="datetimeFigureOut">
              <a:rPr lang="en-US" smtClean="0">
                <a:solidFill>
                  <a:prstClr val="black">
                    <a:lumMod val="65000"/>
                    <a:lumOff val="35000"/>
                  </a:prstClr>
                </a:solidFill>
                <a:latin typeface="Rockwell"/>
              </a:rPr>
              <a:pPr/>
              <a:t>9/23/2016</a:t>
            </a:fld>
            <a:endParaRPr lang="en-US">
              <a:solidFill>
                <a:prstClr val="black">
                  <a:lumMod val="65000"/>
                  <a:lumOff val="35000"/>
                </a:prstClr>
              </a:solidFill>
              <a:latin typeface="Rockwell"/>
            </a:endParaRPr>
          </a:p>
        </p:txBody>
      </p:sp>
      <p:sp>
        <p:nvSpPr>
          <p:cNvPr id="6" name="Footer Placeholder 5"/>
          <p:cNvSpPr>
            <a:spLocks noGrp="1"/>
          </p:cNvSpPr>
          <p:nvPr>
            <p:ph type="ftr" sz="quarter" idx="11"/>
          </p:nvPr>
        </p:nvSpPr>
        <p:spPr>
          <a:xfrm>
            <a:off x="4191000" y="6423585"/>
            <a:ext cx="3005138" cy="365125"/>
          </a:xfrm>
        </p:spPr>
        <p:txBody>
          <a:bodyPr/>
          <a:lstStyle/>
          <a:p>
            <a:endParaRPr lang="en-US">
              <a:solidFill>
                <a:prstClr val="black">
                  <a:lumMod val="65000"/>
                  <a:lumOff val="35000"/>
                </a:prstClr>
              </a:solidFill>
              <a:latin typeface="Rockwell"/>
            </a:endParaRPr>
          </a:p>
        </p:txBody>
      </p:sp>
      <p:sp>
        <p:nvSpPr>
          <p:cNvPr id="7" name="Slide Number Placeholder 6"/>
          <p:cNvSpPr>
            <a:spLocks noGrp="1"/>
          </p:cNvSpPr>
          <p:nvPr>
            <p:ph type="sldNum" sz="quarter" idx="12"/>
          </p:nvPr>
        </p:nvSpPr>
        <p:spPr/>
        <p:txBody>
          <a:bodyPr/>
          <a:lstStyle/>
          <a:p>
            <a:fld id="{A33D0815-5CD9-DC49-8C4B-8962C43A9369}" type="slidenum">
              <a:rPr lang="en-US" smtClean="0">
                <a:solidFill>
                  <a:prstClr val="white"/>
                </a:solidFill>
                <a:latin typeface="Rockwell"/>
              </a:rPr>
              <a:pPr/>
              <a:t>‹#›</a:t>
            </a:fld>
            <a:endParaRPr lang="en-US">
              <a:solidFill>
                <a:prstClr val="white"/>
              </a:solidFill>
              <a:latin typeface="Rockwell"/>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pPr defTabSz="457200"/>
            <a:r>
              <a:rPr sz="2400" b="1">
                <a:solidFill>
                  <a:srgbClr val="663366">
                    <a:lumMod val="60000"/>
                    <a:lumOff val="40000"/>
                  </a:srgbClr>
                </a:solidFill>
                <a:latin typeface="Rockwe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135A8275-C017-3342-B073-8A464897F4FF}" type="datetimeFigureOut">
              <a:rPr lang="en-US" smtClean="0">
                <a:solidFill>
                  <a:prstClr val="black">
                    <a:lumMod val="65000"/>
                    <a:lumOff val="35000"/>
                  </a:prstClr>
                </a:solidFill>
                <a:latin typeface="Rockwell"/>
              </a:rPr>
              <a:pPr/>
              <a:t>9/23/2016</a:t>
            </a:fld>
            <a:endParaRPr lang="en-US">
              <a:solidFill>
                <a:prstClr val="black">
                  <a:lumMod val="65000"/>
                  <a:lumOff val="35000"/>
                </a:prstClr>
              </a:solidFill>
              <a:latin typeface="Rockwe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latin typeface="Rockwell"/>
            </a:endParaRPr>
          </a:p>
        </p:txBody>
      </p:sp>
      <p:sp>
        <p:nvSpPr>
          <p:cNvPr id="7" name="Slide Number Placeholder 6"/>
          <p:cNvSpPr>
            <a:spLocks noGrp="1"/>
          </p:cNvSpPr>
          <p:nvPr>
            <p:ph type="sldNum" sz="quarter" idx="12"/>
          </p:nvPr>
        </p:nvSpPr>
        <p:spPr/>
        <p:txBody>
          <a:bodyPr/>
          <a:lstStyle/>
          <a:p>
            <a:fld id="{A33D0815-5CD9-DC49-8C4B-8962C43A9369}" type="slidenum">
              <a:rPr lang="en-US" smtClean="0">
                <a:solidFill>
                  <a:prstClr val="white"/>
                </a:solidFill>
                <a:latin typeface="Rockwell"/>
              </a:rPr>
              <a:pPr/>
              <a:t>‹#›</a:t>
            </a:fld>
            <a:endParaRPr lang="en-US">
              <a:solidFill>
                <a:prstClr val="white"/>
              </a:solidFill>
              <a:latin typeface="Rockwell"/>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latin typeface="Rockwell"/>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latin typeface="Rockwell"/>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pPr defTabSz="457200"/>
            <a:r>
              <a:rPr sz="2400" b="1">
                <a:solidFill>
                  <a:srgbClr val="663366">
                    <a:lumMod val="60000"/>
                    <a:lumOff val="40000"/>
                  </a:srgbClr>
                </a:solidFill>
                <a:latin typeface="Rockwe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latin typeface="Rockwell"/>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GB"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135A8275-C017-3342-B073-8A464897F4FF}" type="datetimeFigureOut">
              <a:rPr lang="en-US" smtClean="0">
                <a:solidFill>
                  <a:prstClr val="white"/>
                </a:solidFill>
                <a:latin typeface="Rockwell"/>
              </a:rPr>
              <a:pPr/>
              <a:t>9/23/2016</a:t>
            </a:fld>
            <a:endParaRPr lang="en-US">
              <a:solidFill>
                <a:prstClr val="white"/>
              </a:solidFill>
              <a:latin typeface="Rockwell"/>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solidFill>
                <a:prstClr val="white"/>
              </a:solidFill>
              <a:latin typeface="Rockwell"/>
            </a:endParaRPr>
          </a:p>
        </p:txBody>
      </p:sp>
      <p:sp>
        <p:nvSpPr>
          <p:cNvPr id="7" name="Slide Number Placeholder 6"/>
          <p:cNvSpPr>
            <a:spLocks noGrp="1"/>
          </p:cNvSpPr>
          <p:nvPr>
            <p:ph type="sldNum" sz="quarter" idx="12"/>
          </p:nvPr>
        </p:nvSpPr>
        <p:spPr/>
        <p:txBody>
          <a:bodyPr/>
          <a:lstStyle/>
          <a:p>
            <a:fld id="{162F1D00-BD13-4404-86B0-79703945A0A7}" type="slidenum">
              <a:rPr lang="en-US" smtClean="0">
                <a:solidFill>
                  <a:prstClr val="white"/>
                </a:solidFill>
                <a:latin typeface="Rockwell"/>
              </a:rPr>
              <a:pPr/>
              <a:t>‹#›</a:t>
            </a:fld>
            <a:endParaRPr lang="en-US">
              <a:solidFill>
                <a:prstClr val="white"/>
              </a:solidFill>
              <a:latin typeface="Rockwell"/>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pPr defTabSz="457200"/>
            <a:r>
              <a:rPr sz="5400" b="1">
                <a:solidFill>
                  <a:srgbClr val="663366">
                    <a:lumMod val="60000"/>
                    <a:lumOff val="40000"/>
                  </a:srgbClr>
                </a:solidFill>
                <a:latin typeface="Rockwe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latin typeface="Rockwell"/>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GB"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GB"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latin typeface="Rockwell"/>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GB"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135A8275-C017-3342-B073-8A464897F4FF}" type="datetimeFigureOut">
              <a:rPr lang="en-US" smtClean="0">
                <a:solidFill>
                  <a:prstClr val="white"/>
                </a:solidFill>
                <a:latin typeface="Rockwell"/>
              </a:rPr>
              <a:pPr/>
              <a:t>9/23/2016</a:t>
            </a:fld>
            <a:endParaRPr lang="en-US">
              <a:solidFill>
                <a:prstClr val="white"/>
              </a:solidFill>
              <a:latin typeface="Rockwell"/>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solidFill>
                <a:prstClr val="white"/>
              </a:solidFill>
              <a:latin typeface="Rockwell"/>
            </a:endParaRPr>
          </a:p>
        </p:txBody>
      </p:sp>
      <p:sp>
        <p:nvSpPr>
          <p:cNvPr id="7" name="Slide Number Placeholder 6"/>
          <p:cNvSpPr>
            <a:spLocks noGrp="1"/>
          </p:cNvSpPr>
          <p:nvPr>
            <p:ph type="sldNum" sz="quarter" idx="12"/>
          </p:nvPr>
        </p:nvSpPr>
        <p:spPr/>
        <p:txBody>
          <a:bodyPr/>
          <a:lstStyle/>
          <a:p>
            <a:fld id="{886BB73A-582F-4420-9A14-CB10A2B2E5E8}" type="slidenum">
              <a:rPr lang="en-US" smtClean="0">
                <a:solidFill>
                  <a:prstClr val="white"/>
                </a:solidFill>
                <a:latin typeface="Rockwell"/>
              </a:rPr>
              <a:pPr/>
              <a:t>‹#›</a:t>
            </a:fld>
            <a:endParaRPr lang="en-US">
              <a:solidFill>
                <a:prstClr val="white"/>
              </a:solidFill>
              <a:latin typeface="Rockwell"/>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pPr defTabSz="457200"/>
            <a:r>
              <a:rPr sz="5400" b="1">
                <a:solidFill>
                  <a:srgbClr val="663366">
                    <a:lumMod val="60000"/>
                    <a:lumOff val="40000"/>
                  </a:srgbClr>
                </a:solidFill>
                <a:latin typeface="Rockwe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latin typeface="Rockwell"/>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latin typeface="Rockwell"/>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GB"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GB"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GB"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latin typeface="Rockwell"/>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135A8275-C017-3342-B073-8A464897F4FF}" type="datetimeFigureOut">
              <a:rPr lang="en-US" smtClean="0">
                <a:solidFill>
                  <a:prstClr val="black">
                    <a:lumMod val="65000"/>
                    <a:lumOff val="35000"/>
                  </a:prstClr>
                </a:solidFill>
                <a:latin typeface="Rockwell"/>
              </a:rPr>
              <a:pPr/>
              <a:t>9/23/2016</a:t>
            </a:fld>
            <a:endParaRPr lang="en-US">
              <a:solidFill>
                <a:prstClr val="black">
                  <a:lumMod val="65000"/>
                  <a:lumOff val="35000"/>
                </a:prstClr>
              </a:solidFill>
              <a:latin typeface="Rockwell"/>
            </a:endParaRPr>
          </a:p>
        </p:txBody>
      </p:sp>
      <p:sp>
        <p:nvSpPr>
          <p:cNvPr id="6" name="Footer Placeholder 5"/>
          <p:cNvSpPr>
            <a:spLocks noGrp="1"/>
          </p:cNvSpPr>
          <p:nvPr>
            <p:ph type="ftr" sz="quarter" idx="11"/>
          </p:nvPr>
        </p:nvSpPr>
        <p:spPr>
          <a:xfrm>
            <a:off x="4191000" y="6423585"/>
            <a:ext cx="3005138" cy="365125"/>
          </a:xfrm>
        </p:spPr>
        <p:txBody>
          <a:bodyPr/>
          <a:lstStyle/>
          <a:p>
            <a:endParaRPr lang="en-US">
              <a:solidFill>
                <a:prstClr val="black">
                  <a:lumMod val="65000"/>
                  <a:lumOff val="35000"/>
                </a:prstClr>
              </a:solidFill>
              <a:latin typeface="Rockwell"/>
            </a:endParaRPr>
          </a:p>
        </p:txBody>
      </p:sp>
      <p:sp>
        <p:nvSpPr>
          <p:cNvPr id="7" name="Slide Number Placeholder 6"/>
          <p:cNvSpPr>
            <a:spLocks noGrp="1"/>
          </p:cNvSpPr>
          <p:nvPr>
            <p:ph type="sldNum" sz="quarter" idx="12"/>
          </p:nvPr>
        </p:nvSpPr>
        <p:spPr/>
        <p:txBody>
          <a:bodyPr/>
          <a:lstStyle/>
          <a:p>
            <a:fld id="{A33D0815-5CD9-DC49-8C4B-8962C43A9369}" type="slidenum">
              <a:rPr lang="en-US" smtClean="0">
                <a:solidFill>
                  <a:prstClr val="white"/>
                </a:solidFill>
                <a:latin typeface="Rockwell"/>
              </a:rPr>
              <a:pPr/>
              <a:t>‹#›</a:t>
            </a:fld>
            <a:endParaRPr lang="en-US">
              <a:solidFill>
                <a:prstClr val="white"/>
              </a:solidFill>
              <a:latin typeface="Rockwell"/>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pPr defTabSz="457200"/>
            <a:r>
              <a:rPr sz="2400" b="1">
                <a:solidFill>
                  <a:srgbClr val="663366">
                    <a:lumMod val="60000"/>
                    <a:lumOff val="40000"/>
                  </a:srgbClr>
                </a:solidFill>
                <a:latin typeface="Rockwe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GB"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GB"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latin typeface="Rockwell"/>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pPr defTabSz="457200"/>
            <a:r>
              <a:rPr sz="3600" b="1">
                <a:solidFill>
                  <a:srgbClr val="663366">
                    <a:lumMod val="60000"/>
                    <a:lumOff val="40000"/>
                  </a:srgbClr>
                </a:solidFill>
                <a:latin typeface="Rockwe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fld id="{135A8275-C017-3342-B073-8A464897F4FF}" type="datetimeFigureOut">
              <a:rPr lang="en-US" smtClean="0">
                <a:solidFill>
                  <a:prstClr val="black">
                    <a:lumMod val="65000"/>
                    <a:lumOff val="35000"/>
                  </a:prstClr>
                </a:solidFill>
                <a:latin typeface="Rockwell"/>
              </a:rPr>
              <a:pPr/>
              <a:t>9/23/2016</a:t>
            </a:fld>
            <a:endParaRPr lang="en-US">
              <a:solidFill>
                <a:prstClr val="black">
                  <a:lumMod val="65000"/>
                  <a:lumOff val="35000"/>
                </a:prstClr>
              </a:solidFill>
              <a:latin typeface="Rockwe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latin typeface="Rockwell"/>
            </a:endParaRPr>
          </a:p>
        </p:txBody>
      </p:sp>
      <p:sp>
        <p:nvSpPr>
          <p:cNvPr id="6" name="Slide Number Placeholder 5"/>
          <p:cNvSpPr>
            <a:spLocks noGrp="1"/>
          </p:cNvSpPr>
          <p:nvPr>
            <p:ph type="sldNum" sz="quarter" idx="12"/>
          </p:nvPr>
        </p:nvSpPr>
        <p:spPr/>
        <p:txBody>
          <a:bodyPr/>
          <a:lstStyle/>
          <a:p>
            <a:fld id="{A33D0815-5CD9-DC49-8C4B-8962C43A9369}" type="slidenum">
              <a:rPr lang="en-US" smtClean="0">
                <a:solidFill>
                  <a:prstClr val="white"/>
                </a:solidFill>
                <a:latin typeface="Rockwell"/>
              </a:rPr>
              <a:pPr/>
              <a:t>‹#›</a:t>
            </a:fld>
            <a:endParaRPr lang="en-US">
              <a:solidFill>
                <a:prstClr val="white"/>
              </a:solidFill>
              <a:latin typeface="Rockwe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latin typeface="Rockwell"/>
            </a:endParaRP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fld id="{135A8275-C017-3342-B073-8A464897F4FF}" type="datetimeFigureOut">
              <a:rPr lang="en-US" smtClean="0">
                <a:solidFill>
                  <a:prstClr val="black">
                    <a:lumMod val="65000"/>
                    <a:lumOff val="35000"/>
                  </a:prstClr>
                </a:solidFill>
                <a:latin typeface="Rockwell"/>
              </a:rPr>
              <a:pPr/>
              <a:t>9/23/2016</a:t>
            </a:fld>
            <a:endParaRPr lang="en-US">
              <a:solidFill>
                <a:prstClr val="black">
                  <a:lumMod val="65000"/>
                  <a:lumOff val="35000"/>
                </a:prstClr>
              </a:solidFill>
              <a:latin typeface="Rockwe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latin typeface="Rockwell"/>
            </a:endParaRPr>
          </a:p>
        </p:txBody>
      </p:sp>
      <p:sp>
        <p:nvSpPr>
          <p:cNvPr id="6" name="Slide Number Placeholder 5"/>
          <p:cNvSpPr>
            <a:spLocks noGrp="1"/>
          </p:cNvSpPr>
          <p:nvPr>
            <p:ph type="sldNum" sz="quarter" idx="12"/>
          </p:nvPr>
        </p:nvSpPr>
        <p:spPr/>
        <p:txBody>
          <a:bodyPr/>
          <a:lstStyle/>
          <a:p>
            <a:fld id="{A33D0815-5CD9-DC49-8C4B-8962C43A9369}" type="slidenum">
              <a:rPr lang="en-US" smtClean="0">
                <a:solidFill>
                  <a:prstClr val="white"/>
                </a:solidFill>
                <a:latin typeface="Rockwell"/>
              </a:rPr>
              <a:pPr/>
              <a:t>‹#›</a:t>
            </a:fld>
            <a:endParaRPr lang="en-US">
              <a:solidFill>
                <a:prstClr val="white"/>
              </a:solidFill>
              <a:latin typeface="Rockwell"/>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pPr defTabSz="457200"/>
            <a:r>
              <a:rPr sz="3600" b="1">
                <a:solidFill>
                  <a:srgbClr val="663366">
                    <a:lumMod val="60000"/>
                    <a:lumOff val="40000"/>
                  </a:srgbClr>
                </a:solidFill>
                <a:latin typeface="Rockwe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latin typeface="Rockwe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latin typeface="Rockwell"/>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GB"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fld id="{135A8275-C017-3342-B073-8A464897F4FF}" type="datetimeFigureOut">
              <a:rPr lang="en-US" smtClean="0">
                <a:solidFill>
                  <a:prstClr val="black">
                    <a:lumMod val="65000"/>
                    <a:lumOff val="35000"/>
                  </a:prstClr>
                </a:solidFill>
                <a:latin typeface="Rockwell"/>
              </a:rPr>
              <a:pPr/>
              <a:t>9/23/2016</a:t>
            </a:fld>
            <a:endParaRPr lang="en-US">
              <a:solidFill>
                <a:prstClr val="black">
                  <a:lumMod val="65000"/>
                  <a:lumOff val="35000"/>
                </a:prstClr>
              </a:solidFill>
              <a:latin typeface="Rockwe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latin typeface="Rockwell"/>
            </a:endParaRPr>
          </a:p>
        </p:txBody>
      </p:sp>
      <p:sp>
        <p:nvSpPr>
          <p:cNvPr id="6" name="Slide Number Placeholder 5"/>
          <p:cNvSpPr>
            <a:spLocks noGrp="1"/>
          </p:cNvSpPr>
          <p:nvPr>
            <p:ph type="sldNum" sz="quarter" idx="12"/>
          </p:nvPr>
        </p:nvSpPr>
        <p:spPr/>
        <p:txBody>
          <a:bodyPr/>
          <a:lstStyle/>
          <a:p>
            <a:fld id="{A33D0815-5CD9-DC49-8C4B-8962C43A9369}" type="slidenum">
              <a:rPr lang="en-US" smtClean="0">
                <a:solidFill>
                  <a:prstClr val="white"/>
                </a:solidFill>
                <a:latin typeface="Rockwell"/>
              </a:rPr>
              <a:pPr/>
              <a:t>‹#›</a:t>
            </a:fld>
            <a:endParaRPr lang="en-US">
              <a:solidFill>
                <a:prstClr val="white"/>
              </a:solidFill>
              <a:latin typeface="Rockwell"/>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pPr defTabSz="457200"/>
            <a:r>
              <a:rPr sz="3600" b="1">
                <a:solidFill>
                  <a:srgbClr val="663366">
                    <a:lumMod val="60000"/>
                    <a:lumOff val="40000"/>
                  </a:srgbClr>
                </a:solidFill>
                <a:latin typeface="Rockwe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latin typeface="Rockwell"/>
            </a:endParaRPr>
          </a:p>
        </p:txBody>
      </p:sp>
      <p:sp>
        <p:nvSpPr>
          <p:cNvPr id="2" name="Title 1"/>
          <p:cNvSpPr>
            <a:spLocks noGrp="1"/>
          </p:cNvSpPr>
          <p:nvPr>
            <p:ph type="title"/>
          </p:nvPr>
        </p:nvSpPr>
        <p:spPr>
          <a:xfrm>
            <a:off x="498474" y="134471"/>
            <a:ext cx="7556313" cy="995082"/>
          </a:xfrm>
        </p:spPr>
        <p:txBody>
          <a:bodyPr anchor="b" anchorCtr="0"/>
          <a:lstStyle/>
          <a:p>
            <a:r>
              <a:rPr lang="en-GB"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fld id="{135A8275-C017-3342-B073-8A464897F4FF}" type="datetimeFigureOut">
              <a:rPr lang="en-US" smtClean="0">
                <a:solidFill>
                  <a:prstClr val="black">
                    <a:lumMod val="65000"/>
                    <a:lumOff val="35000"/>
                  </a:prstClr>
                </a:solidFill>
                <a:latin typeface="Rockwell"/>
              </a:rPr>
              <a:pPr/>
              <a:t>9/23/2016</a:t>
            </a:fld>
            <a:endParaRPr lang="en-US">
              <a:solidFill>
                <a:prstClr val="black">
                  <a:lumMod val="65000"/>
                  <a:lumOff val="35000"/>
                </a:prstClr>
              </a:solidFill>
              <a:latin typeface="Rockwe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latin typeface="Rockwell"/>
            </a:endParaRPr>
          </a:p>
        </p:txBody>
      </p:sp>
      <p:sp>
        <p:nvSpPr>
          <p:cNvPr id="6" name="Slide Number Placeholder 5"/>
          <p:cNvSpPr>
            <a:spLocks noGrp="1"/>
          </p:cNvSpPr>
          <p:nvPr>
            <p:ph type="sldNum" sz="quarter" idx="12"/>
          </p:nvPr>
        </p:nvSpPr>
        <p:spPr/>
        <p:txBody>
          <a:bodyPr/>
          <a:lstStyle/>
          <a:p>
            <a:fld id="{A33D0815-5CD9-DC49-8C4B-8962C43A9369}" type="slidenum">
              <a:rPr lang="en-US" smtClean="0">
                <a:solidFill>
                  <a:prstClr val="white"/>
                </a:solidFill>
                <a:latin typeface="Rockwell"/>
              </a:rPr>
              <a:pPr/>
              <a:t>‹#›</a:t>
            </a:fld>
            <a:endParaRPr lang="en-US">
              <a:solidFill>
                <a:prstClr val="white"/>
              </a:solidFill>
              <a:latin typeface="Rockwell"/>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pPr defTabSz="457200"/>
            <a:r>
              <a:rPr sz="3600" b="1">
                <a:solidFill>
                  <a:srgbClr val="663366">
                    <a:lumMod val="60000"/>
                    <a:lumOff val="40000"/>
                  </a:srgbClr>
                </a:solidFill>
                <a:latin typeface="Rockwe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GB"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GB"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135A8275-C017-3342-B073-8A464897F4FF}" type="datetimeFigureOut">
              <a:rPr lang="en-US" smtClean="0">
                <a:solidFill>
                  <a:prstClr val="black">
                    <a:lumMod val="65000"/>
                    <a:lumOff val="35000"/>
                  </a:prstClr>
                </a:solidFill>
                <a:latin typeface="Rockwell"/>
              </a:rPr>
              <a:pPr/>
              <a:t>9/23/2016</a:t>
            </a:fld>
            <a:endParaRPr lang="en-US">
              <a:solidFill>
                <a:prstClr val="black">
                  <a:lumMod val="65000"/>
                  <a:lumOff val="35000"/>
                </a:prstClr>
              </a:solidFill>
              <a:latin typeface="Rockwell"/>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solidFill>
                <a:prstClr val="black">
                  <a:lumMod val="65000"/>
                  <a:lumOff val="35000"/>
                </a:prstClr>
              </a:solidFill>
              <a:latin typeface="Rockwell"/>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latin typeface="Rockwell"/>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latin typeface="Rockwell"/>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latin typeface="Rockwell"/>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GB"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GB"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GB"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pPr defTabSz="457200"/>
            <a:r>
              <a:rPr sz="5400" b="1">
                <a:solidFill>
                  <a:srgbClr val="663366">
                    <a:lumMod val="60000"/>
                    <a:lumOff val="40000"/>
                  </a:srgbClr>
                </a:solidFill>
                <a:latin typeface="Rockwe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latin typeface="Rockwell"/>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GB"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28E80666-FB37-4B36-9149-507F3B0178E3}" type="datetimeFigureOut">
              <a:rPr lang="en-US" smtClean="0">
                <a:solidFill>
                  <a:prstClr val="white"/>
                </a:solidFill>
                <a:latin typeface="Rockwell"/>
              </a:rPr>
              <a:pPr/>
              <a:t>9/23/2016</a:t>
            </a:fld>
            <a:endParaRPr lang="en-US">
              <a:solidFill>
                <a:prstClr val="white"/>
              </a:solidFill>
              <a:latin typeface="Rockwell"/>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solidFill>
                <a:prstClr val="white"/>
              </a:solidFill>
              <a:latin typeface="Rockwell"/>
            </a:endParaRPr>
          </a:p>
        </p:txBody>
      </p:sp>
      <p:sp>
        <p:nvSpPr>
          <p:cNvPr id="6" name="Slide Number Placeholder 5"/>
          <p:cNvSpPr>
            <a:spLocks noGrp="1"/>
          </p:cNvSpPr>
          <p:nvPr>
            <p:ph type="sldNum" sz="quarter" idx="12"/>
          </p:nvPr>
        </p:nvSpPr>
        <p:spPr>
          <a:xfrm>
            <a:off x="8305800" y="6248774"/>
            <a:ext cx="554038" cy="365125"/>
          </a:xfrm>
        </p:spPr>
        <p:txBody>
          <a:bodyPr/>
          <a:lstStyle/>
          <a:p>
            <a:fld id="{D7E63A33-8271-4DD0-9C48-789913D7C115}" type="slidenum">
              <a:rPr lang="en-US" smtClean="0">
                <a:solidFill>
                  <a:prstClr val="white"/>
                </a:solidFill>
                <a:latin typeface="Rockwell"/>
              </a:rPr>
              <a:pPr/>
              <a:t>‹#›</a:t>
            </a:fld>
            <a:endParaRPr lang="en-US">
              <a:solidFill>
                <a:prstClr val="white"/>
              </a:solidFill>
              <a:latin typeface="Rockwell"/>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pPr defTabSz="457200"/>
            <a:r>
              <a:rPr sz="4000" b="1">
                <a:solidFill>
                  <a:srgbClr val="663366">
                    <a:lumMod val="60000"/>
                    <a:lumOff val="40000"/>
                  </a:srgbClr>
                </a:solidFill>
                <a:latin typeface="Rockwe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latin typeface="Rockwe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latin typeface="Rockwell"/>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latin typeface="Rockwell"/>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pPr defTabSz="457200"/>
            <a:r>
              <a:rPr sz="3600" b="1">
                <a:solidFill>
                  <a:srgbClr val="663366">
                    <a:lumMod val="60000"/>
                    <a:lumOff val="40000"/>
                  </a:srgbClr>
                </a:solidFill>
                <a:latin typeface="Rockwe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Date Placeholder 4"/>
          <p:cNvSpPr>
            <a:spLocks noGrp="1"/>
          </p:cNvSpPr>
          <p:nvPr>
            <p:ph type="dt" sz="half" idx="10"/>
          </p:nvPr>
        </p:nvSpPr>
        <p:spPr/>
        <p:txBody>
          <a:bodyPr/>
          <a:lstStyle/>
          <a:p>
            <a:fld id="{135A8275-C017-3342-B073-8A464897F4FF}" type="datetimeFigureOut">
              <a:rPr lang="en-US" smtClean="0">
                <a:solidFill>
                  <a:prstClr val="black">
                    <a:lumMod val="65000"/>
                    <a:lumOff val="35000"/>
                  </a:prstClr>
                </a:solidFill>
                <a:latin typeface="Rockwell"/>
              </a:rPr>
              <a:pPr/>
              <a:t>9/23/2016</a:t>
            </a:fld>
            <a:endParaRPr lang="en-US">
              <a:solidFill>
                <a:prstClr val="black">
                  <a:lumMod val="65000"/>
                  <a:lumOff val="35000"/>
                </a:prstClr>
              </a:solidFill>
              <a:latin typeface="Rockwe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latin typeface="Rockwell"/>
            </a:endParaRPr>
          </a:p>
        </p:txBody>
      </p:sp>
      <p:sp>
        <p:nvSpPr>
          <p:cNvPr id="7" name="Slide Number Placeholder 6"/>
          <p:cNvSpPr>
            <a:spLocks noGrp="1"/>
          </p:cNvSpPr>
          <p:nvPr>
            <p:ph type="sldNum" sz="quarter" idx="12"/>
          </p:nvPr>
        </p:nvSpPr>
        <p:spPr/>
        <p:txBody>
          <a:bodyPr/>
          <a:lstStyle/>
          <a:p>
            <a:fld id="{A33D0815-5CD9-DC49-8C4B-8962C43A9369}" type="slidenum">
              <a:rPr lang="en-US" smtClean="0">
                <a:solidFill>
                  <a:prstClr val="white"/>
                </a:solidFill>
                <a:latin typeface="Rockwell"/>
              </a:rPr>
              <a:pPr/>
              <a:t>‹#›</a:t>
            </a:fld>
            <a:endParaRPr lang="en-US">
              <a:solidFill>
                <a:prstClr val="white"/>
              </a:solidFill>
              <a:latin typeface="Rockwe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latin typeface="Rockwell"/>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pPr defTabSz="457200"/>
            <a:r>
              <a:rPr sz="3600" b="1">
                <a:solidFill>
                  <a:srgbClr val="663366">
                    <a:lumMod val="60000"/>
                    <a:lumOff val="40000"/>
                  </a:srgbClr>
                </a:solidFill>
                <a:latin typeface="Rockwell"/>
              </a:rPr>
              <a:t>+</a:t>
            </a:r>
          </a:p>
        </p:txBody>
      </p:sp>
      <p:sp>
        <p:nvSpPr>
          <p:cNvPr id="2" name="Title 1"/>
          <p:cNvSpPr>
            <a:spLocks noGrp="1"/>
          </p:cNvSpPr>
          <p:nvPr>
            <p:ph type="title"/>
          </p:nvPr>
        </p:nvSpPr>
        <p:spPr/>
        <p:txBody>
          <a:bodyPr/>
          <a:lstStyle>
            <a:lvl1pPr>
              <a:defRPr/>
            </a:lvl1pPr>
          </a:lstStyle>
          <a:p>
            <a:r>
              <a:rPr lang="en-GB"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7" name="Date Placeholder 6"/>
          <p:cNvSpPr>
            <a:spLocks noGrp="1"/>
          </p:cNvSpPr>
          <p:nvPr>
            <p:ph type="dt" sz="half" idx="10"/>
          </p:nvPr>
        </p:nvSpPr>
        <p:spPr/>
        <p:txBody>
          <a:bodyPr/>
          <a:lstStyle/>
          <a:p>
            <a:fld id="{135A8275-C017-3342-B073-8A464897F4FF}" type="datetimeFigureOut">
              <a:rPr lang="en-US" smtClean="0">
                <a:solidFill>
                  <a:prstClr val="black">
                    <a:lumMod val="65000"/>
                    <a:lumOff val="35000"/>
                  </a:prstClr>
                </a:solidFill>
                <a:latin typeface="Rockwell"/>
              </a:rPr>
              <a:pPr/>
              <a:t>9/23/2016</a:t>
            </a:fld>
            <a:endParaRPr lang="en-US">
              <a:solidFill>
                <a:prstClr val="black">
                  <a:lumMod val="65000"/>
                  <a:lumOff val="35000"/>
                </a:prstClr>
              </a:solidFill>
              <a:latin typeface="Rockwe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latin typeface="Rockwell"/>
            </a:endParaRPr>
          </a:p>
        </p:txBody>
      </p:sp>
      <p:sp>
        <p:nvSpPr>
          <p:cNvPr id="9" name="Slide Number Placeholder 8"/>
          <p:cNvSpPr>
            <a:spLocks noGrp="1"/>
          </p:cNvSpPr>
          <p:nvPr>
            <p:ph type="sldNum" sz="quarter" idx="12"/>
          </p:nvPr>
        </p:nvSpPr>
        <p:spPr/>
        <p:txBody>
          <a:bodyPr/>
          <a:lstStyle/>
          <a:p>
            <a:fld id="{A33D0815-5CD9-DC49-8C4B-8962C43A9369}" type="slidenum">
              <a:rPr lang="en-US" smtClean="0">
                <a:solidFill>
                  <a:prstClr val="white"/>
                </a:solidFill>
                <a:latin typeface="Rockwell"/>
              </a:rPr>
              <a:pPr/>
              <a:t>‹#›</a:t>
            </a:fld>
            <a:endParaRPr lang="en-US">
              <a:solidFill>
                <a:prstClr val="white"/>
              </a:solidFill>
              <a:latin typeface="Rockwell"/>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pPr defTabSz="457200"/>
            <a:r>
              <a:rPr sz="3600" b="1">
                <a:solidFill>
                  <a:srgbClr val="663366">
                    <a:lumMod val="60000"/>
                    <a:lumOff val="40000"/>
                  </a:srgbClr>
                </a:solidFill>
                <a:latin typeface="Rockwe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Date Placeholder 4"/>
          <p:cNvSpPr>
            <a:spLocks noGrp="1"/>
          </p:cNvSpPr>
          <p:nvPr>
            <p:ph type="dt" sz="half" idx="10"/>
          </p:nvPr>
        </p:nvSpPr>
        <p:spPr/>
        <p:txBody>
          <a:bodyPr/>
          <a:lstStyle/>
          <a:p>
            <a:fld id="{135A8275-C017-3342-B073-8A464897F4FF}" type="datetimeFigureOut">
              <a:rPr lang="en-US" smtClean="0">
                <a:solidFill>
                  <a:prstClr val="black">
                    <a:lumMod val="65000"/>
                    <a:lumOff val="35000"/>
                  </a:prstClr>
                </a:solidFill>
                <a:latin typeface="Rockwell"/>
              </a:rPr>
              <a:pPr/>
              <a:t>9/23/2016</a:t>
            </a:fld>
            <a:endParaRPr lang="en-US">
              <a:solidFill>
                <a:prstClr val="black">
                  <a:lumMod val="65000"/>
                  <a:lumOff val="35000"/>
                </a:prstClr>
              </a:solidFill>
              <a:latin typeface="Rockwe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latin typeface="Rockwell"/>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latin typeface="Rockwell"/>
            </a:endParaRPr>
          </a:p>
        </p:txBody>
      </p:sp>
      <p:sp>
        <p:nvSpPr>
          <p:cNvPr id="15" name="Slide Number Placeholder 6"/>
          <p:cNvSpPr>
            <a:spLocks noGrp="1"/>
          </p:cNvSpPr>
          <p:nvPr>
            <p:ph type="sldNum" sz="quarter" idx="12"/>
          </p:nvPr>
        </p:nvSpPr>
        <p:spPr>
          <a:xfrm>
            <a:off x="8305800" y="242234"/>
            <a:ext cx="554038" cy="365125"/>
          </a:xfrm>
        </p:spPr>
        <p:txBody>
          <a:bodyPr/>
          <a:lstStyle/>
          <a:p>
            <a:fld id="{A33D0815-5CD9-DC49-8C4B-8962C43A9369}" type="slidenum">
              <a:rPr lang="en-US" smtClean="0">
                <a:solidFill>
                  <a:prstClr val="white"/>
                </a:solidFill>
                <a:latin typeface="Rockwell"/>
              </a:rPr>
              <a:pPr/>
              <a:t>‹#›</a:t>
            </a:fld>
            <a:endParaRPr lang="en-US">
              <a:solidFill>
                <a:prstClr val="white"/>
              </a:solidFill>
              <a:latin typeface="Rockwe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prstClr val="white"/>
              </a:solidFill>
              <a:latin typeface="Rockwell"/>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pPr defTabSz="457200"/>
            <a:r>
              <a:rPr sz="3600" b="1">
                <a:solidFill>
                  <a:srgbClr val="663366">
                    <a:lumMod val="60000"/>
                    <a:lumOff val="40000"/>
                  </a:srgbClr>
                </a:solidFill>
                <a:latin typeface="Rockwe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Date Placeholder 4"/>
          <p:cNvSpPr>
            <a:spLocks noGrp="1"/>
          </p:cNvSpPr>
          <p:nvPr>
            <p:ph type="dt" sz="half" idx="10"/>
          </p:nvPr>
        </p:nvSpPr>
        <p:spPr/>
        <p:txBody>
          <a:bodyPr/>
          <a:lstStyle/>
          <a:p>
            <a:fld id="{135A8275-C017-3342-B073-8A464897F4FF}" type="datetimeFigureOut">
              <a:rPr lang="en-US" smtClean="0">
                <a:solidFill>
                  <a:prstClr val="black">
                    <a:lumMod val="65000"/>
                    <a:lumOff val="35000"/>
                  </a:prstClr>
                </a:solidFill>
                <a:latin typeface="Rockwell"/>
              </a:rPr>
              <a:pPr/>
              <a:t>9/23/2016</a:t>
            </a:fld>
            <a:endParaRPr lang="en-US">
              <a:solidFill>
                <a:prstClr val="black">
                  <a:lumMod val="65000"/>
                  <a:lumOff val="35000"/>
                </a:prstClr>
              </a:solidFill>
              <a:latin typeface="Rockwe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latin typeface="Rockwell"/>
            </a:endParaRPr>
          </a:p>
        </p:txBody>
      </p:sp>
      <p:sp>
        <p:nvSpPr>
          <p:cNvPr id="7" name="Slide Number Placeholder 6"/>
          <p:cNvSpPr>
            <a:spLocks noGrp="1"/>
          </p:cNvSpPr>
          <p:nvPr>
            <p:ph type="sldNum" sz="quarter" idx="12"/>
          </p:nvPr>
        </p:nvSpPr>
        <p:spPr/>
        <p:txBody>
          <a:bodyPr/>
          <a:lstStyle/>
          <a:p>
            <a:fld id="{A33D0815-5CD9-DC49-8C4B-8962C43A9369}" type="slidenum">
              <a:rPr lang="en-US" smtClean="0">
                <a:solidFill>
                  <a:prstClr val="white"/>
                </a:solidFill>
                <a:latin typeface="Rockwell"/>
              </a:rPr>
              <a:pPr/>
              <a:t>‹#›</a:t>
            </a:fld>
            <a:endParaRPr lang="en-US">
              <a:solidFill>
                <a:prstClr val="white"/>
              </a:solidFill>
              <a:latin typeface="Rockwell"/>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GB"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pPr defTabSz="457200"/>
            <a:fld id="{135A8275-C017-3342-B073-8A464897F4FF}" type="datetimeFigureOut">
              <a:rPr lang="en-US" smtClean="0">
                <a:solidFill>
                  <a:prstClr val="black">
                    <a:lumMod val="65000"/>
                    <a:lumOff val="35000"/>
                  </a:prstClr>
                </a:solidFill>
                <a:latin typeface="Rockwell"/>
              </a:rPr>
              <a:pPr defTabSz="457200"/>
              <a:t>9/23/2016</a:t>
            </a:fld>
            <a:endParaRPr lang="en-US">
              <a:solidFill>
                <a:prstClr val="black">
                  <a:lumMod val="65000"/>
                  <a:lumOff val="35000"/>
                </a:prstClr>
              </a:solidFill>
              <a:latin typeface="Rockwell"/>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pPr defTabSz="457200"/>
            <a:endParaRPr lang="en-US">
              <a:solidFill>
                <a:prstClr val="black">
                  <a:lumMod val="65000"/>
                  <a:lumOff val="35000"/>
                </a:prstClr>
              </a:solidFill>
              <a:latin typeface="Rockwell"/>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pPr defTabSz="457200"/>
            <a:fld id="{A33D0815-5CD9-DC49-8C4B-8962C43A9369}" type="slidenum">
              <a:rPr lang="en-US" smtClean="0">
                <a:solidFill>
                  <a:prstClr val="white"/>
                </a:solidFill>
                <a:latin typeface="Rockwell"/>
              </a:rPr>
              <a:pPr defTabSz="457200"/>
              <a:t>‹#›</a:t>
            </a:fld>
            <a:endParaRPr lang="en-US">
              <a:solidFill>
                <a:prstClr val="white"/>
              </a:solidFill>
              <a:latin typeface="Rockwell"/>
            </a:endParaRPr>
          </a:p>
        </p:txBody>
      </p:sp>
    </p:spTree>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 id="2147483872" r:id="rId18"/>
    <p:sldLayoutId id="2147483873" r:id="rId19"/>
    <p:sldLayoutId id="2147483874"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Driving </a:t>
            </a:r>
            <a:r>
              <a:rPr lang="en-US" dirty="0" err="1" smtClean="0"/>
              <a:t>Licence</a:t>
            </a:r>
            <a:r>
              <a:rPr lang="en-US" dirty="0" smtClean="0"/>
              <a:t> Uptake</a:t>
            </a:r>
            <a:br>
              <a:rPr lang="en-US" dirty="0" smtClean="0"/>
            </a:br>
            <a:r>
              <a:rPr lang="en-US" dirty="0" smtClean="0"/>
              <a:t>&amp; Emerging Inequalities</a:t>
            </a:r>
            <a:endParaRPr lang="en-US" dirty="0"/>
          </a:p>
        </p:txBody>
      </p:sp>
      <p:sp>
        <p:nvSpPr>
          <p:cNvPr id="3" name="Subtitle 2"/>
          <p:cNvSpPr>
            <a:spLocks noGrp="1"/>
          </p:cNvSpPr>
          <p:nvPr>
            <p:ph type="subTitle" idx="1"/>
          </p:nvPr>
        </p:nvSpPr>
        <p:spPr/>
        <p:txBody>
          <a:bodyPr/>
          <a:lstStyle/>
          <a:p>
            <a:r>
              <a:rPr lang="en-US" dirty="0" smtClean="0"/>
              <a:t>Julie Clark &amp; Jon Minton</a:t>
            </a:r>
          </a:p>
          <a:p>
            <a:r>
              <a:rPr lang="en-US" dirty="0" smtClean="0"/>
              <a:t>University of Glasgow</a:t>
            </a:r>
            <a:endParaRPr lang="en-US" dirty="0"/>
          </a:p>
        </p:txBody>
      </p:sp>
      <p:sp>
        <p:nvSpPr>
          <p:cNvPr id="4" name="Rectangle 3"/>
          <p:cNvSpPr/>
          <p:nvPr/>
        </p:nvSpPr>
        <p:spPr>
          <a:xfrm>
            <a:off x="381000" y="381000"/>
            <a:ext cx="510251" cy="4679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533400" y="533400"/>
            <a:ext cx="510251" cy="4679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304800" y="838200"/>
            <a:ext cx="4191000" cy="2067233"/>
          </a:xfrm>
          <a:prstGeom prst="rect">
            <a:avLst/>
          </a:prstGeom>
        </p:spPr>
        <p:txBody>
          <a:bodyPr wrap="square">
            <a:spAutoFit/>
          </a:bodyPr>
          <a:lstStyle/>
          <a:p>
            <a:pPr algn="ctr">
              <a:lnSpc>
                <a:spcPct val="150000"/>
              </a:lnSpc>
            </a:pPr>
            <a:r>
              <a:rPr lang="en-US" sz="4400" b="1" dirty="0" smtClean="0">
                <a:solidFill>
                  <a:schemeClr val="accent3">
                    <a:lumMod val="20000"/>
                    <a:lumOff val="80000"/>
                  </a:schemeClr>
                </a:solidFill>
              </a:rPr>
              <a:t>Driving Segregation</a:t>
            </a:r>
          </a:p>
        </p:txBody>
      </p:sp>
    </p:spTree>
    <p:extLst>
      <p:ext uri="{BB962C8B-B14F-4D97-AF65-F5344CB8AC3E}">
        <p14:creationId xmlns:p14="http://schemas.microsoft.com/office/powerpoint/2010/main" val="42614358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607286" y="504"/>
            <a:ext cx="3526071" cy="6858000"/>
          </a:xfrm>
          <a:prstGeom prst="rect">
            <a:avLst/>
          </a:prstGeom>
        </p:spPr>
      </p:pic>
      <p:pic>
        <p:nvPicPr>
          <p:cNvPr id="4" name="Picture 3"/>
          <p:cNvPicPr>
            <a:picLocks noChangeAspect="1"/>
          </p:cNvPicPr>
          <p:nvPr/>
        </p:nvPicPr>
        <p:blipFill>
          <a:blip r:embed="rId4"/>
          <a:stretch>
            <a:fillRect/>
          </a:stretch>
        </p:blipFill>
        <p:spPr>
          <a:xfrm>
            <a:off x="-3185" y="0"/>
            <a:ext cx="3526071" cy="6858000"/>
          </a:xfrm>
          <a:prstGeom prst="rect">
            <a:avLst/>
          </a:prstGeom>
        </p:spPr>
      </p:pic>
      <p:sp>
        <p:nvSpPr>
          <p:cNvPr id="5" name="Rectangle 4"/>
          <p:cNvSpPr/>
          <p:nvPr/>
        </p:nvSpPr>
        <p:spPr>
          <a:xfrm>
            <a:off x="0" y="0"/>
            <a:ext cx="9144000" cy="457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t>Licenced</a:t>
            </a:r>
            <a:r>
              <a:rPr lang="en-US" dirty="0" smtClean="0"/>
              <a:t> 							Drivers driving</a:t>
            </a:r>
            <a:endParaRPr lang="en-US" dirty="0"/>
          </a:p>
        </p:txBody>
      </p:sp>
      <p:sp>
        <p:nvSpPr>
          <p:cNvPr id="6" name="Rectangle 5"/>
          <p:cNvSpPr/>
          <p:nvPr/>
        </p:nvSpPr>
        <p:spPr>
          <a:xfrm>
            <a:off x="4495800" y="0"/>
            <a:ext cx="46482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4800600" y="457200"/>
            <a:ext cx="3657600" cy="5786198"/>
          </a:xfrm>
          <a:prstGeom prst="rect">
            <a:avLst/>
          </a:prstGeom>
          <a:noFill/>
        </p:spPr>
        <p:txBody>
          <a:bodyPr wrap="square" rtlCol="0">
            <a:spAutoFit/>
          </a:bodyPr>
          <a:lstStyle/>
          <a:p>
            <a:r>
              <a:rPr lang="en-US" sz="3200" b="1" dirty="0" smtClean="0">
                <a:solidFill>
                  <a:srgbClr val="E1DFD1"/>
                </a:solidFill>
              </a:rPr>
              <a:t>Gender: 50s/60s cohorts</a:t>
            </a:r>
          </a:p>
          <a:p>
            <a:endParaRPr lang="en-US" dirty="0" smtClean="0">
              <a:solidFill>
                <a:srgbClr val="E1DFD1"/>
              </a:solidFill>
            </a:endParaRPr>
          </a:p>
          <a:p>
            <a:pPr marL="285750" indent="-285750">
              <a:buFontTx/>
              <a:buChar char="-"/>
            </a:pPr>
            <a:r>
              <a:rPr lang="en-US" sz="2400" dirty="0" smtClean="0">
                <a:solidFill>
                  <a:srgbClr val="E1DFD1"/>
                </a:solidFill>
              </a:rPr>
              <a:t>Female ‘catch up’ towards parity in </a:t>
            </a:r>
            <a:r>
              <a:rPr lang="en-US" sz="2400" dirty="0" err="1" smtClean="0">
                <a:solidFill>
                  <a:srgbClr val="E1DFD1"/>
                </a:solidFill>
              </a:rPr>
              <a:t>licence</a:t>
            </a:r>
            <a:r>
              <a:rPr lang="en-US" sz="2400" dirty="0" smtClean="0">
                <a:solidFill>
                  <a:srgbClr val="E1DFD1"/>
                </a:solidFill>
              </a:rPr>
              <a:t> holding for women born in 1950s</a:t>
            </a:r>
          </a:p>
          <a:p>
            <a:pPr marL="285750" indent="-285750">
              <a:buFontTx/>
              <a:buChar char="-"/>
            </a:pPr>
            <a:endParaRPr lang="en-US" sz="2400" dirty="0" smtClean="0">
              <a:solidFill>
                <a:srgbClr val="E1DFD1"/>
              </a:solidFill>
            </a:endParaRPr>
          </a:p>
          <a:p>
            <a:pPr marL="285750" indent="-285750">
              <a:buFontTx/>
              <a:buChar char="-"/>
            </a:pPr>
            <a:r>
              <a:rPr lang="en-US" sz="2400" dirty="0" smtClean="0">
                <a:solidFill>
                  <a:srgbClr val="E1DFD1"/>
                </a:solidFill>
              </a:rPr>
              <a:t>Convergence for cohorts born in 1960s (nearer 90%+ driving </a:t>
            </a:r>
            <a:r>
              <a:rPr lang="en-US" sz="2400" dirty="0" err="1" smtClean="0">
                <a:solidFill>
                  <a:srgbClr val="E1DFD1"/>
                </a:solidFill>
              </a:rPr>
              <a:t>licence</a:t>
            </a:r>
            <a:r>
              <a:rPr lang="en-US" sz="2400" dirty="0" smtClean="0">
                <a:solidFill>
                  <a:srgbClr val="E1DFD1"/>
                </a:solidFill>
              </a:rPr>
              <a:t> ownership for both genders in these cohorts)</a:t>
            </a:r>
          </a:p>
          <a:p>
            <a:endParaRPr lang="en-US" sz="2400" dirty="0" smtClean="0">
              <a:solidFill>
                <a:srgbClr val="E1DFD1"/>
              </a:solidFill>
            </a:endParaRPr>
          </a:p>
        </p:txBody>
      </p:sp>
      <p:cxnSp>
        <p:nvCxnSpPr>
          <p:cNvPr id="9" name="Straight Connector 8"/>
          <p:cNvCxnSpPr/>
          <p:nvPr/>
        </p:nvCxnSpPr>
        <p:spPr>
          <a:xfrm flipV="1">
            <a:off x="381000" y="3457662"/>
            <a:ext cx="1219200" cy="1219200"/>
          </a:xfrm>
          <a:prstGeom prst="line">
            <a:avLst/>
          </a:prstGeom>
          <a:ln w="38100">
            <a:solidFill>
              <a:schemeClr val="accent2">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381000" y="2667000"/>
            <a:ext cx="1219200" cy="1219200"/>
          </a:xfrm>
          <a:prstGeom prst="line">
            <a:avLst/>
          </a:prstGeom>
          <a:ln w="38100">
            <a:solidFill>
              <a:schemeClr val="accent2">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57200" y="2133600"/>
            <a:ext cx="1163562" cy="646331"/>
          </a:xfrm>
          <a:prstGeom prst="rect">
            <a:avLst/>
          </a:prstGeom>
          <a:noFill/>
        </p:spPr>
        <p:txBody>
          <a:bodyPr wrap="none" rtlCol="0">
            <a:spAutoFit/>
          </a:bodyPr>
          <a:lstStyle/>
          <a:p>
            <a:r>
              <a:rPr lang="en-GB" b="1" dirty="0" smtClean="0"/>
              <a:t>Lower</a:t>
            </a:r>
          </a:p>
          <a:p>
            <a:r>
              <a:rPr lang="en-GB" b="1" dirty="0" smtClean="0"/>
              <a:t>Mobility</a:t>
            </a:r>
            <a:endParaRPr lang="en-GB" b="1" dirty="0"/>
          </a:p>
        </p:txBody>
      </p:sp>
      <p:sp>
        <p:nvSpPr>
          <p:cNvPr id="12" name="TextBox 11"/>
          <p:cNvSpPr txBox="1"/>
          <p:nvPr/>
        </p:nvSpPr>
        <p:spPr>
          <a:xfrm>
            <a:off x="543627" y="4312601"/>
            <a:ext cx="1163562" cy="646331"/>
          </a:xfrm>
          <a:prstGeom prst="rect">
            <a:avLst/>
          </a:prstGeom>
          <a:noFill/>
        </p:spPr>
        <p:txBody>
          <a:bodyPr wrap="none" rtlCol="0">
            <a:spAutoFit/>
          </a:bodyPr>
          <a:lstStyle/>
          <a:p>
            <a:r>
              <a:rPr lang="en-GB" b="1" dirty="0" smtClean="0"/>
              <a:t>Higher</a:t>
            </a:r>
          </a:p>
          <a:p>
            <a:r>
              <a:rPr lang="en-GB" b="1" dirty="0" smtClean="0"/>
              <a:t>Mobility</a:t>
            </a:r>
            <a:endParaRPr lang="en-GB" b="1" dirty="0"/>
          </a:p>
        </p:txBody>
      </p:sp>
      <p:sp>
        <p:nvSpPr>
          <p:cNvPr id="13" name="TextBox 12"/>
          <p:cNvSpPr txBox="1"/>
          <p:nvPr/>
        </p:nvSpPr>
        <p:spPr>
          <a:xfrm rot="18900000">
            <a:off x="299731" y="3451962"/>
            <a:ext cx="1360356" cy="369332"/>
          </a:xfrm>
          <a:prstGeom prst="rect">
            <a:avLst/>
          </a:prstGeom>
          <a:noFill/>
        </p:spPr>
        <p:txBody>
          <a:bodyPr wrap="none" rtlCol="0">
            <a:spAutoFit/>
          </a:bodyPr>
          <a:lstStyle/>
          <a:p>
            <a:r>
              <a:rPr lang="en-GB" b="1" dirty="0" smtClean="0"/>
              <a:t>Transition</a:t>
            </a:r>
            <a:endParaRPr lang="en-GB" b="1" dirty="0"/>
          </a:p>
        </p:txBody>
      </p:sp>
    </p:spTree>
    <p:extLst>
      <p:ext uri="{BB962C8B-B14F-4D97-AF65-F5344CB8AC3E}">
        <p14:creationId xmlns:p14="http://schemas.microsoft.com/office/powerpoint/2010/main" val="1094032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607286" y="504"/>
            <a:ext cx="3526071" cy="6858000"/>
          </a:xfrm>
          <a:prstGeom prst="rect">
            <a:avLst/>
          </a:prstGeom>
        </p:spPr>
      </p:pic>
      <p:pic>
        <p:nvPicPr>
          <p:cNvPr id="4" name="Picture 3"/>
          <p:cNvPicPr>
            <a:picLocks noChangeAspect="1"/>
          </p:cNvPicPr>
          <p:nvPr/>
        </p:nvPicPr>
        <p:blipFill>
          <a:blip r:embed="rId4"/>
          <a:stretch>
            <a:fillRect/>
          </a:stretch>
        </p:blipFill>
        <p:spPr>
          <a:xfrm>
            <a:off x="-3185" y="0"/>
            <a:ext cx="3526071" cy="6858000"/>
          </a:xfrm>
          <a:prstGeom prst="rect">
            <a:avLst/>
          </a:prstGeom>
        </p:spPr>
      </p:pic>
      <p:sp>
        <p:nvSpPr>
          <p:cNvPr id="5" name="Rectangle 4"/>
          <p:cNvSpPr/>
          <p:nvPr/>
        </p:nvSpPr>
        <p:spPr>
          <a:xfrm>
            <a:off x="0" y="0"/>
            <a:ext cx="9144000" cy="457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t>Licenced</a:t>
            </a:r>
            <a:r>
              <a:rPr lang="en-US" dirty="0" smtClean="0"/>
              <a:t> 							Drivers driving</a:t>
            </a:r>
            <a:endParaRPr lang="en-US" dirty="0"/>
          </a:p>
        </p:txBody>
      </p:sp>
      <p:sp>
        <p:nvSpPr>
          <p:cNvPr id="6" name="Rectangle 5"/>
          <p:cNvSpPr/>
          <p:nvPr/>
        </p:nvSpPr>
        <p:spPr>
          <a:xfrm>
            <a:off x="4495800" y="0"/>
            <a:ext cx="46482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4800600" y="457200"/>
            <a:ext cx="3657600" cy="5047535"/>
          </a:xfrm>
          <a:prstGeom prst="rect">
            <a:avLst/>
          </a:prstGeom>
          <a:noFill/>
        </p:spPr>
        <p:txBody>
          <a:bodyPr wrap="square" rtlCol="0">
            <a:spAutoFit/>
          </a:bodyPr>
          <a:lstStyle/>
          <a:p>
            <a:r>
              <a:rPr lang="en-US" sz="3200" b="1" dirty="0" smtClean="0">
                <a:solidFill>
                  <a:srgbClr val="E1DFD1"/>
                </a:solidFill>
              </a:rPr>
              <a:t>Gender &amp; the </a:t>
            </a:r>
            <a:r>
              <a:rPr lang="en-US" sz="3200" b="1" dirty="0" err="1" smtClean="0">
                <a:solidFill>
                  <a:srgbClr val="E1DFD1"/>
                </a:solidFill>
              </a:rPr>
              <a:t>Millennials</a:t>
            </a:r>
            <a:endParaRPr lang="en-US" sz="3200" b="1" dirty="0" smtClean="0">
              <a:solidFill>
                <a:srgbClr val="E1DFD1"/>
              </a:solidFill>
            </a:endParaRPr>
          </a:p>
          <a:p>
            <a:endParaRPr lang="en-US" dirty="0" smtClean="0">
              <a:solidFill>
                <a:srgbClr val="E1DFD1"/>
              </a:solidFill>
            </a:endParaRPr>
          </a:p>
          <a:p>
            <a:pPr marL="285750" indent="-285750">
              <a:buFontTx/>
              <a:buChar char="-"/>
            </a:pPr>
            <a:r>
              <a:rPr lang="en-US" sz="2400" dirty="0" smtClean="0">
                <a:solidFill>
                  <a:srgbClr val="E1DFD1"/>
                </a:solidFill>
              </a:rPr>
              <a:t>For cohorts born after around 1970, </a:t>
            </a:r>
            <a:r>
              <a:rPr lang="en-US" sz="2400" dirty="0" err="1" smtClean="0">
                <a:solidFill>
                  <a:srgbClr val="E1DFD1"/>
                </a:solidFill>
              </a:rPr>
              <a:t>licence</a:t>
            </a:r>
            <a:r>
              <a:rPr lang="en-US" sz="2400" dirty="0" smtClean="0">
                <a:solidFill>
                  <a:srgbClr val="E1DFD1"/>
                </a:solidFill>
              </a:rPr>
              <a:t> levels fell around 10% for both genders</a:t>
            </a:r>
          </a:p>
          <a:p>
            <a:pPr marL="285750" indent="-285750">
              <a:buFontTx/>
              <a:buChar char="-"/>
            </a:pPr>
            <a:r>
              <a:rPr lang="en-US" sz="2400" dirty="0" smtClean="0">
                <a:solidFill>
                  <a:srgbClr val="E1DFD1"/>
                </a:solidFill>
              </a:rPr>
              <a:t>They fell further for those born after around 1980s (Early Millennials?), and faster for men</a:t>
            </a:r>
          </a:p>
          <a:p>
            <a:pPr marL="285750" indent="-285750">
              <a:buFontTx/>
              <a:buChar char="-"/>
            </a:pPr>
            <a:r>
              <a:rPr lang="en-US" sz="2400" dirty="0" err="1" smtClean="0">
                <a:solidFill>
                  <a:srgbClr val="E1DFD1"/>
                </a:solidFill>
              </a:rPr>
              <a:t>Licence</a:t>
            </a:r>
            <a:r>
              <a:rPr lang="en-US" sz="2400" dirty="0" smtClean="0">
                <a:solidFill>
                  <a:srgbClr val="E1DFD1"/>
                </a:solidFill>
              </a:rPr>
              <a:t> gap closing</a:t>
            </a:r>
          </a:p>
        </p:txBody>
      </p:sp>
      <p:cxnSp>
        <p:nvCxnSpPr>
          <p:cNvPr id="9" name="Straight Connector 8"/>
          <p:cNvCxnSpPr/>
          <p:nvPr/>
        </p:nvCxnSpPr>
        <p:spPr>
          <a:xfrm flipV="1">
            <a:off x="1661152" y="4312601"/>
            <a:ext cx="1219200" cy="1219200"/>
          </a:xfrm>
          <a:prstGeom prst="line">
            <a:avLst/>
          </a:prstGeom>
          <a:ln w="28575">
            <a:solidFill>
              <a:schemeClr val="accent2">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393951" y="4291629"/>
            <a:ext cx="1219200" cy="1219200"/>
          </a:xfrm>
          <a:prstGeom prst="line">
            <a:avLst/>
          </a:prstGeom>
          <a:ln w="28575">
            <a:solidFill>
              <a:schemeClr val="accent2">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94828" y="5239128"/>
            <a:ext cx="1069524" cy="646331"/>
          </a:xfrm>
          <a:prstGeom prst="rect">
            <a:avLst/>
          </a:prstGeom>
          <a:noFill/>
        </p:spPr>
        <p:txBody>
          <a:bodyPr wrap="none" rtlCol="0">
            <a:spAutoFit/>
          </a:bodyPr>
          <a:lstStyle/>
          <a:p>
            <a:r>
              <a:rPr lang="en-GB" dirty="0" smtClean="0"/>
              <a:t>Lower </a:t>
            </a:r>
          </a:p>
          <a:p>
            <a:r>
              <a:rPr lang="en-GB" dirty="0" smtClean="0"/>
              <a:t>Mobility</a:t>
            </a:r>
            <a:endParaRPr lang="en-GB" dirty="0"/>
          </a:p>
        </p:txBody>
      </p:sp>
      <p:sp>
        <p:nvSpPr>
          <p:cNvPr id="14" name="TextBox 13"/>
          <p:cNvSpPr txBox="1"/>
          <p:nvPr/>
        </p:nvSpPr>
        <p:spPr>
          <a:xfrm>
            <a:off x="1885075" y="5238861"/>
            <a:ext cx="1069524" cy="646331"/>
          </a:xfrm>
          <a:prstGeom prst="rect">
            <a:avLst/>
          </a:prstGeom>
          <a:noFill/>
        </p:spPr>
        <p:txBody>
          <a:bodyPr wrap="none" rtlCol="0">
            <a:spAutoFit/>
          </a:bodyPr>
          <a:lstStyle/>
          <a:p>
            <a:r>
              <a:rPr lang="en-GB" dirty="0" smtClean="0"/>
              <a:t>Lower </a:t>
            </a:r>
          </a:p>
          <a:p>
            <a:r>
              <a:rPr lang="en-GB" dirty="0" smtClean="0"/>
              <a:t>Mobility</a:t>
            </a:r>
            <a:endParaRPr lang="en-GB" dirty="0"/>
          </a:p>
        </p:txBody>
      </p:sp>
    </p:spTree>
    <p:extLst>
      <p:ext uri="{BB962C8B-B14F-4D97-AF65-F5344CB8AC3E}">
        <p14:creationId xmlns:p14="http://schemas.microsoft.com/office/powerpoint/2010/main" val="32509868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800600" y="990600"/>
            <a:ext cx="3657600" cy="1231106"/>
          </a:xfrm>
          <a:prstGeom prst="rect">
            <a:avLst/>
          </a:prstGeom>
          <a:noFill/>
        </p:spPr>
        <p:txBody>
          <a:bodyPr wrap="square" rtlCol="0">
            <a:spAutoFit/>
          </a:bodyPr>
          <a:lstStyle/>
          <a:p>
            <a:r>
              <a:rPr lang="en-US" sz="3200" b="1" dirty="0" smtClean="0">
                <a:solidFill>
                  <a:srgbClr val="E1DFD1"/>
                </a:solidFill>
              </a:rPr>
              <a:t>The </a:t>
            </a:r>
            <a:r>
              <a:rPr lang="en-US" sz="3200" b="1" dirty="0" err="1" smtClean="0">
                <a:solidFill>
                  <a:srgbClr val="E1DFD1"/>
                </a:solidFill>
              </a:rPr>
              <a:t>Millenials</a:t>
            </a:r>
            <a:endParaRPr lang="en-US" sz="3200" b="1" dirty="0" smtClean="0">
              <a:solidFill>
                <a:srgbClr val="E1DFD1"/>
              </a:solidFill>
            </a:endParaRPr>
          </a:p>
          <a:p>
            <a:endParaRPr lang="en-US" dirty="0" smtClean="0">
              <a:solidFill>
                <a:srgbClr val="E1DFD1"/>
              </a:solidFill>
            </a:endParaRPr>
          </a:p>
          <a:p>
            <a:pPr marL="285750" indent="-285750">
              <a:buFontTx/>
              <a:buChar char="-"/>
            </a:pPr>
            <a:r>
              <a:rPr lang="en-US" sz="2400" dirty="0" smtClean="0">
                <a:solidFill>
                  <a:srgbClr val="E1DFD1"/>
                </a:solidFill>
              </a:rPr>
              <a:t>Female</a:t>
            </a:r>
            <a:endParaRPr lang="en-US" sz="2400" dirty="0">
              <a:solidFill>
                <a:srgbClr val="E1DFD1"/>
              </a:solidFill>
            </a:endParaRPr>
          </a:p>
        </p:txBody>
      </p:sp>
      <p:sp>
        <p:nvSpPr>
          <p:cNvPr id="12" name="Rectangle 11"/>
          <p:cNvSpPr/>
          <p:nvPr/>
        </p:nvSpPr>
        <p:spPr>
          <a:xfrm>
            <a:off x="0" y="0"/>
            <a:ext cx="46482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E1DFD1"/>
                </a:solidFill>
              </a:rPr>
              <a:t>males</a:t>
            </a:r>
            <a:endParaRPr lang="en-US" dirty="0"/>
          </a:p>
        </p:txBody>
      </p:sp>
      <p:pic>
        <p:nvPicPr>
          <p:cNvPr id="2" name="Picture 1"/>
          <p:cNvPicPr>
            <a:picLocks noChangeAspect="1"/>
          </p:cNvPicPr>
          <p:nvPr/>
        </p:nvPicPr>
        <p:blipFill>
          <a:blip r:embed="rId3"/>
          <a:stretch>
            <a:fillRect/>
          </a:stretch>
        </p:blipFill>
        <p:spPr>
          <a:xfrm>
            <a:off x="5607286" y="504"/>
            <a:ext cx="3526071" cy="6858000"/>
          </a:xfrm>
          <a:prstGeom prst="rect">
            <a:avLst/>
          </a:prstGeom>
        </p:spPr>
      </p:pic>
      <p:sp>
        <p:nvSpPr>
          <p:cNvPr id="5" name="Rectangle 4"/>
          <p:cNvSpPr/>
          <p:nvPr/>
        </p:nvSpPr>
        <p:spPr>
          <a:xfrm>
            <a:off x="0" y="0"/>
            <a:ext cx="9144000" cy="457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t>Licenced</a:t>
            </a:r>
            <a:r>
              <a:rPr lang="en-US" dirty="0" smtClean="0"/>
              <a:t> 							Drivers driving</a:t>
            </a:r>
            <a:endParaRPr lang="en-US" dirty="0"/>
          </a:p>
        </p:txBody>
      </p:sp>
      <p:sp>
        <p:nvSpPr>
          <p:cNvPr id="6" name="Rectangle 5"/>
          <p:cNvSpPr/>
          <p:nvPr/>
        </p:nvSpPr>
        <p:spPr>
          <a:xfrm>
            <a:off x="4495800" y="0"/>
            <a:ext cx="46482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4800600" y="990600"/>
            <a:ext cx="3657600" cy="1600438"/>
          </a:xfrm>
          <a:prstGeom prst="rect">
            <a:avLst/>
          </a:prstGeom>
          <a:noFill/>
        </p:spPr>
        <p:txBody>
          <a:bodyPr wrap="square" rtlCol="0">
            <a:spAutoFit/>
          </a:bodyPr>
          <a:lstStyle/>
          <a:p>
            <a:r>
              <a:rPr lang="en-US" sz="3200" b="1" dirty="0" smtClean="0">
                <a:solidFill>
                  <a:srgbClr val="E1DFD1"/>
                </a:solidFill>
              </a:rPr>
              <a:t>The </a:t>
            </a:r>
            <a:r>
              <a:rPr lang="en-US" sz="3200" b="1" dirty="0" err="1" smtClean="0">
                <a:solidFill>
                  <a:srgbClr val="E1DFD1"/>
                </a:solidFill>
              </a:rPr>
              <a:t>Millenials</a:t>
            </a:r>
            <a:endParaRPr lang="en-US" sz="3200" b="1" dirty="0" smtClean="0">
              <a:solidFill>
                <a:srgbClr val="E1DFD1"/>
              </a:solidFill>
            </a:endParaRPr>
          </a:p>
          <a:p>
            <a:endParaRPr lang="en-US" dirty="0" smtClean="0">
              <a:solidFill>
                <a:srgbClr val="E1DFD1"/>
              </a:solidFill>
            </a:endParaRPr>
          </a:p>
          <a:p>
            <a:pPr marL="285750" indent="-285750">
              <a:buFontTx/>
              <a:buChar char="-"/>
            </a:pPr>
            <a:r>
              <a:rPr lang="en-US" sz="2400" dirty="0" smtClean="0">
                <a:solidFill>
                  <a:srgbClr val="E1DFD1"/>
                </a:solidFill>
              </a:rPr>
              <a:t>Period effect for young males?</a:t>
            </a:r>
          </a:p>
        </p:txBody>
      </p:sp>
      <p:pic>
        <p:nvPicPr>
          <p:cNvPr id="3" name="Picture 2"/>
          <p:cNvPicPr>
            <a:picLocks noChangeAspect="1"/>
          </p:cNvPicPr>
          <p:nvPr/>
        </p:nvPicPr>
        <p:blipFill>
          <a:blip r:embed="rId4"/>
          <a:stretch>
            <a:fillRect/>
          </a:stretch>
        </p:blipFill>
        <p:spPr>
          <a:xfrm>
            <a:off x="5638800" y="3048000"/>
            <a:ext cx="3162300" cy="3162300"/>
          </a:xfrm>
          <a:prstGeom prst="rect">
            <a:avLst/>
          </a:prstGeom>
        </p:spPr>
      </p:pic>
      <p:sp>
        <p:nvSpPr>
          <p:cNvPr id="9" name="Rectangle 8"/>
          <p:cNvSpPr/>
          <p:nvPr/>
        </p:nvSpPr>
        <p:spPr>
          <a:xfrm>
            <a:off x="6781800" y="2743200"/>
            <a:ext cx="228600" cy="3657600"/>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p:nvPicPr>
        <p:blipFill>
          <a:blip r:embed="rId5"/>
          <a:stretch>
            <a:fillRect/>
          </a:stretch>
        </p:blipFill>
        <p:spPr>
          <a:xfrm>
            <a:off x="381000" y="1524000"/>
            <a:ext cx="2974398" cy="2924548"/>
          </a:xfrm>
          <a:prstGeom prst="rect">
            <a:avLst/>
          </a:prstGeom>
        </p:spPr>
      </p:pic>
      <p:sp>
        <p:nvSpPr>
          <p:cNvPr id="13" name="Rectangle 12"/>
          <p:cNvSpPr/>
          <p:nvPr/>
        </p:nvSpPr>
        <p:spPr>
          <a:xfrm>
            <a:off x="1905000" y="1143000"/>
            <a:ext cx="228600" cy="3657600"/>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7772400" y="6324600"/>
            <a:ext cx="812354" cy="369332"/>
          </a:xfrm>
          <a:prstGeom prst="rect">
            <a:avLst/>
          </a:prstGeom>
          <a:noFill/>
        </p:spPr>
        <p:txBody>
          <a:bodyPr wrap="none" rtlCol="0">
            <a:spAutoFit/>
          </a:bodyPr>
          <a:lstStyle/>
          <a:p>
            <a:r>
              <a:rPr lang="en-US" dirty="0" smtClean="0">
                <a:solidFill>
                  <a:srgbClr val="E1DFD1"/>
                </a:solidFill>
              </a:rPr>
              <a:t>Males</a:t>
            </a:r>
            <a:endParaRPr lang="en-US" dirty="0"/>
          </a:p>
        </p:txBody>
      </p:sp>
      <p:sp>
        <p:nvSpPr>
          <p:cNvPr id="15" name="TextBox 14"/>
          <p:cNvSpPr txBox="1"/>
          <p:nvPr/>
        </p:nvSpPr>
        <p:spPr>
          <a:xfrm>
            <a:off x="2514600" y="4800600"/>
            <a:ext cx="1053556" cy="369332"/>
          </a:xfrm>
          <a:prstGeom prst="rect">
            <a:avLst/>
          </a:prstGeom>
          <a:noFill/>
        </p:spPr>
        <p:txBody>
          <a:bodyPr wrap="none" rtlCol="0">
            <a:spAutoFit/>
          </a:bodyPr>
          <a:lstStyle/>
          <a:p>
            <a:r>
              <a:rPr lang="en-US" dirty="0" smtClean="0">
                <a:solidFill>
                  <a:srgbClr val="E1DFD1"/>
                </a:solidFill>
              </a:rPr>
              <a:t>Females</a:t>
            </a:r>
            <a:endParaRPr lang="en-US" dirty="0"/>
          </a:p>
        </p:txBody>
      </p:sp>
    </p:spTree>
    <p:extLst>
      <p:ext uri="{BB962C8B-B14F-4D97-AF65-F5344CB8AC3E}">
        <p14:creationId xmlns:p14="http://schemas.microsoft.com/office/powerpoint/2010/main" val="27529287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607286" y="504"/>
            <a:ext cx="3526071" cy="6858000"/>
          </a:xfrm>
          <a:prstGeom prst="rect">
            <a:avLst/>
          </a:prstGeom>
        </p:spPr>
      </p:pic>
      <p:pic>
        <p:nvPicPr>
          <p:cNvPr id="4" name="Picture 3"/>
          <p:cNvPicPr>
            <a:picLocks noChangeAspect="1"/>
          </p:cNvPicPr>
          <p:nvPr/>
        </p:nvPicPr>
        <p:blipFill>
          <a:blip r:embed="rId4"/>
          <a:stretch>
            <a:fillRect/>
          </a:stretch>
        </p:blipFill>
        <p:spPr>
          <a:xfrm>
            <a:off x="-3185" y="0"/>
            <a:ext cx="3526071" cy="6858000"/>
          </a:xfrm>
          <a:prstGeom prst="rect">
            <a:avLst/>
          </a:prstGeom>
        </p:spPr>
      </p:pic>
      <p:sp>
        <p:nvSpPr>
          <p:cNvPr id="5" name="Rectangle 4"/>
          <p:cNvSpPr/>
          <p:nvPr/>
        </p:nvSpPr>
        <p:spPr>
          <a:xfrm>
            <a:off x="0" y="0"/>
            <a:ext cx="9144000" cy="457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t>Licenced</a:t>
            </a:r>
            <a:r>
              <a:rPr lang="en-US" dirty="0" smtClean="0"/>
              <a:t> 							Drivers driving</a:t>
            </a:r>
            <a:endParaRPr lang="en-US" dirty="0"/>
          </a:p>
        </p:txBody>
      </p:sp>
      <p:sp>
        <p:nvSpPr>
          <p:cNvPr id="6" name="Rectangle 5"/>
          <p:cNvSpPr/>
          <p:nvPr/>
        </p:nvSpPr>
        <p:spPr>
          <a:xfrm>
            <a:off x="0" y="-8965"/>
            <a:ext cx="46482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304800" y="914400"/>
            <a:ext cx="3657600" cy="3816429"/>
          </a:xfrm>
          <a:prstGeom prst="rect">
            <a:avLst/>
          </a:prstGeom>
          <a:noFill/>
        </p:spPr>
        <p:txBody>
          <a:bodyPr wrap="square" rtlCol="0">
            <a:spAutoFit/>
          </a:bodyPr>
          <a:lstStyle/>
          <a:p>
            <a:r>
              <a:rPr lang="en-US" sz="3200" b="1" dirty="0" smtClean="0">
                <a:solidFill>
                  <a:srgbClr val="E1DFD1"/>
                </a:solidFill>
              </a:rPr>
              <a:t>Gender</a:t>
            </a:r>
          </a:p>
          <a:p>
            <a:endParaRPr lang="en-US" dirty="0" smtClean="0">
              <a:solidFill>
                <a:srgbClr val="E1DFD1"/>
              </a:solidFill>
            </a:endParaRPr>
          </a:p>
          <a:p>
            <a:pPr marL="285750" indent="-285750">
              <a:buFontTx/>
              <a:buChar char="-"/>
            </a:pPr>
            <a:r>
              <a:rPr lang="en-US" sz="2400" dirty="0" smtClean="0">
                <a:solidFill>
                  <a:srgbClr val="E1DFD1"/>
                </a:solidFill>
              </a:rPr>
              <a:t>Historic cohort effects for both genders</a:t>
            </a:r>
          </a:p>
          <a:p>
            <a:endParaRPr lang="en-US" sz="2400" dirty="0" smtClean="0">
              <a:solidFill>
                <a:srgbClr val="E1DFD1"/>
              </a:solidFill>
            </a:endParaRPr>
          </a:p>
          <a:p>
            <a:pPr marL="285750" indent="-285750">
              <a:buFontTx/>
              <a:buChar char="-"/>
            </a:pPr>
            <a:r>
              <a:rPr lang="en-US" sz="2400" dirty="0" smtClean="0">
                <a:solidFill>
                  <a:srgbClr val="E1DFD1"/>
                </a:solidFill>
              </a:rPr>
              <a:t>More consistency (age effect) at younger ages (</a:t>
            </a:r>
            <a:r>
              <a:rPr lang="en-US" sz="2400" dirty="0" err="1" smtClean="0">
                <a:solidFill>
                  <a:srgbClr val="E1DFD1"/>
                </a:solidFill>
              </a:rPr>
              <a:t>approx</a:t>
            </a:r>
            <a:r>
              <a:rPr lang="en-US" sz="2400" dirty="0" smtClean="0">
                <a:solidFill>
                  <a:srgbClr val="E1DFD1"/>
                </a:solidFill>
              </a:rPr>
              <a:t> 17-30) years</a:t>
            </a:r>
          </a:p>
          <a:p>
            <a:endParaRPr lang="en-US" sz="2400" dirty="0" smtClean="0">
              <a:solidFill>
                <a:srgbClr val="E1DFD1"/>
              </a:solidFill>
            </a:endParaRPr>
          </a:p>
        </p:txBody>
      </p:sp>
      <p:sp>
        <p:nvSpPr>
          <p:cNvPr id="8" name="Rectangle 7"/>
          <p:cNvSpPr/>
          <p:nvPr/>
        </p:nvSpPr>
        <p:spPr>
          <a:xfrm rot="13891658">
            <a:off x="6077600" y="834610"/>
            <a:ext cx="162999" cy="487915"/>
          </a:xfrm>
          <a:prstGeom prst="rect">
            <a:avLst/>
          </a:prstGeom>
          <a:no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rot="13891658">
            <a:off x="6515969" y="759591"/>
            <a:ext cx="150661" cy="1534876"/>
          </a:xfrm>
          <a:prstGeom prst="rect">
            <a:avLst/>
          </a:prstGeom>
          <a:no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rot="13891658">
            <a:off x="6592169" y="2816991"/>
            <a:ext cx="150661" cy="1534876"/>
          </a:xfrm>
          <a:prstGeom prst="rect">
            <a:avLst/>
          </a:prstGeom>
          <a:no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rot="13891658">
            <a:off x="6515969" y="1445390"/>
            <a:ext cx="150661" cy="1534876"/>
          </a:xfrm>
          <a:prstGeom prst="rect">
            <a:avLst/>
          </a:prstGeom>
          <a:no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4572000" y="914400"/>
            <a:ext cx="1127332" cy="338554"/>
          </a:xfrm>
          <a:prstGeom prst="rect">
            <a:avLst/>
          </a:prstGeom>
          <a:noFill/>
        </p:spPr>
        <p:txBody>
          <a:bodyPr wrap="none" rtlCol="0">
            <a:spAutoFit/>
          </a:bodyPr>
          <a:lstStyle/>
          <a:p>
            <a:r>
              <a:rPr lang="en-US" sz="1600" dirty="0" smtClean="0"/>
              <a:t>Born 1915</a:t>
            </a:r>
            <a:endParaRPr lang="en-US" sz="1600" dirty="0"/>
          </a:p>
        </p:txBody>
      </p:sp>
      <p:sp>
        <p:nvSpPr>
          <p:cNvPr id="13" name="TextBox 12"/>
          <p:cNvSpPr txBox="1"/>
          <p:nvPr/>
        </p:nvSpPr>
        <p:spPr>
          <a:xfrm>
            <a:off x="4572000" y="1752600"/>
            <a:ext cx="1127332" cy="338554"/>
          </a:xfrm>
          <a:prstGeom prst="rect">
            <a:avLst/>
          </a:prstGeom>
          <a:noFill/>
        </p:spPr>
        <p:txBody>
          <a:bodyPr wrap="none" rtlCol="0">
            <a:spAutoFit/>
          </a:bodyPr>
          <a:lstStyle/>
          <a:p>
            <a:r>
              <a:rPr lang="en-US" sz="1600" dirty="0" smtClean="0"/>
              <a:t>Born 1928</a:t>
            </a:r>
            <a:endParaRPr lang="en-US" sz="1600" dirty="0"/>
          </a:p>
        </p:txBody>
      </p:sp>
      <p:sp>
        <p:nvSpPr>
          <p:cNvPr id="14" name="TextBox 13"/>
          <p:cNvSpPr txBox="1"/>
          <p:nvPr/>
        </p:nvSpPr>
        <p:spPr>
          <a:xfrm>
            <a:off x="4572000" y="2514600"/>
            <a:ext cx="1127332" cy="338554"/>
          </a:xfrm>
          <a:prstGeom prst="rect">
            <a:avLst/>
          </a:prstGeom>
          <a:noFill/>
        </p:spPr>
        <p:txBody>
          <a:bodyPr wrap="none" rtlCol="0">
            <a:spAutoFit/>
          </a:bodyPr>
          <a:lstStyle/>
          <a:p>
            <a:r>
              <a:rPr lang="en-US" sz="1600" dirty="0" smtClean="0"/>
              <a:t>Born 1935</a:t>
            </a:r>
            <a:endParaRPr lang="en-US" sz="1600" dirty="0"/>
          </a:p>
        </p:txBody>
      </p:sp>
      <p:sp>
        <p:nvSpPr>
          <p:cNvPr id="16" name="TextBox 15"/>
          <p:cNvSpPr txBox="1"/>
          <p:nvPr/>
        </p:nvSpPr>
        <p:spPr>
          <a:xfrm>
            <a:off x="4572000" y="3886200"/>
            <a:ext cx="1127332" cy="338554"/>
          </a:xfrm>
          <a:prstGeom prst="rect">
            <a:avLst/>
          </a:prstGeom>
          <a:noFill/>
        </p:spPr>
        <p:txBody>
          <a:bodyPr wrap="none" rtlCol="0">
            <a:spAutoFit/>
          </a:bodyPr>
          <a:lstStyle/>
          <a:p>
            <a:r>
              <a:rPr lang="en-US" sz="1600" dirty="0" smtClean="0"/>
              <a:t>Born 1955</a:t>
            </a:r>
            <a:endParaRPr lang="en-US" sz="1600" dirty="0"/>
          </a:p>
        </p:txBody>
      </p:sp>
      <p:sp>
        <p:nvSpPr>
          <p:cNvPr id="17" name="Oval 16"/>
          <p:cNvSpPr/>
          <p:nvPr/>
        </p:nvSpPr>
        <p:spPr>
          <a:xfrm>
            <a:off x="7162800" y="-18376"/>
            <a:ext cx="1981200" cy="551776"/>
          </a:xfrm>
          <a:prstGeom prst="ellipse">
            <a:avLst/>
          </a:prstGeom>
          <a:no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729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1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strVal val="#ppt_w*0.70"/>
                                          </p:val>
                                        </p:tav>
                                        <p:tav tm="100000">
                                          <p:val>
                                            <p:strVal val="#ppt_w"/>
                                          </p:val>
                                        </p:tav>
                                      </p:tavLst>
                                    </p:anim>
                                    <p:anim calcmode="lin" valueType="num">
                                      <p:cBhvr>
                                        <p:cTn id="8" dur="1000" fill="hold"/>
                                        <p:tgtEl>
                                          <p:spTgt spid="17"/>
                                        </p:tgtEl>
                                        <p:attrNameLst>
                                          <p:attrName>ppt_h</p:attrName>
                                        </p:attrNameLst>
                                      </p:cBhvr>
                                      <p:tavLst>
                                        <p:tav tm="0">
                                          <p:val>
                                            <p:strVal val="#ppt_h"/>
                                          </p:val>
                                        </p:tav>
                                        <p:tav tm="100000">
                                          <p:val>
                                            <p:strVal val="#ppt_h"/>
                                          </p:val>
                                        </p:tav>
                                      </p:tavLst>
                                    </p:anim>
                                    <p:animEffect transition="in" filter="fade">
                                      <p:cBhvr>
                                        <p:cTn id="9" dur="1000"/>
                                        <p:tgtEl>
                                          <p:spTgt spid="17"/>
                                        </p:tgtEl>
                                      </p:cBhvr>
                                    </p:animEffect>
                                  </p:childTnLst>
                                </p:cTn>
                              </p:par>
                            </p:childTnLst>
                          </p:cTn>
                        </p:par>
                        <p:par>
                          <p:cTn id="10" fill="hold">
                            <p:stCondLst>
                              <p:cond delay="1010"/>
                            </p:stCondLst>
                            <p:childTnLst>
                              <p:par>
                                <p:cTn id="11" presetID="1" presetClass="exit" presetSubtype="0" fill="hold" grpId="1" nodeType="afterEffect">
                                  <p:stCondLst>
                                    <p:cond delay="20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607286" y="504"/>
            <a:ext cx="3526071" cy="6858000"/>
          </a:xfrm>
          <a:prstGeom prst="rect">
            <a:avLst/>
          </a:prstGeom>
        </p:spPr>
      </p:pic>
      <p:pic>
        <p:nvPicPr>
          <p:cNvPr id="4" name="Picture 3"/>
          <p:cNvPicPr>
            <a:picLocks noChangeAspect="1"/>
          </p:cNvPicPr>
          <p:nvPr/>
        </p:nvPicPr>
        <p:blipFill>
          <a:blip r:embed="rId4"/>
          <a:stretch>
            <a:fillRect/>
          </a:stretch>
        </p:blipFill>
        <p:spPr>
          <a:xfrm>
            <a:off x="-3185" y="0"/>
            <a:ext cx="3526071" cy="6858000"/>
          </a:xfrm>
          <a:prstGeom prst="rect">
            <a:avLst/>
          </a:prstGeom>
        </p:spPr>
      </p:pic>
      <p:sp>
        <p:nvSpPr>
          <p:cNvPr id="5" name="Rectangle 4"/>
          <p:cNvSpPr/>
          <p:nvPr/>
        </p:nvSpPr>
        <p:spPr>
          <a:xfrm>
            <a:off x="0" y="0"/>
            <a:ext cx="9144000" cy="457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t>Licenced</a:t>
            </a:r>
            <a:r>
              <a:rPr lang="en-US" dirty="0" smtClean="0"/>
              <a:t> 							Drivers driving</a:t>
            </a:r>
            <a:endParaRPr lang="en-US" dirty="0"/>
          </a:p>
        </p:txBody>
      </p:sp>
      <p:sp>
        <p:nvSpPr>
          <p:cNvPr id="3" name="TextBox 2"/>
          <p:cNvSpPr txBox="1"/>
          <p:nvPr/>
        </p:nvSpPr>
        <p:spPr>
          <a:xfrm>
            <a:off x="3733800" y="1600200"/>
            <a:ext cx="1676400" cy="3970318"/>
          </a:xfrm>
          <a:prstGeom prst="rect">
            <a:avLst/>
          </a:prstGeom>
          <a:noFill/>
        </p:spPr>
        <p:txBody>
          <a:bodyPr wrap="square" rtlCol="0">
            <a:spAutoFit/>
          </a:bodyPr>
          <a:lstStyle/>
          <a:p>
            <a:pPr algn="ctr"/>
            <a:r>
              <a:rPr lang="en-US" dirty="0" smtClean="0"/>
              <a:t>Gender gap </a:t>
            </a:r>
          </a:p>
          <a:p>
            <a:pPr algn="ctr"/>
            <a:r>
              <a:rPr lang="en-US" dirty="0" smtClean="0"/>
              <a:t>in converting </a:t>
            </a:r>
            <a:r>
              <a:rPr lang="en-US" dirty="0" err="1" smtClean="0"/>
              <a:t>licence</a:t>
            </a:r>
            <a:r>
              <a:rPr lang="en-US" dirty="0" smtClean="0"/>
              <a:t> to  opportunity</a:t>
            </a:r>
          </a:p>
          <a:p>
            <a:pPr algn="ctr"/>
            <a:endParaRPr lang="en-US" dirty="0"/>
          </a:p>
          <a:p>
            <a:pPr algn="ctr"/>
            <a:r>
              <a:rPr lang="en-US" dirty="0" smtClean="0"/>
              <a:t>BUT</a:t>
            </a:r>
          </a:p>
          <a:p>
            <a:pPr algn="ctr"/>
            <a:endParaRPr lang="en-US" dirty="0"/>
          </a:p>
          <a:p>
            <a:pPr algn="ctr"/>
            <a:r>
              <a:rPr lang="en-US" dirty="0"/>
              <a:t>m</a:t>
            </a:r>
            <a:r>
              <a:rPr lang="en-US" dirty="0" smtClean="0"/>
              <a:t>ore consistent age effect between genders for drivers driving</a:t>
            </a:r>
            <a:endParaRPr lang="en-US" dirty="0"/>
          </a:p>
        </p:txBody>
      </p:sp>
      <p:sp>
        <p:nvSpPr>
          <p:cNvPr id="9" name="Rectangle 8"/>
          <p:cNvSpPr/>
          <p:nvPr/>
        </p:nvSpPr>
        <p:spPr>
          <a:xfrm>
            <a:off x="6019800" y="5029200"/>
            <a:ext cx="2438400" cy="838200"/>
          </a:xfrm>
          <a:prstGeom prst="rect">
            <a:avLst/>
          </a:prstGeom>
          <a:noFill/>
          <a:ln w="508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2870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3526071" cy="6858000"/>
          </a:xfrm>
          <a:prstGeom prst="rect">
            <a:avLst/>
          </a:prstGeom>
        </p:spPr>
      </p:pic>
      <p:pic>
        <p:nvPicPr>
          <p:cNvPr id="3" name="Picture 2"/>
          <p:cNvPicPr>
            <a:picLocks noChangeAspect="1"/>
          </p:cNvPicPr>
          <p:nvPr/>
        </p:nvPicPr>
        <p:blipFill>
          <a:blip r:embed="rId4"/>
          <a:stretch>
            <a:fillRect/>
          </a:stretch>
        </p:blipFill>
        <p:spPr>
          <a:xfrm>
            <a:off x="5617929" y="0"/>
            <a:ext cx="3526071" cy="6858000"/>
          </a:xfrm>
          <a:prstGeom prst="rect">
            <a:avLst/>
          </a:prstGeom>
        </p:spPr>
      </p:pic>
      <p:sp>
        <p:nvSpPr>
          <p:cNvPr id="4" name="Rectangle 3"/>
          <p:cNvSpPr/>
          <p:nvPr/>
        </p:nvSpPr>
        <p:spPr>
          <a:xfrm rot="16200000">
            <a:off x="-3200400" y="3200400"/>
            <a:ext cx="6858000" cy="457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t>Licenced</a:t>
            </a:r>
            <a:endParaRPr lang="en-US" dirty="0"/>
          </a:p>
        </p:txBody>
      </p:sp>
      <p:sp>
        <p:nvSpPr>
          <p:cNvPr id="5" name="Rectangle 4"/>
          <p:cNvSpPr/>
          <p:nvPr/>
        </p:nvSpPr>
        <p:spPr>
          <a:xfrm rot="5400000">
            <a:off x="5481918" y="3200400"/>
            <a:ext cx="6858000" cy="457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Drivers driving</a:t>
            </a:r>
            <a:endParaRPr lang="en-US" dirty="0"/>
          </a:p>
        </p:txBody>
      </p:sp>
      <p:sp>
        <p:nvSpPr>
          <p:cNvPr id="6" name="Rectangle 5"/>
          <p:cNvSpPr/>
          <p:nvPr/>
        </p:nvSpPr>
        <p:spPr>
          <a:xfrm>
            <a:off x="4495800" y="0"/>
            <a:ext cx="46482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5029200" y="838200"/>
            <a:ext cx="3886200" cy="6032420"/>
          </a:xfrm>
          <a:prstGeom prst="rect">
            <a:avLst/>
          </a:prstGeom>
          <a:noFill/>
        </p:spPr>
        <p:txBody>
          <a:bodyPr wrap="square" rtlCol="0">
            <a:spAutoFit/>
          </a:bodyPr>
          <a:lstStyle/>
          <a:p>
            <a:r>
              <a:rPr lang="en-US" sz="3200" b="1" dirty="0" smtClean="0">
                <a:solidFill>
                  <a:srgbClr val="E1DFD1"/>
                </a:solidFill>
              </a:rPr>
              <a:t>Urban/ Non-urban</a:t>
            </a:r>
          </a:p>
          <a:p>
            <a:endParaRPr lang="en-US" dirty="0" smtClean="0">
              <a:solidFill>
                <a:srgbClr val="E1DFD1"/>
              </a:solidFill>
            </a:endParaRPr>
          </a:p>
          <a:p>
            <a:pPr marL="285750" indent="-285750">
              <a:buFontTx/>
              <a:buChar char="-"/>
            </a:pPr>
            <a:r>
              <a:rPr lang="en-US" sz="2400" dirty="0" smtClean="0">
                <a:solidFill>
                  <a:srgbClr val="E1DFD1"/>
                </a:solidFill>
              </a:rPr>
              <a:t>Gender differences more marked in urban areas</a:t>
            </a:r>
          </a:p>
          <a:p>
            <a:pPr marL="285750" indent="-285750">
              <a:buFontTx/>
              <a:buChar char="-"/>
            </a:pPr>
            <a:endParaRPr lang="en-US" sz="2400" dirty="0">
              <a:solidFill>
                <a:srgbClr val="E1DFD1"/>
              </a:solidFill>
            </a:endParaRPr>
          </a:p>
          <a:p>
            <a:pPr marL="285750" indent="-285750">
              <a:buFontTx/>
              <a:buChar char="-"/>
            </a:pPr>
            <a:r>
              <a:rPr lang="en-US" sz="2400" dirty="0">
                <a:solidFill>
                  <a:srgbClr val="E1DFD1"/>
                </a:solidFill>
              </a:rPr>
              <a:t>Choice: more alternative modes available in highly </a:t>
            </a:r>
            <a:r>
              <a:rPr lang="en-US" sz="2400" dirty="0" err="1">
                <a:solidFill>
                  <a:srgbClr val="E1DFD1"/>
                </a:solidFill>
              </a:rPr>
              <a:t>urbanised</a:t>
            </a:r>
            <a:r>
              <a:rPr lang="en-US" sz="2400" dirty="0">
                <a:solidFill>
                  <a:srgbClr val="E1DFD1"/>
                </a:solidFill>
              </a:rPr>
              <a:t> areas? </a:t>
            </a:r>
          </a:p>
          <a:p>
            <a:pPr marL="285750" indent="-285750">
              <a:buFontTx/>
              <a:buChar char="-"/>
            </a:pPr>
            <a:endParaRPr lang="en-US" sz="2400" dirty="0">
              <a:solidFill>
                <a:srgbClr val="E1DFD1"/>
              </a:solidFill>
            </a:endParaRPr>
          </a:p>
          <a:p>
            <a:pPr marL="285750" indent="-285750">
              <a:buFontTx/>
              <a:buChar char="-"/>
            </a:pPr>
            <a:r>
              <a:rPr lang="en-US" sz="2400" dirty="0">
                <a:solidFill>
                  <a:srgbClr val="E1DFD1"/>
                </a:solidFill>
              </a:rPr>
              <a:t>Constraint: risk of forced car ownership in less urban environments</a:t>
            </a:r>
            <a:r>
              <a:rPr lang="en-US" sz="2400" dirty="0" smtClean="0">
                <a:solidFill>
                  <a:srgbClr val="E1DFD1"/>
                </a:solidFill>
              </a:rPr>
              <a:t>?</a:t>
            </a:r>
          </a:p>
          <a:p>
            <a:endParaRPr lang="en-US" sz="2400" dirty="0" smtClean="0">
              <a:solidFill>
                <a:srgbClr val="E1DFD1"/>
              </a:solidFill>
            </a:endParaRPr>
          </a:p>
        </p:txBody>
      </p:sp>
      <p:sp>
        <p:nvSpPr>
          <p:cNvPr id="8" name="TextBox 7"/>
          <p:cNvSpPr txBox="1"/>
          <p:nvPr/>
        </p:nvSpPr>
        <p:spPr>
          <a:xfrm>
            <a:off x="3352800" y="1905000"/>
            <a:ext cx="841096" cy="369332"/>
          </a:xfrm>
          <a:prstGeom prst="rect">
            <a:avLst/>
          </a:prstGeom>
          <a:noFill/>
        </p:spPr>
        <p:txBody>
          <a:bodyPr wrap="none" rtlCol="0">
            <a:spAutoFit/>
          </a:bodyPr>
          <a:lstStyle/>
          <a:p>
            <a:r>
              <a:rPr lang="en-US" dirty="0" smtClean="0"/>
              <a:t>Urban</a:t>
            </a:r>
            <a:endParaRPr lang="en-US" dirty="0"/>
          </a:p>
        </p:txBody>
      </p:sp>
      <p:sp>
        <p:nvSpPr>
          <p:cNvPr id="9" name="TextBox 8"/>
          <p:cNvSpPr txBox="1"/>
          <p:nvPr/>
        </p:nvSpPr>
        <p:spPr>
          <a:xfrm>
            <a:off x="3352800" y="4876800"/>
            <a:ext cx="841096" cy="646331"/>
          </a:xfrm>
          <a:prstGeom prst="rect">
            <a:avLst/>
          </a:prstGeom>
          <a:noFill/>
        </p:spPr>
        <p:txBody>
          <a:bodyPr wrap="none" rtlCol="0">
            <a:spAutoFit/>
          </a:bodyPr>
          <a:lstStyle/>
          <a:p>
            <a:r>
              <a:rPr lang="en-US" dirty="0" smtClean="0"/>
              <a:t>Non-</a:t>
            </a:r>
          </a:p>
          <a:p>
            <a:r>
              <a:rPr lang="en-US" dirty="0" smtClean="0"/>
              <a:t>Urban</a:t>
            </a:r>
            <a:endParaRPr lang="en-US" dirty="0"/>
          </a:p>
        </p:txBody>
      </p:sp>
      <p:sp>
        <p:nvSpPr>
          <p:cNvPr id="10" name="Cloud Callout 9"/>
          <p:cNvSpPr/>
          <p:nvPr/>
        </p:nvSpPr>
        <p:spPr>
          <a:xfrm>
            <a:off x="5791200" y="4038600"/>
            <a:ext cx="3352800" cy="2438400"/>
          </a:xfrm>
          <a:prstGeom prst="cloudCallout">
            <a:avLst>
              <a:gd name="adj1" fmla="val 47515"/>
              <a:gd name="adj2" fmla="val 53832"/>
            </a:avLst>
          </a:prstGeom>
          <a:solidFill>
            <a:schemeClr val="accent4">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accent6"/>
                </a:solidFill>
              </a:rPr>
              <a:t>Maybe women just don’t like driving?? </a:t>
            </a:r>
            <a:endParaRPr lang="en-US" sz="2400" dirty="0">
              <a:solidFill>
                <a:schemeClr val="accent6"/>
              </a:solidFill>
            </a:endParaRPr>
          </a:p>
        </p:txBody>
      </p:sp>
      <p:sp>
        <p:nvSpPr>
          <p:cNvPr id="12" name="Oval 11"/>
          <p:cNvSpPr/>
          <p:nvPr/>
        </p:nvSpPr>
        <p:spPr>
          <a:xfrm rot="16200000">
            <a:off x="-349089" y="5957134"/>
            <a:ext cx="1249957" cy="551776"/>
          </a:xfrm>
          <a:prstGeom prst="ellipse">
            <a:avLst/>
          </a:prstGeom>
          <a:no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521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1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0.70"/>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childTnLst>
                          </p:cTn>
                        </p:par>
                        <p:par>
                          <p:cTn id="10" fill="hold">
                            <p:stCondLst>
                              <p:cond delay="1010"/>
                            </p:stCondLst>
                            <p:childTnLst>
                              <p:par>
                                <p:cTn id="11" presetID="1" presetClass="exit" presetSubtype="0" fill="hold" grpId="1" nodeType="afterEffect">
                                  <p:stCondLst>
                                    <p:cond delay="20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2"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3526071" cy="6858000"/>
          </a:xfrm>
          <a:prstGeom prst="rect">
            <a:avLst/>
          </a:prstGeom>
        </p:spPr>
      </p:pic>
      <p:pic>
        <p:nvPicPr>
          <p:cNvPr id="3" name="Picture 2"/>
          <p:cNvPicPr>
            <a:picLocks noChangeAspect="1"/>
          </p:cNvPicPr>
          <p:nvPr/>
        </p:nvPicPr>
        <p:blipFill>
          <a:blip r:embed="rId4"/>
          <a:stretch>
            <a:fillRect/>
          </a:stretch>
        </p:blipFill>
        <p:spPr>
          <a:xfrm>
            <a:off x="5617929" y="0"/>
            <a:ext cx="3526071" cy="6858000"/>
          </a:xfrm>
          <a:prstGeom prst="rect">
            <a:avLst/>
          </a:prstGeom>
        </p:spPr>
      </p:pic>
      <p:sp>
        <p:nvSpPr>
          <p:cNvPr id="4" name="Rectangle 3"/>
          <p:cNvSpPr/>
          <p:nvPr/>
        </p:nvSpPr>
        <p:spPr>
          <a:xfrm rot="16200000">
            <a:off x="-3200400" y="3200400"/>
            <a:ext cx="6858000" cy="457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t>Licenced</a:t>
            </a:r>
            <a:endParaRPr lang="en-US" dirty="0"/>
          </a:p>
        </p:txBody>
      </p:sp>
      <p:sp>
        <p:nvSpPr>
          <p:cNvPr id="5" name="Rectangle 4"/>
          <p:cNvSpPr/>
          <p:nvPr/>
        </p:nvSpPr>
        <p:spPr>
          <a:xfrm rot="5400000">
            <a:off x="5481918" y="3200400"/>
            <a:ext cx="6858000" cy="457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Drivers driving</a:t>
            </a:r>
            <a:endParaRPr lang="en-US" dirty="0"/>
          </a:p>
        </p:txBody>
      </p:sp>
      <p:sp>
        <p:nvSpPr>
          <p:cNvPr id="6" name="Rectangle 5"/>
          <p:cNvSpPr/>
          <p:nvPr/>
        </p:nvSpPr>
        <p:spPr>
          <a:xfrm>
            <a:off x="4495800" y="0"/>
            <a:ext cx="46482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5029200" y="838200"/>
            <a:ext cx="3886200" cy="5663088"/>
          </a:xfrm>
          <a:prstGeom prst="rect">
            <a:avLst/>
          </a:prstGeom>
          <a:noFill/>
        </p:spPr>
        <p:txBody>
          <a:bodyPr wrap="square" rtlCol="0">
            <a:spAutoFit/>
          </a:bodyPr>
          <a:lstStyle/>
          <a:p>
            <a:r>
              <a:rPr lang="en-US" sz="3200" b="1" dirty="0" smtClean="0">
                <a:solidFill>
                  <a:srgbClr val="E1DFD1"/>
                </a:solidFill>
              </a:rPr>
              <a:t>Non-Urban</a:t>
            </a:r>
          </a:p>
          <a:p>
            <a:endParaRPr lang="en-US" dirty="0" smtClean="0">
              <a:solidFill>
                <a:srgbClr val="E1DFD1"/>
              </a:solidFill>
            </a:endParaRPr>
          </a:p>
          <a:p>
            <a:endParaRPr lang="en-US" sz="2400" dirty="0">
              <a:solidFill>
                <a:srgbClr val="E1DFD1"/>
              </a:solidFill>
            </a:endParaRPr>
          </a:p>
          <a:p>
            <a:pPr marL="285750" indent="-285750">
              <a:buFontTx/>
              <a:buChar char="-"/>
            </a:pPr>
            <a:r>
              <a:rPr lang="en-US" sz="2400" dirty="0">
                <a:solidFill>
                  <a:srgbClr val="E1DFD1"/>
                </a:solidFill>
              </a:rPr>
              <a:t>Close to 100% for rural </a:t>
            </a:r>
            <a:r>
              <a:rPr lang="en-US" sz="2400" dirty="0" smtClean="0">
                <a:solidFill>
                  <a:srgbClr val="E1DFD1"/>
                </a:solidFill>
              </a:rPr>
              <a:t>males</a:t>
            </a:r>
          </a:p>
          <a:p>
            <a:pPr marL="285750" indent="-285750">
              <a:buFontTx/>
              <a:buChar char="-"/>
            </a:pPr>
            <a:endParaRPr lang="en-US" sz="2400" dirty="0">
              <a:solidFill>
                <a:srgbClr val="E1DFD1"/>
              </a:solidFill>
            </a:endParaRPr>
          </a:p>
          <a:p>
            <a:pPr marL="285750" indent="-285750">
              <a:buFontTx/>
              <a:buChar char="-"/>
            </a:pPr>
            <a:r>
              <a:rPr lang="en-US" sz="2400" dirty="0" smtClean="0">
                <a:solidFill>
                  <a:srgbClr val="E1DFD1"/>
                </a:solidFill>
              </a:rPr>
              <a:t>Earlier </a:t>
            </a:r>
            <a:r>
              <a:rPr lang="en-US" sz="2400" dirty="0">
                <a:solidFill>
                  <a:srgbClr val="E1DFD1"/>
                </a:solidFill>
              </a:rPr>
              <a:t>female-male cohort ‘catch up’ than for </a:t>
            </a:r>
            <a:r>
              <a:rPr lang="en-US" sz="2400" dirty="0" smtClean="0">
                <a:solidFill>
                  <a:srgbClr val="E1DFD1"/>
                </a:solidFill>
              </a:rPr>
              <a:t>more urban </a:t>
            </a:r>
            <a:r>
              <a:rPr lang="en-US" sz="2400" dirty="0">
                <a:solidFill>
                  <a:srgbClr val="E1DFD1"/>
                </a:solidFill>
              </a:rPr>
              <a:t>counterparts</a:t>
            </a:r>
          </a:p>
          <a:p>
            <a:endParaRPr lang="en-US" sz="2400" dirty="0">
              <a:solidFill>
                <a:srgbClr val="E1DFD1"/>
              </a:solidFill>
            </a:endParaRPr>
          </a:p>
          <a:p>
            <a:pPr marL="285750" indent="-285750">
              <a:buFontTx/>
              <a:buChar char="-"/>
            </a:pPr>
            <a:r>
              <a:rPr lang="en-US" sz="2400" dirty="0" smtClean="0">
                <a:solidFill>
                  <a:srgbClr val="E1DFD1"/>
                </a:solidFill>
              </a:rPr>
              <a:t>A decline for the millennial cohort (less pronounced than for urban males) </a:t>
            </a:r>
          </a:p>
        </p:txBody>
      </p:sp>
      <p:sp>
        <p:nvSpPr>
          <p:cNvPr id="8" name="TextBox 7"/>
          <p:cNvSpPr txBox="1"/>
          <p:nvPr/>
        </p:nvSpPr>
        <p:spPr>
          <a:xfrm>
            <a:off x="3352800" y="1905000"/>
            <a:ext cx="841096" cy="369332"/>
          </a:xfrm>
          <a:prstGeom prst="rect">
            <a:avLst/>
          </a:prstGeom>
          <a:noFill/>
        </p:spPr>
        <p:txBody>
          <a:bodyPr wrap="none" rtlCol="0">
            <a:spAutoFit/>
          </a:bodyPr>
          <a:lstStyle/>
          <a:p>
            <a:r>
              <a:rPr lang="en-US" dirty="0" smtClean="0"/>
              <a:t>Urban</a:t>
            </a:r>
            <a:endParaRPr lang="en-US" dirty="0"/>
          </a:p>
        </p:txBody>
      </p:sp>
      <p:sp>
        <p:nvSpPr>
          <p:cNvPr id="9" name="TextBox 8"/>
          <p:cNvSpPr txBox="1"/>
          <p:nvPr/>
        </p:nvSpPr>
        <p:spPr>
          <a:xfrm>
            <a:off x="3352800" y="4876800"/>
            <a:ext cx="841096" cy="646331"/>
          </a:xfrm>
          <a:prstGeom prst="rect">
            <a:avLst/>
          </a:prstGeom>
          <a:noFill/>
        </p:spPr>
        <p:txBody>
          <a:bodyPr wrap="none" rtlCol="0">
            <a:spAutoFit/>
          </a:bodyPr>
          <a:lstStyle/>
          <a:p>
            <a:r>
              <a:rPr lang="en-US" dirty="0" smtClean="0"/>
              <a:t>Non-</a:t>
            </a:r>
          </a:p>
          <a:p>
            <a:r>
              <a:rPr lang="en-US" dirty="0" smtClean="0"/>
              <a:t>Urban</a:t>
            </a:r>
            <a:endParaRPr lang="en-US" dirty="0"/>
          </a:p>
        </p:txBody>
      </p:sp>
      <p:sp>
        <p:nvSpPr>
          <p:cNvPr id="11" name="Rectangle 10"/>
          <p:cNvSpPr/>
          <p:nvPr/>
        </p:nvSpPr>
        <p:spPr>
          <a:xfrm rot="13891658">
            <a:off x="1218194" y="4232295"/>
            <a:ext cx="118288" cy="833157"/>
          </a:xfrm>
          <a:prstGeom prst="rect">
            <a:avLst/>
          </a:prstGeom>
          <a:no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rot="13891658">
            <a:off x="1218195" y="2022494"/>
            <a:ext cx="118288" cy="833157"/>
          </a:xfrm>
          <a:prstGeom prst="rect">
            <a:avLst/>
          </a:prstGeom>
          <a:no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905000" y="5943600"/>
            <a:ext cx="381000" cy="381000"/>
          </a:xfrm>
          <a:prstGeom prst="rect">
            <a:avLst/>
          </a:prstGeom>
          <a:no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1905000" y="2971800"/>
            <a:ext cx="381000" cy="381000"/>
          </a:xfrm>
          <a:prstGeom prst="rect">
            <a:avLst/>
          </a:prstGeom>
          <a:no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533400" y="3429000"/>
            <a:ext cx="2057400" cy="3276600"/>
          </a:xfrm>
          <a:prstGeom prst="rect">
            <a:avLst/>
          </a:prstGeom>
          <a:noFill/>
          <a:ln w="508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6828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fade">
                                      <p:cBhvr>
                                        <p:cTn id="7" dur="500"/>
                                        <p:tgtEl>
                                          <p:spTgt spid="7">
                                            <p:txEl>
                                              <p:pRg st="5" end="5"/>
                                            </p:txEl>
                                          </p:spTgt>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fade">
                                      <p:cBhvr>
                                        <p:cTn id="17" dur="500"/>
                                        <p:tgtEl>
                                          <p:spTgt spid="7">
                                            <p:txEl>
                                              <p:pRg st="7" end="7"/>
                                            </p:txEl>
                                          </p:spTgt>
                                        </p:tgtEl>
                                      </p:cBhvr>
                                    </p:animEffect>
                                  </p:childTnLst>
                                </p:cTn>
                              </p:par>
                              <p:par>
                                <p:cTn id="18" presetID="1" presetClass="entr" presetSubtype="0" fill="hold" grpId="0" nodeType="withEffect">
                                  <p:stCondLst>
                                    <p:cond delay="500"/>
                                  </p:stCondLst>
                                  <p:childTnLst>
                                    <p:set>
                                      <p:cBhvr>
                                        <p:cTn id="19" dur="1" fill="hold">
                                          <p:stCondLst>
                                            <p:cond delay="0"/>
                                          </p:stCondLst>
                                        </p:cTn>
                                        <p:tgtEl>
                                          <p:spTgt spid="14"/>
                                        </p:tgtEl>
                                        <p:attrNameLst>
                                          <p:attrName>style.visibility</p:attrName>
                                        </p:attrNameLst>
                                      </p:cBhvr>
                                      <p:to>
                                        <p:strVal val="visible"/>
                                      </p:to>
                                    </p:set>
                                  </p:childTnLst>
                                </p:cTn>
                              </p:par>
                              <p:par>
                                <p:cTn id="20" presetID="1" presetClass="entr" presetSubtype="0" fill="hold" grpId="0" nodeType="withEffect">
                                  <p:stCondLst>
                                    <p:cond delay="50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3526071" cy="6858000"/>
          </a:xfrm>
          <a:prstGeom prst="rect">
            <a:avLst/>
          </a:prstGeom>
        </p:spPr>
      </p:pic>
      <p:pic>
        <p:nvPicPr>
          <p:cNvPr id="3" name="Picture 2"/>
          <p:cNvPicPr>
            <a:picLocks noChangeAspect="1"/>
          </p:cNvPicPr>
          <p:nvPr/>
        </p:nvPicPr>
        <p:blipFill>
          <a:blip r:embed="rId4"/>
          <a:stretch>
            <a:fillRect/>
          </a:stretch>
        </p:blipFill>
        <p:spPr>
          <a:xfrm>
            <a:off x="5617929" y="0"/>
            <a:ext cx="3526071" cy="6858000"/>
          </a:xfrm>
          <a:prstGeom prst="rect">
            <a:avLst/>
          </a:prstGeom>
        </p:spPr>
      </p:pic>
      <p:sp>
        <p:nvSpPr>
          <p:cNvPr id="4" name="Rectangle 3"/>
          <p:cNvSpPr/>
          <p:nvPr/>
        </p:nvSpPr>
        <p:spPr>
          <a:xfrm rot="16200000">
            <a:off x="-3200400" y="3200400"/>
            <a:ext cx="6858000" cy="457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t>Licenced</a:t>
            </a:r>
            <a:endParaRPr lang="en-US" dirty="0"/>
          </a:p>
        </p:txBody>
      </p:sp>
      <p:sp>
        <p:nvSpPr>
          <p:cNvPr id="5" name="Rectangle 4"/>
          <p:cNvSpPr/>
          <p:nvPr/>
        </p:nvSpPr>
        <p:spPr>
          <a:xfrm rot="5400000">
            <a:off x="5481918" y="3200400"/>
            <a:ext cx="6858000" cy="457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Drivers driving</a:t>
            </a:r>
            <a:endParaRPr lang="en-US" dirty="0"/>
          </a:p>
        </p:txBody>
      </p:sp>
      <p:sp>
        <p:nvSpPr>
          <p:cNvPr id="6" name="Rectangle 5"/>
          <p:cNvSpPr/>
          <p:nvPr/>
        </p:nvSpPr>
        <p:spPr>
          <a:xfrm>
            <a:off x="4495800" y="0"/>
            <a:ext cx="4648200" cy="6858000"/>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5029200" y="421161"/>
            <a:ext cx="3886200" cy="5293756"/>
          </a:xfrm>
          <a:prstGeom prst="rect">
            <a:avLst/>
          </a:prstGeom>
          <a:noFill/>
        </p:spPr>
        <p:txBody>
          <a:bodyPr wrap="square" rtlCol="0">
            <a:spAutoFit/>
          </a:bodyPr>
          <a:lstStyle/>
          <a:p>
            <a:r>
              <a:rPr lang="en-US" sz="3200" b="1" dirty="0" smtClean="0">
                <a:solidFill>
                  <a:srgbClr val="E1DFD1"/>
                </a:solidFill>
              </a:rPr>
              <a:t>Urban</a:t>
            </a:r>
          </a:p>
          <a:p>
            <a:endParaRPr lang="en-US" dirty="0" smtClean="0">
              <a:solidFill>
                <a:srgbClr val="E1DFD1"/>
              </a:solidFill>
            </a:endParaRPr>
          </a:p>
          <a:p>
            <a:pPr marL="285750" indent="-285750">
              <a:buFontTx/>
              <a:buChar char="-"/>
            </a:pPr>
            <a:r>
              <a:rPr lang="en-US" sz="2400" dirty="0" smtClean="0">
                <a:solidFill>
                  <a:srgbClr val="E1DFD1"/>
                </a:solidFill>
              </a:rPr>
              <a:t>Older urban women, 10-20% lower </a:t>
            </a:r>
            <a:r>
              <a:rPr lang="en-US" sz="2400" dirty="0" err="1" smtClean="0">
                <a:solidFill>
                  <a:srgbClr val="E1DFD1"/>
                </a:solidFill>
              </a:rPr>
              <a:t>licence</a:t>
            </a:r>
            <a:r>
              <a:rPr lang="en-US" sz="2400" dirty="0" smtClean="0">
                <a:solidFill>
                  <a:srgbClr val="E1DFD1"/>
                </a:solidFill>
              </a:rPr>
              <a:t>-holding than men of the same age</a:t>
            </a:r>
          </a:p>
          <a:p>
            <a:pPr marL="285750" indent="-285750">
              <a:buFontTx/>
              <a:buChar char="-"/>
            </a:pPr>
            <a:r>
              <a:rPr lang="en-US" sz="2400" dirty="0" smtClean="0">
                <a:solidFill>
                  <a:srgbClr val="E1DFD1"/>
                </a:solidFill>
              </a:rPr>
              <a:t>Some catch up for the 1970s - 80s cohorts (&lt;40yrs in 1995)</a:t>
            </a:r>
          </a:p>
          <a:p>
            <a:pPr marL="285750" indent="-285750">
              <a:buFontTx/>
              <a:buChar char="-"/>
            </a:pPr>
            <a:r>
              <a:rPr lang="en-US" sz="2400" dirty="0" smtClean="0">
                <a:solidFill>
                  <a:srgbClr val="E1DFD1"/>
                </a:solidFill>
              </a:rPr>
              <a:t>Declining for both from mid-1970s onwards</a:t>
            </a:r>
          </a:p>
          <a:p>
            <a:endParaRPr lang="en-US" sz="2400" dirty="0">
              <a:solidFill>
                <a:srgbClr val="E1DFD1"/>
              </a:solidFill>
            </a:endParaRPr>
          </a:p>
          <a:p>
            <a:pPr marL="285750" indent="-285750">
              <a:buFontTx/>
              <a:buChar char="-"/>
            </a:pPr>
            <a:endParaRPr lang="en-US" sz="2400" dirty="0" smtClean="0">
              <a:solidFill>
                <a:srgbClr val="E1DFD1"/>
              </a:solidFill>
            </a:endParaRPr>
          </a:p>
          <a:p>
            <a:endParaRPr lang="en-US" sz="2400" dirty="0" smtClean="0">
              <a:solidFill>
                <a:srgbClr val="E1DFD1"/>
              </a:solidFill>
            </a:endParaRPr>
          </a:p>
        </p:txBody>
      </p:sp>
      <p:sp>
        <p:nvSpPr>
          <p:cNvPr id="8" name="TextBox 7"/>
          <p:cNvSpPr txBox="1"/>
          <p:nvPr/>
        </p:nvSpPr>
        <p:spPr>
          <a:xfrm>
            <a:off x="3352800" y="1905000"/>
            <a:ext cx="841096" cy="369332"/>
          </a:xfrm>
          <a:prstGeom prst="rect">
            <a:avLst/>
          </a:prstGeom>
          <a:noFill/>
        </p:spPr>
        <p:txBody>
          <a:bodyPr wrap="none" rtlCol="0">
            <a:spAutoFit/>
          </a:bodyPr>
          <a:lstStyle/>
          <a:p>
            <a:r>
              <a:rPr lang="en-US" dirty="0" smtClean="0"/>
              <a:t>Urban</a:t>
            </a:r>
            <a:endParaRPr lang="en-US" dirty="0"/>
          </a:p>
        </p:txBody>
      </p:sp>
      <p:sp>
        <p:nvSpPr>
          <p:cNvPr id="9" name="TextBox 8"/>
          <p:cNvSpPr txBox="1"/>
          <p:nvPr/>
        </p:nvSpPr>
        <p:spPr>
          <a:xfrm>
            <a:off x="3352800" y="4876800"/>
            <a:ext cx="841096" cy="646331"/>
          </a:xfrm>
          <a:prstGeom prst="rect">
            <a:avLst/>
          </a:prstGeom>
          <a:noFill/>
        </p:spPr>
        <p:txBody>
          <a:bodyPr wrap="none" rtlCol="0">
            <a:spAutoFit/>
          </a:bodyPr>
          <a:lstStyle/>
          <a:p>
            <a:r>
              <a:rPr lang="en-US" dirty="0" smtClean="0"/>
              <a:t>Non-</a:t>
            </a:r>
          </a:p>
          <a:p>
            <a:r>
              <a:rPr lang="en-US" dirty="0" smtClean="0"/>
              <a:t>Urban</a:t>
            </a:r>
            <a:endParaRPr lang="en-US" dirty="0"/>
          </a:p>
        </p:txBody>
      </p:sp>
      <p:sp>
        <p:nvSpPr>
          <p:cNvPr id="10" name="Rectangle 9"/>
          <p:cNvSpPr/>
          <p:nvPr/>
        </p:nvSpPr>
        <p:spPr>
          <a:xfrm>
            <a:off x="533400" y="76200"/>
            <a:ext cx="2057400" cy="3429000"/>
          </a:xfrm>
          <a:prstGeom prst="rect">
            <a:avLst/>
          </a:prstGeom>
          <a:noFill/>
          <a:ln w="508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4953000" y="4724400"/>
            <a:ext cx="3810000" cy="1828800"/>
          </a:xfrm>
          <a:prstGeom prst="rect">
            <a:avLst/>
          </a:prstGeom>
          <a:solidFill>
            <a:schemeClr val="accent4">
              <a:lumMod val="20000"/>
              <a:lumOff val="80000"/>
            </a:schemeClr>
          </a:solidFill>
          <a:ln w="508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6"/>
                </a:solidFill>
              </a:rPr>
              <a:t>More consistency </a:t>
            </a:r>
            <a:endParaRPr lang="en-US" sz="2400" dirty="0" smtClean="0">
              <a:solidFill>
                <a:schemeClr val="accent6"/>
              </a:solidFill>
            </a:endParaRPr>
          </a:p>
          <a:p>
            <a:pPr algn="ctr"/>
            <a:r>
              <a:rPr lang="en-US" sz="2400" dirty="0" smtClean="0">
                <a:solidFill>
                  <a:schemeClr val="accent6"/>
                </a:solidFill>
              </a:rPr>
              <a:t>between </a:t>
            </a:r>
            <a:r>
              <a:rPr lang="en-US" sz="2400" dirty="0">
                <a:solidFill>
                  <a:schemeClr val="accent6"/>
                </a:solidFill>
              </a:rPr>
              <a:t>genders at younger ages </a:t>
            </a:r>
            <a:endParaRPr lang="en-US" sz="2400" dirty="0" smtClean="0">
              <a:solidFill>
                <a:schemeClr val="accent6"/>
              </a:solidFill>
            </a:endParaRPr>
          </a:p>
          <a:p>
            <a:pPr algn="ctr"/>
            <a:r>
              <a:rPr lang="en-US" sz="2400" dirty="0" smtClean="0">
                <a:solidFill>
                  <a:schemeClr val="accent6"/>
                </a:solidFill>
              </a:rPr>
              <a:t>(</a:t>
            </a:r>
            <a:r>
              <a:rPr lang="en-US" sz="2400" dirty="0" err="1">
                <a:solidFill>
                  <a:schemeClr val="accent6"/>
                </a:solidFill>
              </a:rPr>
              <a:t>approx</a:t>
            </a:r>
            <a:r>
              <a:rPr lang="en-US" sz="2400" dirty="0">
                <a:solidFill>
                  <a:schemeClr val="accent6"/>
                </a:solidFill>
              </a:rPr>
              <a:t> 17-30) years</a:t>
            </a:r>
          </a:p>
        </p:txBody>
      </p:sp>
    </p:spTree>
    <p:extLst>
      <p:ext uri="{BB962C8B-B14F-4D97-AF65-F5344CB8AC3E}">
        <p14:creationId xmlns:p14="http://schemas.microsoft.com/office/powerpoint/2010/main" val="261429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3526071" cy="6858000"/>
          </a:xfrm>
          <a:prstGeom prst="rect">
            <a:avLst/>
          </a:prstGeom>
        </p:spPr>
      </p:pic>
      <p:pic>
        <p:nvPicPr>
          <p:cNvPr id="3" name="Picture 2"/>
          <p:cNvPicPr>
            <a:picLocks noChangeAspect="1"/>
          </p:cNvPicPr>
          <p:nvPr/>
        </p:nvPicPr>
        <p:blipFill>
          <a:blip r:embed="rId4"/>
          <a:stretch>
            <a:fillRect/>
          </a:stretch>
        </p:blipFill>
        <p:spPr>
          <a:xfrm>
            <a:off x="5617929" y="0"/>
            <a:ext cx="3526071" cy="6858000"/>
          </a:xfrm>
          <a:prstGeom prst="rect">
            <a:avLst/>
          </a:prstGeom>
        </p:spPr>
      </p:pic>
      <p:sp>
        <p:nvSpPr>
          <p:cNvPr id="4" name="Rectangle 3"/>
          <p:cNvSpPr/>
          <p:nvPr/>
        </p:nvSpPr>
        <p:spPr>
          <a:xfrm rot="16200000">
            <a:off x="-3200400" y="3200400"/>
            <a:ext cx="6858000" cy="457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t>Licenced</a:t>
            </a:r>
            <a:endParaRPr lang="en-US" dirty="0"/>
          </a:p>
        </p:txBody>
      </p:sp>
      <p:sp>
        <p:nvSpPr>
          <p:cNvPr id="5" name="Rectangle 4"/>
          <p:cNvSpPr/>
          <p:nvPr/>
        </p:nvSpPr>
        <p:spPr>
          <a:xfrm rot="5400000">
            <a:off x="5481918" y="3200400"/>
            <a:ext cx="6858000" cy="457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Drivers driving</a:t>
            </a:r>
            <a:endParaRPr lang="en-US" dirty="0"/>
          </a:p>
        </p:txBody>
      </p:sp>
      <p:sp>
        <p:nvSpPr>
          <p:cNvPr id="6" name="TextBox 5"/>
          <p:cNvSpPr txBox="1"/>
          <p:nvPr/>
        </p:nvSpPr>
        <p:spPr>
          <a:xfrm>
            <a:off x="3352800" y="1905000"/>
            <a:ext cx="841096" cy="369332"/>
          </a:xfrm>
          <a:prstGeom prst="rect">
            <a:avLst/>
          </a:prstGeom>
          <a:noFill/>
        </p:spPr>
        <p:txBody>
          <a:bodyPr wrap="none" rtlCol="0">
            <a:spAutoFit/>
          </a:bodyPr>
          <a:lstStyle/>
          <a:p>
            <a:r>
              <a:rPr lang="en-US" dirty="0" smtClean="0"/>
              <a:t>Urban</a:t>
            </a:r>
            <a:endParaRPr lang="en-US" dirty="0"/>
          </a:p>
        </p:txBody>
      </p:sp>
      <p:sp>
        <p:nvSpPr>
          <p:cNvPr id="7" name="TextBox 6"/>
          <p:cNvSpPr txBox="1"/>
          <p:nvPr/>
        </p:nvSpPr>
        <p:spPr>
          <a:xfrm>
            <a:off x="3352800" y="4876800"/>
            <a:ext cx="841096" cy="646331"/>
          </a:xfrm>
          <a:prstGeom prst="rect">
            <a:avLst/>
          </a:prstGeom>
          <a:noFill/>
        </p:spPr>
        <p:txBody>
          <a:bodyPr wrap="none" rtlCol="0">
            <a:spAutoFit/>
          </a:bodyPr>
          <a:lstStyle/>
          <a:p>
            <a:r>
              <a:rPr lang="en-US" dirty="0" smtClean="0"/>
              <a:t>Non-</a:t>
            </a:r>
          </a:p>
          <a:p>
            <a:r>
              <a:rPr lang="en-US" dirty="0" smtClean="0"/>
              <a:t>Urban</a:t>
            </a:r>
            <a:endParaRPr lang="en-US" dirty="0"/>
          </a:p>
        </p:txBody>
      </p:sp>
      <p:sp>
        <p:nvSpPr>
          <p:cNvPr id="8" name="Rectangle 7"/>
          <p:cNvSpPr/>
          <p:nvPr/>
        </p:nvSpPr>
        <p:spPr>
          <a:xfrm>
            <a:off x="8688" y="8864"/>
            <a:ext cx="46482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381000" y="914400"/>
            <a:ext cx="3886200" cy="2708434"/>
          </a:xfrm>
          <a:prstGeom prst="rect">
            <a:avLst/>
          </a:prstGeom>
          <a:noFill/>
        </p:spPr>
        <p:txBody>
          <a:bodyPr wrap="square" rtlCol="0">
            <a:spAutoFit/>
          </a:bodyPr>
          <a:lstStyle/>
          <a:p>
            <a:r>
              <a:rPr lang="en-US" sz="3200" b="1" dirty="0" smtClean="0">
                <a:solidFill>
                  <a:srgbClr val="E1DFD1"/>
                </a:solidFill>
              </a:rPr>
              <a:t>Urban/Non-Urban</a:t>
            </a:r>
          </a:p>
          <a:p>
            <a:endParaRPr lang="en-US" dirty="0" smtClean="0">
              <a:solidFill>
                <a:srgbClr val="E1DFD1"/>
              </a:solidFill>
            </a:endParaRPr>
          </a:p>
          <a:p>
            <a:pPr marL="285750" indent="-285750">
              <a:buFontTx/>
              <a:buChar char="-"/>
            </a:pPr>
            <a:r>
              <a:rPr lang="en-US" sz="2400" dirty="0" smtClean="0">
                <a:solidFill>
                  <a:srgbClr val="E1DFD1"/>
                </a:solidFill>
              </a:rPr>
              <a:t>Historic cohort effect (more drivers driving) most clearly evident in urban areas.</a:t>
            </a:r>
          </a:p>
          <a:p>
            <a:endParaRPr lang="en-US" sz="2400" dirty="0" smtClean="0">
              <a:solidFill>
                <a:srgbClr val="E1DFD1"/>
              </a:solidFill>
            </a:endParaRPr>
          </a:p>
        </p:txBody>
      </p:sp>
      <p:sp>
        <p:nvSpPr>
          <p:cNvPr id="12" name="Oval 11"/>
          <p:cNvSpPr/>
          <p:nvPr/>
        </p:nvSpPr>
        <p:spPr>
          <a:xfrm rot="16200000">
            <a:off x="7914511" y="675509"/>
            <a:ext cx="1907204" cy="551776"/>
          </a:xfrm>
          <a:prstGeom prst="ellipse">
            <a:avLst/>
          </a:prstGeom>
          <a:no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20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1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0.70"/>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childTnLst>
                          </p:cTn>
                        </p:par>
                        <p:par>
                          <p:cTn id="10" fill="hold">
                            <p:stCondLst>
                              <p:cond delay="1010"/>
                            </p:stCondLst>
                            <p:childTnLst>
                              <p:par>
                                <p:cTn id="11" presetID="1" presetClass="exit" presetSubtype="0" fill="hold" grpId="1" nodeType="afterEffect">
                                  <p:stCondLst>
                                    <p:cond delay="20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3526071" cy="6858000"/>
          </a:xfrm>
          <a:prstGeom prst="rect">
            <a:avLst/>
          </a:prstGeom>
        </p:spPr>
      </p:pic>
      <p:pic>
        <p:nvPicPr>
          <p:cNvPr id="3" name="Picture 2"/>
          <p:cNvPicPr>
            <a:picLocks noChangeAspect="1"/>
          </p:cNvPicPr>
          <p:nvPr/>
        </p:nvPicPr>
        <p:blipFill>
          <a:blip r:embed="rId4"/>
          <a:stretch>
            <a:fillRect/>
          </a:stretch>
        </p:blipFill>
        <p:spPr>
          <a:xfrm>
            <a:off x="5617929" y="0"/>
            <a:ext cx="3526071" cy="6858000"/>
          </a:xfrm>
          <a:prstGeom prst="rect">
            <a:avLst/>
          </a:prstGeom>
        </p:spPr>
      </p:pic>
      <p:sp>
        <p:nvSpPr>
          <p:cNvPr id="4" name="Rectangle 3"/>
          <p:cNvSpPr/>
          <p:nvPr/>
        </p:nvSpPr>
        <p:spPr>
          <a:xfrm rot="16200000">
            <a:off x="-3200400" y="3200400"/>
            <a:ext cx="6858000" cy="457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t>Licenced</a:t>
            </a:r>
            <a:endParaRPr lang="en-US" dirty="0"/>
          </a:p>
        </p:txBody>
      </p:sp>
      <p:sp>
        <p:nvSpPr>
          <p:cNvPr id="5" name="Rectangle 4"/>
          <p:cNvSpPr/>
          <p:nvPr/>
        </p:nvSpPr>
        <p:spPr>
          <a:xfrm rot="5400000">
            <a:off x="5481918" y="3200400"/>
            <a:ext cx="6858000" cy="457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Drivers driving</a:t>
            </a:r>
            <a:endParaRPr lang="en-US" dirty="0"/>
          </a:p>
        </p:txBody>
      </p:sp>
      <p:sp>
        <p:nvSpPr>
          <p:cNvPr id="6" name="TextBox 5"/>
          <p:cNvSpPr txBox="1"/>
          <p:nvPr/>
        </p:nvSpPr>
        <p:spPr>
          <a:xfrm>
            <a:off x="3352800" y="1905000"/>
            <a:ext cx="841096" cy="369332"/>
          </a:xfrm>
          <a:prstGeom prst="rect">
            <a:avLst/>
          </a:prstGeom>
          <a:noFill/>
        </p:spPr>
        <p:txBody>
          <a:bodyPr wrap="none" rtlCol="0">
            <a:spAutoFit/>
          </a:bodyPr>
          <a:lstStyle/>
          <a:p>
            <a:r>
              <a:rPr lang="en-US" dirty="0" smtClean="0"/>
              <a:t>Urban</a:t>
            </a:r>
            <a:endParaRPr lang="en-US" dirty="0"/>
          </a:p>
        </p:txBody>
      </p:sp>
      <p:sp>
        <p:nvSpPr>
          <p:cNvPr id="7" name="TextBox 6"/>
          <p:cNvSpPr txBox="1"/>
          <p:nvPr/>
        </p:nvSpPr>
        <p:spPr>
          <a:xfrm>
            <a:off x="3352800" y="4876800"/>
            <a:ext cx="841096" cy="646331"/>
          </a:xfrm>
          <a:prstGeom prst="rect">
            <a:avLst/>
          </a:prstGeom>
          <a:noFill/>
        </p:spPr>
        <p:txBody>
          <a:bodyPr wrap="none" rtlCol="0">
            <a:spAutoFit/>
          </a:bodyPr>
          <a:lstStyle/>
          <a:p>
            <a:r>
              <a:rPr lang="en-US" dirty="0" smtClean="0"/>
              <a:t>Non-</a:t>
            </a:r>
          </a:p>
          <a:p>
            <a:r>
              <a:rPr lang="en-US" dirty="0" smtClean="0"/>
              <a:t>Urban</a:t>
            </a:r>
            <a:endParaRPr lang="en-US" dirty="0"/>
          </a:p>
        </p:txBody>
      </p:sp>
      <p:sp>
        <p:nvSpPr>
          <p:cNvPr id="8" name="Rectangle 7"/>
          <p:cNvSpPr/>
          <p:nvPr/>
        </p:nvSpPr>
        <p:spPr>
          <a:xfrm>
            <a:off x="8688" y="8864"/>
            <a:ext cx="46482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381000" y="914400"/>
            <a:ext cx="3886200" cy="4924424"/>
          </a:xfrm>
          <a:prstGeom prst="rect">
            <a:avLst/>
          </a:prstGeom>
          <a:noFill/>
        </p:spPr>
        <p:txBody>
          <a:bodyPr wrap="square" rtlCol="0">
            <a:spAutoFit/>
          </a:bodyPr>
          <a:lstStyle/>
          <a:p>
            <a:r>
              <a:rPr lang="en-US" sz="3200" b="1" dirty="0" smtClean="0">
                <a:solidFill>
                  <a:srgbClr val="E1DFD1"/>
                </a:solidFill>
              </a:rPr>
              <a:t>Urban/Non-Urban</a:t>
            </a:r>
          </a:p>
          <a:p>
            <a:endParaRPr lang="en-US" dirty="0" smtClean="0">
              <a:solidFill>
                <a:srgbClr val="E1DFD1"/>
              </a:solidFill>
            </a:endParaRPr>
          </a:p>
          <a:p>
            <a:pPr marL="285750" indent="-285750">
              <a:buFontTx/>
              <a:buChar char="-"/>
            </a:pPr>
            <a:r>
              <a:rPr lang="en-US" sz="2400" dirty="0" smtClean="0">
                <a:solidFill>
                  <a:srgbClr val="E1DFD1"/>
                </a:solidFill>
              </a:rPr>
              <a:t>Historic cohort effect (more drivers driving) most clearly evident in urban areas.</a:t>
            </a:r>
          </a:p>
          <a:p>
            <a:endParaRPr lang="en-US" sz="2400" dirty="0" smtClean="0">
              <a:solidFill>
                <a:srgbClr val="E1DFD1"/>
              </a:solidFill>
            </a:endParaRPr>
          </a:p>
          <a:p>
            <a:pPr marL="285750" indent="-285750">
              <a:buFontTx/>
              <a:buChar char="-"/>
            </a:pPr>
            <a:r>
              <a:rPr lang="en-US" sz="2400" dirty="0" smtClean="0">
                <a:solidFill>
                  <a:srgbClr val="E1DFD1"/>
                </a:solidFill>
              </a:rPr>
              <a:t>Slower conversion from </a:t>
            </a:r>
            <a:r>
              <a:rPr lang="en-US" sz="2400" dirty="0" err="1" smtClean="0">
                <a:solidFill>
                  <a:srgbClr val="E1DFD1"/>
                </a:solidFill>
              </a:rPr>
              <a:t>licence</a:t>
            </a:r>
            <a:r>
              <a:rPr lang="en-US" sz="2400" dirty="0" smtClean="0">
                <a:solidFill>
                  <a:srgbClr val="E1DFD1"/>
                </a:solidFill>
              </a:rPr>
              <a:t> to driving for young adults in urban areas </a:t>
            </a:r>
            <a:r>
              <a:rPr lang="en-US" sz="2400" b="1" dirty="0" smtClean="0">
                <a:solidFill>
                  <a:srgbClr val="E1DFD1"/>
                </a:solidFill>
              </a:rPr>
              <a:t>BUT</a:t>
            </a:r>
            <a:r>
              <a:rPr lang="en-US" sz="2400" dirty="0" smtClean="0">
                <a:solidFill>
                  <a:srgbClr val="E1DFD1"/>
                </a:solidFill>
              </a:rPr>
              <a:t> gender parity in the age effect</a:t>
            </a:r>
          </a:p>
          <a:p>
            <a:endParaRPr lang="en-US" sz="2400" dirty="0" smtClean="0">
              <a:solidFill>
                <a:srgbClr val="E1DFD1"/>
              </a:solidFill>
            </a:endParaRPr>
          </a:p>
        </p:txBody>
      </p:sp>
      <p:sp>
        <p:nvSpPr>
          <p:cNvPr id="10" name="Rectangle 9"/>
          <p:cNvSpPr/>
          <p:nvPr/>
        </p:nvSpPr>
        <p:spPr>
          <a:xfrm>
            <a:off x="6096000" y="6019800"/>
            <a:ext cx="2057400" cy="381000"/>
          </a:xfrm>
          <a:prstGeom prst="rect">
            <a:avLst/>
          </a:prstGeom>
          <a:noFill/>
          <a:ln w="508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6172200" y="2819400"/>
            <a:ext cx="2057400" cy="533400"/>
          </a:xfrm>
          <a:prstGeom prst="rect">
            <a:avLst/>
          </a:prstGeom>
          <a:noFill/>
          <a:ln w="508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3780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Effect transition="in" filter="fade">
                                      <p:cBhvr>
                                        <p:cTn id="7" dur="500"/>
                                        <p:tgtEl>
                                          <p:spTgt spid="9">
                                            <p:txEl>
                                              <p:pRg st="4" end="4"/>
                                            </p:txEl>
                                          </p:spTgt>
                                        </p:tgtEl>
                                      </p:cBhvr>
                                    </p:animEffect>
                                  </p:childTnLst>
                                </p:cTn>
                              </p:par>
                            </p:childTnLst>
                          </p:cTn>
                        </p:par>
                        <p:par>
                          <p:cTn id="8" fill="hold">
                            <p:stCondLst>
                              <p:cond delay="500"/>
                            </p:stCondLst>
                            <p:childTnLst>
                              <p:par>
                                <p:cTn id="9" presetID="1" presetClass="entr" presetSubtype="0" fill="hold" grpId="0" nodeType="afterEffect">
                                  <p:stCondLst>
                                    <p:cond delay="20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3276600"/>
            <a:ext cx="510251" cy="4679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1"/>
          <p:cNvSpPr>
            <a:spLocks noGrp="1"/>
          </p:cNvSpPr>
          <p:nvPr>
            <p:ph type="title"/>
          </p:nvPr>
        </p:nvSpPr>
        <p:spPr>
          <a:xfrm>
            <a:off x="3021196" y="533910"/>
            <a:ext cx="5638800" cy="736167"/>
          </a:xfrm>
        </p:spPr>
        <p:txBody>
          <a:bodyPr>
            <a:noAutofit/>
          </a:bodyPr>
          <a:lstStyle/>
          <a:p>
            <a:pPr algn="r"/>
            <a:r>
              <a:rPr lang="en-US" sz="4800" dirty="0" smtClean="0"/>
              <a:t>Overview</a:t>
            </a:r>
            <a:endParaRPr lang="en-US" sz="4800" dirty="0"/>
          </a:p>
        </p:txBody>
      </p:sp>
      <p:sp>
        <p:nvSpPr>
          <p:cNvPr id="7" name="Rectangle 6"/>
          <p:cNvSpPr/>
          <p:nvPr/>
        </p:nvSpPr>
        <p:spPr>
          <a:xfrm>
            <a:off x="1316877" y="1634793"/>
            <a:ext cx="6937369" cy="3949799"/>
          </a:xfrm>
          <a:prstGeom prst="rect">
            <a:avLst/>
          </a:prstGeom>
        </p:spPr>
        <p:txBody>
          <a:bodyPr wrap="square">
            <a:spAutoFit/>
          </a:bodyPr>
          <a:lstStyle/>
          <a:p>
            <a:pPr marL="514350" indent="-514350" defTabSz="457200">
              <a:lnSpc>
                <a:spcPct val="200000"/>
              </a:lnSpc>
              <a:buClr>
                <a:prstClr val="white"/>
              </a:buClr>
              <a:buFont typeface="+mj-lt"/>
              <a:buAutoNum type="arabicPeriod"/>
            </a:pPr>
            <a:r>
              <a:rPr lang="en-US" sz="3200" dirty="0" smtClean="0">
                <a:solidFill>
                  <a:prstClr val="white"/>
                </a:solidFill>
                <a:latin typeface="Rockwell"/>
              </a:rPr>
              <a:t>Research </a:t>
            </a:r>
            <a:r>
              <a:rPr lang="en-US" sz="3200" dirty="0" smtClean="0">
                <a:solidFill>
                  <a:schemeClr val="accent6"/>
                </a:solidFill>
                <a:latin typeface="Rockwell"/>
              </a:rPr>
              <a:t>background</a:t>
            </a:r>
          </a:p>
          <a:p>
            <a:pPr marL="514350" indent="-514350" defTabSz="457200">
              <a:lnSpc>
                <a:spcPct val="200000"/>
              </a:lnSpc>
              <a:buClr>
                <a:prstClr val="white"/>
              </a:buClr>
              <a:buFont typeface="+mj-lt"/>
              <a:buAutoNum type="arabicPeriod"/>
            </a:pPr>
            <a:r>
              <a:rPr lang="en-US" sz="3200" dirty="0" smtClean="0">
                <a:solidFill>
                  <a:prstClr val="white"/>
                </a:solidFill>
                <a:latin typeface="Rockwell"/>
              </a:rPr>
              <a:t>Understanding </a:t>
            </a:r>
            <a:r>
              <a:rPr lang="en-US" sz="3200" dirty="0" smtClean="0">
                <a:solidFill>
                  <a:srgbClr val="FFFF00"/>
                </a:solidFill>
                <a:latin typeface="Rockwell"/>
              </a:rPr>
              <a:t>Society</a:t>
            </a:r>
          </a:p>
          <a:p>
            <a:pPr marL="514350" indent="-514350" defTabSz="457200">
              <a:lnSpc>
                <a:spcPct val="200000"/>
              </a:lnSpc>
              <a:buClr>
                <a:prstClr val="white"/>
              </a:buClr>
              <a:buFont typeface="+mj-lt"/>
              <a:buAutoNum type="arabicPeriod"/>
            </a:pPr>
            <a:r>
              <a:rPr lang="en-US" sz="3200" dirty="0" smtClean="0">
                <a:solidFill>
                  <a:prstClr val="white"/>
                </a:solidFill>
                <a:latin typeface="Rockwell"/>
              </a:rPr>
              <a:t>Demographic </a:t>
            </a:r>
            <a:r>
              <a:rPr lang="en-US" sz="3200" dirty="0" smtClean="0">
                <a:solidFill>
                  <a:schemeClr val="accent6">
                    <a:lumMod val="20000"/>
                    <a:lumOff val="80000"/>
                  </a:schemeClr>
                </a:solidFill>
                <a:latin typeface="Rockwell"/>
              </a:rPr>
              <a:t>drivers</a:t>
            </a:r>
          </a:p>
          <a:p>
            <a:pPr marL="514350" indent="-514350" defTabSz="457200">
              <a:lnSpc>
                <a:spcPct val="200000"/>
              </a:lnSpc>
              <a:buClr>
                <a:prstClr val="white"/>
              </a:buClr>
              <a:buFont typeface="+mj-lt"/>
              <a:buAutoNum type="arabicPeriod"/>
            </a:pPr>
            <a:r>
              <a:rPr lang="en-US" sz="3200" dirty="0" smtClean="0">
                <a:solidFill>
                  <a:prstClr val="white"/>
                </a:solidFill>
                <a:latin typeface="Rockwell"/>
              </a:rPr>
              <a:t>Raising </a:t>
            </a:r>
            <a:r>
              <a:rPr lang="en-US" sz="3200" dirty="0" smtClean="0">
                <a:solidFill>
                  <a:schemeClr val="accent2">
                    <a:lumMod val="75000"/>
                  </a:schemeClr>
                </a:solidFill>
                <a:latin typeface="Rockwell"/>
              </a:rPr>
              <a:t>questions</a:t>
            </a:r>
            <a:endParaRPr lang="en-US" sz="3200" dirty="0">
              <a:solidFill>
                <a:schemeClr val="accent2">
                  <a:lumMod val="75000"/>
                </a:schemeClr>
              </a:solidFill>
              <a:latin typeface="Rockwell"/>
            </a:endParaRPr>
          </a:p>
        </p:txBody>
      </p:sp>
    </p:spTree>
    <p:extLst>
      <p:ext uri="{BB962C8B-B14F-4D97-AF65-F5344CB8AC3E}">
        <p14:creationId xmlns:p14="http://schemas.microsoft.com/office/powerpoint/2010/main" val="2563361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3526071" cy="6858000"/>
          </a:xfrm>
          <a:prstGeom prst="rect">
            <a:avLst/>
          </a:prstGeom>
        </p:spPr>
      </p:pic>
      <p:pic>
        <p:nvPicPr>
          <p:cNvPr id="3" name="Picture 2"/>
          <p:cNvPicPr>
            <a:picLocks noChangeAspect="1"/>
          </p:cNvPicPr>
          <p:nvPr/>
        </p:nvPicPr>
        <p:blipFill>
          <a:blip r:embed="rId4"/>
          <a:stretch>
            <a:fillRect/>
          </a:stretch>
        </p:blipFill>
        <p:spPr>
          <a:xfrm>
            <a:off x="5617929" y="0"/>
            <a:ext cx="3526071" cy="6858000"/>
          </a:xfrm>
          <a:prstGeom prst="rect">
            <a:avLst/>
          </a:prstGeom>
        </p:spPr>
      </p:pic>
      <p:sp>
        <p:nvSpPr>
          <p:cNvPr id="4" name="Rectangle 3"/>
          <p:cNvSpPr/>
          <p:nvPr/>
        </p:nvSpPr>
        <p:spPr>
          <a:xfrm rot="16200000">
            <a:off x="-3200400" y="3180976"/>
            <a:ext cx="6858000" cy="457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t>Licenced</a:t>
            </a:r>
            <a:endParaRPr lang="en-US" dirty="0"/>
          </a:p>
        </p:txBody>
      </p:sp>
      <p:sp>
        <p:nvSpPr>
          <p:cNvPr id="5" name="Rectangle 4"/>
          <p:cNvSpPr/>
          <p:nvPr/>
        </p:nvSpPr>
        <p:spPr>
          <a:xfrm rot="5400000">
            <a:off x="5481918" y="3200400"/>
            <a:ext cx="6858000" cy="457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Drivers driving</a:t>
            </a:r>
            <a:endParaRPr lang="en-US" dirty="0"/>
          </a:p>
        </p:txBody>
      </p:sp>
      <p:sp>
        <p:nvSpPr>
          <p:cNvPr id="6" name="TextBox 5"/>
          <p:cNvSpPr txBox="1"/>
          <p:nvPr/>
        </p:nvSpPr>
        <p:spPr>
          <a:xfrm>
            <a:off x="3352800" y="1295400"/>
            <a:ext cx="692091" cy="369332"/>
          </a:xfrm>
          <a:prstGeom prst="rect">
            <a:avLst/>
          </a:prstGeom>
          <a:noFill/>
        </p:spPr>
        <p:txBody>
          <a:bodyPr wrap="none" rtlCol="0">
            <a:spAutoFit/>
          </a:bodyPr>
          <a:lstStyle/>
          <a:p>
            <a:r>
              <a:rPr lang="en-US" dirty="0" smtClean="0"/>
              <a:t>High</a:t>
            </a:r>
            <a:endParaRPr lang="en-US" dirty="0"/>
          </a:p>
        </p:txBody>
      </p:sp>
      <p:sp>
        <p:nvSpPr>
          <p:cNvPr id="7" name="TextBox 6"/>
          <p:cNvSpPr txBox="1"/>
          <p:nvPr/>
        </p:nvSpPr>
        <p:spPr>
          <a:xfrm>
            <a:off x="3352800" y="4876800"/>
            <a:ext cx="607859" cy="369332"/>
          </a:xfrm>
          <a:prstGeom prst="rect">
            <a:avLst/>
          </a:prstGeom>
          <a:noFill/>
        </p:spPr>
        <p:txBody>
          <a:bodyPr wrap="none" rtlCol="0">
            <a:spAutoFit/>
          </a:bodyPr>
          <a:lstStyle/>
          <a:p>
            <a:r>
              <a:rPr lang="en-US" dirty="0" smtClean="0"/>
              <a:t>Low</a:t>
            </a:r>
            <a:endParaRPr lang="en-US" dirty="0"/>
          </a:p>
        </p:txBody>
      </p:sp>
      <p:sp>
        <p:nvSpPr>
          <p:cNvPr id="9" name="TextBox 8"/>
          <p:cNvSpPr txBox="1"/>
          <p:nvPr/>
        </p:nvSpPr>
        <p:spPr>
          <a:xfrm>
            <a:off x="3352800" y="3200400"/>
            <a:ext cx="1060319" cy="369332"/>
          </a:xfrm>
          <a:prstGeom prst="rect">
            <a:avLst/>
          </a:prstGeom>
          <a:noFill/>
        </p:spPr>
        <p:txBody>
          <a:bodyPr wrap="none" rtlCol="0">
            <a:spAutoFit/>
          </a:bodyPr>
          <a:lstStyle/>
          <a:p>
            <a:r>
              <a:rPr lang="en-US" dirty="0" smtClean="0"/>
              <a:t>Medium</a:t>
            </a:r>
            <a:endParaRPr lang="en-US" dirty="0"/>
          </a:p>
        </p:txBody>
      </p:sp>
      <p:sp>
        <p:nvSpPr>
          <p:cNvPr id="10" name="Rectangle 9"/>
          <p:cNvSpPr/>
          <p:nvPr/>
        </p:nvSpPr>
        <p:spPr>
          <a:xfrm>
            <a:off x="4495800" y="0"/>
            <a:ext cx="46482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extBox 10"/>
          <p:cNvSpPr txBox="1"/>
          <p:nvPr/>
        </p:nvSpPr>
        <p:spPr>
          <a:xfrm>
            <a:off x="4953000" y="838200"/>
            <a:ext cx="3886200" cy="3447098"/>
          </a:xfrm>
          <a:prstGeom prst="rect">
            <a:avLst/>
          </a:prstGeom>
          <a:noFill/>
        </p:spPr>
        <p:txBody>
          <a:bodyPr wrap="square" rtlCol="0">
            <a:spAutoFit/>
          </a:bodyPr>
          <a:lstStyle/>
          <a:p>
            <a:r>
              <a:rPr lang="en-US" sz="3200" b="1" dirty="0" smtClean="0">
                <a:solidFill>
                  <a:srgbClr val="E1DFD1"/>
                </a:solidFill>
              </a:rPr>
              <a:t>Social Class</a:t>
            </a:r>
          </a:p>
          <a:p>
            <a:endParaRPr lang="en-US" dirty="0" smtClean="0">
              <a:solidFill>
                <a:srgbClr val="E1DFD1"/>
              </a:solidFill>
            </a:endParaRPr>
          </a:p>
          <a:p>
            <a:pPr marL="285750" indent="-285750">
              <a:buFontTx/>
              <a:buChar char="-"/>
            </a:pPr>
            <a:r>
              <a:rPr lang="en-US" sz="2400" dirty="0" smtClean="0">
                <a:solidFill>
                  <a:srgbClr val="E1DFD1"/>
                </a:solidFill>
              </a:rPr>
              <a:t>Highest educational qualification strongly mediates female </a:t>
            </a:r>
            <a:r>
              <a:rPr lang="en-US" sz="2400" dirty="0" err="1" smtClean="0">
                <a:solidFill>
                  <a:srgbClr val="E1DFD1"/>
                </a:solidFill>
              </a:rPr>
              <a:t>licence</a:t>
            </a:r>
            <a:r>
              <a:rPr lang="en-US" sz="2400" dirty="0" smtClean="0">
                <a:solidFill>
                  <a:srgbClr val="E1DFD1"/>
                </a:solidFill>
              </a:rPr>
              <a:t> holding</a:t>
            </a:r>
          </a:p>
          <a:p>
            <a:endParaRPr lang="en-US" sz="2400" dirty="0" smtClean="0">
              <a:solidFill>
                <a:srgbClr val="E1DFD1"/>
              </a:solidFill>
            </a:endParaRPr>
          </a:p>
          <a:p>
            <a:pPr marL="285750" indent="-285750">
              <a:buFontTx/>
              <a:buChar char="-"/>
            </a:pPr>
            <a:r>
              <a:rPr lang="en-US" sz="2400" dirty="0" smtClean="0">
                <a:solidFill>
                  <a:srgbClr val="E1DFD1"/>
                </a:solidFill>
              </a:rPr>
              <a:t>Effect most pronounced in older cohorts</a:t>
            </a:r>
          </a:p>
        </p:txBody>
      </p:sp>
    </p:spTree>
    <p:extLst>
      <p:ext uri="{BB962C8B-B14F-4D97-AF65-F5344CB8AC3E}">
        <p14:creationId xmlns:p14="http://schemas.microsoft.com/office/powerpoint/2010/main" val="39477090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3526071" cy="6858000"/>
          </a:xfrm>
          <a:prstGeom prst="rect">
            <a:avLst/>
          </a:prstGeom>
        </p:spPr>
      </p:pic>
      <p:pic>
        <p:nvPicPr>
          <p:cNvPr id="3" name="Picture 2"/>
          <p:cNvPicPr>
            <a:picLocks noChangeAspect="1"/>
          </p:cNvPicPr>
          <p:nvPr/>
        </p:nvPicPr>
        <p:blipFill>
          <a:blip r:embed="rId4"/>
          <a:stretch>
            <a:fillRect/>
          </a:stretch>
        </p:blipFill>
        <p:spPr>
          <a:xfrm>
            <a:off x="5617929" y="0"/>
            <a:ext cx="3526071" cy="6858000"/>
          </a:xfrm>
          <a:prstGeom prst="rect">
            <a:avLst/>
          </a:prstGeom>
        </p:spPr>
      </p:pic>
      <p:sp>
        <p:nvSpPr>
          <p:cNvPr id="4" name="Rectangle 3"/>
          <p:cNvSpPr/>
          <p:nvPr/>
        </p:nvSpPr>
        <p:spPr>
          <a:xfrm rot="16200000">
            <a:off x="-3200400" y="3180976"/>
            <a:ext cx="6858000" cy="457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t>Licenced</a:t>
            </a:r>
            <a:endParaRPr lang="en-US" dirty="0"/>
          </a:p>
        </p:txBody>
      </p:sp>
      <p:sp>
        <p:nvSpPr>
          <p:cNvPr id="5" name="Rectangle 4"/>
          <p:cNvSpPr/>
          <p:nvPr/>
        </p:nvSpPr>
        <p:spPr>
          <a:xfrm rot="5400000">
            <a:off x="5481918" y="3200400"/>
            <a:ext cx="6858000" cy="457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Drivers driving</a:t>
            </a:r>
            <a:endParaRPr lang="en-US" dirty="0"/>
          </a:p>
        </p:txBody>
      </p:sp>
      <p:sp>
        <p:nvSpPr>
          <p:cNvPr id="6" name="TextBox 5"/>
          <p:cNvSpPr txBox="1"/>
          <p:nvPr/>
        </p:nvSpPr>
        <p:spPr>
          <a:xfrm>
            <a:off x="3352800" y="1295400"/>
            <a:ext cx="692091" cy="369332"/>
          </a:xfrm>
          <a:prstGeom prst="rect">
            <a:avLst/>
          </a:prstGeom>
          <a:noFill/>
        </p:spPr>
        <p:txBody>
          <a:bodyPr wrap="none" rtlCol="0">
            <a:spAutoFit/>
          </a:bodyPr>
          <a:lstStyle/>
          <a:p>
            <a:r>
              <a:rPr lang="en-US" dirty="0" smtClean="0"/>
              <a:t>High</a:t>
            </a:r>
            <a:endParaRPr lang="en-US" dirty="0"/>
          </a:p>
        </p:txBody>
      </p:sp>
      <p:sp>
        <p:nvSpPr>
          <p:cNvPr id="7" name="TextBox 6"/>
          <p:cNvSpPr txBox="1"/>
          <p:nvPr/>
        </p:nvSpPr>
        <p:spPr>
          <a:xfrm>
            <a:off x="3352800" y="4876800"/>
            <a:ext cx="607859" cy="369332"/>
          </a:xfrm>
          <a:prstGeom prst="rect">
            <a:avLst/>
          </a:prstGeom>
          <a:noFill/>
        </p:spPr>
        <p:txBody>
          <a:bodyPr wrap="none" rtlCol="0">
            <a:spAutoFit/>
          </a:bodyPr>
          <a:lstStyle/>
          <a:p>
            <a:r>
              <a:rPr lang="en-US" dirty="0" smtClean="0"/>
              <a:t>Low</a:t>
            </a:r>
            <a:endParaRPr lang="en-US" dirty="0"/>
          </a:p>
        </p:txBody>
      </p:sp>
      <p:sp>
        <p:nvSpPr>
          <p:cNvPr id="9" name="TextBox 8"/>
          <p:cNvSpPr txBox="1"/>
          <p:nvPr/>
        </p:nvSpPr>
        <p:spPr>
          <a:xfrm>
            <a:off x="3352800" y="3200400"/>
            <a:ext cx="1060319" cy="369332"/>
          </a:xfrm>
          <a:prstGeom prst="rect">
            <a:avLst/>
          </a:prstGeom>
          <a:noFill/>
        </p:spPr>
        <p:txBody>
          <a:bodyPr wrap="none" rtlCol="0">
            <a:spAutoFit/>
          </a:bodyPr>
          <a:lstStyle/>
          <a:p>
            <a:r>
              <a:rPr lang="en-US" dirty="0" smtClean="0"/>
              <a:t>Medium</a:t>
            </a:r>
            <a:endParaRPr lang="en-US" dirty="0"/>
          </a:p>
        </p:txBody>
      </p:sp>
      <p:sp>
        <p:nvSpPr>
          <p:cNvPr id="10" name="Rectangle 9"/>
          <p:cNvSpPr/>
          <p:nvPr/>
        </p:nvSpPr>
        <p:spPr>
          <a:xfrm>
            <a:off x="4495800" y="0"/>
            <a:ext cx="46482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extBox 10"/>
          <p:cNvSpPr txBox="1"/>
          <p:nvPr/>
        </p:nvSpPr>
        <p:spPr>
          <a:xfrm>
            <a:off x="4953000" y="838200"/>
            <a:ext cx="3886200" cy="5293756"/>
          </a:xfrm>
          <a:prstGeom prst="rect">
            <a:avLst/>
          </a:prstGeom>
          <a:noFill/>
        </p:spPr>
        <p:txBody>
          <a:bodyPr wrap="square" rtlCol="0">
            <a:spAutoFit/>
          </a:bodyPr>
          <a:lstStyle/>
          <a:p>
            <a:r>
              <a:rPr lang="en-US" sz="3200" b="1" dirty="0" smtClean="0">
                <a:solidFill>
                  <a:srgbClr val="E1DFD1"/>
                </a:solidFill>
              </a:rPr>
              <a:t>Social Class</a:t>
            </a:r>
          </a:p>
          <a:p>
            <a:endParaRPr lang="en-US" dirty="0" smtClean="0">
              <a:solidFill>
                <a:srgbClr val="E1DFD1"/>
              </a:solidFill>
            </a:endParaRPr>
          </a:p>
          <a:p>
            <a:pPr marL="285750" indent="-285750">
              <a:buFontTx/>
              <a:buChar char="-"/>
            </a:pPr>
            <a:r>
              <a:rPr lang="en-US" sz="2400" dirty="0" smtClean="0">
                <a:solidFill>
                  <a:srgbClr val="E1DFD1"/>
                </a:solidFill>
              </a:rPr>
              <a:t>Some ‘catch up’ for women with intermediate qualifications for the 1945-1970 cohorts (much weaker evidence for women in the lowest category)</a:t>
            </a:r>
          </a:p>
          <a:p>
            <a:pPr marL="285750" indent="-285750">
              <a:buFontTx/>
              <a:buChar char="-"/>
            </a:pPr>
            <a:r>
              <a:rPr lang="en-US" sz="2400" dirty="0" smtClean="0">
                <a:solidFill>
                  <a:srgbClr val="E1DFD1"/>
                </a:solidFill>
              </a:rPr>
              <a:t>Recent declining </a:t>
            </a:r>
            <a:r>
              <a:rPr lang="en-US" sz="2400" dirty="0" err="1" smtClean="0">
                <a:solidFill>
                  <a:srgbClr val="E1DFD1"/>
                </a:solidFill>
              </a:rPr>
              <a:t>licence</a:t>
            </a:r>
            <a:r>
              <a:rPr lang="en-US" sz="2400" dirty="0" smtClean="0">
                <a:solidFill>
                  <a:srgbClr val="E1DFD1"/>
                </a:solidFill>
              </a:rPr>
              <a:t> holding for men most apparent in low-intermediate groups</a:t>
            </a:r>
          </a:p>
        </p:txBody>
      </p:sp>
      <p:sp>
        <p:nvSpPr>
          <p:cNvPr id="12" name="Parallelogram 11"/>
          <p:cNvSpPr/>
          <p:nvPr/>
        </p:nvSpPr>
        <p:spPr>
          <a:xfrm rot="20136694">
            <a:off x="778109" y="3394455"/>
            <a:ext cx="1029073" cy="679773"/>
          </a:xfrm>
          <a:prstGeom prst="parallelogram">
            <a:avLst>
              <a:gd name="adj" fmla="val 44867"/>
            </a:avLst>
          </a:prstGeom>
          <a:noFill/>
          <a:ln w="508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85675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3526071" cy="6858000"/>
          </a:xfrm>
          <a:prstGeom prst="rect">
            <a:avLst/>
          </a:prstGeom>
        </p:spPr>
      </p:pic>
      <p:pic>
        <p:nvPicPr>
          <p:cNvPr id="3" name="Picture 2"/>
          <p:cNvPicPr>
            <a:picLocks noChangeAspect="1"/>
          </p:cNvPicPr>
          <p:nvPr/>
        </p:nvPicPr>
        <p:blipFill>
          <a:blip r:embed="rId4"/>
          <a:stretch>
            <a:fillRect/>
          </a:stretch>
        </p:blipFill>
        <p:spPr>
          <a:xfrm>
            <a:off x="5617929" y="0"/>
            <a:ext cx="3526071" cy="6858000"/>
          </a:xfrm>
          <a:prstGeom prst="rect">
            <a:avLst/>
          </a:prstGeom>
        </p:spPr>
      </p:pic>
      <p:sp>
        <p:nvSpPr>
          <p:cNvPr id="4" name="Rectangle 3"/>
          <p:cNvSpPr/>
          <p:nvPr/>
        </p:nvSpPr>
        <p:spPr>
          <a:xfrm rot="16200000">
            <a:off x="-3200400" y="3180976"/>
            <a:ext cx="6858000" cy="457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t>Licenced</a:t>
            </a:r>
            <a:endParaRPr lang="en-US" dirty="0"/>
          </a:p>
        </p:txBody>
      </p:sp>
      <p:sp>
        <p:nvSpPr>
          <p:cNvPr id="5" name="Rectangle 4"/>
          <p:cNvSpPr/>
          <p:nvPr/>
        </p:nvSpPr>
        <p:spPr>
          <a:xfrm rot="5400000">
            <a:off x="5481918" y="3200400"/>
            <a:ext cx="6858000" cy="457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Drivers driving</a:t>
            </a:r>
            <a:endParaRPr lang="en-US" dirty="0"/>
          </a:p>
        </p:txBody>
      </p:sp>
      <p:sp>
        <p:nvSpPr>
          <p:cNvPr id="10" name="Rectangle 9"/>
          <p:cNvSpPr/>
          <p:nvPr/>
        </p:nvSpPr>
        <p:spPr>
          <a:xfrm>
            <a:off x="0" y="0"/>
            <a:ext cx="46482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5334000" y="4953000"/>
            <a:ext cx="607859" cy="369332"/>
          </a:xfrm>
          <a:prstGeom prst="rect">
            <a:avLst/>
          </a:prstGeom>
          <a:noFill/>
        </p:spPr>
        <p:txBody>
          <a:bodyPr wrap="none" rtlCol="0">
            <a:spAutoFit/>
          </a:bodyPr>
          <a:lstStyle/>
          <a:p>
            <a:r>
              <a:rPr lang="en-US" dirty="0" smtClean="0"/>
              <a:t>Low</a:t>
            </a:r>
            <a:endParaRPr lang="en-US" dirty="0"/>
          </a:p>
        </p:txBody>
      </p:sp>
      <p:sp>
        <p:nvSpPr>
          <p:cNvPr id="9" name="TextBox 8"/>
          <p:cNvSpPr txBox="1"/>
          <p:nvPr/>
        </p:nvSpPr>
        <p:spPr>
          <a:xfrm>
            <a:off x="5105400" y="3048000"/>
            <a:ext cx="1060319" cy="369332"/>
          </a:xfrm>
          <a:prstGeom prst="rect">
            <a:avLst/>
          </a:prstGeom>
          <a:noFill/>
        </p:spPr>
        <p:txBody>
          <a:bodyPr wrap="none" rtlCol="0">
            <a:spAutoFit/>
          </a:bodyPr>
          <a:lstStyle/>
          <a:p>
            <a:r>
              <a:rPr lang="en-US" dirty="0" smtClean="0"/>
              <a:t>Medium</a:t>
            </a:r>
            <a:endParaRPr lang="en-US" dirty="0"/>
          </a:p>
        </p:txBody>
      </p:sp>
      <p:sp>
        <p:nvSpPr>
          <p:cNvPr id="6" name="TextBox 5"/>
          <p:cNvSpPr txBox="1"/>
          <p:nvPr/>
        </p:nvSpPr>
        <p:spPr>
          <a:xfrm>
            <a:off x="5257800" y="1295400"/>
            <a:ext cx="692091" cy="369332"/>
          </a:xfrm>
          <a:prstGeom prst="rect">
            <a:avLst/>
          </a:prstGeom>
          <a:noFill/>
        </p:spPr>
        <p:txBody>
          <a:bodyPr wrap="none" rtlCol="0">
            <a:spAutoFit/>
          </a:bodyPr>
          <a:lstStyle/>
          <a:p>
            <a:r>
              <a:rPr lang="en-US" dirty="0" smtClean="0"/>
              <a:t>High</a:t>
            </a:r>
            <a:endParaRPr lang="en-US" dirty="0"/>
          </a:p>
        </p:txBody>
      </p:sp>
      <p:sp>
        <p:nvSpPr>
          <p:cNvPr id="12" name="TextBox 11"/>
          <p:cNvSpPr txBox="1"/>
          <p:nvPr/>
        </p:nvSpPr>
        <p:spPr>
          <a:xfrm>
            <a:off x="381000" y="838200"/>
            <a:ext cx="3886200" cy="6032420"/>
          </a:xfrm>
          <a:prstGeom prst="rect">
            <a:avLst/>
          </a:prstGeom>
          <a:noFill/>
        </p:spPr>
        <p:txBody>
          <a:bodyPr wrap="square" rtlCol="0">
            <a:spAutoFit/>
          </a:bodyPr>
          <a:lstStyle/>
          <a:p>
            <a:r>
              <a:rPr lang="en-US" sz="3200" b="1" dirty="0" smtClean="0">
                <a:solidFill>
                  <a:srgbClr val="E1DFD1"/>
                </a:solidFill>
              </a:rPr>
              <a:t>Social Class</a:t>
            </a:r>
          </a:p>
          <a:p>
            <a:endParaRPr lang="en-US" dirty="0" smtClean="0">
              <a:solidFill>
                <a:srgbClr val="E1DFD1"/>
              </a:solidFill>
            </a:endParaRPr>
          </a:p>
          <a:p>
            <a:pPr marL="285750" indent="-285750">
              <a:buFontTx/>
              <a:buChar char="-"/>
            </a:pPr>
            <a:r>
              <a:rPr lang="en-US" sz="2400" dirty="0" smtClean="0">
                <a:solidFill>
                  <a:srgbClr val="E1DFD1"/>
                </a:solidFill>
              </a:rPr>
              <a:t>The historic trend towards successive cohorts with driving </a:t>
            </a:r>
            <a:r>
              <a:rPr lang="en-US" sz="2400" dirty="0" err="1" smtClean="0">
                <a:solidFill>
                  <a:srgbClr val="E1DFD1"/>
                </a:solidFill>
              </a:rPr>
              <a:t>licences</a:t>
            </a:r>
            <a:r>
              <a:rPr lang="en-US" sz="2400" dirty="0" smtClean="0">
                <a:solidFill>
                  <a:srgbClr val="E1DFD1"/>
                </a:solidFill>
              </a:rPr>
              <a:t> driving (around 1940) is most clearly evident in those with low qualifications, especially women</a:t>
            </a:r>
          </a:p>
          <a:p>
            <a:pPr marL="285750" indent="-285750">
              <a:buFontTx/>
              <a:buChar char="-"/>
            </a:pPr>
            <a:endParaRPr lang="en-US" sz="2400" dirty="0" smtClean="0">
              <a:solidFill>
                <a:srgbClr val="E1DFD1"/>
              </a:solidFill>
            </a:endParaRPr>
          </a:p>
          <a:p>
            <a:pPr marL="285750" indent="-285750">
              <a:buFontTx/>
              <a:buChar char="-"/>
            </a:pPr>
            <a:r>
              <a:rPr lang="en-US" sz="2400" dirty="0" smtClean="0">
                <a:solidFill>
                  <a:srgbClr val="E1DFD1"/>
                </a:solidFill>
              </a:rPr>
              <a:t>Evident to a lesser extent with the intermediate but not the high group</a:t>
            </a:r>
          </a:p>
          <a:p>
            <a:endParaRPr lang="en-US" sz="2400" dirty="0" smtClean="0">
              <a:solidFill>
                <a:srgbClr val="E1DFD1"/>
              </a:solidFill>
            </a:endParaRPr>
          </a:p>
        </p:txBody>
      </p:sp>
    </p:spTree>
    <p:extLst>
      <p:ext uri="{BB962C8B-B14F-4D97-AF65-F5344CB8AC3E}">
        <p14:creationId xmlns:p14="http://schemas.microsoft.com/office/powerpoint/2010/main" val="34095384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3526071" cy="6858000"/>
          </a:xfrm>
          <a:prstGeom prst="rect">
            <a:avLst/>
          </a:prstGeom>
        </p:spPr>
      </p:pic>
      <p:pic>
        <p:nvPicPr>
          <p:cNvPr id="3" name="Picture 2"/>
          <p:cNvPicPr>
            <a:picLocks noChangeAspect="1"/>
          </p:cNvPicPr>
          <p:nvPr/>
        </p:nvPicPr>
        <p:blipFill>
          <a:blip r:embed="rId4"/>
          <a:stretch>
            <a:fillRect/>
          </a:stretch>
        </p:blipFill>
        <p:spPr>
          <a:xfrm>
            <a:off x="5617929" y="0"/>
            <a:ext cx="3526071" cy="6858000"/>
          </a:xfrm>
          <a:prstGeom prst="rect">
            <a:avLst/>
          </a:prstGeom>
        </p:spPr>
      </p:pic>
      <p:sp>
        <p:nvSpPr>
          <p:cNvPr id="4" name="Rectangle 3"/>
          <p:cNvSpPr/>
          <p:nvPr/>
        </p:nvSpPr>
        <p:spPr>
          <a:xfrm rot="16200000">
            <a:off x="-3200400" y="3180976"/>
            <a:ext cx="6858000" cy="457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t>Licenced</a:t>
            </a:r>
            <a:endParaRPr lang="en-US" dirty="0"/>
          </a:p>
        </p:txBody>
      </p:sp>
      <p:sp>
        <p:nvSpPr>
          <p:cNvPr id="5" name="Rectangle 4"/>
          <p:cNvSpPr/>
          <p:nvPr/>
        </p:nvSpPr>
        <p:spPr>
          <a:xfrm rot="5400000">
            <a:off x="5481918" y="3200400"/>
            <a:ext cx="6858000" cy="457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Drivers driving</a:t>
            </a:r>
            <a:endParaRPr lang="en-US" dirty="0"/>
          </a:p>
        </p:txBody>
      </p:sp>
      <p:sp>
        <p:nvSpPr>
          <p:cNvPr id="10" name="Rectangle 9"/>
          <p:cNvSpPr/>
          <p:nvPr/>
        </p:nvSpPr>
        <p:spPr>
          <a:xfrm>
            <a:off x="0" y="0"/>
            <a:ext cx="46482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5334000" y="4953000"/>
            <a:ext cx="607859" cy="369332"/>
          </a:xfrm>
          <a:prstGeom prst="rect">
            <a:avLst/>
          </a:prstGeom>
          <a:noFill/>
        </p:spPr>
        <p:txBody>
          <a:bodyPr wrap="none" rtlCol="0">
            <a:spAutoFit/>
          </a:bodyPr>
          <a:lstStyle/>
          <a:p>
            <a:r>
              <a:rPr lang="en-US" dirty="0" smtClean="0"/>
              <a:t>Low</a:t>
            </a:r>
            <a:endParaRPr lang="en-US" dirty="0"/>
          </a:p>
        </p:txBody>
      </p:sp>
      <p:sp>
        <p:nvSpPr>
          <p:cNvPr id="9" name="TextBox 8"/>
          <p:cNvSpPr txBox="1"/>
          <p:nvPr/>
        </p:nvSpPr>
        <p:spPr>
          <a:xfrm>
            <a:off x="5105400" y="3048000"/>
            <a:ext cx="1060319" cy="369332"/>
          </a:xfrm>
          <a:prstGeom prst="rect">
            <a:avLst/>
          </a:prstGeom>
          <a:noFill/>
        </p:spPr>
        <p:txBody>
          <a:bodyPr wrap="none" rtlCol="0">
            <a:spAutoFit/>
          </a:bodyPr>
          <a:lstStyle/>
          <a:p>
            <a:r>
              <a:rPr lang="en-US" dirty="0" smtClean="0"/>
              <a:t>Medium</a:t>
            </a:r>
            <a:endParaRPr lang="en-US" dirty="0"/>
          </a:p>
        </p:txBody>
      </p:sp>
      <p:sp>
        <p:nvSpPr>
          <p:cNvPr id="6" name="TextBox 5"/>
          <p:cNvSpPr txBox="1"/>
          <p:nvPr/>
        </p:nvSpPr>
        <p:spPr>
          <a:xfrm>
            <a:off x="5257800" y="1295400"/>
            <a:ext cx="692091" cy="369332"/>
          </a:xfrm>
          <a:prstGeom prst="rect">
            <a:avLst/>
          </a:prstGeom>
          <a:noFill/>
        </p:spPr>
        <p:txBody>
          <a:bodyPr wrap="none" rtlCol="0">
            <a:spAutoFit/>
          </a:bodyPr>
          <a:lstStyle/>
          <a:p>
            <a:r>
              <a:rPr lang="en-US" dirty="0" smtClean="0"/>
              <a:t>High</a:t>
            </a:r>
            <a:endParaRPr lang="en-US" dirty="0"/>
          </a:p>
        </p:txBody>
      </p:sp>
      <p:sp>
        <p:nvSpPr>
          <p:cNvPr id="12" name="TextBox 11"/>
          <p:cNvSpPr txBox="1"/>
          <p:nvPr/>
        </p:nvSpPr>
        <p:spPr>
          <a:xfrm>
            <a:off x="381000" y="838200"/>
            <a:ext cx="3886200" cy="3447098"/>
          </a:xfrm>
          <a:prstGeom prst="rect">
            <a:avLst/>
          </a:prstGeom>
          <a:noFill/>
        </p:spPr>
        <p:txBody>
          <a:bodyPr wrap="square" rtlCol="0">
            <a:spAutoFit/>
          </a:bodyPr>
          <a:lstStyle/>
          <a:p>
            <a:r>
              <a:rPr lang="en-US" sz="3200" b="1" dirty="0" smtClean="0">
                <a:solidFill>
                  <a:srgbClr val="E1DFD1"/>
                </a:solidFill>
              </a:rPr>
              <a:t>Social Class</a:t>
            </a:r>
          </a:p>
          <a:p>
            <a:endParaRPr lang="en-US" dirty="0" smtClean="0">
              <a:solidFill>
                <a:srgbClr val="E1DFD1"/>
              </a:solidFill>
            </a:endParaRPr>
          </a:p>
          <a:p>
            <a:pPr marL="285750" indent="-285750">
              <a:buFontTx/>
              <a:buChar char="-"/>
            </a:pPr>
            <a:r>
              <a:rPr lang="en-US" sz="2400" dirty="0">
                <a:solidFill>
                  <a:srgbClr val="E1DFD1"/>
                </a:solidFill>
              </a:rPr>
              <a:t>For those in intermediate and high groups, the main change is an age effect, between 17 &amp; 30 </a:t>
            </a:r>
            <a:r>
              <a:rPr lang="en-US" sz="2400" dirty="0" err="1">
                <a:solidFill>
                  <a:srgbClr val="E1DFD1"/>
                </a:solidFill>
              </a:rPr>
              <a:t>yrs</a:t>
            </a:r>
            <a:endParaRPr lang="en-US" sz="2400" dirty="0">
              <a:solidFill>
                <a:srgbClr val="E1DFD1"/>
              </a:solidFill>
            </a:endParaRPr>
          </a:p>
          <a:p>
            <a:pPr marL="285750" indent="-285750">
              <a:buFontTx/>
              <a:buChar char="-"/>
            </a:pPr>
            <a:endParaRPr lang="en-US" sz="2400" dirty="0" smtClean="0">
              <a:solidFill>
                <a:srgbClr val="E1DFD1"/>
              </a:solidFill>
            </a:endParaRPr>
          </a:p>
          <a:p>
            <a:endParaRPr lang="en-US" sz="2400" dirty="0" smtClean="0">
              <a:solidFill>
                <a:srgbClr val="E1DFD1"/>
              </a:solidFill>
            </a:endParaRPr>
          </a:p>
        </p:txBody>
      </p:sp>
      <p:sp>
        <p:nvSpPr>
          <p:cNvPr id="11" name="Rectangle 10"/>
          <p:cNvSpPr/>
          <p:nvPr/>
        </p:nvSpPr>
        <p:spPr>
          <a:xfrm>
            <a:off x="6553200" y="3962400"/>
            <a:ext cx="1371600" cy="381000"/>
          </a:xfrm>
          <a:prstGeom prst="rect">
            <a:avLst/>
          </a:prstGeom>
          <a:noFill/>
          <a:ln w="508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6553200" y="1981200"/>
            <a:ext cx="1371600" cy="304800"/>
          </a:xfrm>
          <a:prstGeom prst="rect">
            <a:avLst/>
          </a:prstGeom>
          <a:noFill/>
          <a:ln w="508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688547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3526071" cy="6858000"/>
          </a:xfrm>
          <a:prstGeom prst="rect">
            <a:avLst/>
          </a:prstGeom>
        </p:spPr>
      </p:pic>
      <p:pic>
        <p:nvPicPr>
          <p:cNvPr id="3" name="Picture 2"/>
          <p:cNvPicPr>
            <a:picLocks noChangeAspect="1"/>
          </p:cNvPicPr>
          <p:nvPr/>
        </p:nvPicPr>
        <p:blipFill>
          <a:blip r:embed="rId4"/>
          <a:stretch>
            <a:fillRect/>
          </a:stretch>
        </p:blipFill>
        <p:spPr>
          <a:xfrm>
            <a:off x="5617929" y="0"/>
            <a:ext cx="3526071" cy="6858000"/>
          </a:xfrm>
          <a:prstGeom prst="rect">
            <a:avLst/>
          </a:prstGeom>
        </p:spPr>
      </p:pic>
      <p:sp>
        <p:nvSpPr>
          <p:cNvPr id="4" name="Rectangle 3"/>
          <p:cNvSpPr/>
          <p:nvPr/>
        </p:nvSpPr>
        <p:spPr>
          <a:xfrm rot="16200000">
            <a:off x="-3200400" y="3180976"/>
            <a:ext cx="6858000" cy="457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t>Licenced</a:t>
            </a:r>
            <a:endParaRPr lang="en-US" dirty="0"/>
          </a:p>
        </p:txBody>
      </p:sp>
      <p:sp>
        <p:nvSpPr>
          <p:cNvPr id="5" name="Rectangle 4"/>
          <p:cNvSpPr/>
          <p:nvPr/>
        </p:nvSpPr>
        <p:spPr>
          <a:xfrm rot="5400000">
            <a:off x="5481918" y="3200400"/>
            <a:ext cx="6858000" cy="457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Drivers driving</a:t>
            </a:r>
            <a:endParaRPr lang="en-US" dirty="0"/>
          </a:p>
        </p:txBody>
      </p:sp>
      <p:sp>
        <p:nvSpPr>
          <p:cNvPr id="10" name="Rectangle 9"/>
          <p:cNvSpPr/>
          <p:nvPr/>
        </p:nvSpPr>
        <p:spPr>
          <a:xfrm>
            <a:off x="0" y="0"/>
            <a:ext cx="46482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5334000" y="4953000"/>
            <a:ext cx="607859" cy="369332"/>
          </a:xfrm>
          <a:prstGeom prst="rect">
            <a:avLst/>
          </a:prstGeom>
          <a:noFill/>
        </p:spPr>
        <p:txBody>
          <a:bodyPr wrap="none" rtlCol="0">
            <a:spAutoFit/>
          </a:bodyPr>
          <a:lstStyle/>
          <a:p>
            <a:r>
              <a:rPr lang="en-US" dirty="0" smtClean="0"/>
              <a:t>Low</a:t>
            </a:r>
            <a:endParaRPr lang="en-US" dirty="0"/>
          </a:p>
        </p:txBody>
      </p:sp>
      <p:sp>
        <p:nvSpPr>
          <p:cNvPr id="9" name="TextBox 8"/>
          <p:cNvSpPr txBox="1"/>
          <p:nvPr/>
        </p:nvSpPr>
        <p:spPr>
          <a:xfrm>
            <a:off x="5105400" y="3048000"/>
            <a:ext cx="1060319" cy="369332"/>
          </a:xfrm>
          <a:prstGeom prst="rect">
            <a:avLst/>
          </a:prstGeom>
          <a:noFill/>
        </p:spPr>
        <p:txBody>
          <a:bodyPr wrap="none" rtlCol="0">
            <a:spAutoFit/>
          </a:bodyPr>
          <a:lstStyle/>
          <a:p>
            <a:r>
              <a:rPr lang="en-US" dirty="0" smtClean="0"/>
              <a:t>Medium</a:t>
            </a:r>
            <a:endParaRPr lang="en-US" dirty="0"/>
          </a:p>
        </p:txBody>
      </p:sp>
      <p:sp>
        <p:nvSpPr>
          <p:cNvPr id="6" name="TextBox 5"/>
          <p:cNvSpPr txBox="1"/>
          <p:nvPr/>
        </p:nvSpPr>
        <p:spPr>
          <a:xfrm>
            <a:off x="5257800" y="1295400"/>
            <a:ext cx="692091" cy="369332"/>
          </a:xfrm>
          <a:prstGeom prst="rect">
            <a:avLst/>
          </a:prstGeom>
          <a:noFill/>
        </p:spPr>
        <p:txBody>
          <a:bodyPr wrap="none" rtlCol="0">
            <a:spAutoFit/>
          </a:bodyPr>
          <a:lstStyle/>
          <a:p>
            <a:r>
              <a:rPr lang="en-US" dirty="0" smtClean="0"/>
              <a:t>High</a:t>
            </a:r>
            <a:endParaRPr lang="en-US" dirty="0"/>
          </a:p>
        </p:txBody>
      </p:sp>
      <p:sp>
        <p:nvSpPr>
          <p:cNvPr id="12" name="TextBox 11"/>
          <p:cNvSpPr txBox="1"/>
          <p:nvPr/>
        </p:nvSpPr>
        <p:spPr>
          <a:xfrm>
            <a:off x="381000" y="609600"/>
            <a:ext cx="3886200" cy="1969770"/>
          </a:xfrm>
          <a:prstGeom prst="rect">
            <a:avLst/>
          </a:prstGeom>
          <a:noFill/>
        </p:spPr>
        <p:txBody>
          <a:bodyPr wrap="square" rtlCol="0">
            <a:spAutoFit/>
          </a:bodyPr>
          <a:lstStyle/>
          <a:p>
            <a:r>
              <a:rPr lang="en-US" sz="3200" b="1" dirty="0" smtClean="0">
                <a:solidFill>
                  <a:srgbClr val="E1DFD1"/>
                </a:solidFill>
              </a:rPr>
              <a:t>Social Class</a:t>
            </a:r>
          </a:p>
          <a:p>
            <a:endParaRPr lang="en-US" dirty="0" smtClean="0">
              <a:solidFill>
                <a:srgbClr val="E1DFD1"/>
              </a:solidFill>
            </a:endParaRPr>
          </a:p>
          <a:p>
            <a:pPr marL="285750" indent="-285750">
              <a:buFontTx/>
              <a:buChar char="-"/>
            </a:pPr>
            <a:r>
              <a:rPr lang="en-US" sz="2400" dirty="0">
                <a:solidFill>
                  <a:srgbClr val="E1DFD1"/>
                </a:solidFill>
              </a:rPr>
              <a:t>The greatest period-based change, (early 2000s) shows </a:t>
            </a:r>
            <a:r>
              <a:rPr lang="en-US" sz="2400" dirty="0" smtClean="0">
                <a:solidFill>
                  <a:srgbClr val="E1DFD1"/>
                </a:solidFill>
              </a:rPr>
              <a:t>increased</a:t>
            </a:r>
          </a:p>
        </p:txBody>
      </p:sp>
      <p:pic>
        <p:nvPicPr>
          <p:cNvPr id="8" name="Picture 7"/>
          <p:cNvPicPr>
            <a:picLocks noChangeAspect="1"/>
          </p:cNvPicPr>
          <p:nvPr/>
        </p:nvPicPr>
        <p:blipFill>
          <a:blip r:embed="rId5"/>
          <a:stretch>
            <a:fillRect/>
          </a:stretch>
        </p:blipFill>
        <p:spPr>
          <a:xfrm>
            <a:off x="2895600" y="2819400"/>
            <a:ext cx="1905000" cy="3797300"/>
          </a:xfrm>
          <a:prstGeom prst="rect">
            <a:avLst/>
          </a:prstGeom>
        </p:spPr>
      </p:pic>
      <p:sp>
        <p:nvSpPr>
          <p:cNvPr id="11" name="TextBox 10"/>
          <p:cNvSpPr txBox="1"/>
          <p:nvPr/>
        </p:nvSpPr>
        <p:spPr>
          <a:xfrm>
            <a:off x="685800" y="2514600"/>
            <a:ext cx="2286000" cy="3785652"/>
          </a:xfrm>
          <a:prstGeom prst="rect">
            <a:avLst/>
          </a:prstGeom>
          <a:noFill/>
        </p:spPr>
        <p:txBody>
          <a:bodyPr wrap="square" rtlCol="0">
            <a:spAutoFit/>
          </a:bodyPr>
          <a:lstStyle/>
          <a:p>
            <a:r>
              <a:rPr lang="en-US" sz="2400" dirty="0" smtClean="0">
                <a:solidFill>
                  <a:srgbClr val="E1DFD1"/>
                </a:solidFill>
              </a:rPr>
              <a:t>proportions </a:t>
            </a:r>
            <a:r>
              <a:rPr lang="en-US" sz="2400" dirty="0">
                <a:solidFill>
                  <a:srgbClr val="E1DFD1"/>
                </a:solidFill>
              </a:rPr>
              <a:t>of women born 1945-1970 driving, is clearest in the intermediate category, although apparent elsewhere</a:t>
            </a:r>
            <a:r>
              <a:rPr lang="en-US" sz="2400" dirty="0" smtClean="0">
                <a:solidFill>
                  <a:srgbClr val="E1DFD1"/>
                </a:solidFill>
              </a:rPr>
              <a:t>.</a:t>
            </a:r>
            <a:endParaRPr lang="en-US" sz="2400" dirty="0">
              <a:solidFill>
                <a:srgbClr val="E1DFD1"/>
              </a:solidFill>
            </a:endParaRPr>
          </a:p>
        </p:txBody>
      </p:sp>
      <p:sp>
        <p:nvSpPr>
          <p:cNvPr id="13" name="Rectangle 12"/>
          <p:cNvSpPr/>
          <p:nvPr/>
        </p:nvSpPr>
        <p:spPr>
          <a:xfrm>
            <a:off x="4114800" y="4191000"/>
            <a:ext cx="685800" cy="1600200"/>
          </a:xfrm>
          <a:prstGeom prst="rect">
            <a:avLst/>
          </a:prstGeom>
          <a:no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906990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3526071" cy="6858000"/>
          </a:xfrm>
          <a:prstGeom prst="rect">
            <a:avLst/>
          </a:prstGeom>
        </p:spPr>
      </p:pic>
      <p:pic>
        <p:nvPicPr>
          <p:cNvPr id="3" name="Picture 2"/>
          <p:cNvPicPr>
            <a:picLocks noChangeAspect="1"/>
          </p:cNvPicPr>
          <p:nvPr/>
        </p:nvPicPr>
        <p:blipFill>
          <a:blip r:embed="rId4"/>
          <a:stretch>
            <a:fillRect/>
          </a:stretch>
        </p:blipFill>
        <p:spPr>
          <a:xfrm>
            <a:off x="5617929" y="0"/>
            <a:ext cx="3526071" cy="6858000"/>
          </a:xfrm>
          <a:prstGeom prst="rect">
            <a:avLst/>
          </a:prstGeom>
        </p:spPr>
      </p:pic>
      <p:sp>
        <p:nvSpPr>
          <p:cNvPr id="4" name="Rectangle 3"/>
          <p:cNvSpPr/>
          <p:nvPr/>
        </p:nvSpPr>
        <p:spPr>
          <a:xfrm rot="16200000">
            <a:off x="-3200400" y="3180976"/>
            <a:ext cx="6858000" cy="457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t>Licenced</a:t>
            </a:r>
            <a:endParaRPr lang="en-US" dirty="0"/>
          </a:p>
        </p:txBody>
      </p:sp>
      <p:sp>
        <p:nvSpPr>
          <p:cNvPr id="5" name="Rectangle 4"/>
          <p:cNvSpPr/>
          <p:nvPr/>
        </p:nvSpPr>
        <p:spPr>
          <a:xfrm rot="5400000">
            <a:off x="5481918" y="3200400"/>
            <a:ext cx="6858000" cy="457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Drivers driving</a:t>
            </a:r>
            <a:endParaRPr lang="en-US" dirty="0"/>
          </a:p>
        </p:txBody>
      </p:sp>
      <p:sp>
        <p:nvSpPr>
          <p:cNvPr id="6" name="TextBox 5"/>
          <p:cNvSpPr txBox="1"/>
          <p:nvPr/>
        </p:nvSpPr>
        <p:spPr>
          <a:xfrm>
            <a:off x="2819400" y="1295400"/>
            <a:ext cx="692091" cy="369332"/>
          </a:xfrm>
          <a:prstGeom prst="rect">
            <a:avLst/>
          </a:prstGeom>
          <a:noFill/>
        </p:spPr>
        <p:txBody>
          <a:bodyPr wrap="none" rtlCol="0">
            <a:spAutoFit/>
          </a:bodyPr>
          <a:lstStyle/>
          <a:p>
            <a:r>
              <a:rPr lang="en-US" dirty="0" smtClean="0"/>
              <a:t>High</a:t>
            </a:r>
            <a:endParaRPr lang="en-US" dirty="0"/>
          </a:p>
        </p:txBody>
      </p:sp>
      <p:sp>
        <p:nvSpPr>
          <p:cNvPr id="7" name="TextBox 6"/>
          <p:cNvSpPr txBox="1"/>
          <p:nvPr/>
        </p:nvSpPr>
        <p:spPr>
          <a:xfrm>
            <a:off x="2819400" y="5181600"/>
            <a:ext cx="607859" cy="369332"/>
          </a:xfrm>
          <a:prstGeom prst="rect">
            <a:avLst/>
          </a:prstGeom>
          <a:noFill/>
        </p:spPr>
        <p:txBody>
          <a:bodyPr wrap="none" rtlCol="0">
            <a:spAutoFit/>
          </a:bodyPr>
          <a:lstStyle/>
          <a:p>
            <a:r>
              <a:rPr lang="en-US" dirty="0" smtClean="0"/>
              <a:t>Low</a:t>
            </a:r>
            <a:endParaRPr lang="en-US" dirty="0"/>
          </a:p>
        </p:txBody>
      </p:sp>
      <p:sp>
        <p:nvSpPr>
          <p:cNvPr id="9" name="TextBox 8"/>
          <p:cNvSpPr txBox="1"/>
          <p:nvPr/>
        </p:nvSpPr>
        <p:spPr>
          <a:xfrm>
            <a:off x="2743200" y="3124200"/>
            <a:ext cx="1060319" cy="369332"/>
          </a:xfrm>
          <a:prstGeom prst="rect">
            <a:avLst/>
          </a:prstGeom>
          <a:noFill/>
        </p:spPr>
        <p:txBody>
          <a:bodyPr wrap="none" rtlCol="0">
            <a:spAutoFit/>
          </a:bodyPr>
          <a:lstStyle/>
          <a:p>
            <a:r>
              <a:rPr lang="en-US" dirty="0" smtClean="0"/>
              <a:t>Medium</a:t>
            </a:r>
            <a:endParaRPr lang="en-US" dirty="0"/>
          </a:p>
        </p:txBody>
      </p:sp>
      <p:sp>
        <p:nvSpPr>
          <p:cNvPr id="10" name="TextBox 9"/>
          <p:cNvSpPr txBox="1"/>
          <p:nvPr/>
        </p:nvSpPr>
        <p:spPr>
          <a:xfrm>
            <a:off x="5638800" y="1295400"/>
            <a:ext cx="692091" cy="369332"/>
          </a:xfrm>
          <a:prstGeom prst="rect">
            <a:avLst/>
          </a:prstGeom>
          <a:noFill/>
        </p:spPr>
        <p:txBody>
          <a:bodyPr wrap="none" rtlCol="0">
            <a:spAutoFit/>
          </a:bodyPr>
          <a:lstStyle/>
          <a:p>
            <a:r>
              <a:rPr lang="en-US" dirty="0" smtClean="0"/>
              <a:t>High</a:t>
            </a:r>
            <a:endParaRPr lang="en-US" dirty="0"/>
          </a:p>
        </p:txBody>
      </p:sp>
      <p:sp>
        <p:nvSpPr>
          <p:cNvPr id="11" name="TextBox 10"/>
          <p:cNvSpPr txBox="1"/>
          <p:nvPr/>
        </p:nvSpPr>
        <p:spPr>
          <a:xfrm>
            <a:off x="5410200" y="3124200"/>
            <a:ext cx="1060319" cy="369332"/>
          </a:xfrm>
          <a:prstGeom prst="rect">
            <a:avLst/>
          </a:prstGeom>
          <a:noFill/>
        </p:spPr>
        <p:txBody>
          <a:bodyPr wrap="none" rtlCol="0">
            <a:spAutoFit/>
          </a:bodyPr>
          <a:lstStyle/>
          <a:p>
            <a:r>
              <a:rPr lang="en-US" dirty="0" smtClean="0"/>
              <a:t>Medium</a:t>
            </a:r>
            <a:endParaRPr lang="en-US" dirty="0"/>
          </a:p>
        </p:txBody>
      </p:sp>
      <p:sp>
        <p:nvSpPr>
          <p:cNvPr id="12" name="TextBox 11"/>
          <p:cNvSpPr txBox="1"/>
          <p:nvPr/>
        </p:nvSpPr>
        <p:spPr>
          <a:xfrm>
            <a:off x="5867400" y="5181600"/>
            <a:ext cx="607859" cy="369332"/>
          </a:xfrm>
          <a:prstGeom prst="rect">
            <a:avLst/>
          </a:prstGeom>
          <a:noFill/>
        </p:spPr>
        <p:txBody>
          <a:bodyPr wrap="none" rtlCol="0">
            <a:spAutoFit/>
          </a:bodyPr>
          <a:lstStyle/>
          <a:p>
            <a:r>
              <a:rPr lang="en-US" dirty="0" smtClean="0"/>
              <a:t>Low</a:t>
            </a:r>
            <a:endParaRPr lang="en-US" dirty="0"/>
          </a:p>
        </p:txBody>
      </p:sp>
      <p:sp>
        <p:nvSpPr>
          <p:cNvPr id="13" name="TextBox 12"/>
          <p:cNvSpPr txBox="1"/>
          <p:nvPr/>
        </p:nvSpPr>
        <p:spPr>
          <a:xfrm>
            <a:off x="3886200" y="1447800"/>
            <a:ext cx="1524000" cy="3139321"/>
          </a:xfrm>
          <a:prstGeom prst="rect">
            <a:avLst/>
          </a:prstGeom>
          <a:noFill/>
        </p:spPr>
        <p:txBody>
          <a:bodyPr wrap="square" rtlCol="0">
            <a:spAutoFit/>
          </a:bodyPr>
          <a:lstStyle/>
          <a:p>
            <a:pPr algn="ctr"/>
            <a:r>
              <a:rPr lang="en-US" dirty="0" smtClean="0"/>
              <a:t>Although gender differences are still striking, social class dominates in the gap between </a:t>
            </a:r>
            <a:r>
              <a:rPr lang="en-US" dirty="0" err="1" smtClean="0"/>
              <a:t>licence</a:t>
            </a:r>
            <a:r>
              <a:rPr lang="en-US" dirty="0" smtClean="0"/>
              <a:t> and practice</a:t>
            </a:r>
            <a:endParaRPr lang="en-US" dirty="0"/>
          </a:p>
        </p:txBody>
      </p:sp>
    </p:spTree>
    <p:extLst>
      <p:ext uri="{BB962C8B-B14F-4D97-AF65-F5344CB8AC3E}">
        <p14:creationId xmlns:p14="http://schemas.microsoft.com/office/powerpoint/2010/main" val="34095384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457200"/>
            <a:ext cx="510251" cy="4679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itle 1"/>
          <p:cNvSpPr txBox="1">
            <a:spLocks/>
          </p:cNvSpPr>
          <p:nvPr/>
        </p:nvSpPr>
        <p:spPr>
          <a:xfrm>
            <a:off x="304800" y="228600"/>
            <a:ext cx="4191000" cy="60960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600" b="0" kern="1200">
                <a:solidFill>
                  <a:schemeClr val="bg1"/>
                </a:solidFill>
                <a:latin typeface="+mj-lt"/>
                <a:ea typeface="+mj-ea"/>
                <a:cs typeface="+mj-cs"/>
              </a:defRPr>
            </a:lvl1pPr>
          </a:lstStyle>
          <a:p>
            <a:pPr algn="ctr"/>
            <a:r>
              <a:rPr lang="en-US" sz="2800" dirty="0" smtClean="0"/>
              <a:t>Implications</a:t>
            </a:r>
            <a:endParaRPr lang="en-US" sz="2800" dirty="0"/>
          </a:p>
        </p:txBody>
      </p:sp>
      <p:pic>
        <p:nvPicPr>
          <p:cNvPr id="9" name="Picture Placeholder 8"/>
          <p:cNvPicPr>
            <a:picLocks noGrp="1" noChangeAspect="1"/>
          </p:cNvPicPr>
          <p:nvPr>
            <p:ph type="pic" sz="quarter" idx="13"/>
          </p:nvPr>
        </p:nvPicPr>
        <p:blipFill>
          <a:blip r:embed="rId3"/>
          <a:srcRect l="2834" r="2834"/>
          <a:stretch>
            <a:fillRect/>
          </a:stretch>
        </p:blipFill>
        <p:spPr>
          <a:prstGeom prst="rect">
            <a:avLst/>
          </a:prstGeom>
        </p:spPr>
      </p:pic>
      <p:pic>
        <p:nvPicPr>
          <p:cNvPr id="10" name="Picture 9"/>
          <p:cNvPicPr>
            <a:picLocks noChangeAspect="1"/>
          </p:cNvPicPr>
          <p:nvPr/>
        </p:nvPicPr>
        <p:blipFill>
          <a:blip r:embed="rId4"/>
          <a:stretch>
            <a:fillRect/>
          </a:stretch>
        </p:blipFill>
        <p:spPr>
          <a:xfrm>
            <a:off x="6781800" y="4495800"/>
            <a:ext cx="2057400" cy="2057400"/>
          </a:xfrm>
          <a:prstGeom prst="rect">
            <a:avLst/>
          </a:prstGeom>
        </p:spPr>
      </p:pic>
      <p:sp>
        <p:nvSpPr>
          <p:cNvPr id="11" name="Rectangle 10"/>
          <p:cNvSpPr/>
          <p:nvPr/>
        </p:nvSpPr>
        <p:spPr>
          <a:xfrm>
            <a:off x="4648200" y="2667000"/>
            <a:ext cx="4236148" cy="1323439"/>
          </a:xfrm>
          <a:prstGeom prst="rect">
            <a:avLst/>
          </a:prstGeom>
        </p:spPr>
        <p:txBody>
          <a:bodyPr wrap="square">
            <a:spAutoFit/>
          </a:bodyPr>
          <a:lstStyle/>
          <a:p>
            <a:pPr algn="ctr" defTabSz="457200"/>
            <a:r>
              <a:rPr lang="en-US" sz="4000" dirty="0" smtClean="0">
                <a:solidFill>
                  <a:schemeClr val="accent2"/>
                </a:solidFill>
                <a:latin typeface="Rockwell"/>
              </a:rPr>
              <a:t>Applying an ‘equalities’ lens</a:t>
            </a:r>
            <a:endParaRPr lang="en-US" sz="4000" dirty="0">
              <a:solidFill>
                <a:schemeClr val="accent2"/>
              </a:solidFill>
              <a:latin typeface="Rockwell"/>
            </a:endParaRPr>
          </a:p>
        </p:txBody>
      </p:sp>
      <p:sp>
        <p:nvSpPr>
          <p:cNvPr id="12" name="Rectangle 11"/>
          <p:cNvSpPr/>
          <p:nvPr/>
        </p:nvSpPr>
        <p:spPr>
          <a:xfrm>
            <a:off x="7010400" y="990600"/>
            <a:ext cx="1631877" cy="553998"/>
          </a:xfrm>
          <a:prstGeom prst="rect">
            <a:avLst/>
          </a:prstGeom>
        </p:spPr>
        <p:txBody>
          <a:bodyPr wrap="none">
            <a:spAutoFit/>
          </a:bodyPr>
          <a:lstStyle/>
          <a:p>
            <a:pPr>
              <a:buClr>
                <a:schemeClr val="bg2"/>
              </a:buClr>
            </a:pPr>
            <a:r>
              <a:rPr lang="en-US" sz="3000" dirty="0" smtClean="0">
                <a:solidFill>
                  <a:schemeClr val="accent2"/>
                </a:solidFill>
              </a:rPr>
              <a:t>Choice?</a:t>
            </a:r>
            <a:endParaRPr lang="en-US" sz="3000" dirty="0">
              <a:solidFill>
                <a:schemeClr val="accent2"/>
              </a:solidFill>
            </a:endParaRPr>
          </a:p>
        </p:txBody>
      </p:sp>
      <p:sp>
        <p:nvSpPr>
          <p:cNvPr id="13" name="Rectangle 12"/>
          <p:cNvSpPr/>
          <p:nvPr/>
        </p:nvSpPr>
        <p:spPr>
          <a:xfrm>
            <a:off x="4572000" y="5181600"/>
            <a:ext cx="2194869" cy="553998"/>
          </a:xfrm>
          <a:prstGeom prst="rect">
            <a:avLst/>
          </a:prstGeom>
        </p:spPr>
        <p:txBody>
          <a:bodyPr wrap="none">
            <a:spAutoFit/>
          </a:bodyPr>
          <a:lstStyle/>
          <a:p>
            <a:pPr>
              <a:buClr>
                <a:schemeClr val="bg2"/>
              </a:buClr>
            </a:pPr>
            <a:r>
              <a:rPr lang="en-US" sz="3000" dirty="0" smtClean="0">
                <a:solidFill>
                  <a:schemeClr val="accent6"/>
                </a:solidFill>
              </a:rPr>
              <a:t>Constraint?</a:t>
            </a:r>
            <a:endParaRPr lang="en-US" sz="3000" dirty="0">
              <a:solidFill>
                <a:schemeClr val="accent6"/>
              </a:solidFill>
            </a:endParaRPr>
          </a:p>
        </p:txBody>
      </p:sp>
      <p:sp>
        <p:nvSpPr>
          <p:cNvPr id="2" name="TextBox 1"/>
          <p:cNvSpPr txBox="1"/>
          <p:nvPr/>
        </p:nvSpPr>
        <p:spPr>
          <a:xfrm>
            <a:off x="304800" y="838200"/>
            <a:ext cx="4114800" cy="5632312"/>
          </a:xfrm>
          <a:prstGeom prst="rect">
            <a:avLst/>
          </a:prstGeom>
          <a:noFill/>
        </p:spPr>
        <p:txBody>
          <a:bodyPr wrap="square" rtlCol="0">
            <a:spAutoFit/>
          </a:bodyPr>
          <a:lstStyle/>
          <a:p>
            <a:pPr>
              <a:buClr>
                <a:schemeClr val="bg2"/>
              </a:buClr>
            </a:pPr>
            <a:r>
              <a:rPr lang="en-US" b="1" dirty="0">
                <a:solidFill>
                  <a:schemeClr val="bg1"/>
                </a:solidFill>
              </a:rPr>
              <a:t>Gender: </a:t>
            </a:r>
          </a:p>
          <a:p>
            <a:pPr marL="342900" indent="-342900">
              <a:buClr>
                <a:schemeClr val="bg2"/>
              </a:buClr>
              <a:buFont typeface="Arial"/>
              <a:buChar char="•"/>
            </a:pPr>
            <a:r>
              <a:rPr lang="en-US" b="1" dirty="0">
                <a:solidFill>
                  <a:schemeClr val="bg1"/>
                </a:solidFill>
              </a:rPr>
              <a:t> </a:t>
            </a:r>
            <a:r>
              <a:rPr lang="en-US" dirty="0">
                <a:solidFill>
                  <a:schemeClr val="bg1"/>
                </a:solidFill>
              </a:rPr>
              <a:t>increased gender parity in </a:t>
            </a:r>
            <a:r>
              <a:rPr lang="en-US" dirty="0" err="1">
                <a:solidFill>
                  <a:schemeClr val="bg1"/>
                </a:solidFill>
              </a:rPr>
              <a:t>licence</a:t>
            </a:r>
            <a:r>
              <a:rPr lang="en-US" dirty="0">
                <a:solidFill>
                  <a:schemeClr val="bg1"/>
                </a:solidFill>
              </a:rPr>
              <a:t> and driving; cultural (choice) </a:t>
            </a:r>
          </a:p>
          <a:p>
            <a:pPr marL="342900" indent="-342900">
              <a:buClr>
                <a:schemeClr val="bg2"/>
              </a:buClr>
              <a:buFont typeface="Arial"/>
              <a:buChar char="•"/>
            </a:pPr>
            <a:r>
              <a:rPr lang="en-US" dirty="0">
                <a:solidFill>
                  <a:schemeClr val="bg1"/>
                </a:solidFill>
              </a:rPr>
              <a:t>period effect with </a:t>
            </a:r>
            <a:r>
              <a:rPr lang="en-US" dirty="0" err="1">
                <a:solidFill>
                  <a:schemeClr val="bg1"/>
                </a:solidFill>
              </a:rPr>
              <a:t>millenials</a:t>
            </a:r>
            <a:r>
              <a:rPr lang="en-US" dirty="0">
                <a:solidFill>
                  <a:schemeClr val="bg1"/>
                </a:solidFill>
              </a:rPr>
              <a:t> (economic insecurity, mostly male, constraint</a:t>
            </a:r>
            <a:r>
              <a:rPr lang="en-US" dirty="0" smtClean="0">
                <a:solidFill>
                  <a:schemeClr val="bg1"/>
                </a:solidFill>
              </a:rPr>
              <a:t>)</a:t>
            </a:r>
          </a:p>
          <a:p>
            <a:pPr marL="342900" indent="-342900">
              <a:buClr>
                <a:schemeClr val="bg2"/>
              </a:buClr>
              <a:buFont typeface="Arial"/>
              <a:buChar char="•"/>
            </a:pPr>
            <a:endParaRPr lang="en-US" b="1" dirty="0">
              <a:solidFill>
                <a:schemeClr val="bg1"/>
              </a:solidFill>
            </a:endParaRPr>
          </a:p>
          <a:p>
            <a:pPr>
              <a:buClr>
                <a:schemeClr val="bg2"/>
              </a:buClr>
            </a:pPr>
            <a:r>
              <a:rPr lang="en-US" b="1" dirty="0">
                <a:solidFill>
                  <a:schemeClr val="bg1"/>
                </a:solidFill>
              </a:rPr>
              <a:t>Urbanisation: </a:t>
            </a:r>
          </a:p>
          <a:p>
            <a:pPr marL="342900" indent="-342900">
              <a:buClr>
                <a:schemeClr val="bg2"/>
              </a:buClr>
              <a:buFont typeface="Arial"/>
              <a:buChar char="•"/>
            </a:pPr>
            <a:r>
              <a:rPr lang="en-US" dirty="0">
                <a:solidFill>
                  <a:schemeClr val="bg1"/>
                </a:solidFill>
              </a:rPr>
              <a:t>Less need to drive in urban areas BUT male/ female differential suggests </a:t>
            </a:r>
            <a:r>
              <a:rPr lang="en-US" i="1" dirty="0">
                <a:solidFill>
                  <a:schemeClr val="bg1"/>
                </a:solidFill>
              </a:rPr>
              <a:t>still</a:t>
            </a:r>
            <a:r>
              <a:rPr lang="en-US" dirty="0">
                <a:solidFill>
                  <a:schemeClr val="bg1"/>
                </a:solidFill>
              </a:rPr>
              <a:t> very desirable and possibly necessary for many </a:t>
            </a:r>
            <a:endParaRPr lang="en-US" dirty="0" smtClean="0">
              <a:solidFill>
                <a:schemeClr val="bg1"/>
              </a:solidFill>
            </a:endParaRPr>
          </a:p>
          <a:p>
            <a:pPr marL="342900" indent="-342900">
              <a:buClr>
                <a:schemeClr val="bg2"/>
              </a:buClr>
              <a:buFont typeface="Arial"/>
              <a:buChar char="•"/>
            </a:pPr>
            <a:endParaRPr lang="en-US" dirty="0">
              <a:solidFill>
                <a:schemeClr val="bg1"/>
              </a:solidFill>
            </a:endParaRPr>
          </a:p>
          <a:p>
            <a:pPr>
              <a:buClr>
                <a:schemeClr val="bg2"/>
              </a:buClr>
            </a:pPr>
            <a:r>
              <a:rPr lang="en-US" b="1" dirty="0">
                <a:solidFill>
                  <a:schemeClr val="bg1"/>
                </a:solidFill>
              </a:rPr>
              <a:t>Social class:</a:t>
            </a:r>
          </a:p>
          <a:p>
            <a:pPr marL="342900" indent="-342900">
              <a:buClr>
                <a:schemeClr val="bg2"/>
              </a:buClr>
              <a:buFont typeface="Arial"/>
              <a:buChar char="•"/>
            </a:pPr>
            <a:r>
              <a:rPr lang="en-US" dirty="0">
                <a:solidFill>
                  <a:schemeClr val="bg1"/>
                </a:solidFill>
              </a:rPr>
              <a:t>Strong mediation by social class and period effect for intermediate women indicates constraint rather than choice as the </a:t>
            </a:r>
            <a:r>
              <a:rPr lang="en-US" dirty="0" smtClean="0">
                <a:solidFill>
                  <a:schemeClr val="bg1"/>
                </a:solidFill>
              </a:rPr>
              <a:t>key </a:t>
            </a:r>
            <a:r>
              <a:rPr lang="en-US" dirty="0">
                <a:solidFill>
                  <a:schemeClr val="bg1"/>
                </a:solidFill>
              </a:rPr>
              <a:t>factor </a:t>
            </a:r>
            <a:r>
              <a:rPr lang="en-US" dirty="0" smtClean="0">
                <a:solidFill>
                  <a:schemeClr val="bg1"/>
                </a:solidFill>
              </a:rPr>
              <a:t>in </a:t>
            </a:r>
            <a:r>
              <a:rPr lang="en-US" dirty="0">
                <a:solidFill>
                  <a:schemeClr val="bg1"/>
                </a:solidFill>
              </a:rPr>
              <a:t>lower </a:t>
            </a:r>
            <a:r>
              <a:rPr lang="en-US" dirty="0" smtClean="0">
                <a:solidFill>
                  <a:schemeClr val="bg1"/>
                </a:solidFill>
              </a:rPr>
              <a:t>mobility</a:t>
            </a:r>
            <a:endParaRPr lang="en-US" b="1" dirty="0">
              <a:solidFill>
                <a:schemeClr val="bg1"/>
              </a:solidFill>
            </a:endParaRPr>
          </a:p>
        </p:txBody>
      </p:sp>
    </p:spTree>
    <p:extLst>
      <p:ext uri="{BB962C8B-B14F-4D97-AF65-F5344CB8AC3E}">
        <p14:creationId xmlns:p14="http://schemas.microsoft.com/office/powerpoint/2010/main" val="246866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500"/>
                                        <p:tgtEl>
                                          <p:spTgt spid="2">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fade">
                                      <p:cBhvr>
                                        <p:cTn id="2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38133" y="4624668"/>
            <a:ext cx="4301067" cy="933450"/>
          </a:xfrm>
        </p:spPr>
        <p:txBody>
          <a:bodyPr>
            <a:noAutofit/>
          </a:bodyPr>
          <a:lstStyle/>
          <a:p>
            <a:r>
              <a:rPr lang="en-US" sz="2500" b="1" dirty="0" smtClean="0"/>
              <a:t>Driving segregation: </a:t>
            </a:r>
            <a:r>
              <a:rPr lang="en-US" sz="1800" dirty="0" smtClean="0"/>
              <a:t>Driving </a:t>
            </a:r>
            <a:r>
              <a:rPr lang="en-US" sz="1800" dirty="0" err="1" smtClean="0"/>
              <a:t>licence</a:t>
            </a:r>
            <a:r>
              <a:rPr lang="en-US" sz="1800" dirty="0" smtClean="0"/>
              <a:t> uptake &amp; emerging inequalities </a:t>
            </a:r>
            <a:endParaRPr lang="en-US" sz="1800" dirty="0"/>
          </a:p>
        </p:txBody>
      </p:sp>
      <p:sp>
        <p:nvSpPr>
          <p:cNvPr id="3" name="Subtitle 2"/>
          <p:cNvSpPr>
            <a:spLocks noGrp="1"/>
          </p:cNvSpPr>
          <p:nvPr>
            <p:ph type="subTitle" idx="1"/>
          </p:nvPr>
        </p:nvSpPr>
        <p:spPr>
          <a:xfrm>
            <a:off x="4538133" y="6149352"/>
            <a:ext cx="4301240" cy="464687"/>
          </a:xfrm>
        </p:spPr>
        <p:txBody>
          <a:bodyPr>
            <a:normAutofit fontScale="47500" lnSpcReduction="20000"/>
          </a:bodyPr>
          <a:lstStyle/>
          <a:p>
            <a:r>
              <a:rPr lang="en-US" sz="2800" dirty="0"/>
              <a:t>Julie Clark &amp; Jon Minton</a:t>
            </a:r>
          </a:p>
          <a:p>
            <a:r>
              <a:rPr lang="en-US" sz="2800" dirty="0"/>
              <a:t>University of Glasgow</a:t>
            </a:r>
          </a:p>
          <a:p>
            <a:endParaRPr lang="en-US" sz="2000" b="1" dirty="0" smtClean="0"/>
          </a:p>
        </p:txBody>
      </p:sp>
      <p:sp>
        <p:nvSpPr>
          <p:cNvPr id="4" name="TextBox 3"/>
          <p:cNvSpPr txBox="1"/>
          <p:nvPr/>
        </p:nvSpPr>
        <p:spPr>
          <a:xfrm>
            <a:off x="287867" y="1630239"/>
            <a:ext cx="4250266" cy="964367"/>
          </a:xfrm>
          <a:prstGeom prst="rect">
            <a:avLst/>
          </a:prstGeom>
          <a:noFill/>
        </p:spPr>
        <p:txBody>
          <a:bodyPr wrap="square" rtlCol="0">
            <a:spAutoFit/>
          </a:bodyPr>
          <a:lstStyle/>
          <a:p>
            <a:pPr algn="ctr">
              <a:lnSpc>
                <a:spcPct val="150000"/>
              </a:lnSpc>
            </a:pPr>
            <a:r>
              <a:rPr lang="en-US" sz="4000" b="1" i="1" dirty="0" smtClean="0">
                <a:solidFill>
                  <a:schemeClr val="bg2"/>
                </a:solidFill>
              </a:rPr>
              <a:t>Thank you!</a:t>
            </a:r>
            <a:endParaRPr lang="en-US" sz="4000" b="1" dirty="0">
              <a:solidFill>
                <a:schemeClr val="bg2"/>
              </a:solidFill>
            </a:endParaRPr>
          </a:p>
        </p:txBody>
      </p:sp>
      <p:sp>
        <p:nvSpPr>
          <p:cNvPr id="6" name="Rectangle 5"/>
          <p:cNvSpPr/>
          <p:nvPr/>
        </p:nvSpPr>
        <p:spPr>
          <a:xfrm>
            <a:off x="6781509" y="2375124"/>
            <a:ext cx="2102296" cy="2072974"/>
          </a:xfrm>
          <a:prstGeom prst="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534239"/>
                </a:solidFill>
              </a:rPr>
              <a:t>Social Class</a:t>
            </a:r>
            <a:endParaRPr lang="en-US" dirty="0">
              <a:solidFill>
                <a:srgbClr val="534239"/>
              </a:solidFill>
            </a:endParaRPr>
          </a:p>
        </p:txBody>
      </p:sp>
      <p:sp>
        <p:nvSpPr>
          <p:cNvPr id="7" name="Rectangle 6"/>
          <p:cNvSpPr/>
          <p:nvPr/>
        </p:nvSpPr>
        <p:spPr>
          <a:xfrm>
            <a:off x="4630083" y="228156"/>
            <a:ext cx="2058583" cy="207297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Gender</a:t>
            </a:r>
            <a:endParaRPr lang="en-US" dirty="0">
              <a:solidFill>
                <a:schemeClr val="tx1"/>
              </a:solidFill>
            </a:endParaRPr>
          </a:p>
        </p:txBody>
      </p:sp>
      <p:sp>
        <p:nvSpPr>
          <p:cNvPr id="8" name="Rectangle 7"/>
          <p:cNvSpPr/>
          <p:nvPr/>
        </p:nvSpPr>
        <p:spPr>
          <a:xfrm>
            <a:off x="7308088" y="1073931"/>
            <a:ext cx="944677" cy="369332"/>
          </a:xfrm>
          <a:prstGeom prst="rect">
            <a:avLst/>
          </a:prstGeom>
        </p:spPr>
        <p:txBody>
          <a:bodyPr wrap="none">
            <a:spAutoFit/>
          </a:bodyPr>
          <a:lstStyle/>
          <a:p>
            <a:pPr algn="ctr"/>
            <a:r>
              <a:rPr lang="en-US" dirty="0" smtClean="0">
                <a:solidFill>
                  <a:srgbClr val="534239"/>
                </a:solidFill>
              </a:rPr>
              <a:t>Choice</a:t>
            </a:r>
            <a:endParaRPr lang="en-US" dirty="0">
              <a:solidFill>
                <a:srgbClr val="534239"/>
              </a:solidFill>
            </a:endParaRPr>
          </a:p>
        </p:txBody>
      </p:sp>
      <p:sp>
        <p:nvSpPr>
          <p:cNvPr id="9" name="Rectangle 8"/>
          <p:cNvSpPr/>
          <p:nvPr/>
        </p:nvSpPr>
        <p:spPr>
          <a:xfrm>
            <a:off x="4992225" y="3222155"/>
            <a:ext cx="1282473" cy="369332"/>
          </a:xfrm>
          <a:prstGeom prst="rect">
            <a:avLst/>
          </a:prstGeom>
        </p:spPr>
        <p:txBody>
          <a:bodyPr wrap="none">
            <a:spAutoFit/>
          </a:bodyPr>
          <a:lstStyle/>
          <a:p>
            <a:pPr algn="ctr"/>
            <a:r>
              <a:rPr lang="en-US" dirty="0" smtClean="0">
                <a:solidFill>
                  <a:srgbClr val="534239"/>
                </a:solidFill>
              </a:rPr>
              <a:t>Constraint</a:t>
            </a:r>
            <a:endParaRPr lang="en-US" dirty="0">
              <a:solidFill>
                <a:srgbClr val="534239"/>
              </a:solidFill>
            </a:endParaRPr>
          </a:p>
        </p:txBody>
      </p:sp>
      <p:sp>
        <p:nvSpPr>
          <p:cNvPr id="10" name="Rectangle 9"/>
          <p:cNvSpPr/>
          <p:nvPr/>
        </p:nvSpPr>
        <p:spPr>
          <a:xfrm>
            <a:off x="381000" y="381000"/>
            <a:ext cx="510251" cy="4679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5718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p:txBody>
          <a:bodyPr>
            <a:normAutofit/>
          </a:bodyPr>
          <a:lstStyle/>
          <a:p>
            <a:pPr marL="457200" indent="-457200">
              <a:buClr>
                <a:schemeClr val="bg2"/>
              </a:buClr>
              <a:buFont typeface="Arial"/>
              <a:buChar char="•"/>
            </a:pPr>
            <a:r>
              <a:rPr lang="en-US" sz="2000" dirty="0" smtClean="0"/>
              <a:t>Car miles per person </a:t>
            </a:r>
            <a:r>
              <a:rPr lang="en-US" sz="2000" dirty="0" err="1" smtClean="0"/>
              <a:t>stabilising</a:t>
            </a:r>
            <a:endParaRPr lang="en-US" sz="2000" dirty="0" smtClean="0"/>
          </a:p>
          <a:p>
            <a:pPr marL="457200" indent="-457200">
              <a:buClr>
                <a:schemeClr val="bg2"/>
              </a:buClr>
              <a:buFont typeface="Arial"/>
              <a:buChar char="•"/>
            </a:pPr>
            <a:r>
              <a:rPr lang="en-US" sz="2000" dirty="0" smtClean="0"/>
              <a:t>Fall in young adults holding a driving </a:t>
            </a:r>
            <a:r>
              <a:rPr lang="en-US" sz="2000" dirty="0" err="1" smtClean="0"/>
              <a:t>licence</a:t>
            </a:r>
            <a:endParaRPr lang="en-US" sz="2000" dirty="0" smtClean="0"/>
          </a:p>
          <a:p>
            <a:pPr marL="457200" indent="-457200">
              <a:buClr>
                <a:schemeClr val="bg2"/>
              </a:buClr>
              <a:buFont typeface="Arial"/>
              <a:buChar char="•"/>
            </a:pPr>
            <a:endParaRPr lang="en-US" sz="2000" dirty="0"/>
          </a:p>
        </p:txBody>
      </p:sp>
      <p:sp>
        <p:nvSpPr>
          <p:cNvPr id="7" name="Rectangle 6"/>
          <p:cNvSpPr/>
          <p:nvPr/>
        </p:nvSpPr>
        <p:spPr>
          <a:xfrm>
            <a:off x="304800" y="304800"/>
            <a:ext cx="510251" cy="4679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itle 1"/>
          <p:cNvSpPr txBox="1">
            <a:spLocks/>
          </p:cNvSpPr>
          <p:nvPr/>
        </p:nvSpPr>
        <p:spPr>
          <a:xfrm>
            <a:off x="304800" y="2571750"/>
            <a:ext cx="4191000" cy="78105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600" b="0" kern="1200">
                <a:solidFill>
                  <a:schemeClr val="bg1"/>
                </a:solidFill>
                <a:latin typeface="+mj-lt"/>
                <a:ea typeface="+mj-ea"/>
                <a:cs typeface="+mj-cs"/>
              </a:defRPr>
            </a:lvl1pPr>
          </a:lstStyle>
          <a:p>
            <a:pPr algn="ctr"/>
            <a:r>
              <a:rPr lang="en-US" sz="3600" dirty="0" smtClean="0"/>
              <a:t>Declining mobility</a:t>
            </a:r>
            <a:endParaRPr lang="en-US" sz="3600" dirty="0"/>
          </a:p>
        </p:txBody>
      </p:sp>
      <p:pic>
        <p:nvPicPr>
          <p:cNvPr id="9" name="Picture Placeholder 8"/>
          <p:cNvPicPr>
            <a:picLocks noGrp="1" noChangeAspect="1"/>
          </p:cNvPicPr>
          <p:nvPr>
            <p:ph type="pic" sz="quarter" idx="13"/>
          </p:nvPr>
        </p:nvPicPr>
        <p:blipFill>
          <a:blip r:embed="rId3"/>
          <a:srcRect l="2834" r="2834"/>
          <a:stretch>
            <a:fillRect/>
          </a:stretch>
        </p:blipFill>
        <p:spPr>
          <a:prstGeom prst="rect">
            <a:avLst/>
          </a:prstGeom>
        </p:spPr>
      </p:pic>
      <p:pic>
        <p:nvPicPr>
          <p:cNvPr id="10" name="Picture 9"/>
          <p:cNvPicPr>
            <a:picLocks noChangeAspect="1"/>
          </p:cNvPicPr>
          <p:nvPr/>
        </p:nvPicPr>
        <p:blipFill>
          <a:blip r:embed="rId4"/>
          <a:stretch>
            <a:fillRect/>
          </a:stretch>
        </p:blipFill>
        <p:spPr>
          <a:xfrm>
            <a:off x="6781800" y="4495800"/>
            <a:ext cx="2057400" cy="2057400"/>
          </a:xfrm>
          <a:prstGeom prst="rect">
            <a:avLst/>
          </a:prstGeom>
        </p:spPr>
      </p:pic>
      <p:sp>
        <p:nvSpPr>
          <p:cNvPr id="11" name="Rectangle 10"/>
          <p:cNvSpPr/>
          <p:nvPr/>
        </p:nvSpPr>
        <p:spPr>
          <a:xfrm>
            <a:off x="4648200" y="2667000"/>
            <a:ext cx="4236148" cy="1323439"/>
          </a:xfrm>
          <a:prstGeom prst="rect">
            <a:avLst/>
          </a:prstGeom>
        </p:spPr>
        <p:txBody>
          <a:bodyPr wrap="square">
            <a:spAutoFit/>
          </a:bodyPr>
          <a:lstStyle/>
          <a:p>
            <a:pPr algn="ctr" defTabSz="457200"/>
            <a:r>
              <a:rPr lang="en-US" sz="4000" dirty="0" smtClean="0">
                <a:solidFill>
                  <a:schemeClr val="accent2"/>
                </a:solidFill>
                <a:latin typeface="Rockwell"/>
              </a:rPr>
              <a:t>Applying an ‘equalities’ lens</a:t>
            </a:r>
            <a:endParaRPr lang="en-US" sz="4000" dirty="0">
              <a:solidFill>
                <a:schemeClr val="accent2"/>
              </a:solidFill>
              <a:latin typeface="Rockwell"/>
            </a:endParaRPr>
          </a:p>
        </p:txBody>
      </p:sp>
      <p:sp>
        <p:nvSpPr>
          <p:cNvPr id="12" name="Rectangle 11"/>
          <p:cNvSpPr/>
          <p:nvPr/>
        </p:nvSpPr>
        <p:spPr>
          <a:xfrm>
            <a:off x="7010400" y="990600"/>
            <a:ext cx="1631877" cy="553998"/>
          </a:xfrm>
          <a:prstGeom prst="rect">
            <a:avLst/>
          </a:prstGeom>
        </p:spPr>
        <p:txBody>
          <a:bodyPr wrap="none">
            <a:spAutoFit/>
          </a:bodyPr>
          <a:lstStyle/>
          <a:p>
            <a:pPr>
              <a:buClr>
                <a:schemeClr val="bg2"/>
              </a:buClr>
            </a:pPr>
            <a:r>
              <a:rPr lang="en-US" sz="3000" dirty="0" smtClean="0">
                <a:solidFill>
                  <a:schemeClr val="accent2"/>
                </a:solidFill>
              </a:rPr>
              <a:t>Choice?</a:t>
            </a:r>
            <a:endParaRPr lang="en-US" sz="3000" dirty="0">
              <a:solidFill>
                <a:schemeClr val="accent2"/>
              </a:solidFill>
            </a:endParaRPr>
          </a:p>
        </p:txBody>
      </p:sp>
      <p:sp>
        <p:nvSpPr>
          <p:cNvPr id="13" name="Rectangle 12"/>
          <p:cNvSpPr/>
          <p:nvPr/>
        </p:nvSpPr>
        <p:spPr>
          <a:xfrm>
            <a:off x="4572000" y="5181600"/>
            <a:ext cx="2194869" cy="553998"/>
          </a:xfrm>
          <a:prstGeom prst="rect">
            <a:avLst/>
          </a:prstGeom>
        </p:spPr>
        <p:txBody>
          <a:bodyPr wrap="none">
            <a:spAutoFit/>
          </a:bodyPr>
          <a:lstStyle/>
          <a:p>
            <a:pPr>
              <a:buClr>
                <a:schemeClr val="bg2"/>
              </a:buClr>
            </a:pPr>
            <a:r>
              <a:rPr lang="en-US" sz="3000" dirty="0" smtClean="0">
                <a:solidFill>
                  <a:schemeClr val="accent6"/>
                </a:solidFill>
              </a:rPr>
              <a:t>Constraint?</a:t>
            </a:r>
            <a:endParaRPr lang="en-US" sz="3000" dirty="0">
              <a:solidFill>
                <a:schemeClr val="accent6"/>
              </a:solidFill>
            </a:endParaRPr>
          </a:p>
        </p:txBody>
      </p:sp>
      <p:sp>
        <p:nvSpPr>
          <p:cNvPr id="14" name="Rectangle 13"/>
          <p:cNvSpPr/>
          <p:nvPr/>
        </p:nvSpPr>
        <p:spPr>
          <a:xfrm>
            <a:off x="4572000" y="228600"/>
            <a:ext cx="4343400" cy="31242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spcBef>
                <a:spcPts val="600"/>
              </a:spcBef>
              <a:spcAft>
                <a:spcPts val="600"/>
              </a:spcAft>
              <a:buFont typeface="Arial"/>
              <a:buChar char="•"/>
            </a:pPr>
            <a:endParaRPr lang="en-US" sz="2400" dirty="0" smtClean="0">
              <a:solidFill>
                <a:schemeClr val="accent2"/>
              </a:solidFill>
            </a:endParaRPr>
          </a:p>
          <a:p>
            <a:pPr marL="285750" indent="-285750">
              <a:spcBef>
                <a:spcPts val="600"/>
              </a:spcBef>
              <a:spcAft>
                <a:spcPts val="600"/>
              </a:spcAft>
              <a:buFont typeface="Arial"/>
              <a:buChar char="•"/>
            </a:pPr>
            <a:r>
              <a:rPr lang="en-US" sz="2400" dirty="0" smtClean="0">
                <a:solidFill>
                  <a:schemeClr val="accent2"/>
                </a:solidFill>
              </a:rPr>
              <a:t>Technological change</a:t>
            </a:r>
          </a:p>
          <a:p>
            <a:pPr marL="285750" indent="-285750">
              <a:spcBef>
                <a:spcPts val="600"/>
              </a:spcBef>
              <a:spcAft>
                <a:spcPts val="600"/>
              </a:spcAft>
              <a:buFont typeface="Arial"/>
              <a:buChar char="•"/>
            </a:pPr>
            <a:r>
              <a:rPr lang="en-US" sz="2400" dirty="0" smtClean="0">
                <a:solidFill>
                  <a:schemeClr val="accent2"/>
                </a:solidFill>
              </a:rPr>
              <a:t>‘Urban renaissance’</a:t>
            </a:r>
          </a:p>
          <a:p>
            <a:pPr marL="285750" indent="-285750">
              <a:spcBef>
                <a:spcPts val="600"/>
              </a:spcBef>
              <a:spcAft>
                <a:spcPts val="600"/>
              </a:spcAft>
              <a:buFont typeface="Arial"/>
              <a:buChar char="•"/>
            </a:pPr>
            <a:r>
              <a:rPr lang="en-US" sz="2400" dirty="0" smtClean="0">
                <a:solidFill>
                  <a:schemeClr val="accent2"/>
                </a:solidFill>
              </a:rPr>
              <a:t>Lifestyle/ consumer preference issues</a:t>
            </a:r>
            <a:endParaRPr lang="en-US" sz="2400" dirty="0">
              <a:solidFill>
                <a:schemeClr val="accent2"/>
              </a:solidFill>
            </a:endParaRPr>
          </a:p>
        </p:txBody>
      </p:sp>
      <p:sp>
        <p:nvSpPr>
          <p:cNvPr id="15" name="Rectangle 14"/>
          <p:cNvSpPr/>
          <p:nvPr/>
        </p:nvSpPr>
        <p:spPr>
          <a:xfrm>
            <a:off x="7162800" y="457200"/>
            <a:ext cx="1631877" cy="553998"/>
          </a:xfrm>
          <a:prstGeom prst="rect">
            <a:avLst/>
          </a:prstGeom>
        </p:spPr>
        <p:txBody>
          <a:bodyPr wrap="none">
            <a:spAutoFit/>
          </a:bodyPr>
          <a:lstStyle/>
          <a:p>
            <a:pPr>
              <a:buClr>
                <a:schemeClr val="bg2"/>
              </a:buClr>
            </a:pPr>
            <a:r>
              <a:rPr lang="en-US" sz="3000" dirty="0" smtClean="0">
                <a:solidFill>
                  <a:schemeClr val="accent2"/>
                </a:solidFill>
              </a:rPr>
              <a:t>Choice?</a:t>
            </a:r>
            <a:endParaRPr lang="en-US" sz="3000" dirty="0">
              <a:solidFill>
                <a:schemeClr val="accent2"/>
              </a:solidFill>
            </a:endParaRPr>
          </a:p>
        </p:txBody>
      </p:sp>
      <p:sp>
        <p:nvSpPr>
          <p:cNvPr id="16" name="Rectangle 15"/>
          <p:cNvSpPr/>
          <p:nvPr/>
        </p:nvSpPr>
        <p:spPr>
          <a:xfrm>
            <a:off x="4572000" y="3429000"/>
            <a:ext cx="4343400" cy="31242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spcBef>
                <a:spcPts val="600"/>
              </a:spcBef>
              <a:spcAft>
                <a:spcPts val="600"/>
              </a:spcAft>
              <a:buFont typeface="Arial"/>
              <a:buChar char="•"/>
            </a:pPr>
            <a:endParaRPr lang="en-US" sz="2400" dirty="0" smtClean="0">
              <a:solidFill>
                <a:schemeClr val="accent6"/>
              </a:solidFill>
            </a:endParaRPr>
          </a:p>
          <a:p>
            <a:pPr marL="285750" indent="-285750">
              <a:spcBef>
                <a:spcPts val="600"/>
              </a:spcBef>
              <a:spcAft>
                <a:spcPts val="600"/>
              </a:spcAft>
              <a:buFont typeface="Arial"/>
              <a:buChar char="•"/>
            </a:pPr>
            <a:r>
              <a:rPr lang="en-US" sz="2400" dirty="0" err="1" smtClean="0">
                <a:solidFill>
                  <a:schemeClr val="accent6"/>
                </a:solidFill>
              </a:rPr>
              <a:t>Precarity</a:t>
            </a:r>
            <a:r>
              <a:rPr lang="en-US" sz="2400" dirty="0" smtClean="0">
                <a:solidFill>
                  <a:schemeClr val="accent6"/>
                </a:solidFill>
              </a:rPr>
              <a:t> in employment</a:t>
            </a:r>
          </a:p>
          <a:p>
            <a:pPr marL="285750" indent="-285750">
              <a:spcBef>
                <a:spcPts val="600"/>
              </a:spcBef>
              <a:spcAft>
                <a:spcPts val="600"/>
              </a:spcAft>
              <a:buFont typeface="Arial"/>
              <a:buChar char="•"/>
            </a:pPr>
            <a:r>
              <a:rPr lang="en-US" sz="2400" dirty="0" smtClean="0">
                <a:solidFill>
                  <a:schemeClr val="accent6"/>
                </a:solidFill>
              </a:rPr>
              <a:t>Increased entry and maintenance costs</a:t>
            </a:r>
            <a:endParaRPr lang="en-US" sz="2400" dirty="0">
              <a:solidFill>
                <a:schemeClr val="accent2"/>
              </a:solidFill>
            </a:endParaRPr>
          </a:p>
        </p:txBody>
      </p:sp>
      <p:sp>
        <p:nvSpPr>
          <p:cNvPr id="17" name="Rectangle 16"/>
          <p:cNvSpPr/>
          <p:nvPr/>
        </p:nvSpPr>
        <p:spPr>
          <a:xfrm>
            <a:off x="4800600" y="3733800"/>
            <a:ext cx="2194869" cy="553998"/>
          </a:xfrm>
          <a:prstGeom prst="rect">
            <a:avLst/>
          </a:prstGeom>
        </p:spPr>
        <p:txBody>
          <a:bodyPr wrap="none">
            <a:spAutoFit/>
          </a:bodyPr>
          <a:lstStyle/>
          <a:p>
            <a:pPr>
              <a:buClr>
                <a:schemeClr val="bg2"/>
              </a:buClr>
            </a:pPr>
            <a:r>
              <a:rPr lang="en-US" sz="3000" dirty="0" smtClean="0">
                <a:solidFill>
                  <a:schemeClr val="accent6"/>
                </a:solidFill>
              </a:rPr>
              <a:t>Constraint?</a:t>
            </a:r>
            <a:endParaRPr lang="en-US" sz="3000" dirty="0">
              <a:solidFill>
                <a:schemeClr val="accent6"/>
              </a:solidFill>
            </a:endParaRPr>
          </a:p>
        </p:txBody>
      </p:sp>
    </p:spTree>
    <p:extLst>
      <p:ext uri="{BB962C8B-B14F-4D97-AF65-F5344CB8AC3E}">
        <p14:creationId xmlns:p14="http://schemas.microsoft.com/office/powerpoint/2010/main" val="3857961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p:txBody>
          <a:bodyPr>
            <a:normAutofit/>
          </a:bodyPr>
          <a:lstStyle/>
          <a:p>
            <a:pPr marL="457200" indent="-457200">
              <a:buClr>
                <a:schemeClr val="bg2"/>
              </a:buClr>
              <a:buFont typeface="Arial"/>
              <a:buChar char="•"/>
            </a:pPr>
            <a:r>
              <a:rPr lang="en-US" sz="2000" dirty="0" smtClean="0"/>
              <a:t>Car miles per person </a:t>
            </a:r>
            <a:r>
              <a:rPr lang="en-US" sz="2000" dirty="0" err="1" smtClean="0"/>
              <a:t>stabilising</a:t>
            </a:r>
            <a:endParaRPr lang="en-US" sz="2000" dirty="0" smtClean="0"/>
          </a:p>
          <a:p>
            <a:pPr marL="457200" indent="-457200">
              <a:buClr>
                <a:schemeClr val="bg2"/>
              </a:buClr>
              <a:buFont typeface="Arial"/>
              <a:buChar char="•"/>
            </a:pPr>
            <a:r>
              <a:rPr lang="en-US" sz="2000" dirty="0" smtClean="0"/>
              <a:t>Fall in young adults holding a driving </a:t>
            </a:r>
            <a:r>
              <a:rPr lang="en-US" sz="2000" dirty="0" err="1" smtClean="0"/>
              <a:t>licence</a:t>
            </a:r>
            <a:endParaRPr lang="en-US" sz="2000" dirty="0" smtClean="0"/>
          </a:p>
          <a:p>
            <a:pPr marL="457200" indent="-457200">
              <a:buClr>
                <a:schemeClr val="bg2"/>
              </a:buClr>
              <a:buFont typeface="Arial"/>
              <a:buChar char="•"/>
            </a:pPr>
            <a:endParaRPr lang="en-US" sz="2000" dirty="0"/>
          </a:p>
        </p:txBody>
      </p:sp>
      <p:sp>
        <p:nvSpPr>
          <p:cNvPr id="7" name="Rectangle 6"/>
          <p:cNvSpPr/>
          <p:nvPr/>
        </p:nvSpPr>
        <p:spPr>
          <a:xfrm>
            <a:off x="304800" y="304800"/>
            <a:ext cx="510251" cy="4679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itle 1"/>
          <p:cNvSpPr txBox="1">
            <a:spLocks/>
          </p:cNvSpPr>
          <p:nvPr/>
        </p:nvSpPr>
        <p:spPr>
          <a:xfrm>
            <a:off x="304800" y="2571750"/>
            <a:ext cx="4191000" cy="78105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600" b="0" kern="1200">
                <a:solidFill>
                  <a:schemeClr val="bg1"/>
                </a:solidFill>
                <a:latin typeface="+mj-lt"/>
                <a:ea typeface="+mj-ea"/>
                <a:cs typeface="+mj-cs"/>
              </a:defRPr>
            </a:lvl1pPr>
          </a:lstStyle>
          <a:p>
            <a:pPr algn="ctr"/>
            <a:r>
              <a:rPr lang="en-US" sz="3600" dirty="0" smtClean="0"/>
              <a:t>Declining mobility</a:t>
            </a:r>
            <a:endParaRPr lang="en-US" sz="3600" dirty="0"/>
          </a:p>
        </p:txBody>
      </p:sp>
      <p:pic>
        <p:nvPicPr>
          <p:cNvPr id="9" name="Picture Placeholder 8"/>
          <p:cNvPicPr>
            <a:picLocks noGrp="1" noChangeAspect="1"/>
          </p:cNvPicPr>
          <p:nvPr>
            <p:ph type="pic" sz="quarter" idx="13"/>
          </p:nvPr>
        </p:nvPicPr>
        <p:blipFill>
          <a:blip r:embed="rId3"/>
          <a:srcRect l="2834" r="2834"/>
          <a:stretch>
            <a:fillRect/>
          </a:stretch>
        </p:blipFill>
        <p:spPr>
          <a:prstGeom prst="rect">
            <a:avLst/>
          </a:prstGeom>
        </p:spPr>
      </p:pic>
      <p:pic>
        <p:nvPicPr>
          <p:cNvPr id="10" name="Picture 9"/>
          <p:cNvPicPr>
            <a:picLocks noChangeAspect="1"/>
          </p:cNvPicPr>
          <p:nvPr/>
        </p:nvPicPr>
        <p:blipFill>
          <a:blip r:embed="rId4"/>
          <a:stretch>
            <a:fillRect/>
          </a:stretch>
        </p:blipFill>
        <p:spPr>
          <a:xfrm>
            <a:off x="6781800" y="4495800"/>
            <a:ext cx="2057400" cy="2057400"/>
          </a:xfrm>
          <a:prstGeom prst="rect">
            <a:avLst/>
          </a:prstGeom>
        </p:spPr>
      </p:pic>
      <p:sp>
        <p:nvSpPr>
          <p:cNvPr id="11" name="Rectangle 10"/>
          <p:cNvSpPr/>
          <p:nvPr/>
        </p:nvSpPr>
        <p:spPr>
          <a:xfrm>
            <a:off x="4648200" y="2667000"/>
            <a:ext cx="4236148" cy="1323439"/>
          </a:xfrm>
          <a:prstGeom prst="rect">
            <a:avLst/>
          </a:prstGeom>
        </p:spPr>
        <p:txBody>
          <a:bodyPr wrap="square">
            <a:spAutoFit/>
          </a:bodyPr>
          <a:lstStyle/>
          <a:p>
            <a:pPr algn="ctr" defTabSz="457200"/>
            <a:r>
              <a:rPr lang="en-US" sz="4000" dirty="0" smtClean="0">
                <a:solidFill>
                  <a:schemeClr val="accent2"/>
                </a:solidFill>
                <a:latin typeface="Rockwell"/>
              </a:rPr>
              <a:t>Applying an ‘equalities’ lens</a:t>
            </a:r>
            <a:endParaRPr lang="en-US" sz="4000" dirty="0">
              <a:solidFill>
                <a:schemeClr val="accent2"/>
              </a:solidFill>
              <a:latin typeface="Rockwell"/>
            </a:endParaRPr>
          </a:p>
        </p:txBody>
      </p:sp>
      <p:sp>
        <p:nvSpPr>
          <p:cNvPr id="12" name="Rectangle 11"/>
          <p:cNvSpPr/>
          <p:nvPr/>
        </p:nvSpPr>
        <p:spPr>
          <a:xfrm>
            <a:off x="7010400" y="990600"/>
            <a:ext cx="1631877" cy="553998"/>
          </a:xfrm>
          <a:prstGeom prst="rect">
            <a:avLst/>
          </a:prstGeom>
        </p:spPr>
        <p:txBody>
          <a:bodyPr wrap="none">
            <a:spAutoFit/>
          </a:bodyPr>
          <a:lstStyle/>
          <a:p>
            <a:pPr>
              <a:buClr>
                <a:schemeClr val="bg2"/>
              </a:buClr>
            </a:pPr>
            <a:r>
              <a:rPr lang="en-US" sz="3000" dirty="0" smtClean="0">
                <a:solidFill>
                  <a:schemeClr val="accent2"/>
                </a:solidFill>
              </a:rPr>
              <a:t>Choice?</a:t>
            </a:r>
            <a:endParaRPr lang="en-US" sz="3000" dirty="0">
              <a:solidFill>
                <a:schemeClr val="accent2"/>
              </a:solidFill>
            </a:endParaRPr>
          </a:p>
        </p:txBody>
      </p:sp>
      <p:sp>
        <p:nvSpPr>
          <p:cNvPr id="13" name="Rectangle 12"/>
          <p:cNvSpPr/>
          <p:nvPr/>
        </p:nvSpPr>
        <p:spPr>
          <a:xfrm>
            <a:off x="4572000" y="5181600"/>
            <a:ext cx="2194869" cy="553998"/>
          </a:xfrm>
          <a:prstGeom prst="rect">
            <a:avLst/>
          </a:prstGeom>
        </p:spPr>
        <p:txBody>
          <a:bodyPr wrap="none">
            <a:spAutoFit/>
          </a:bodyPr>
          <a:lstStyle/>
          <a:p>
            <a:pPr>
              <a:buClr>
                <a:schemeClr val="bg2"/>
              </a:buClr>
            </a:pPr>
            <a:r>
              <a:rPr lang="en-US" sz="3000" dirty="0" smtClean="0">
                <a:solidFill>
                  <a:schemeClr val="accent6"/>
                </a:solidFill>
              </a:rPr>
              <a:t>Constraint?</a:t>
            </a:r>
            <a:endParaRPr lang="en-US" sz="3000" dirty="0">
              <a:solidFill>
                <a:schemeClr val="accent6"/>
              </a:solidFill>
            </a:endParaRPr>
          </a:p>
        </p:txBody>
      </p:sp>
    </p:spTree>
    <p:extLst>
      <p:ext uri="{BB962C8B-B14F-4D97-AF65-F5344CB8AC3E}">
        <p14:creationId xmlns:p14="http://schemas.microsoft.com/office/powerpoint/2010/main" val="2603374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Aim</a:t>
            </a:r>
            <a:endParaRPr lang="en-US" sz="4400" b="1" dirty="0"/>
          </a:p>
        </p:txBody>
      </p:sp>
      <p:sp>
        <p:nvSpPr>
          <p:cNvPr id="3" name="Picture Placeholder 2"/>
          <p:cNvSpPr>
            <a:spLocks noGrp="1"/>
          </p:cNvSpPr>
          <p:nvPr>
            <p:ph type="pic" idx="1"/>
          </p:nvPr>
        </p:nvSpPr>
        <p:spPr>
          <a:solidFill>
            <a:schemeClr val="accent6"/>
          </a:solidFill>
        </p:spPr>
      </p:sp>
      <p:sp>
        <p:nvSpPr>
          <p:cNvPr id="4" name="Text Placeholder 3"/>
          <p:cNvSpPr>
            <a:spLocks noGrp="1"/>
          </p:cNvSpPr>
          <p:nvPr>
            <p:ph type="body" sz="half" idx="2"/>
          </p:nvPr>
        </p:nvSpPr>
        <p:spPr/>
        <p:txBody>
          <a:bodyPr>
            <a:normAutofit/>
          </a:bodyPr>
          <a:lstStyle/>
          <a:p>
            <a:pPr marL="285750" indent="-285750">
              <a:buFont typeface="Arial"/>
              <a:buChar char="•"/>
            </a:pPr>
            <a:r>
              <a:rPr lang="en-US" sz="3200" dirty="0" smtClean="0"/>
              <a:t>Gender</a:t>
            </a:r>
          </a:p>
          <a:p>
            <a:pPr marL="285750" indent="-285750">
              <a:buFont typeface="Arial"/>
              <a:buChar char="•"/>
            </a:pPr>
            <a:r>
              <a:rPr lang="en-US" sz="3200" dirty="0" smtClean="0"/>
              <a:t>Urbanisation</a:t>
            </a:r>
            <a:endParaRPr lang="en-US" sz="3200" dirty="0"/>
          </a:p>
          <a:p>
            <a:pPr marL="285750" indent="-285750">
              <a:buFont typeface="Arial"/>
              <a:buChar char="•"/>
            </a:pPr>
            <a:r>
              <a:rPr lang="en-US" sz="3200" dirty="0" smtClean="0"/>
              <a:t>Social Class</a:t>
            </a:r>
          </a:p>
          <a:p>
            <a:pPr marL="285750" indent="-285750">
              <a:buFont typeface="Arial"/>
              <a:buChar char="•"/>
            </a:pPr>
            <a:endParaRPr lang="en-US" dirty="0"/>
          </a:p>
        </p:txBody>
      </p:sp>
      <p:pic>
        <p:nvPicPr>
          <p:cNvPr id="7" name="Picture Placeholder 8"/>
          <p:cNvPicPr>
            <a:picLocks noGrp="1" noChangeAspect="1"/>
          </p:cNvPicPr>
          <p:nvPr>
            <p:ph type="pic" sz="quarter" idx="13"/>
          </p:nvPr>
        </p:nvPicPr>
        <p:blipFill>
          <a:blip r:embed="rId3"/>
          <a:srcRect l="2834" r="2834"/>
          <a:stretch>
            <a:fillRect/>
          </a:stretch>
        </p:blipFill>
        <p:spPr>
          <a:prstGeom prst="rect">
            <a:avLst/>
          </a:prstGeom>
          <a:ln>
            <a:solidFill>
              <a:schemeClr val="accent4"/>
            </a:solidFill>
          </a:ln>
        </p:spPr>
      </p:pic>
      <p:pic>
        <p:nvPicPr>
          <p:cNvPr id="8" name="Picture Placeholder 7"/>
          <p:cNvPicPr>
            <a:picLocks noGrp="1" noChangeAspect="1"/>
          </p:cNvPicPr>
          <p:nvPr>
            <p:ph type="pic" sz="quarter" idx="14"/>
          </p:nvPr>
        </p:nvPicPr>
        <p:blipFill>
          <a:blip r:embed="rId4"/>
          <a:srcRect l="17449" r="17449"/>
          <a:stretch>
            <a:fillRect/>
          </a:stretch>
        </p:blipFill>
        <p:spPr>
          <a:prstGeom prst="rect">
            <a:avLst/>
          </a:prstGeom>
          <a:ln>
            <a:solidFill>
              <a:schemeClr val="accent4"/>
            </a:solidFill>
          </a:ln>
        </p:spPr>
      </p:pic>
      <p:sp>
        <p:nvSpPr>
          <p:cNvPr id="9" name="TextBox 8"/>
          <p:cNvSpPr txBox="1"/>
          <p:nvPr/>
        </p:nvSpPr>
        <p:spPr>
          <a:xfrm>
            <a:off x="533400" y="2743200"/>
            <a:ext cx="3657600" cy="3416320"/>
          </a:xfrm>
          <a:prstGeom prst="rect">
            <a:avLst/>
          </a:prstGeom>
          <a:noFill/>
        </p:spPr>
        <p:txBody>
          <a:bodyPr wrap="square" rtlCol="0">
            <a:spAutoFit/>
          </a:bodyPr>
          <a:lstStyle/>
          <a:p>
            <a:pPr algn="ctr"/>
            <a:r>
              <a:rPr lang="en-US" sz="3600" dirty="0" smtClean="0">
                <a:solidFill>
                  <a:schemeClr val="accent4">
                    <a:lumMod val="20000"/>
                    <a:lumOff val="80000"/>
                  </a:schemeClr>
                </a:solidFill>
              </a:rPr>
              <a:t>To gain greater understanding of overall trends driving </a:t>
            </a:r>
            <a:r>
              <a:rPr lang="en-US" sz="3600" dirty="0" err="1" smtClean="0">
                <a:solidFill>
                  <a:schemeClr val="accent4">
                    <a:lumMod val="20000"/>
                    <a:lumOff val="80000"/>
                  </a:schemeClr>
                </a:solidFill>
              </a:rPr>
              <a:t>licence</a:t>
            </a:r>
            <a:r>
              <a:rPr lang="en-US" sz="3600" dirty="0" smtClean="0">
                <a:solidFill>
                  <a:schemeClr val="accent4">
                    <a:lumMod val="20000"/>
                    <a:lumOff val="80000"/>
                  </a:schemeClr>
                </a:solidFill>
              </a:rPr>
              <a:t> holding and car use</a:t>
            </a:r>
            <a:endParaRPr lang="en-US" sz="3600" dirty="0">
              <a:solidFill>
                <a:schemeClr val="accent4">
                  <a:lumMod val="20000"/>
                  <a:lumOff val="80000"/>
                </a:schemeClr>
              </a:solidFill>
            </a:endParaRPr>
          </a:p>
        </p:txBody>
      </p:sp>
      <p:sp>
        <p:nvSpPr>
          <p:cNvPr id="10" name="Rounded Rectangular Callout 9"/>
          <p:cNvSpPr/>
          <p:nvPr/>
        </p:nvSpPr>
        <p:spPr>
          <a:xfrm>
            <a:off x="5257800" y="152400"/>
            <a:ext cx="3886200" cy="2819400"/>
          </a:xfrm>
          <a:prstGeom prst="wedgeRoundRectCallout">
            <a:avLst>
              <a:gd name="adj1" fmla="val -45042"/>
              <a:gd name="adj2" fmla="val -55020"/>
              <a:gd name="adj3" fmla="val 16667"/>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t>Are these trends temporary or do they signal longer term change?</a:t>
            </a:r>
          </a:p>
          <a:p>
            <a:pPr algn="ctr"/>
            <a:endParaRPr lang="en-US" sz="2200" dirty="0"/>
          </a:p>
          <a:p>
            <a:pPr algn="ctr"/>
            <a:r>
              <a:rPr lang="en-US" sz="2200" dirty="0" smtClean="0"/>
              <a:t>What might the equity implications of such changes be?</a:t>
            </a:r>
            <a:endParaRPr lang="en-US" sz="2200" dirty="0"/>
          </a:p>
        </p:txBody>
      </p:sp>
    </p:spTree>
    <p:extLst>
      <p:ext uri="{BB962C8B-B14F-4D97-AF65-F5344CB8AC3E}">
        <p14:creationId xmlns:p14="http://schemas.microsoft.com/office/powerpoint/2010/main" val="781160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28600" y="152400"/>
            <a:ext cx="4457700" cy="3352800"/>
          </a:xfrm>
          <a:prstGeom prst="rect">
            <a:avLst/>
          </a:prstGeom>
          <a:ln>
            <a:solidFill>
              <a:schemeClr val="accent2"/>
            </a:solidFill>
          </a:ln>
        </p:spPr>
      </p:pic>
      <p:sp>
        <p:nvSpPr>
          <p:cNvPr id="5" name="Rectangle 4"/>
          <p:cNvSpPr/>
          <p:nvPr/>
        </p:nvSpPr>
        <p:spPr>
          <a:xfrm>
            <a:off x="4800600" y="1371600"/>
            <a:ext cx="4191000" cy="99060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Panel data, rather than </a:t>
            </a:r>
          </a:p>
          <a:p>
            <a:pPr algn="ctr"/>
            <a:r>
              <a:rPr lang="en-US" dirty="0" smtClean="0">
                <a:solidFill>
                  <a:schemeClr val="accent2">
                    <a:lumMod val="75000"/>
                  </a:schemeClr>
                </a:solidFill>
              </a:rPr>
              <a:t>cross-sectional snapshots</a:t>
            </a:r>
          </a:p>
        </p:txBody>
      </p:sp>
      <p:sp>
        <p:nvSpPr>
          <p:cNvPr id="6" name="Rectangle 5"/>
          <p:cNvSpPr/>
          <p:nvPr/>
        </p:nvSpPr>
        <p:spPr>
          <a:xfrm>
            <a:off x="4800600" y="152400"/>
            <a:ext cx="4191000" cy="114300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latin typeface="Trebuchet MS"/>
                <a:cs typeface="Trebuchet MS"/>
              </a:rPr>
              <a:t>BHPS established 1991 </a:t>
            </a:r>
          </a:p>
          <a:p>
            <a:pPr algn="ctr"/>
            <a:r>
              <a:rPr lang="en-US" dirty="0" smtClean="0">
                <a:solidFill>
                  <a:schemeClr val="accent2">
                    <a:lumMod val="75000"/>
                  </a:schemeClr>
                </a:solidFill>
                <a:latin typeface="Trebuchet MS"/>
                <a:cs typeface="Trebuchet MS"/>
              </a:rPr>
              <a:t>10,000 people in 5,050 </a:t>
            </a:r>
            <a:r>
              <a:rPr lang="en-US" dirty="0" err="1" smtClean="0">
                <a:solidFill>
                  <a:schemeClr val="accent2">
                    <a:lumMod val="75000"/>
                  </a:schemeClr>
                </a:solidFill>
                <a:latin typeface="Trebuchet MS"/>
                <a:cs typeface="Trebuchet MS"/>
              </a:rPr>
              <a:t>hhds</a:t>
            </a:r>
            <a:endParaRPr lang="en-US" dirty="0" smtClean="0">
              <a:solidFill>
                <a:schemeClr val="accent2">
                  <a:lumMod val="75000"/>
                </a:schemeClr>
              </a:solidFill>
              <a:latin typeface="Trebuchet MS"/>
              <a:cs typeface="Trebuchet MS"/>
            </a:endParaRPr>
          </a:p>
          <a:p>
            <a:pPr algn="ctr"/>
            <a:r>
              <a:rPr lang="en-US" dirty="0" smtClean="0">
                <a:solidFill>
                  <a:schemeClr val="accent2">
                    <a:lumMod val="75000"/>
                  </a:schemeClr>
                </a:solidFill>
                <a:latin typeface="Trebuchet MS"/>
                <a:cs typeface="Trebuchet MS"/>
              </a:rPr>
              <a:t>Merged with Understanding Society in 2010/11</a:t>
            </a:r>
          </a:p>
        </p:txBody>
      </p:sp>
      <p:sp>
        <p:nvSpPr>
          <p:cNvPr id="8" name="Rectangle 7"/>
          <p:cNvSpPr/>
          <p:nvPr/>
        </p:nvSpPr>
        <p:spPr>
          <a:xfrm>
            <a:off x="4800600" y="2438400"/>
            <a:ext cx="4191000" cy="106680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2">
                    <a:lumMod val="75000"/>
                  </a:schemeClr>
                </a:solidFill>
              </a:rPr>
              <a:t>Combines questions on car access with extensive socio-economic data </a:t>
            </a:r>
          </a:p>
        </p:txBody>
      </p:sp>
      <p:sp>
        <p:nvSpPr>
          <p:cNvPr id="9" name="Rectangle 8"/>
          <p:cNvSpPr/>
          <p:nvPr/>
        </p:nvSpPr>
        <p:spPr>
          <a:xfrm>
            <a:off x="228600" y="3581400"/>
            <a:ext cx="8763000" cy="29718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6"/>
              </a:solidFill>
            </a:endParaRPr>
          </a:p>
        </p:txBody>
      </p:sp>
      <p:sp>
        <p:nvSpPr>
          <p:cNvPr id="10" name="TextBox 9"/>
          <p:cNvSpPr txBox="1"/>
          <p:nvPr/>
        </p:nvSpPr>
        <p:spPr>
          <a:xfrm>
            <a:off x="457200" y="3657600"/>
            <a:ext cx="5334000" cy="2369880"/>
          </a:xfrm>
          <a:prstGeom prst="rect">
            <a:avLst/>
          </a:prstGeom>
          <a:noFill/>
        </p:spPr>
        <p:txBody>
          <a:bodyPr wrap="square" rtlCol="0">
            <a:spAutoFit/>
          </a:bodyPr>
          <a:lstStyle/>
          <a:p>
            <a:r>
              <a:rPr lang="en-US" sz="2400" dirty="0" smtClean="0">
                <a:solidFill>
                  <a:schemeClr val="accent2"/>
                </a:solidFill>
              </a:rPr>
              <a:t>Approach</a:t>
            </a:r>
          </a:p>
          <a:p>
            <a:endParaRPr lang="en-US" sz="2000" dirty="0" smtClean="0">
              <a:solidFill>
                <a:schemeClr val="accent2"/>
              </a:solidFill>
            </a:endParaRPr>
          </a:p>
          <a:p>
            <a:r>
              <a:rPr lang="en-US" sz="2000" dirty="0" err="1" smtClean="0">
                <a:solidFill>
                  <a:schemeClr val="accent2"/>
                </a:solidFill>
              </a:rPr>
              <a:t>Licence</a:t>
            </a:r>
            <a:r>
              <a:rPr lang="en-US" sz="2000" dirty="0" smtClean="0">
                <a:solidFill>
                  <a:schemeClr val="accent2"/>
                </a:solidFill>
              </a:rPr>
              <a:t> holding &amp; car access:</a:t>
            </a:r>
          </a:p>
          <a:p>
            <a:endParaRPr lang="en-US" sz="2000" dirty="0" smtClean="0">
              <a:solidFill>
                <a:schemeClr val="accent2"/>
              </a:solidFill>
            </a:endParaRPr>
          </a:p>
          <a:p>
            <a:r>
              <a:rPr lang="en-US" sz="2000" dirty="0" smtClean="0">
                <a:solidFill>
                  <a:schemeClr val="accent2"/>
                </a:solidFill>
              </a:rPr>
              <a:t>Examination of age, period &amp; cohort effects by gender, social class and </a:t>
            </a:r>
            <a:r>
              <a:rPr lang="en-US" sz="2000" dirty="0" err="1" smtClean="0">
                <a:solidFill>
                  <a:schemeClr val="accent2"/>
                </a:solidFill>
              </a:rPr>
              <a:t>urbanisation</a:t>
            </a:r>
            <a:r>
              <a:rPr lang="en-US" sz="2000" dirty="0" smtClean="0">
                <a:solidFill>
                  <a:schemeClr val="accent2"/>
                </a:solidFill>
              </a:rPr>
              <a:t>. </a:t>
            </a:r>
          </a:p>
          <a:p>
            <a:endParaRPr lang="en-US" sz="2400" dirty="0" smtClean="0">
              <a:solidFill>
                <a:schemeClr val="accent6"/>
              </a:solidFill>
            </a:endParaRPr>
          </a:p>
        </p:txBody>
      </p:sp>
      <p:pic>
        <p:nvPicPr>
          <p:cNvPr id="11" name="Picture 10"/>
          <p:cNvPicPr>
            <a:picLocks noChangeAspect="1"/>
          </p:cNvPicPr>
          <p:nvPr/>
        </p:nvPicPr>
        <p:blipFill>
          <a:blip r:embed="rId4"/>
          <a:stretch>
            <a:fillRect/>
          </a:stretch>
        </p:blipFill>
        <p:spPr>
          <a:xfrm>
            <a:off x="5715000" y="3581400"/>
            <a:ext cx="3276600" cy="2946333"/>
          </a:xfrm>
          <a:prstGeom prst="rect">
            <a:avLst/>
          </a:prstGeom>
        </p:spPr>
      </p:pic>
      <p:sp>
        <p:nvSpPr>
          <p:cNvPr id="12" name="TextBox 11"/>
          <p:cNvSpPr txBox="1"/>
          <p:nvPr/>
        </p:nvSpPr>
        <p:spPr>
          <a:xfrm>
            <a:off x="4337465" y="6550223"/>
            <a:ext cx="4786779" cy="307777"/>
          </a:xfrm>
          <a:prstGeom prst="rect">
            <a:avLst/>
          </a:prstGeom>
          <a:noFill/>
        </p:spPr>
        <p:txBody>
          <a:bodyPr wrap="square" rtlCol="0">
            <a:spAutoFit/>
          </a:bodyPr>
          <a:lstStyle/>
          <a:p>
            <a:pPr algn="r"/>
            <a:r>
              <a:rPr lang="en-US" sz="1400" dirty="0" smtClean="0">
                <a:solidFill>
                  <a:schemeClr val="bg2"/>
                </a:solidFill>
              </a:rPr>
              <a:t>Figure from </a:t>
            </a:r>
            <a:r>
              <a:rPr lang="en-US" sz="1400" dirty="0" err="1" smtClean="0">
                <a:solidFill>
                  <a:schemeClr val="bg2"/>
                </a:solidFill>
              </a:rPr>
              <a:t>Schöley</a:t>
            </a:r>
            <a:r>
              <a:rPr lang="en-US" sz="1400" dirty="0" smtClean="0">
                <a:solidFill>
                  <a:schemeClr val="bg2"/>
                </a:solidFill>
              </a:rPr>
              <a:t> &amp; </a:t>
            </a:r>
            <a:r>
              <a:rPr lang="en-US" sz="1400" dirty="0" err="1" smtClean="0">
                <a:solidFill>
                  <a:schemeClr val="bg2"/>
                </a:solidFill>
              </a:rPr>
              <a:t>Willekens</a:t>
            </a:r>
            <a:r>
              <a:rPr lang="en-US" sz="1400" dirty="0" smtClean="0">
                <a:solidFill>
                  <a:schemeClr val="bg2"/>
                </a:solidFill>
              </a:rPr>
              <a:t> (2015: 3)</a:t>
            </a:r>
            <a:endParaRPr lang="en-US" sz="1400" dirty="0">
              <a:solidFill>
                <a:schemeClr val="bg2"/>
              </a:solidFill>
            </a:endParaRPr>
          </a:p>
        </p:txBody>
      </p:sp>
    </p:spTree>
    <p:extLst>
      <p:ext uri="{BB962C8B-B14F-4D97-AF65-F5344CB8AC3E}">
        <p14:creationId xmlns:p14="http://schemas.microsoft.com/office/powerpoint/2010/main" val="1555106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607286" y="504"/>
            <a:ext cx="3526071" cy="6858000"/>
          </a:xfrm>
          <a:prstGeom prst="rect">
            <a:avLst/>
          </a:prstGeom>
        </p:spPr>
      </p:pic>
      <p:pic>
        <p:nvPicPr>
          <p:cNvPr id="4" name="Picture 3"/>
          <p:cNvPicPr>
            <a:picLocks noChangeAspect="1"/>
          </p:cNvPicPr>
          <p:nvPr/>
        </p:nvPicPr>
        <p:blipFill>
          <a:blip r:embed="rId4"/>
          <a:stretch>
            <a:fillRect/>
          </a:stretch>
        </p:blipFill>
        <p:spPr>
          <a:xfrm>
            <a:off x="-3185" y="0"/>
            <a:ext cx="3526071" cy="6858000"/>
          </a:xfrm>
          <a:prstGeom prst="rect">
            <a:avLst/>
          </a:prstGeom>
        </p:spPr>
      </p:pic>
      <p:sp>
        <p:nvSpPr>
          <p:cNvPr id="5" name="Rectangle 4"/>
          <p:cNvSpPr/>
          <p:nvPr/>
        </p:nvSpPr>
        <p:spPr>
          <a:xfrm>
            <a:off x="0" y="0"/>
            <a:ext cx="9144000" cy="457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t>Licenced</a:t>
            </a:r>
            <a:r>
              <a:rPr lang="en-US" dirty="0" smtClean="0"/>
              <a:t> 							Drivers driving</a:t>
            </a:r>
            <a:endParaRPr lang="en-US" dirty="0"/>
          </a:p>
        </p:txBody>
      </p:sp>
      <p:sp>
        <p:nvSpPr>
          <p:cNvPr id="6" name="Rectangle 5"/>
          <p:cNvSpPr/>
          <p:nvPr/>
        </p:nvSpPr>
        <p:spPr>
          <a:xfrm>
            <a:off x="4495800" y="0"/>
            <a:ext cx="46482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1295400" y="457200"/>
            <a:ext cx="152400" cy="5791200"/>
          </a:xfrm>
          <a:prstGeom prst="rect">
            <a:avLst/>
          </a:prstGeom>
          <a:no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533400" y="457200"/>
            <a:ext cx="152400" cy="5791200"/>
          </a:xfrm>
          <a:prstGeom prst="rect">
            <a:avLst/>
          </a:prstGeom>
          <a:no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Oval 14"/>
          <p:cNvSpPr/>
          <p:nvPr/>
        </p:nvSpPr>
        <p:spPr>
          <a:xfrm>
            <a:off x="3048000" y="838200"/>
            <a:ext cx="304800" cy="304800"/>
          </a:xfrm>
          <a:prstGeom prst="ellipse">
            <a:avLst/>
          </a:prstGeom>
          <a:noFill/>
          <a:ln w="508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Oval 16"/>
          <p:cNvSpPr/>
          <p:nvPr/>
        </p:nvSpPr>
        <p:spPr>
          <a:xfrm>
            <a:off x="1752600" y="4114800"/>
            <a:ext cx="304800" cy="304800"/>
          </a:xfrm>
          <a:prstGeom prst="ellipse">
            <a:avLst/>
          </a:prstGeom>
          <a:noFill/>
          <a:ln w="508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Box 18"/>
          <p:cNvSpPr txBox="1"/>
          <p:nvPr/>
        </p:nvSpPr>
        <p:spPr>
          <a:xfrm>
            <a:off x="4953000" y="457200"/>
            <a:ext cx="3886200" cy="5016757"/>
          </a:xfrm>
          <a:prstGeom prst="rect">
            <a:avLst/>
          </a:prstGeom>
          <a:noFill/>
        </p:spPr>
        <p:txBody>
          <a:bodyPr wrap="square" rtlCol="0">
            <a:spAutoFit/>
          </a:bodyPr>
          <a:lstStyle/>
          <a:p>
            <a:r>
              <a:rPr lang="en-US" sz="3200" b="1" dirty="0" smtClean="0">
                <a:solidFill>
                  <a:srgbClr val="E1DFD1"/>
                </a:solidFill>
              </a:rPr>
              <a:t>Gender</a:t>
            </a:r>
          </a:p>
          <a:p>
            <a:endParaRPr lang="en-US" dirty="0" smtClean="0">
              <a:solidFill>
                <a:srgbClr val="E1DFD1"/>
              </a:solidFill>
            </a:endParaRPr>
          </a:p>
          <a:p>
            <a:endParaRPr lang="en-US" dirty="0" smtClean="0">
              <a:solidFill>
                <a:srgbClr val="E1DFD1"/>
              </a:solidFill>
            </a:endParaRPr>
          </a:p>
          <a:p>
            <a:endParaRPr lang="en-US" dirty="0">
              <a:solidFill>
                <a:srgbClr val="E1DFD1"/>
              </a:solidFill>
            </a:endParaRPr>
          </a:p>
          <a:p>
            <a:pPr marL="285750" indent="-285750">
              <a:buFontTx/>
              <a:buChar char="-"/>
            </a:pPr>
            <a:r>
              <a:rPr lang="en-US" sz="2400" dirty="0">
                <a:solidFill>
                  <a:srgbClr val="E1DFD1"/>
                </a:solidFill>
              </a:rPr>
              <a:t>Baby boomers </a:t>
            </a:r>
          </a:p>
          <a:p>
            <a:r>
              <a:rPr lang="en-US" sz="2400" dirty="0">
                <a:solidFill>
                  <a:srgbClr val="E1DFD1"/>
                </a:solidFill>
              </a:rPr>
              <a:t>(Born 1946-1964 – male!</a:t>
            </a:r>
            <a:r>
              <a:rPr lang="en-US" sz="2400" dirty="0" smtClean="0">
                <a:solidFill>
                  <a:srgbClr val="E1DFD1"/>
                </a:solidFill>
              </a:rPr>
              <a:t>)</a:t>
            </a:r>
          </a:p>
          <a:p>
            <a:endParaRPr lang="en-US" sz="2400" dirty="0">
              <a:solidFill>
                <a:srgbClr val="E1DFD1"/>
              </a:solidFill>
            </a:endParaRPr>
          </a:p>
          <a:p>
            <a:endParaRPr lang="en-US" dirty="0" smtClean="0">
              <a:solidFill>
                <a:srgbClr val="E1DFD1"/>
              </a:solidFill>
            </a:endParaRPr>
          </a:p>
          <a:p>
            <a:pPr marL="285750" indent="-285750">
              <a:buFontTx/>
              <a:buChar char="-"/>
            </a:pPr>
            <a:r>
              <a:rPr lang="en-US" sz="2400" dirty="0" smtClean="0">
                <a:solidFill>
                  <a:srgbClr val="E1DFD1"/>
                </a:solidFill>
              </a:rPr>
              <a:t>Pronounced historic cohort effects in </a:t>
            </a:r>
            <a:r>
              <a:rPr lang="en-US" sz="2400" dirty="0" err="1" smtClean="0">
                <a:solidFill>
                  <a:srgbClr val="E1DFD1"/>
                </a:solidFill>
              </a:rPr>
              <a:t>licence</a:t>
            </a:r>
            <a:r>
              <a:rPr lang="en-US" sz="2400" dirty="0" smtClean="0">
                <a:solidFill>
                  <a:srgbClr val="E1DFD1"/>
                </a:solidFill>
              </a:rPr>
              <a:t> uptake for women</a:t>
            </a:r>
          </a:p>
          <a:p>
            <a:pPr marL="285750" indent="-285750">
              <a:buFontTx/>
              <a:buChar char="-"/>
            </a:pPr>
            <a:endParaRPr lang="en-US" sz="2400" dirty="0">
              <a:solidFill>
                <a:srgbClr val="E1DFD1"/>
              </a:solidFill>
            </a:endParaRPr>
          </a:p>
          <a:p>
            <a:endParaRPr lang="en-US" sz="2400" dirty="0" smtClean="0">
              <a:solidFill>
                <a:srgbClr val="E1DFD1"/>
              </a:solidFill>
            </a:endParaRPr>
          </a:p>
          <a:p>
            <a:endParaRPr lang="en-US" sz="2400" dirty="0" smtClean="0">
              <a:solidFill>
                <a:srgbClr val="E1DFD1"/>
              </a:solidFill>
            </a:endParaRPr>
          </a:p>
        </p:txBody>
      </p:sp>
    </p:spTree>
    <p:extLst>
      <p:ext uri="{BB962C8B-B14F-4D97-AF65-F5344CB8AC3E}">
        <p14:creationId xmlns:p14="http://schemas.microsoft.com/office/powerpoint/2010/main" val="49465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0"/>
                            </p:stCondLst>
                            <p:childTnLst>
                              <p:par>
                                <p:cTn id="8" presetID="31" presetClass="entr" presetSubtype="0" fill="hold" grpId="0" nodeType="afterEffect">
                                  <p:stCondLst>
                                    <p:cond delay="200"/>
                                  </p:stCondLst>
                                  <p:childTnLst>
                                    <p:set>
                                      <p:cBhvr>
                                        <p:cTn id="9" dur="1" fill="hold">
                                          <p:stCondLst>
                                            <p:cond delay="0"/>
                                          </p:stCondLst>
                                        </p:cTn>
                                        <p:tgtEl>
                                          <p:spTgt spid="17"/>
                                        </p:tgtEl>
                                        <p:attrNameLst>
                                          <p:attrName>style.visibility</p:attrName>
                                        </p:attrNameLst>
                                      </p:cBhvr>
                                      <p:to>
                                        <p:strVal val="visible"/>
                                      </p:to>
                                    </p:set>
                                    <p:anim calcmode="lin" valueType="num">
                                      <p:cBhvr>
                                        <p:cTn id="10" dur="1000" fill="hold"/>
                                        <p:tgtEl>
                                          <p:spTgt spid="17"/>
                                        </p:tgtEl>
                                        <p:attrNameLst>
                                          <p:attrName>ppt_w</p:attrName>
                                        </p:attrNameLst>
                                      </p:cBhvr>
                                      <p:tavLst>
                                        <p:tav tm="0">
                                          <p:val>
                                            <p:fltVal val="0"/>
                                          </p:val>
                                        </p:tav>
                                        <p:tav tm="100000">
                                          <p:val>
                                            <p:strVal val="#ppt_w"/>
                                          </p:val>
                                        </p:tav>
                                      </p:tavLst>
                                    </p:anim>
                                    <p:anim calcmode="lin" valueType="num">
                                      <p:cBhvr>
                                        <p:cTn id="11" dur="1000" fill="hold"/>
                                        <p:tgtEl>
                                          <p:spTgt spid="17"/>
                                        </p:tgtEl>
                                        <p:attrNameLst>
                                          <p:attrName>ppt_h</p:attrName>
                                        </p:attrNameLst>
                                      </p:cBhvr>
                                      <p:tavLst>
                                        <p:tav tm="0">
                                          <p:val>
                                            <p:fltVal val="0"/>
                                          </p:val>
                                        </p:tav>
                                        <p:tav tm="100000">
                                          <p:val>
                                            <p:strVal val="#ppt_h"/>
                                          </p:val>
                                        </p:tav>
                                      </p:tavLst>
                                    </p:anim>
                                    <p:anim calcmode="lin" valueType="num">
                                      <p:cBhvr>
                                        <p:cTn id="12" dur="1000" fill="hold"/>
                                        <p:tgtEl>
                                          <p:spTgt spid="17"/>
                                        </p:tgtEl>
                                        <p:attrNameLst>
                                          <p:attrName>style.rotation</p:attrName>
                                        </p:attrNameLst>
                                      </p:cBhvr>
                                      <p:tavLst>
                                        <p:tav tm="0">
                                          <p:val>
                                            <p:fltVal val="90"/>
                                          </p:val>
                                        </p:tav>
                                        <p:tav tm="100000">
                                          <p:val>
                                            <p:fltVal val="0"/>
                                          </p:val>
                                        </p:tav>
                                      </p:tavLst>
                                    </p:anim>
                                    <p:animEffect transition="in" filter="fade">
                                      <p:cBhvr>
                                        <p:cTn id="13" dur="10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
                                            <p:txEl>
                                              <p:pRg st="8" end="8"/>
                                            </p:txEl>
                                          </p:spTgt>
                                        </p:tgtEl>
                                        <p:attrNameLst>
                                          <p:attrName>style.visibility</p:attrName>
                                        </p:attrNameLst>
                                      </p:cBhvr>
                                      <p:to>
                                        <p:strVal val="visible"/>
                                      </p:to>
                                    </p:set>
                                    <p:animEffect transition="in" filter="fade">
                                      <p:cBhvr>
                                        <p:cTn id="18" dur="500"/>
                                        <p:tgtEl>
                                          <p:spTgt spid="19">
                                            <p:txEl>
                                              <p:pRg st="8" end="8"/>
                                            </p:txEl>
                                          </p:spTgt>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607286" y="504"/>
            <a:ext cx="3526071" cy="6858000"/>
          </a:xfrm>
          <a:prstGeom prst="rect">
            <a:avLst/>
          </a:prstGeom>
        </p:spPr>
      </p:pic>
      <p:pic>
        <p:nvPicPr>
          <p:cNvPr id="4" name="Picture 3"/>
          <p:cNvPicPr>
            <a:picLocks noChangeAspect="1"/>
          </p:cNvPicPr>
          <p:nvPr/>
        </p:nvPicPr>
        <p:blipFill>
          <a:blip r:embed="rId4"/>
          <a:stretch>
            <a:fillRect/>
          </a:stretch>
        </p:blipFill>
        <p:spPr>
          <a:xfrm>
            <a:off x="-3185" y="0"/>
            <a:ext cx="3526071" cy="6858000"/>
          </a:xfrm>
          <a:prstGeom prst="rect">
            <a:avLst/>
          </a:prstGeom>
        </p:spPr>
      </p:pic>
      <p:sp>
        <p:nvSpPr>
          <p:cNvPr id="5" name="Rectangle 4"/>
          <p:cNvSpPr/>
          <p:nvPr/>
        </p:nvSpPr>
        <p:spPr>
          <a:xfrm>
            <a:off x="0" y="0"/>
            <a:ext cx="9144000" cy="457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t>Licenced</a:t>
            </a:r>
            <a:r>
              <a:rPr lang="en-US" dirty="0" smtClean="0"/>
              <a:t> 							Drivers driving</a:t>
            </a:r>
            <a:endParaRPr lang="en-US" dirty="0"/>
          </a:p>
        </p:txBody>
      </p:sp>
      <p:sp>
        <p:nvSpPr>
          <p:cNvPr id="6" name="Rectangle 5"/>
          <p:cNvSpPr/>
          <p:nvPr/>
        </p:nvSpPr>
        <p:spPr>
          <a:xfrm>
            <a:off x="4495800" y="0"/>
            <a:ext cx="46482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504308" y="457200"/>
            <a:ext cx="181798" cy="5791200"/>
          </a:xfrm>
          <a:prstGeom prst="rect">
            <a:avLst/>
          </a:prstGeom>
          <a:no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1447800" y="457200"/>
            <a:ext cx="304800" cy="5791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380999" y="457200"/>
            <a:ext cx="139207" cy="5791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1286557" y="457200"/>
            <a:ext cx="152400" cy="5791200"/>
          </a:xfrm>
          <a:prstGeom prst="rect">
            <a:avLst/>
          </a:prstGeom>
          <a:no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a:off x="670207" y="457200"/>
            <a:ext cx="640786" cy="5791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TextBox 19"/>
          <p:cNvSpPr txBox="1"/>
          <p:nvPr/>
        </p:nvSpPr>
        <p:spPr>
          <a:xfrm>
            <a:off x="4953000" y="457200"/>
            <a:ext cx="3886200" cy="5016757"/>
          </a:xfrm>
          <a:prstGeom prst="rect">
            <a:avLst/>
          </a:prstGeom>
          <a:noFill/>
        </p:spPr>
        <p:txBody>
          <a:bodyPr wrap="square" rtlCol="0">
            <a:spAutoFit/>
          </a:bodyPr>
          <a:lstStyle/>
          <a:p>
            <a:r>
              <a:rPr lang="en-US" sz="3200" b="1" dirty="0" smtClean="0">
                <a:solidFill>
                  <a:srgbClr val="E1DFD1"/>
                </a:solidFill>
              </a:rPr>
              <a:t>Gender</a:t>
            </a:r>
          </a:p>
          <a:p>
            <a:endParaRPr lang="en-US" dirty="0" smtClean="0">
              <a:solidFill>
                <a:srgbClr val="E1DFD1"/>
              </a:solidFill>
            </a:endParaRPr>
          </a:p>
          <a:p>
            <a:endParaRPr lang="en-US" dirty="0" smtClean="0">
              <a:solidFill>
                <a:srgbClr val="E1DFD1"/>
              </a:solidFill>
            </a:endParaRPr>
          </a:p>
          <a:p>
            <a:endParaRPr lang="en-US" dirty="0">
              <a:solidFill>
                <a:srgbClr val="E1DFD1"/>
              </a:solidFill>
            </a:endParaRPr>
          </a:p>
          <a:p>
            <a:pPr marL="285750" indent="-285750">
              <a:buFontTx/>
              <a:buChar char="-"/>
            </a:pPr>
            <a:r>
              <a:rPr lang="en-US" sz="2400" dirty="0">
                <a:solidFill>
                  <a:srgbClr val="E1DFD1"/>
                </a:solidFill>
              </a:rPr>
              <a:t>Baby boomers </a:t>
            </a:r>
          </a:p>
          <a:p>
            <a:r>
              <a:rPr lang="en-US" sz="2400" dirty="0">
                <a:solidFill>
                  <a:srgbClr val="E1DFD1"/>
                </a:solidFill>
              </a:rPr>
              <a:t>(Born 1946-1964 – male!</a:t>
            </a:r>
            <a:r>
              <a:rPr lang="en-US" sz="2400" dirty="0" smtClean="0">
                <a:solidFill>
                  <a:srgbClr val="E1DFD1"/>
                </a:solidFill>
              </a:rPr>
              <a:t>)</a:t>
            </a:r>
          </a:p>
          <a:p>
            <a:endParaRPr lang="en-US" sz="2400" dirty="0">
              <a:solidFill>
                <a:srgbClr val="E1DFD1"/>
              </a:solidFill>
            </a:endParaRPr>
          </a:p>
          <a:p>
            <a:endParaRPr lang="en-US" dirty="0" smtClean="0">
              <a:solidFill>
                <a:srgbClr val="E1DFD1"/>
              </a:solidFill>
            </a:endParaRPr>
          </a:p>
          <a:p>
            <a:pPr marL="285750" indent="-285750">
              <a:buFontTx/>
              <a:buChar char="-"/>
            </a:pPr>
            <a:r>
              <a:rPr lang="en-US" sz="2400" dirty="0" smtClean="0">
                <a:solidFill>
                  <a:srgbClr val="E1DFD1"/>
                </a:solidFill>
              </a:rPr>
              <a:t>Pronounced historic cohort effects in </a:t>
            </a:r>
            <a:r>
              <a:rPr lang="en-US" sz="2400" dirty="0" err="1" smtClean="0">
                <a:solidFill>
                  <a:srgbClr val="E1DFD1"/>
                </a:solidFill>
              </a:rPr>
              <a:t>licence</a:t>
            </a:r>
            <a:r>
              <a:rPr lang="en-US" sz="2400" dirty="0" smtClean="0">
                <a:solidFill>
                  <a:srgbClr val="E1DFD1"/>
                </a:solidFill>
              </a:rPr>
              <a:t> uptake for women</a:t>
            </a:r>
          </a:p>
          <a:p>
            <a:pPr marL="285750" indent="-285750">
              <a:buFontTx/>
              <a:buChar char="-"/>
            </a:pPr>
            <a:endParaRPr lang="en-US" sz="2400" dirty="0">
              <a:solidFill>
                <a:srgbClr val="E1DFD1"/>
              </a:solidFill>
            </a:endParaRPr>
          </a:p>
          <a:p>
            <a:endParaRPr lang="en-US" sz="2400" dirty="0" smtClean="0">
              <a:solidFill>
                <a:srgbClr val="E1DFD1"/>
              </a:solidFill>
            </a:endParaRPr>
          </a:p>
          <a:p>
            <a:endParaRPr lang="en-US" sz="2400" dirty="0" smtClean="0">
              <a:solidFill>
                <a:srgbClr val="E1DFD1"/>
              </a:solidFill>
            </a:endParaRPr>
          </a:p>
        </p:txBody>
      </p:sp>
      <p:sp>
        <p:nvSpPr>
          <p:cNvPr id="3" name="Circular Arrow 2"/>
          <p:cNvSpPr/>
          <p:nvPr/>
        </p:nvSpPr>
        <p:spPr>
          <a:xfrm rot="10800000" flipH="1">
            <a:off x="457200" y="5879592"/>
            <a:ext cx="990600" cy="978408"/>
          </a:xfrm>
          <a:prstGeom prst="circularArrow">
            <a:avLst>
              <a:gd name="adj1" fmla="val 9564"/>
              <a:gd name="adj2" fmla="val 1142319"/>
              <a:gd name="adj3" fmla="val 21054786"/>
              <a:gd name="adj4" fmla="val 10374130"/>
              <a:gd name="adj5" fmla="val 12500"/>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051849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607286" y="504"/>
            <a:ext cx="3526071" cy="6858000"/>
          </a:xfrm>
          <a:prstGeom prst="rect">
            <a:avLst/>
          </a:prstGeom>
        </p:spPr>
      </p:pic>
      <p:pic>
        <p:nvPicPr>
          <p:cNvPr id="4" name="Picture 3"/>
          <p:cNvPicPr>
            <a:picLocks noChangeAspect="1"/>
          </p:cNvPicPr>
          <p:nvPr/>
        </p:nvPicPr>
        <p:blipFill>
          <a:blip r:embed="rId4"/>
          <a:stretch>
            <a:fillRect/>
          </a:stretch>
        </p:blipFill>
        <p:spPr>
          <a:xfrm>
            <a:off x="-3185" y="0"/>
            <a:ext cx="3526071" cy="6858000"/>
          </a:xfrm>
          <a:prstGeom prst="rect">
            <a:avLst/>
          </a:prstGeom>
        </p:spPr>
      </p:pic>
      <p:sp>
        <p:nvSpPr>
          <p:cNvPr id="5" name="Rectangle 4"/>
          <p:cNvSpPr/>
          <p:nvPr/>
        </p:nvSpPr>
        <p:spPr>
          <a:xfrm>
            <a:off x="0" y="0"/>
            <a:ext cx="9144000" cy="4572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t>Licenced</a:t>
            </a:r>
            <a:r>
              <a:rPr lang="en-US" dirty="0" smtClean="0"/>
              <a:t> 							Drivers driving</a:t>
            </a:r>
            <a:endParaRPr lang="en-US" dirty="0"/>
          </a:p>
        </p:txBody>
      </p:sp>
      <p:sp>
        <p:nvSpPr>
          <p:cNvPr id="6" name="Rectangle 5"/>
          <p:cNvSpPr/>
          <p:nvPr/>
        </p:nvSpPr>
        <p:spPr>
          <a:xfrm>
            <a:off x="4495800" y="0"/>
            <a:ext cx="46482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1752600" y="457200"/>
            <a:ext cx="165900" cy="5791200"/>
          </a:xfrm>
          <a:prstGeom prst="rect">
            <a:avLst/>
          </a:prstGeom>
          <a:no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504308" y="457200"/>
            <a:ext cx="181798" cy="5791200"/>
          </a:xfrm>
          <a:prstGeom prst="rect">
            <a:avLst/>
          </a:prstGeom>
          <a:no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1447800" y="457200"/>
            <a:ext cx="304800" cy="5791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2711686" y="457200"/>
            <a:ext cx="183914" cy="5791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380999" y="457200"/>
            <a:ext cx="139207" cy="5791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1918500" y="457200"/>
            <a:ext cx="640786" cy="5791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1286557" y="457200"/>
            <a:ext cx="152400" cy="5791200"/>
          </a:xfrm>
          <a:prstGeom prst="rect">
            <a:avLst/>
          </a:prstGeom>
          <a:no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2546092" y="457200"/>
            <a:ext cx="152400" cy="5791200"/>
          </a:xfrm>
          <a:prstGeom prst="rect">
            <a:avLst/>
          </a:prstGeom>
          <a:noFill/>
          <a:ln w="508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a:off x="670207" y="457200"/>
            <a:ext cx="640786" cy="5791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TextBox 19"/>
          <p:cNvSpPr txBox="1"/>
          <p:nvPr/>
        </p:nvSpPr>
        <p:spPr>
          <a:xfrm>
            <a:off x="4953000" y="457200"/>
            <a:ext cx="3886200" cy="3908762"/>
          </a:xfrm>
          <a:prstGeom prst="rect">
            <a:avLst/>
          </a:prstGeom>
          <a:noFill/>
        </p:spPr>
        <p:txBody>
          <a:bodyPr wrap="square" rtlCol="0">
            <a:spAutoFit/>
          </a:bodyPr>
          <a:lstStyle/>
          <a:p>
            <a:r>
              <a:rPr lang="en-US" sz="3200" b="1" dirty="0" smtClean="0">
                <a:solidFill>
                  <a:srgbClr val="E1DFD1"/>
                </a:solidFill>
              </a:rPr>
              <a:t>Gender</a:t>
            </a:r>
          </a:p>
          <a:p>
            <a:endParaRPr lang="en-US" dirty="0" smtClean="0">
              <a:solidFill>
                <a:srgbClr val="E1DFD1"/>
              </a:solidFill>
            </a:endParaRPr>
          </a:p>
          <a:p>
            <a:endParaRPr lang="en-US" dirty="0" smtClean="0">
              <a:solidFill>
                <a:srgbClr val="E1DFD1"/>
              </a:solidFill>
            </a:endParaRPr>
          </a:p>
          <a:p>
            <a:endParaRPr lang="en-US" dirty="0" smtClean="0">
              <a:solidFill>
                <a:srgbClr val="E1DFD1"/>
              </a:solidFill>
            </a:endParaRPr>
          </a:p>
          <a:p>
            <a:pPr marL="285750" indent="-285750">
              <a:buFontTx/>
              <a:buChar char="-"/>
            </a:pPr>
            <a:r>
              <a:rPr lang="en-US" sz="2400" dirty="0" smtClean="0">
                <a:solidFill>
                  <a:srgbClr val="E1DFD1"/>
                </a:solidFill>
              </a:rPr>
              <a:t>Change for men far less marked</a:t>
            </a:r>
          </a:p>
          <a:p>
            <a:endParaRPr lang="en-US" sz="2400" dirty="0" smtClean="0">
              <a:solidFill>
                <a:srgbClr val="E1DFD1"/>
              </a:solidFill>
            </a:endParaRPr>
          </a:p>
          <a:p>
            <a:endParaRPr lang="en-US" dirty="0" smtClean="0">
              <a:solidFill>
                <a:srgbClr val="E1DFD1"/>
              </a:solidFill>
            </a:endParaRPr>
          </a:p>
          <a:p>
            <a:pPr marL="285750" indent="-285750">
              <a:buFontTx/>
              <a:buChar char="-"/>
            </a:pPr>
            <a:endParaRPr lang="en-US" sz="2400" dirty="0">
              <a:solidFill>
                <a:srgbClr val="E1DFD1"/>
              </a:solidFill>
            </a:endParaRPr>
          </a:p>
          <a:p>
            <a:endParaRPr lang="en-US" sz="2400" dirty="0" smtClean="0">
              <a:solidFill>
                <a:srgbClr val="E1DFD1"/>
              </a:solidFill>
            </a:endParaRPr>
          </a:p>
          <a:p>
            <a:endParaRPr lang="en-US" sz="2400" dirty="0" smtClean="0">
              <a:solidFill>
                <a:srgbClr val="E1DFD1"/>
              </a:solidFill>
            </a:endParaRPr>
          </a:p>
        </p:txBody>
      </p:sp>
      <p:sp>
        <p:nvSpPr>
          <p:cNvPr id="18" name="Circular Arrow 17"/>
          <p:cNvSpPr/>
          <p:nvPr/>
        </p:nvSpPr>
        <p:spPr>
          <a:xfrm rot="10800000" flipH="1">
            <a:off x="457200" y="5879592"/>
            <a:ext cx="990600" cy="978408"/>
          </a:xfrm>
          <a:prstGeom prst="circularArrow">
            <a:avLst>
              <a:gd name="adj1" fmla="val 9564"/>
              <a:gd name="adj2" fmla="val 1142319"/>
              <a:gd name="adj3" fmla="val 21054786"/>
              <a:gd name="adj4" fmla="val 10374130"/>
              <a:gd name="adj5" fmla="val 12500"/>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 name="Circular Arrow 18"/>
          <p:cNvSpPr/>
          <p:nvPr/>
        </p:nvSpPr>
        <p:spPr>
          <a:xfrm rot="10800000" flipH="1">
            <a:off x="1752600" y="5879592"/>
            <a:ext cx="990600" cy="978408"/>
          </a:xfrm>
          <a:prstGeom prst="circularArrow">
            <a:avLst>
              <a:gd name="adj1" fmla="val 9564"/>
              <a:gd name="adj2" fmla="val 1142319"/>
              <a:gd name="adj3" fmla="val 21054786"/>
              <a:gd name="adj4" fmla="val 10374130"/>
              <a:gd name="adj5" fmla="val 12500"/>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578287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2_Advantage">
  <a:themeElements>
    <a:clrScheme name="Formal">
      <a:dk1>
        <a:srgbClr val="534239"/>
      </a:dk1>
      <a:lt1>
        <a:srgbClr val="FFFFFF"/>
      </a:lt1>
      <a:dk2>
        <a:srgbClr val="3D3A48"/>
      </a:dk2>
      <a:lt2>
        <a:srgbClr val="E1DFD1"/>
      </a:lt2>
      <a:accent1>
        <a:srgbClr val="907F76"/>
      </a:accent1>
      <a:accent2>
        <a:srgbClr val="A46645"/>
      </a:accent2>
      <a:accent3>
        <a:srgbClr val="CD9C47"/>
      </a:accent3>
      <a:accent4>
        <a:srgbClr val="9A92CD"/>
      </a:accent4>
      <a:accent5>
        <a:srgbClr val="7D639B"/>
      </a:accent5>
      <a:accent6>
        <a:srgbClr val="733678"/>
      </a:accent6>
      <a:hlink>
        <a:srgbClr val="A84914"/>
      </a:hlink>
      <a:folHlink>
        <a:srgbClr val="B25672"/>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6205</TotalTime>
  <Words>1204</Words>
  <Application>Microsoft Office PowerPoint</Application>
  <PresentationFormat>On-screen Show (4:3)</PresentationFormat>
  <Paragraphs>350</Paragraphs>
  <Slides>27</Slides>
  <Notes>25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2_Advantage</vt:lpstr>
      <vt:lpstr>Driving Licence Uptake &amp; Emerging Inequalities</vt:lpstr>
      <vt:lpstr>Overview</vt:lpstr>
      <vt:lpstr>PowerPoint Presentation</vt:lpstr>
      <vt:lpstr>PowerPoint Presentation</vt:lpstr>
      <vt:lpstr>Aim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Driving segregation: Driving licence uptake &amp; emerging inequalities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 Andrews presentation 14 June 2016</dc:title>
  <dc:creator>Valerie</dc:creator>
  <cp:lastModifiedBy>Julie Clark</cp:lastModifiedBy>
  <cp:revision>210</cp:revision>
  <cp:lastPrinted>2016-06-26T18:58:39Z</cp:lastPrinted>
  <dcterms:created xsi:type="dcterms:W3CDTF">2006-08-16T00:00:00Z</dcterms:created>
  <dcterms:modified xsi:type="dcterms:W3CDTF">2016-09-23T11:02:56Z</dcterms:modified>
</cp:coreProperties>
</file>