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6" r:id="rId9"/>
    <p:sldId id="268" r:id="rId10"/>
    <p:sldId id="269" r:id="rId11"/>
    <p:sldId id="267" r:id="rId12"/>
    <p:sldId id="270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Glasgow population</c:v>
          </c:tx>
          <c:spPr>
            <a:ln w="1905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Sheet1!$A$2:$A$27</c:f>
              <c:numCache>
                <c:formatCode>General</c:formatCode>
                <c:ptCount val="26"/>
                <c:pt idx="0">
                  <c:v>1500</c:v>
                </c:pt>
                <c:pt idx="1">
                  <c:v>1600</c:v>
                </c:pt>
                <c:pt idx="2">
                  <c:v>1707</c:v>
                </c:pt>
                <c:pt idx="3">
                  <c:v>1755</c:v>
                </c:pt>
                <c:pt idx="4">
                  <c:v>1801</c:v>
                </c:pt>
                <c:pt idx="5">
                  <c:v>1811</c:v>
                </c:pt>
                <c:pt idx="6">
                  <c:v>1821</c:v>
                </c:pt>
                <c:pt idx="7">
                  <c:v>1831</c:v>
                </c:pt>
                <c:pt idx="8">
                  <c:v>1841</c:v>
                </c:pt>
                <c:pt idx="9">
                  <c:v>1851</c:v>
                </c:pt>
                <c:pt idx="10">
                  <c:v>1861</c:v>
                </c:pt>
                <c:pt idx="11">
                  <c:v>1871</c:v>
                </c:pt>
                <c:pt idx="12">
                  <c:v>1881</c:v>
                </c:pt>
                <c:pt idx="13">
                  <c:v>1891</c:v>
                </c:pt>
                <c:pt idx="14">
                  <c:v>1901</c:v>
                </c:pt>
                <c:pt idx="15">
                  <c:v>1911</c:v>
                </c:pt>
                <c:pt idx="16">
                  <c:v>1921</c:v>
                </c:pt>
                <c:pt idx="17">
                  <c:v>1931</c:v>
                </c:pt>
                <c:pt idx="18">
                  <c:v>1939</c:v>
                </c:pt>
                <c:pt idx="19">
                  <c:v>1951</c:v>
                </c:pt>
                <c:pt idx="20">
                  <c:v>1961</c:v>
                </c:pt>
                <c:pt idx="21">
                  <c:v>1971</c:v>
                </c:pt>
                <c:pt idx="22">
                  <c:v>1981</c:v>
                </c:pt>
                <c:pt idx="23">
                  <c:v>1991</c:v>
                </c:pt>
                <c:pt idx="24">
                  <c:v>2001</c:v>
                </c:pt>
                <c:pt idx="25">
                  <c:v>2011</c:v>
                </c:pt>
              </c:numCache>
            </c:numRef>
          </c:xVal>
          <c:yVal>
            <c:numRef>
              <c:f>Sheet1!$B$2:$B$27</c:f>
              <c:numCache>
                <c:formatCode>#,##0</c:formatCode>
                <c:ptCount val="26"/>
                <c:pt idx="0">
                  <c:v>500000</c:v>
                </c:pt>
                <c:pt idx="1">
                  <c:v>800000</c:v>
                </c:pt>
                <c:pt idx="2">
                  <c:v>1000000</c:v>
                </c:pt>
                <c:pt idx="3">
                  <c:v>1265380</c:v>
                </c:pt>
                <c:pt idx="4">
                  <c:v>1608420</c:v>
                </c:pt>
                <c:pt idx="5">
                  <c:v>1805864</c:v>
                </c:pt>
                <c:pt idx="6">
                  <c:v>2091521</c:v>
                </c:pt>
                <c:pt idx="7">
                  <c:v>2364386</c:v>
                </c:pt>
                <c:pt idx="8">
                  <c:v>2620184</c:v>
                </c:pt>
                <c:pt idx="9">
                  <c:v>2888742</c:v>
                </c:pt>
                <c:pt idx="10">
                  <c:v>3062294</c:v>
                </c:pt>
                <c:pt idx="11">
                  <c:v>3360018</c:v>
                </c:pt>
                <c:pt idx="12">
                  <c:v>3735578</c:v>
                </c:pt>
                <c:pt idx="13">
                  <c:v>4025647</c:v>
                </c:pt>
                <c:pt idx="14">
                  <c:v>4472103</c:v>
                </c:pt>
                <c:pt idx="15">
                  <c:v>4760904</c:v>
                </c:pt>
                <c:pt idx="16">
                  <c:v>4882407</c:v>
                </c:pt>
                <c:pt idx="17">
                  <c:v>4842989</c:v>
                </c:pt>
                <c:pt idx="18">
                  <c:v>5006700</c:v>
                </c:pt>
                <c:pt idx="19">
                  <c:v>5095969</c:v>
                </c:pt>
                <c:pt idx="20">
                  <c:v>5179000</c:v>
                </c:pt>
                <c:pt idx="21">
                  <c:v>5229000</c:v>
                </c:pt>
                <c:pt idx="22">
                  <c:v>5035000</c:v>
                </c:pt>
                <c:pt idx="23">
                  <c:v>5083000</c:v>
                </c:pt>
                <c:pt idx="24">
                  <c:v>5062000</c:v>
                </c:pt>
                <c:pt idx="25">
                  <c:v>5295000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2800288"/>
        <c:axId val="461464096"/>
      </c:scatterChart>
      <c:valAx>
        <c:axId val="452800288"/>
        <c:scaling>
          <c:orientation val="minMax"/>
          <c:max val="2011"/>
          <c:min val="180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61464096"/>
        <c:crosses val="autoZero"/>
        <c:crossBetween val="midCat"/>
      </c:valAx>
      <c:valAx>
        <c:axId val="461464096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800288"/>
        <c:crosses val="max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FFFFF">
        <a:alpha val="0"/>
      </a:srgb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7373-92B9-429A-8B30-605D6D771C2B}" type="datetimeFigureOut">
              <a:rPr lang="en-GB" smtClean="0"/>
              <a:t>20/06/2016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BA0D-7FD4-4B8A-BB8B-355C41266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64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7373-92B9-429A-8B30-605D6D771C2B}" type="datetimeFigureOut">
              <a:rPr lang="en-GB" smtClean="0"/>
              <a:t>20/06/2016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BA0D-7FD4-4B8A-BB8B-355C41266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85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7373-92B9-429A-8B30-605D6D771C2B}" type="datetimeFigureOut">
              <a:rPr lang="en-GB" smtClean="0"/>
              <a:t>20/06/2016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BA0D-7FD4-4B8A-BB8B-355C41266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08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7373-92B9-429A-8B30-605D6D771C2B}" type="datetimeFigureOut">
              <a:rPr lang="en-GB" smtClean="0"/>
              <a:t>20/06/2016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BA0D-7FD4-4B8A-BB8B-355C41266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53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7373-92B9-429A-8B30-605D6D771C2B}" type="datetimeFigureOut">
              <a:rPr lang="en-GB" smtClean="0"/>
              <a:t>20/06/2016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BA0D-7FD4-4B8A-BB8B-355C41266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93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7373-92B9-429A-8B30-605D6D771C2B}" type="datetimeFigureOut">
              <a:rPr lang="en-GB" smtClean="0"/>
              <a:t>20/06/2016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BA0D-7FD4-4B8A-BB8B-355C41266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73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7373-92B9-429A-8B30-605D6D771C2B}" type="datetimeFigureOut">
              <a:rPr lang="en-GB" smtClean="0"/>
              <a:t>20/06/2016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BA0D-7FD4-4B8A-BB8B-355C41266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17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7373-92B9-429A-8B30-605D6D771C2B}" type="datetimeFigureOut">
              <a:rPr lang="en-GB" smtClean="0"/>
              <a:t>20/06/2016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BA0D-7FD4-4B8A-BB8B-355C41266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79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7373-92B9-429A-8B30-605D6D771C2B}" type="datetimeFigureOut">
              <a:rPr lang="en-GB" smtClean="0"/>
              <a:t>20/06/2016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BA0D-7FD4-4B8A-BB8B-355C41266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50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7373-92B9-429A-8B30-605D6D771C2B}" type="datetimeFigureOut">
              <a:rPr lang="en-GB" smtClean="0"/>
              <a:t>20/06/2016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BA0D-7FD4-4B8A-BB8B-355C41266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71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7373-92B9-429A-8B30-605D6D771C2B}" type="datetimeFigureOut">
              <a:rPr lang="en-GB" smtClean="0"/>
              <a:t>20/06/2016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BA0D-7FD4-4B8A-BB8B-355C41266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04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67373-92B9-429A-8B30-605D6D771C2B}" type="datetimeFigureOut">
              <a:rPr lang="en-GB" smtClean="0"/>
              <a:t>20/06/2016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0BA0D-7FD4-4B8A-BB8B-355C41266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99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Diversity and change in Glasgow’s Social and Built Environment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Dr Jonathan Minton</a:t>
            </a:r>
          </a:p>
          <a:p>
            <a:r>
              <a:rPr lang="en-GB" dirty="0" smtClean="0"/>
              <a:t>AQMEN Research Fellow</a:t>
            </a:r>
          </a:p>
          <a:p>
            <a:r>
              <a:rPr lang="en-GB" dirty="0" smtClean="0"/>
              <a:t>University of Glasgow</a:t>
            </a:r>
          </a:p>
          <a:p>
            <a:endParaRPr lang="en-GB" dirty="0"/>
          </a:p>
          <a:p>
            <a:r>
              <a:rPr lang="en-GB" dirty="0" smtClean="0"/>
              <a:t>Jonathan.Minton@Glasgow.ac.uk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285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Theories – Housing and urban design</a:t>
            </a:r>
            <a:endParaRPr lang="en-GB" dirty="0"/>
          </a:p>
        </p:txBody>
      </p:sp>
      <p:pic>
        <p:nvPicPr>
          <p:cNvPr id="4" name="Picture 12" descr="Townhead Stage 1 Ae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4"/>
            <a:ext cx="5105537" cy="364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haring X Tunnel Construction Gallery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737" y="1825623"/>
            <a:ext cx="5503516" cy="364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43737" y="57282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mtClean="0"/>
              <a:t>http://www.glasgows-motorways.co.uk/the-m8-motorway/4588285335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74126" y="5652825"/>
            <a:ext cx="52336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http://www.glasgows-motorways.co.uk/timeline/4591549029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3077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Theories – Housing and Urban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 descr="https://upload.wikimedia.org/wikipedia/commons/a/ab/Dudley_Drive_-_geograph.org.uk_-_5801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72761"/>
            <a:ext cx="4851475" cy="39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-7007342" y="4086300"/>
            <a:ext cx="69234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https://en.wikipedia.org/wiki/Housing_in_Glasgow</a:t>
            </a:r>
            <a:endParaRPr lang="en-GB" dirty="0"/>
          </a:p>
        </p:txBody>
      </p:sp>
      <p:pic>
        <p:nvPicPr>
          <p:cNvPr id="5124" name="Picture 4" descr="High_Street_tenements,_Glasgow.JPG (2436×1909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198" y="1938581"/>
            <a:ext cx="5044602" cy="395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261572" y="6311900"/>
            <a:ext cx="5092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mtClean="0"/>
              <a:t>https://en.wikipedia.org/wiki/High_Street,_Glasgow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38200" y="6324099"/>
            <a:ext cx="4976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https://en.wikipedia.org/wiki/Housing_in_Glasgow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439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624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Theories – Network effects and functional geographies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3343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Theories – Relationship between the physical, the social, and the economic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248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– Diversity as entropy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299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– Data and variables used 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043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caveats/warnings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tend to work from </a:t>
            </a:r>
            <a:r>
              <a:rPr lang="en-GB" b="1" dirty="0" smtClean="0"/>
              <a:t>data to theory</a:t>
            </a:r>
          </a:p>
          <a:p>
            <a:r>
              <a:rPr lang="en-GB" dirty="0" smtClean="0"/>
              <a:t>I </a:t>
            </a:r>
            <a:r>
              <a:rPr lang="en-GB" sz="4000" dirty="0" smtClean="0">
                <a:solidFill>
                  <a:srgbClr val="FF0000"/>
                </a:solidFill>
                <a:latin typeface="Brush Script MT" panose="03060802040406070304" pitchFamily="66" charset="0"/>
              </a:rPr>
              <a:t>won’t</a:t>
            </a:r>
            <a:r>
              <a:rPr lang="en-GB" dirty="0" smtClean="0"/>
              <a:t> try to ‘prove’ anything</a:t>
            </a:r>
          </a:p>
          <a:p>
            <a:r>
              <a:rPr lang="en-GB" dirty="0" smtClean="0"/>
              <a:t>And I </a:t>
            </a:r>
            <a:r>
              <a:rPr lang="en-GB" sz="4000" dirty="0">
                <a:solidFill>
                  <a:srgbClr val="FF0000"/>
                </a:solidFill>
                <a:latin typeface="Brush Script MT" panose="03060802040406070304" pitchFamily="66" charset="0"/>
              </a:rPr>
              <a:t>will</a:t>
            </a:r>
            <a:r>
              <a:rPr lang="en-GB" dirty="0" smtClean="0"/>
              <a:t> speculate.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468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Presentation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Background</a:t>
            </a:r>
          </a:p>
          <a:p>
            <a:pPr lvl="1"/>
            <a:r>
              <a:rPr lang="en-GB" dirty="0" smtClean="0"/>
              <a:t>History of Greater Glasgow (GG) </a:t>
            </a:r>
          </a:p>
          <a:p>
            <a:pPr lvl="1"/>
            <a:r>
              <a:rPr lang="en-GB" dirty="0" smtClean="0"/>
              <a:t>Recent change in GG, rest of Scotland, rest of the UK</a:t>
            </a:r>
          </a:p>
          <a:p>
            <a:r>
              <a:rPr lang="en-GB" dirty="0" smtClean="0"/>
              <a:t>Theories</a:t>
            </a:r>
          </a:p>
          <a:p>
            <a:pPr lvl="1"/>
            <a:r>
              <a:rPr lang="en-GB" dirty="0" smtClean="0"/>
              <a:t>Urbanisation and suburbanisation</a:t>
            </a:r>
          </a:p>
          <a:p>
            <a:pPr lvl="1"/>
            <a:r>
              <a:rPr lang="en-GB" dirty="0" smtClean="0"/>
              <a:t>Network effects and functional geographies</a:t>
            </a:r>
          </a:p>
          <a:p>
            <a:pPr lvl="1"/>
            <a:r>
              <a:rPr lang="en-GB" dirty="0" smtClean="0"/>
              <a:t>Relationship between the physical, the social, and the economic</a:t>
            </a:r>
          </a:p>
          <a:p>
            <a:r>
              <a:rPr lang="en-GB" dirty="0" smtClean="0"/>
              <a:t>Methods</a:t>
            </a:r>
          </a:p>
          <a:p>
            <a:pPr lvl="1"/>
            <a:r>
              <a:rPr lang="en-GB" dirty="0" smtClean="0"/>
              <a:t>Diversity as entropy</a:t>
            </a:r>
          </a:p>
          <a:p>
            <a:pPr lvl="1"/>
            <a:r>
              <a:rPr lang="en-GB" dirty="0" smtClean="0"/>
              <a:t>Data and variables used</a:t>
            </a:r>
          </a:p>
          <a:p>
            <a:pPr lvl="1"/>
            <a:r>
              <a:rPr lang="en-GB" dirty="0" smtClean="0"/>
              <a:t>Definition of Greater Glasgow</a:t>
            </a:r>
          </a:p>
          <a:p>
            <a:pPr lvl="1"/>
            <a:r>
              <a:rPr lang="en-GB" dirty="0" smtClean="0"/>
              <a:t>Analyses performed</a:t>
            </a:r>
          </a:p>
          <a:p>
            <a:r>
              <a:rPr lang="en-GB" dirty="0" smtClean="0"/>
              <a:t>Results</a:t>
            </a:r>
          </a:p>
          <a:p>
            <a:pPr lvl="1"/>
            <a:r>
              <a:rPr lang="en-GB" dirty="0" smtClean="0"/>
              <a:t>Glasgow in Scottish context</a:t>
            </a:r>
          </a:p>
          <a:p>
            <a:pPr lvl="1"/>
            <a:r>
              <a:rPr lang="en-GB" dirty="0" smtClean="0"/>
              <a:t>Diversities within Glasgow</a:t>
            </a:r>
          </a:p>
          <a:p>
            <a:r>
              <a:rPr lang="en-GB" dirty="0" smtClean="0"/>
              <a:t>Discussion</a:t>
            </a:r>
          </a:p>
          <a:p>
            <a:pPr lvl="1"/>
            <a:r>
              <a:rPr lang="en-GB" dirty="0" smtClean="0"/>
              <a:t>Initial interpretations</a:t>
            </a:r>
          </a:p>
          <a:p>
            <a:pPr lvl="1"/>
            <a:r>
              <a:rPr lang="en-GB" dirty="0" smtClean="0"/>
              <a:t>Limitations</a:t>
            </a:r>
          </a:p>
          <a:p>
            <a:pPr lvl="1"/>
            <a:r>
              <a:rPr lang="en-GB" dirty="0" smtClean="0"/>
              <a:t>Further analyses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131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– History of Greater Glasgow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1026" name="Picture 2" descr="Glasgow pop 1801 201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" t="1794" r="993" b="1669"/>
          <a:stretch/>
        </p:blipFill>
        <p:spPr bwMode="auto">
          <a:xfrm>
            <a:off x="1564257" y="1155498"/>
            <a:ext cx="8097329" cy="487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120717"/>
            <a:ext cx="10831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http://www.understandingglasgow.com/indicators/population/trends/historic_population_trend</a:t>
            </a:r>
            <a:endParaRPr lang="en-GB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8376338"/>
              </p:ext>
            </p:extLst>
          </p:nvPr>
        </p:nvGraphicFramePr>
        <p:xfrm>
          <a:off x="2070340" y="1812491"/>
          <a:ext cx="8108830" cy="4044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6384537"/>
            <a:ext cx="5450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https://en.wikipedia.org/wiki/Demography_of_Scotland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6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GB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Background – Recent change in GG, rest of Scotland, rest of the UK </a:t>
            </a:r>
          </a:p>
        </p:txBody>
      </p:sp>
      <p:pic>
        <p:nvPicPr>
          <p:cNvPr id="2050" name="Picture 2" descr="https://upload.wikimedia.org/wikipedia/commons/thumb/a/a1/Born_In_England_2011_Census_Scotland.png/800px-Born_In_England_2011_Census_Scotla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825626"/>
            <a:ext cx="2940170" cy="436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b/bd/Catholicism_in_Scotland_in_the_2011_census.png/800px-Catholicism_in_Scotland_in_the_2011_cens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5" y="1825625"/>
            <a:ext cx="2932682" cy="435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57390" y="6311900"/>
            <a:ext cx="5450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https://en.wikipedia.org/wiki/Demography_of_Scotland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885734" y="1889986"/>
            <a:ext cx="856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English</a:t>
            </a:r>
          </a:p>
          <a:p>
            <a:r>
              <a:rPr lang="en-GB" b="1" dirty="0" smtClean="0"/>
              <a:t>Born</a:t>
            </a:r>
            <a:endParaRPr lang="en-GB" b="1" dirty="0"/>
          </a:p>
        </p:txBody>
      </p:sp>
      <p:sp>
        <p:nvSpPr>
          <p:cNvPr id="8" name="Rectangle 7"/>
          <p:cNvSpPr/>
          <p:nvPr/>
        </p:nvSpPr>
        <p:spPr>
          <a:xfrm>
            <a:off x="5401683" y="1889985"/>
            <a:ext cx="9535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Roman</a:t>
            </a:r>
          </a:p>
          <a:p>
            <a:r>
              <a:rPr lang="en-GB" b="1" dirty="0" smtClean="0"/>
              <a:t>Catholic</a:t>
            </a:r>
            <a:endParaRPr lang="en-GB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1" t="2618" r="9419" b="3256"/>
          <a:stretch/>
        </p:blipFill>
        <p:spPr>
          <a:xfrm>
            <a:off x="8495651" y="1889985"/>
            <a:ext cx="2537534" cy="442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52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40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Theories – urbanisation and suburbanisation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571" y="1428810"/>
            <a:ext cx="5146032" cy="51460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1" t="2618" r="9419" b="3256"/>
          <a:stretch/>
        </p:blipFill>
        <p:spPr>
          <a:xfrm>
            <a:off x="273839" y="1346542"/>
            <a:ext cx="3000281" cy="5228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373" y="1428810"/>
            <a:ext cx="2940945" cy="51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7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Theories – Housing and urban design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6" t="28224" r="35181" b="17456"/>
          <a:stretch/>
        </p:blipFill>
        <p:spPr>
          <a:xfrm>
            <a:off x="838199" y="1621765"/>
            <a:ext cx="4423913" cy="3607595"/>
          </a:xfrm>
        </p:spPr>
      </p:pic>
      <p:sp>
        <p:nvSpPr>
          <p:cNvPr id="5" name="Rectangle 4"/>
          <p:cNvSpPr/>
          <p:nvPr/>
        </p:nvSpPr>
        <p:spPr>
          <a:xfrm>
            <a:off x="677839" y="5745994"/>
            <a:ext cx="4744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https://en.wikipedia.org/wiki/Hutchesontown_C</a:t>
            </a:r>
            <a:endParaRPr lang="en-GB" dirty="0"/>
          </a:p>
        </p:txBody>
      </p:sp>
      <p:pic>
        <p:nvPicPr>
          <p:cNvPr id="3074" name="Picture 2" descr="http://i612.photobucket.com/albums/tt205/sreapadair/img12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472" y="1621765"/>
            <a:ext cx="6055606" cy="360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422471" y="57459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http://urbanglasgow.co.uk/archive/glasgow-in-the-1970s-clyde-to-townhead__o_t__t_1281.html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045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Theories – Housing and urban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 descr="http://2.bp.blogspot.com/-Wq0oOZOybm0/UmUyamJBzII/AAAAAAAAAL8/vDut4uA1cN8/s1600/Lorategi-hiriaren_diagrama_19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411" y="1814512"/>
            <a:ext cx="3228975" cy="436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4208" y="6176963"/>
            <a:ext cx="641104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/>
              <a:t>http://carissaevd-urbandesstudies.blogspot.co.uk/2013/10/history-of-urban-design-and-urban.html</a:t>
            </a:r>
            <a:endParaRPr lang="en-GB" sz="1100" dirty="0"/>
          </a:p>
        </p:txBody>
      </p:sp>
      <p:pic>
        <p:nvPicPr>
          <p:cNvPr id="6150" name="Picture 6" descr="http://2.bp.blogspot.com/-7bXPzarvziY/UmVW6BtoE5I/AAAAAAAAANA/huaS9ZMLoh4/s1600/51fae7dbe8e44ea2b0000015_ad-classics-ville-radieuse-le-corbusier_le_corbusier_ville_radieus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940" y="1837366"/>
            <a:ext cx="2685623" cy="435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99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237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Brush Script MT</vt:lpstr>
      <vt:lpstr>Calibri</vt:lpstr>
      <vt:lpstr>Calibri Light</vt:lpstr>
      <vt:lpstr>Office Theme</vt:lpstr>
      <vt:lpstr>Diversity and change in Glasgow’s Social and Built Environment</vt:lpstr>
      <vt:lpstr>Some caveats/warnings</vt:lpstr>
      <vt:lpstr>Presentation Structure</vt:lpstr>
      <vt:lpstr>Background – History of Greater Glasgow </vt:lpstr>
      <vt:lpstr>Background – Recent change in GG, rest of Scotland, rest of the UK </vt:lpstr>
      <vt:lpstr>PowerPoint Presentation</vt:lpstr>
      <vt:lpstr>Theories – urbanisation and suburbanisation</vt:lpstr>
      <vt:lpstr>Theories – Housing and urban design</vt:lpstr>
      <vt:lpstr>Theories – Housing and urban design</vt:lpstr>
      <vt:lpstr>Theories – Housing and urban design</vt:lpstr>
      <vt:lpstr>Theories – Housing and Urban Design</vt:lpstr>
      <vt:lpstr>PowerPoint Presentation</vt:lpstr>
      <vt:lpstr>Theories – Network effects and functional geographies</vt:lpstr>
      <vt:lpstr>Theories – Relationship between the physical, the social, and the economic </vt:lpstr>
      <vt:lpstr>Methods – Diversity as entropy</vt:lpstr>
      <vt:lpstr>Methods – Data and variables used  </vt:lpstr>
    </vt:vector>
  </TitlesOfParts>
  <Company>University of Glasgow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Diversity and change in Glasgow’s Social and Built Environment</dc:title>
  <dc:creator>Jonathan Minton</dc:creator>
  <cp:lastModifiedBy>Jonathan Minton</cp:lastModifiedBy>
  <cp:revision>10</cp:revision>
  <dcterms:created xsi:type="dcterms:W3CDTF">2016-06-20T14:43:25Z</dcterms:created>
  <dcterms:modified xsi:type="dcterms:W3CDTF">2016-06-20T16:05:55Z</dcterms:modified>
</cp:coreProperties>
</file>