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9646-0CA1-4FDB-9192-A8D06AB59D33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8CB1-F4FE-4CDA-934B-5A8AD2D332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33727555" TargetMode="External"/><Relationship Id="rId2" Type="http://schemas.openxmlformats.org/officeDocument/2006/relationships/hyperlink" Target="http://www.jstatsoft.org/v59/i10/pa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nathan.minton@glasgow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arvanownership_2001.csv" TargetMode="External"/><Relationship Id="rId2" Type="http://schemas.openxmlformats.org/officeDocument/2006/relationships/hyperlink" Target="KS17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arandvanownership_datazones_2001_and_2011.csv" TargetMode="External"/><Relationship Id="rId5" Type="http://schemas.openxmlformats.org/officeDocument/2006/relationships/hyperlink" Target="carvanownership_2011.csv" TargetMode="External"/><Relationship Id="rId4" Type="http://schemas.openxmlformats.org/officeDocument/2006/relationships/hyperlink" Target="KS404SC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arandvanownership_datazones_2001_and_2011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Cleaning and Tidying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Derived variables: ‘summary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Summary variables reduce the size (number of rows) of the data</a:t>
            </a:r>
          </a:p>
          <a:p>
            <a:r>
              <a:rPr lang="en-GB" dirty="0" smtClean="0"/>
              <a:t>What is the example above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451928"/>
        </p:xfrm>
        <a:graphic>
          <a:graphicData uri="http://schemas.openxmlformats.org/drawingml/2006/table">
            <a:tbl>
              <a:tblPr/>
              <a:tblGrid>
                <a:gridCol w="1944216"/>
                <a:gridCol w="1224136"/>
                <a:gridCol w="2160240"/>
                <a:gridCol w="2448271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 by LA and 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data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Excel</a:t>
            </a:r>
          </a:p>
          <a:p>
            <a:pPr lvl="1"/>
            <a:r>
              <a:rPr lang="en-GB" dirty="0" smtClean="0"/>
              <a:t>Tidying: concatenate, split, remove white space, delete empty rows and columns</a:t>
            </a:r>
          </a:p>
          <a:p>
            <a:pPr lvl="1"/>
            <a:r>
              <a:rPr lang="en-GB" dirty="0" smtClean="0"/>
              <a:t>Window functions: adding new columns with formula (sum, average, if statements)</a:t>
            </a:r>
          </a:p>
          <a:p>
            <a:pPr lvl="1"/>
            <a:r>
              <a:rPr lang="en-GB" dirty="0" smtClean="0"/>
              <a:t>Summary functions: pivot-tables</a:t>
            </a:r>
          </a:p>
          <a:p>
            <a:pPr lvl="1"/>
            <a:r>
              <a:rPr lang="en-GB" dirty="0" smtClean="0"/>
              <a:t>Merging: </a:t>
            </a:r>
            <a:r>
              <a:rPr lang="en-GB" dirty="0" err="1" smtClean="0"/>
              <a:t>vlookup</a:t>
            </a:r>
            <a:r>
              <a:rPr lang="en-GB" dirty="0" smtClean="0"/>
              <a:t> etc</a:t>
            </a:r>
          </a:p>
          <a:p>
            <a:endParaRPr lang="en-GB" dirty="0" smtClean="0"/>
          </a:p>
          <a:p>
            <a:r>
              <a:rPr lang="en-GB" dirty="0" smtClean="0"/>
              <a:t>SPSS</a:t>
            </a:r>
          </a:p>
          <a:p>
            <a:pPr lvl="1"/>
            <a:r>
              <a:rPr lang="en-GB" dirty="0" smtClean="0"/>
              <a:t>Merge, recode, summarise, etc</a:t>
            </a:r>
          </a:p>
          <a:p>
            <a:pPr lvl="1"/>
            <a:r>
              <a:rPr lang="en-GB" dirty="0" smtClean="0"/>
              <a:t>Use the GUI but then look at the formulae</a:t>
            </a:r>
          </a:p>
          <a:p>
            <a:endParaRPr lang="en-GB" dirty="0" smtClean="0"/>
          </a:p>
          <a:p>
            <a:r>
              <a:rPr lang="en-GB" dirty="0" smtClean="0"/>
              <a:t>Many approaches, software, tools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most important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clear idea of what you want to achieve</a:t>
            </a:r>
          </a:p>
          <a:p>
            <a:pPr lvl="1"/>
            <a:r>
              <a:rPr lang="en-GB" dirty="0" smtClean="0"/>
              <a:t>Tidy data principles, ‘target forms’</a:t>
            </a:r>
          </a:p>
          <a:p>
            <a:endParaRPr lang="en-GB" dirty="0" smtClean="0"/>
          </a:p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Substantive interest in the phenomena you want to investigate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viewing and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Hadley Wickham, ‘Tidy Data’</a:t>
            </a:r>
          </a:p>
          <a:p>
            <a:pPr lvl="1"/>
            <a:r>
              <a:rPr lang="en-GB" dirty="0" smtClean="0">
                <a:hlinkClick r:id="rId2"/>
              </a:rPr>
              <a:t>http://www.jstatsoft.org/v59/i10/paper</a:t>
            </a:r>
            <a:endParaRPr lang="en-GB" dirty="0" smtClean="0"/>
          </a:p>
          <a:p>
            <a:pPr lvl="1"/>
            <a:r>
              <a:rPr lang="en-GB" dirty="0" smtClean="0"/>
              <a:t>Focus on the examples, not the methods/case study described later.</a:t>
            </a:r>
          </a:p>
          <a:p>
            <a:pPr lvl="1"/>
            <a:endParaRPr lang="en-GB" dirty="0"/>
          </a:p>
          <a:p>
            <a:r>
              <a:rPr lang="en-GB" dirty="0" smtClean="0"/>
              <a:t>Hadley Wickham’s Presentation</a:t>
            </a:r>
          </a:p>
          <a:p>
            <a:pPr lvl="1"/>
            <a:r>
              <a:rPr lang="en-GB" dirty="0" smtClean="0">
                <a:hlinkClick r:id="rId3"/>
              </a:rPr>
              <a:t>https://vimeo.com/33727555</a:t>
            </a:r>
            <a:endParaRPr lang="en-GB" dirty="0" smtClean="0"/>
          </a:p>
          <a:p>
            <a:pPr lvl="1"/>
            <a:r>
              <a:rPr lang="en-GB" dirty="0" smtClean="0"/>
              <a:t>Again, focus on the examples</a:t>
            </a:r>
          </a:p>
          <a:p>
            <a:pPr lvl="1"/>
            <a:endParaRPr lang="en-GB" dirty="0"/>
          </a:p>
          <a:p>
            <a:r>
              <a:rPr lang="en-GB" dirty="0" smtClean="0"/>
              <a:t>For more information, contact me: </a:t>
            </a:r>
          </a:p>
          <a:p>
            <a:pPr lvl="1"/>
            <a:r>
              <a:rPr lang="en-GB" dirty="0" smtClean="0">
                <a:hlinkClick r:id="rId4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Pipes and porcelin: Plumbing and architecture</a:t>
            </a:r>
          </a:p>
          <a:p>
            <a:r>
              <a:rPr lang="en-GB" dirty="0" smtClean="0"/>
              <a:t>Research as plumbing</a:t>
            </a:r>
          </a:p>
          <a:p>
            <a:r>
              <a:rPr lang="en-GB" dirty="0" smtClean="0"/>
              <a:t>Information for humans, data for computers</a:t>
            </a:r>
          </a:p>
          <a:p>
            <a:r>
              <a:rPr lang="en-GB" dirty="0" smtClean="0"/>
              <a:t>Tidy data concepts and ideas</a:t>
            </a:r>
          </a:p>
          <a:p>
            <a:pPr lvl="1"/>
            <a:r>
              <a:rPr lang="en-GB" dirty="0" smtClean="0"/>
              <a:t>The target structure</a:t>
            </a:r>
          </a:p>
          <a:p>
            <a:r>
              <a:rPr lang="en-GB" dirty="0" smtClean="0"/>
              <a:t>‘Messy data’ examples</a:t>
            </a:r>
          </a:p>
          <a:p>
            <a:r>
              <a:rPr lang="en-GB" dirty="0" smtClean="0"/>
              <a:t>Tools for data tidying</a:t>
            </a:r>
          </a:p>
          <a:p>
            <a:r>
              <a:rPr lang="en-GB" dirty="0" smtClean="0"/>
              <a:t>Further reading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 and porcelin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GB" dirty="0" smtClean="0"/>
              <a:t>What are your needs as a user?</a:t>
            </a:r>
          </a:p>
          <a:p>
            <a:r>
              <a:rPr lang="en-GB" dirty="0" smtClean="0"/>
              <a:t>What needs to happen to meet your needs?</a:t>
            </a:r>
          </a:p>
          <a:p>
            <a:r>
              <a:rPr lang="en-GB" dirty="0" smtClean="0"/>
              <a:t>What can go wrong? How are problems fixed?</a:t>
            </a:r>
            <a:endParaRPr lang="en-GB" dirty="0"/>
          </a:p>
        </p:txBody>
      </p:sp>
      <p:pic>
        <p:nvPicPr>
          <p:cNvPr id="1026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Academic Research is </a:t>
            </a:r>
            <a:br>
              <a:rPr lang="en-GB" dirty="0" smtClean="0"/>
            </a:br>
            <a:r>
              <a:rPr lang="en-GB" dirty="0" smtClean="0"/>
              <a:t>architecture AND plumbing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84536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90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Essay Writing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Qualitative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Quantitative Research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Architecture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Answering the research</a:t>
                      </a:r>
                      <a:r>
                        <a:rPr lang="en-GB" sz="1400" baseline="0" dirty="0" smtClean="0"/>
                        <a:t> question</a:t>
                      </a:r>
                      <a:endParaRPr lang="en-GB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Understanding theoretical framework</a:t>
                      </a:r>
                    </a:p>
                    <a:p>
                      <a:r>
                        <a:rPr lang="en-GB" dirty="0" smtClean="0"/>
                        <a:t>Thinking</a:t>
                      </a:r>
                      <a:r>
                        <a:rPr lang="en-GB" baseline="0" dirty="0" smtClean="0"/>
                        <a:t> about methodology</a:t>
                      </a:r>
                    </a:p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Operationalising</a:t>
                      </a:r>
                    </a:p>
                    <a:p>
                      <a:r>
                        <a:rPr lang="en-GB" dirty="0" smtClean="0"/>
                        <a:t>Choosing statistical</a:t>
                      </a:r>
                      <a:r>
                        <a:rPr lang="en-GB" baseline="0" dirty="0" smtClean="0"/>
                        <a:t> tests</a:t>
                      </a:r>
                    </a:p>
                    <a:p>
                      <a:endParaRPr lang="en-GB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4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/>
                        <a:t>Plumbing</a:t>
                      </a:r>
                      <a:endParaRPr lang="en-GB" sz="2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Writing the title</a:t>
                      </a:r>
                    </a:p>
                    <a:p>
                      <a:r>
                        <a:rPr lang="en-GB" dirty="0" smtClean="0"/>
                        <a:t>Reading</a:t>
                      </a:r>
                    </a:p>
                    <a:p>
                      <a:r>
                        <a:rPr lang="en-GB" dirty="0" smtClean="0"/>
                        <a:t>Grammar</a:t>
                      </a:r>
                    </a:p>
                    <a:p>
                      <a:r>
                        <a:rPr lang="en-GB" dirty="0" smtClean="0"/>
                        <a:t>Defining the search</a:t>
                      </a:r>
                    </a:p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Scheduling interviews</a:t>
                      </a:r>
                    </a:p>
                    <a:p>
                      <a:r>
                        <a:rPr lang="en-GB" dirty="0" smtClean="0"/>
                        <a:t>Filing ethics</a:t>
                      </a:r>
                      <a:r>
                        <a:rPr lang="en-GB" baseline="0" dirty="0" smtClean="0"/>
                        <a:t> forms</a:t>
                      </a:r>
                    </a:p>
                    <a:p>
                      <a:r>
                        <a:rPr lang="en-GB" baseline="0" dirty="0" smtClean="0"/>
                        <a:t>Travel?</a:t>
                      </a:r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 the data</a:t>
                      </a:r>
                    </a:p>
                    <a:p>
                      <a:r>
                        <a:rPr lang="en-GB" dirty="0" smtClean="0"/>
                        <a:t>Understanding</a:t>
                      </a:r>
                      <a:r>
                        <a:rPr lang="en-GB" baseline="0" dirty="0" smtClean="0"/>
                        <a:t> the software</a:t>
                      </a:r>
                    </a:p>
                    <a:p>
                      <a:endParaRPr lang="en-GB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and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People want </a:t>
            </a:r>
            <a:r>
              <a:rPr lang="en-GB" sz="3200" i="1" dirty="0" smtClean="0">
                <a:solidFill>
                  <a:srgbClr val="0070C0"/>
                </a:solidFill>
              </a:rPr>
              <a:t>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GB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gradcmu.net/wp-content/uploads/2012/08/Bathroom-Sink-Pede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4139952" cy="4608512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6948264" y="2204864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3848" y="2492896"/>
            <a:ext cx="35283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10800000">
            <a:off x="7380312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709228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6732240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7668344" y="4221088"/>
            <a:ext cx="144016" cy="1872208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0800000">
            <a:off x="6372200" y="3645024"/>
            <a:ext cx="1656184" cy="504056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0800000">
            <a:off x="7236296" y="2348880"/>
            <a:ext cx="288032" cy="1296144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Car and Van ownership in Scotland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Why might we be interested in car and van ownership in Scotland, and how it has changed between 2001 and 2011? </a:t>
            </a:r>
          </a:p>
          <a:p>
            <a:r>
              <a:rPr lang="en-GB" dirty="0" smtClean="0"/>
              <a:t>What are the differences between each of these files? </a:t>
            </a:r>
          </a:p>
          <a:p>
            <a:endParaRPr lang="en-GB" dirty="0"/>
          </a:p>
          <a:p>
            <a:r>
              <a:rPr lang="en-GB" dirty="0" smtClean="0"/>
              <a:t>2001 census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3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2011 census</a:t>
            </a:r>
          </a:p>
          <a:p>
            <a:pPr lvl="1"/>
            <a:r>
              <a:rPr lang="en-GB" dirty="0" smtClean="0">
                <a:hlinkClick r:id="rId4" action="ppaction://hlinkfile"/>
              </a:rPr>
              <a:t>Initial file</a:t>
            </a:r>
            <a:endParaRPr lang="en-GB" dirty="0" smtClean="0"/>
          </a:p>
          <a:p>
            <a:pPr lvl="1"/>
            <a:r>
              <a:rPr lang="en-GB" dirty="0" smtClean="0">
                <a:hlinkClick r:id="rId5" action="ppaction://hlinkfile"/>
              </a:rPr>
              <a:t>Modified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>
                <a:hlinkClick r:id="rId6" action="ppaction://hlinkfile"/>
              </a:rPr>
              <a:t>Combined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tidying for easier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Tap controls</a:t>
            </a:r>
          </a:p>
          <a:p>
            <a:pPr lvl="1"/>
            <a:r>
              <a:rPr lang="en-GB" dirty="0" smtClean="0"/>
              <a:t>Up: more; down: less</a:t>
            </a:r>
          </a:p>
          <a:p>
            <a:pPr lvl="1"/>
            <a:r>
              <a:rPr lang="en-GB" dirty="0" smtClean="0"/>
              <a:t>Left: warmer; right: colder</a:t>
            </a:r>
          </a:p>
          <a:p>
            <a:endParaRPr lang="en-GB" dirty="0"/>
          </a:p>
          <a:p>
            <a:r>
              <a:rPr lang="en-GB" dirty="0" smtClean="0"/>
              <a:t>An important aim of data management is to get the data into a form where you can control what you get more easily</a:t>
            </a:r>
          </a:p>
          <a:p>
            <a:r>
              <a:rPr lang="en-GB" dirty="0" smtClean="0"/>
              <a:t>How was this achieved with the previous example?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target tidy data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r>
              <a:rPr lang="en-GB" dirty="0" smtClean="0"/>
              <a:t>What variables: Report measured values</a:t>
            </a:r>
          </a:p>
          <a:p>
            <a:r>
              <a:rPr lang="en-GB" dirty="0" smtClean="0"/>
              <a:t>Where variables: Describes the characteristics of what was measured</a:t>
            </a:r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6696744" cy="2451928"/>
        </p:xfrm>
        <a:graphic>
          <a:graphicData uri="http://schemas.openxmlformats.org/drawingml/2006/table">
            <a:tbl>
              <a:tblPr/>
              <a:tblGrid>
                <a:gridCol w="1296144"/>
                <a:gridCol w="1440160"/>
                <a:gridCol w="1152128"/>
                <a:gridCol w="1152128"/>
                <a:gridCol w="1656184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Derived variables: ‘window variables’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Window variables make the dataset wider (More columns)</a:t>
            </a:r>
          </a:p>
          <a:p>
            <a:r>
              <a:rPr lang="en-GB" dirty="0" smtClean="0"/>
              <a:t>But the data still has as many rows</a:t>
            </a:r>
          </a:p>
          <a:p>
            <a:r>
              <a:rPr lang="en-GB" dirty="0" smtClean="0">
                <a:hlinkClick r:id="rId2" action="ppaction://hlinkfile"/>
              </a:rPr>
              <a:t>Example</a:t>
            </a:r>
            <a:r>
              <a:rPr lang="en-GB" dirty="0" smtClean="0"/>
              <a:t> using Excel: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67544" y="1628800"/>
          <a:ext cx="7776863" cy="2522032"/>
        </p:xfrm>
        <a:graphic>
          <a:graphicData uri="http://schemas.openxmlformats.org/drawingml/2006/table">
            <a:tbl>
              <a:tblPr/>
              <a:tblGrid>
                <a:gridCol w="1505199"/>
                <a:gridCol w="1421577"/>
                <a:gridCol w="919844"/>
                <a:gridCol w="689884"/>
                <a:gridCol w="792088"/>
                <a:gridCol w="1296144"/>
                <a:gridCol w="1152127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Datazone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Local authority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Calibri"/>
                          <a:ea typeface="Calibri"/>
                          <a:cs typeface="Times New Roman"/>
                        </a:rPr>
                        <a:t>none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i="1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without</a:t>
                      </a:r>
                      <a:r>
                        <a:rPr lang="en-GB" sz="1200" b="1" i="1" baseline="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 car or van</a:t>
                      </a:r>
                      <a:endParaRPr lang="en-GB" sz="12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kern="1200" dirty="0" smtClean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Proportion with a  car or van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i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88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‘Where’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latin typeface="Calibri"/>
                          <a:ea typeface="Calibri"/>
                          <a:cs typeface="Times New Roman"/>
                        </a:rPr>
                        <a:t>‘What’ variables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518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Cleaning and Tidying</vt:lpstr>
      <vt:lpstr>Introduction</vt:lpstr>
      <vt:lpstr>Pipes and porcelin</vt:lpstr>
      <vt:lpstr>Academic Research is  architecture AND plumbing</vt:lpstr>
      <vt:lpstr>Information and data</vt:lpstr>
      <vt:lpstr>Example: Car and Van ownership in Scotland</vt:lpstr>
      <vt:lpstr>Data tidying for easier control</vt:lpstr>
      <vt:lpstr>A target tidy data form</vt:lpstr>
      <vt:lpstr>Derived variables: ‘window variables’</vt:lpstr>
      <vt:lpstr>Derived variables: ‘summary variables’</vt:lpstr>
      <vt:lpstr>Tools for data management</vt:lpstr>
      <vt:lpstr>The most important tool</vt:lpstr>
      <vt:lpstr>Further viewing and reading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and Tidying</dc:title>
  <dc:creator>jm383x</dc:creator>
  <cp:lastModifiedBy>Lecturer</cp:lastModifiedBy>
  <cp:revision>14</cp:revision>
  <dcterms:created xsi:type="dcterms:W3CDTF">2015-09-22T09:07:00Z</dcterms:created>
  <dcterms:modified xsi:type="dcterms:W3CDTF">2015-09-28T13:44:10Z</dcterms:modified>
</cp:coreProperties>
</file>