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9" r:id="rId4"/>
    <p:sldId id="258" r:id="rId5"/>
    <p:sldId id="260" r:id="rId6"/>
    <p:sldId id="261" r:id="rId7"/>
    <p:sldId id="262" r:id="rId8"/>
    <p:sldId id="263" r:id="rId9"/>
    <p:sldId id="265" r:id="rId10"/>
    <p:sldId id="267" r:id="rId11"/>
    <p:sldId id="269" r:id="rId12"/>
    <p:sldId id="273" r:id="rId13"/>
    <p:sldId id="271" r:id="rId14"/>
    <p:sldId id="268" r:id="rId15"/>
    <p:sldId id="272" r:id="rId16"/>
    <p:sldId id="266"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F47D9D-51E1-4FB4-840D-B588F92BD217}" type="datetimeFigureOut">
              <a:rPr lang="en-GB" smtClean="0"/>
              <a:t>06/06/2019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274806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F47D9D-51E1-4FB4-840D-B588F92BD217}" type="datetimeFigureOut">
              <a:rPr lang="en-GB" smtClean="0"/>
              <a:t>06/06/2019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3991889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F47D9D-51E1-4FB4-840D-B588F92BD217}" type="datetimeFigureOut">
              <a:rPr lang="en-GB" smtClean="0"/>
              <a:t>06/06/2019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3473528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F47D9D-51E1-4FB4-840D-B588F92BD217}" type="datetimeFigureOut">
              <a:rPr lang="en-GB" smtClean="0"/>
              <a:t>06/06/2019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6CC9B6-EEBE-46A1-8749-1296CEB75784}" type="slidenum">
              <a:rPr lang="en-GB" smtClean="0"/>
              <a:t>‹#›</a:t>
            </a:fld>
            <a:endParaRPr lang="en-GB"/>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8165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F47D9D-51E1-4FB4-840D-B588F92BD217}" type="datetimeFigureOut">
              <a:rPr lang="en-GB" smtClean="0"/>
              <a:t>06/06/2019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3291763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9F47D9D-51E1-4FB4-840D-B588F92BD217}" type="datetimeFigureOut">
              <a:rPr lang="en-GB" smtClean="0"/>
              <a:t>06/06/2019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4088249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9F47D9D-51E1-4FB4-840D-B588F92BD217}" type="datetimeFigureOut">
              <a:rPr lang="en-GB" smtClean="0"/>
              <a:t>06/06/2019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2778362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F47D9D-51E1-4FB4-840D-B588F92BD217}" type="datetimeFigureOut">
              <a:rPr lang="en-GB" smtClean="0"/>
              <a:t>06/06/2019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2582150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F47D9D-51E1-4FB4-840D-B588F92BD217}" type="datetimeFigureOut">
              <a:rPr lang="en-GB" smtClean="0"/>
              <a:t>06/06/2019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536819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F47D9D-51E1-4FB4-840D-B588F92BD217}" type="datetimeFigureOut">
              <a:rPr lang="en-GB" smtClean="0"/>
              <a:t>06/06/2019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357850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F47D9D-51E1-4FB4-840D-B588F92BD217}" type="datetimeFigureOut">
              <a:rPr lang="en-GB" smtClean="0"/>
              <a:t>06/06/2019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3231146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F47D9D-51E1-4FB4-840D-B588F92BD217}" type="datetimeFigureOut">
              <a:rPr lang="en-GB" smtClean="0"/>
              <a:t>06/06/2019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240390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F47D9D-51E1-4FB4-840D-B588F92BD217}" type="datetimeFigureOut">
              <a:rPr lang="en-GB" smtClean="0"/>
              <a:t>06/06/2019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337690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F47D9D-51E1-4FB4-840D-B588F92BD217}" type="datetimeFigureOut">
              <a:rPr lang="en-GB" smtClean="0"/>
              <a:t>06/06/2019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1484752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F47D9D-51E1-4FB4-840D-B588F92BD217}" type="datetimeFigureOut">
              <a:rPr lang="en-GB" smtClean="0"/>
              <a:t>06/06/2019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51097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F47D9D-51E1-4FB4-840D-B588F92BD217}" type="datetimeFigureOut">
              <a:rPr lang="en-GB" smtClean="0"/>
              <a:t>06/06/2019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968820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F47D9D-51E1-4FB4-840D-B588F92BD217}" type="datetimeFigureOut">
              <a:rPr lang="en-GB" smtClean="0"/>
              <a:t>06/06/2019</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6CC9B6-EEBE-46A1-8749-1296CEB75784}" type="slidenum">
              <a:rPr lang="en-GB" smtClean="0"/>
              <a:t>‹#›</a:t>
            </a:fld>
            <a:endParaRPr lang="en-GB"/>
          </a:p>
        </p:txBody>
      </p:sp>
    </p:spTree>
    <p:extLst>
      <p:ext uri="{BB962C8B-B14F-4D97-AF65-F5344CB8AC3E}">
        <p14:creationId xmlns:p14="http://schemas.microsoft.com/office/powerpoint/2010/main" val="524322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9F47D9D-51E1-4FB4-840D-B588F92BD217}" type="datetimeFigureOut">
              <a:rPr lang="en-GB" smtClean="0"/>
              <a:t>06/06/2019</a:t>
            </a:fld>
            <a:endParaRPr lang="en-GB"/>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F6CC9B6-EEBE-46A1-8749-1296CEB75784}" type="slidenum">
              <a:rPr lang="en-GB" smtClean="0"/>
              <a:t>‹#›</a:t>
            </a:fld>
            <a:endParaRPr lang="en-GB"/>
          </a:p>
        </p:txBody>
      </p:sp>
    </p:spTree>
    <p:extLst>
      <p:ext uri="{BB962C8B-B14F-4D97-AF65-F5344CB8AC3E}">
        <p14:creationId xmlns:p14="http://schemas.microsoft.com/office/powerpoint/2010/main" val="3194897508"/>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on.minton@nhs.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helancet.com/journals/lancet/article/PIIS0140-6736(18)32906-4/fulltex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f1000.com/work/bibliography/698397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UK’s recent life expectancy slowdown: </a:t>
            </a:r>
            <a:r>
              <a:rPr lang="en-GB" i="1" dirty="0" smtClean="0"/>
              <a:t>not </a:t>
            </a:r>
            <a:r>
              <a:rPr lang="en-GB" dirty="0" smtClean="0"/>
              <a:t>due to reaching a natural limit</a:t>
            </a:r>
            <a:endParaRPr lang="en-GB" dirty="0"/>
          </a:p>
        </p:txBody>
      </p:sp>
      <p:sp>
        <p:nvSpPr>
          <p:cNvPr id="3" name="Subtitle 2"/>
          <p:cNvSpPr>
            <a:spLocks noGrp="1"/>
          </p:cNvSpPr>
          <p:nvPr>
            <p:ph type="subTitle" idx="1"/>
          </p:nvPr>
        </p:nvSpPr>
        <p:spPr/>
        <p:txBody>
          <a:bodyPr>
            <a:normAutofit fontScale="55000" lnSpcReduction="20000"/>
          </a:bodyPr>
          <a:lstStyle/>
          <a:p>
            <a:r>
              <a:rPr lang="en-GB" dirty="0" smtClean="0"/>
              <a:t>Dr Jon Minton</a:t>
            </a:r>
          </a:p>
          <a:p>
            <a:r>
              <a:rPr lang="en-GB" dirty="0" smtClean="0">
                <a:hlinkClick r:id="rId2"/>
              </a:rPr>
              <a:t>Jon.minton@nhs.net</a:t>
            </a:r>
            <a:r>
              <a:rPr lang="en-GB" dirty="0" smtClean="0"/>
              <a:t> </a:t>
            </a:r>
          </a:p>
          <a:p>
            <a:r>
              <a:rPr lang="en-GB" dirty="0" smtClean="0"/>
              <a:t>Public Health Intelligence Adviser</a:t>
            </a:r>
          </a:p>
          <a:p>
            <a:r>
              <a:rPr lang="en-GB" dirty="0" smtClean="0"/>
              <a:t>NHS Health Scotland</a:t>
            </a:r>
            <a:endParaRPr lang="en-GB" dirty="0"/>
          </a:p>
        </p:txBody>
      </p:sp>
    </p:spTree>
    <p:extLst>
      <p:ext uri="{BB962C8B-B14F-4D97-AF65-F5344CB8AC3E}">
        <p14:creationId xmlns:p14="http://schemas.microsoft.com/office/powerpoint/2010/main" val="3042200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claim: UK’s relative position</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56287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First claim: UK relative to average, best performing, and worst performing</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637927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First claim: UK relative to average, best performing, and worst performing</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396292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Second Claim: Improvements Fall as Life Expectancy Rises</a:t>
            </a:r>
            <a:endParaRPr lang="en-GB" dirty="0"/>
          </a:p>
        </p:txBody>
      </p:sp>
      <p:sp>
        <p:nvSpPr>
          <p:cNvPr id="3" name="Content Placeholder 2"/>
          <p:cNvSpPr>
            <a:spLocks noGrp="1"/>
          </p:cNvSpPr>
          <p:nvPr>
            <p:ph idx="1"/>
          </p:nvPr>
        </p:nvSpPr>
        <p:spPr/>
        <p:txBody>
          <a:bodyPr>
            <a:normAutofit lnSpcReduction="10000"/>
          </a:bodyPr>
          <a:lstStyle/>
          <a:p>
            <a:r>
              <a:rPr lang="en-GB" dirty="0" smtClean="0"/>
              <a:t>Data:</a:t>
            </a:r>
          </a:p>
          <a:p>
            <a:pPr lvl="1"/>
            <a:r>
              <a:rPr lang="en-GB" dirty="0" smtClean="0"/>
              <a:t>Life expectancy in 1955</a:t>
            </a:r>
          </a:p>
          <a:p>
            <a:pPr lvl="1"/>
            <a:r>
              <a:rPr lang="en-GB" dirty="0" smtClean="0"/>
              <a:t>Average annual change in life expectancy from 1955-1996</a:t>
            </a:r>
          </a:p>
          <a:p>
            <a:pPr lvl="1"/>
            <a:r>
              <a:rPr lang="en-GB" dirty="0" smtClean="0"/>
              <a:t>21 high income countries</a:t>
            </a:r>
          </a:p>
          <a:p>
            <a:pPr lvl="1"/>
            <a:r>
              <a:rPr lang="en-GB" dirty="0" smtClean="0"/>
              <a:t>Source: Human Mortality Database</a:t>
            </a:r>
          </a:p>
          <a:p>
            <a:pPr lvl="1"/>
            <a:endParaRPr lang="en-GB" dirty="0"/>
          </a:p>
          <a:p>
            <a:r>
              <a:rPr lang="en-GB" dirty="0" smtClean="0"/>
              <a:t>Methods:</a:t>
            </a:r>
          </a:p>
          <a:p>
            <a:pPr lvl="1"/>
            <a:r>
              <a:rPr lang="en-GB" dirty="0" smtClean="0"/>
              <a:t>Scatterplot</a:t>
            </a:r>
          </a:p>
          <a:p>
            <a:pPr lvl="1"/>
            <a:r>
              <a:rPr lang="en-GB" dirty="0" smtClean="0"/>
              <a:t>Regression line</a:t>
            </a:r>
          </a:p>
          <a:p>
            <a:pPr lvl="1"/>
            <a:r>
              <a:rPr lang="en-GB" dirty="0" smtClean="0"/>
              <a:t>Descriptive interpretation</a:t>
            </a:r>
            <a:endParaRPr lang="en-GB" dirty="0"/>
          </a:p>
        </p:txBody>
      </p:sp>
    </p:spTree>
    <p:extLst>
      <p:ext uri="{BB962C8B-B14F-4D97-AF65-F5344CB8AC3E}">
        <p14:creationId xmlns:p14="http://schemas.microsoft.com/office/powerpoint/2010/main" val="3991309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Second Claim: Replication</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15186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Second Claim: Updating</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580588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Second Claim: Trend by mid-decade </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107446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Overall Summary</a:t>
            </a:r>
            <a:endParaRPr lang="en-GB" dirty="0"/>
          </a:p>
        </p:txBody>
      </p:sp>
      <p:sp>
        <p:nvSpPr>
          <p:cNvPr id="3" name="Content Placeholder 2"/>
          <p:cNvSpPr>
            <a:spLocks noGrp="1"/>
          </p:cNvSpPr>
          <p:nvPr>
            <p:ph idx="1"/>
          </p:nvPr>
        </p:nvSpPr>
        <p:spPr/>
        <p:txBody>
          <a:bodyPr>
            <a:normAutofit lnSpcReduction="10000"/>
          </a:bodyPr>
          <a:lstStyle/>
          <a:p>
            <a:r>
              <a:rPr lang="en-GB" dirty="0" smtClean="0"/>
              <a:t>Life Expectancy Trends:</a:t>
            </a:r>
          </a:p>
          <a:p>
            <a:pPr lvl="1"/>
            <a:r>
              <a:rPr lang="en-GB" dirty="0" smtClean="0"/>
              <a:t>Assumption of linear improvements OK</a:t>
            </a:r>
          </a:p>
          <a:p>
            <a:pPr lvl="2"/>
            <a:r>
              <a:rPr lang="en-GB" dirty="0" smtClean="0"/>
              <a:t>Lee 2002 response to White 2002</a:t>
            </a:r>
          </a:p>
          <a:p>
            <a:pPr lvl="1"/>
            <a:r>
              <a:rPr lang="en-GB" dirty="0" smtClean="0"/>
              <a:t>Can also use standard deviation of annual change in life expectancy to set thresholds for what counts as an ‘unusual’ year or group of years</a:t>
            </a:r>
          </a:p>
          <a:p>
            <a:pPr lvl="1"/>
            <a:r>
              <a:rPr lang="en-GB" dirty="0" smtClean="0"/>
              <a:t>UK’s relative position</a:t>
            </a:r>
          </a:p>
          <a:p>
            <a:pPr lvl="2"/>
            <a:r>
              <a:rPr lang="en-GB" dirty="0" smtClean="0"/>
              <a:t>Fell in 60s; converging in 90s-2000s; fell back again after 2012</a:t>
            </a:r>
          </a:p>
          <a:p>
            <a:r>
              <a:rPr lang="en-GB" dirty="0" smtClean="0"/>
              <a:t>Slowdown in improvement</a:t>
            </a:r>
          </a:p>
          <a:p>
            <a:pPr lvl="1"/>
            <a:r>
              <a:rPr lang="en-GB" dirty="0" smtClean="0"/>
              <a:t>A slowdown in the slowdown: converging to ~1.5 years gain/decade (0.15 years/year)</a:t>
            </a:r>
          </a:p>
          <a:p>
            <a:pPr lvl="1"/>
            <a:r>
              <a:rPr lang="en-GB" dirty="0" smtClean="0"/>
              <a:t>UK’s fall in relative position, and improvements at below 0.15 years /year, mean long-term secular declines in improvement </a:t>
            </a:r>
            <a:r>
              <a:rPr lang="en-GB" u="sng" dirty="0" smtClean="0">
                <a:solidFill>
                  <a:srgbClr val="C00000"/>
                </a:solidFill>
              </a:rPr>
              <a:t>do not explain </a:t>
            </a:r>
            <a:r>
              <a:rPr lang="en-GB" dirty="0" smtClean="0"/>
              <a:t>UK’s recent slowdown.</a:t>
            </a:r>
            <a:endParaRPr lang="en-GB" dirty="0"/>
          </a:p>
        </p:txBody>
      </p:sp>
    </p:spTree>
    <p:extLst>
      <p:ext uri="{BB962C8B-B14F-4D97-AF65-F5344CB8AC3E}">
        <p14:creationId xmlns:p14="http://schemas.microsoft.com/office/powerpoint/2010/main" val="398705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a:t>
            </a:r>
            <a:endParaRPr lang="en-GB" dirty="0"/>
          </a:p>
        </p:txBody>
      </p:sp>
      <p:sp>
        <p:nvSpPr>
          <p:cNvPr id="3" name="Content Placeholder 2"/>
          <p:cNvSpPr>
            <a:spLocks noGrp="1"/>
          </p:cNvSpPr>
          <p:nvPr>
            <p:ph idx="1"/>
          </p:nvPr>
        </p:nvSpPr>
        <p:spPr/>
        <p:txBody>
          <a:bodyPr/>
          <a:lstStyle/>
          <a:p>
            <a:r>
              <a:rPr lang="en-GB" dirty="0" smtClean="0"/>
              <a:t>Recent slowdown in life expectancy improvement in UK</a:t>
            </a:r>
          </a:p>
          <a:p>
            <a:r>
              <a:rPr lang="en-GB" dirty="0" smtClean="0"/>
              <a:t>Life expectancies have kept improving in high income countries for decades</a:t>
            </a:r>
          </a:p>
          <a:p>
            <a:r>
              <a:rPr lang="en-GB" dirty="0" smtClean="0"/>
              <a:t>Intuitive assumption: as life expectancy increases, further gains in life expectancy become ever harder to achieve</a:t>
            </a:r>
          </a:p>
          <a:p>
            <a:r>
              <a:rPr lang="en-GB" dirty="0" smtClean="0"/>
              <a:t>Twin phenomena:</a:t>
            </a:r>
          </a:p>
          <a:p>
            <a:pPr lvl="1"/>
            <a:r>
              <a:rPr lang="en-GB" dirty="0" smtClean="0"/>
              <a:t>Long-term improvements</a:t>
            </a:r>
          </a:p>
          <a:p>
            <a:pPr lvl="1"/>
            <a:r>
              <a:rPr lang="en-GB" dirty="0" smtClean="0"/>
              <a:t>Tendency for improvements to slow down over time</a:t>
            </a:r>
          </a:p>
          <a:p>
            <a:endParaRPr lang="en-GB" dirty="0"/>
          </a:p>
        </p:txBody>
      </p:sp>
    </p:spTree>
    <p:extLst>
      <p:ext uri="{BB962C8B-B14F-4D97-AF65-F5344CB8AC3E}">
        <p14:creationId xmlns:p14="http://schemas.microsoft.com/office/powerpoint/2010/main" val="3971942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“The </a:t>
            </a:r>
            <a:r>
              <a:rPr lang="en-GB" dirty="0"/>
              <a:t>slowdown in UK life expectancy since 2010 appears to have been driven largely by declining improvements in YLL from ischaemic heart disease and stroke, with increasing YLL from lower respiratory tract </a:t>
            </a:r>
            <a:r>
              <a:rPr lang="en-GB" dirty="0" smtClean="0"/>
              <a:t>infections </a:t>
            </a:r>
            <a:r>
              <a:rPr lang="en-GB" dirty="0"/>
              <a:t>and cancer also contributing. Further research is needed into the causes of these condition-specific changes, including the effects of austerity and </a:t>
            </a:r>
            <a:r>
              <a:rPr lang="en-GB" i="1" dirty="0">
                <a:solidFill>
                  <a:srgbClr val="C00000"/>
                </a:solidFill>
              </a:rPr>
              <a:t>international comparisons to explore the extent to which further improvements in life expectancy are </a:t>
            </a:r>
            <a:r>
              <a:rPr lang="en-GB" i="1" u="sng" dirty="0">
                <a:solidFill>
                  <a:srgbClr val="C00000"/>
                </a:solidFill>
              </a:rPr>
              <a:t>biologically possible</a:t>
            </a:r>
            <a:r>
              <a:rPr lang="en-GB" i="1" u="sng" dirty="0" smtClean="0">
                <a:solidFill>
                  <a:srgbClr val="C00000"/>
                </a:solidFill>
              </a:rPr>
              <a:t>.”</a:t>
            </a:r>
            <a:endParaRPr lang="en-GB" i="1" u="sng" dirty="0">
              <a:solidFill>
                <a:srgbClr val="C00000"/>
              </a:solidFill>
            </a:endParaRPr>
          </a:p>
          <a:p>
            <a:pPr marL="0" indent="0" algn="r">
              <a:buNone/>
            </a:pPr>
            <a:r>
              <a:rPr lang="en-GB" sz="1800" b="1" dirty="0" smtClean="0"/>
              <a:t>Source</a:t>
            </a:r>
            <a:r>
              <a:rPr lang="en-GB" sz="1800" dirty="0" smtClean="0"/>
              <a:t>: Parry, Steel &amp; Ford (2018), “Slowing of life expectancy in the UK: Global Burden of Disease Study 2016”, </a:t>
            </a:r>
            <a:r>
              <a:rPr lang="en-GB" sz="1800" i="1" dirty="0" smtClean="0"/>
              <a:t>Lancet Meeting Abstracts</a:t>
            </a:r>
          </a:p>
          <a:p>
            <a:pPr marL="0" indent="0" algn="r">
              <a:buNone/>
            </a:pPr>
            <a:r>
              <a:rPr lang="en-GB" sz="1800" dirty="0" smtClean="0">
                <a:hlinkClick r:id="rId2"/>
              </a:rPr>
              <a:t>https://www.thelancet.com/journals/lancet/article/PIIS0140-6736(18)32906-4/fulltext</a:t>
            </a:r>
            <a:endParaRPr lang="en-GB" sz="1800" dirty="0" smtClean="0"/>
          </a:p>
          <a:p>
            <a:pPr marL="0" indent="0">
              <a:buNone/>
            </a:pPr>
            <a:endParaRPr lang="en-GB" dirty="0"/>
          </a:p>
        </p:txBody>
      </p:sp>
    </p:spTree>
    <p:extLst>
      <p:ext uri="{BB962C8B-B14F-4D97-AF65-F5344CB8AC3E}">
        <p14:creationId xmlns:p14="http://schemas.microsoft.com/office/powerpoint/2010/main" val="544856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3" name="Content Placeholder 2"/>
          <p:cNvSpPr>
            <a:spLocks noGrp="1"/>
          </p:cNvSpPr>
          <p:nvPr>
            <p:ph idx="1"/>
          </p:nvPr>
        </p:nvSpPr>
        <p:spPr/>
        <p:txBody>
          <a:bodyPr/>
          <a:lstStyle/>
          <a:p>
            <a:r>
              <a:rPr lang="en-GB" dirty="0" smtClean="0"/>
              <a:t>Is are these twin phenomena – gains and slowdowns – ‘true’ (for now)?</a:t>
            </a:r>
          </a:p>
          <a:p>
            <a:r>
              <a:rPr lang="en-GB" dirty="0" smtClean="0"/>
              <a:t>Do any general tendencies towards slowdown explain recent slowdown/decline in UK?</a:t>
            </a:r>
            <a:endParaRPr lang="en-GB" dirty="0"/>
          </a:p>
        </p:txBody>
      </p:sp>
    </p:spTree>
    <p:extLst>
      <p:ext uri="{BB962C8B-B14F-4D97-AF65-F5344CB8AC3E}">
        <p14:creationId xmlns:p14="http://schemas.microsoft.com/office/powerpoint/2010/main" val="3533583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Approach</a:t>
            </a:r>
            <a:endParaRPr lang="en-GB" dirty="0"/>
          </a:p>
        </p:txBody>
      </p:sp>
      <p:sp>
        <p:nvSpPr>
          <p:cNvPr id="3" name="Content Placeholder 2"/>
          <p:cNvSpPr>
            <a:spLocks noGrp="1"/>
          </p:cNvSpPr>
          <p:nvPr>
            <p:ph idx="1"/>
          </p:nvPr>
        </p:nvSpPr>
        <p:spPr/>
        <p:txBody>
          <a:bodyPr/>
          <a:lstStyle/>
          <a:p>
            <a:r>
              <a:rPr lang="en-GB" dirty="0" smtClean="0"/>
              <a:t>Review/summarise two key empirical findings on</a:t>
            </a:r>
          </a:p>
          <a:p>
            <a:pPr lvl="1"/>
            <a:r>
              <a:rPr lang="en-GB" dirty="0" smtClean="0"/>
              <a:t>Life expectancy trends</a:t>
            </a:r>
          </a:p>
          <a:p>
            <a:pPr lvl="1"/>
            <a:r>
              <a:rPr lang="en-GB" dirty="0" smtClean="0"/>
              <a:t>Life expectancy slowdown</a:t>
            </a:r>
          </a:p>
          <a:p>
            <a:r>
              <a:rPr lang="en-GB" dirty="0" smtClean="0"/>
              <a:t>As long-term, predictable, international phenomena</a:t>
            </a:r>
          </a:p>
          <a:p>
            <a:endParaRPr lang="en-GB" dirty="0"/>
          </a:p>
          <a:p>
            <a:r>
              <a:rPr lang="en-GB" dirty="0" smtClean="0"/>
              <a:t>Repurpose the above analysis to explore:</a:t>
            </a:r>
          </a:p>
          <a:p>
            <a:pPr lvl="1"/>
            <a:r>
              <a:rPr lang="en-GB" dirty="0" smtClean="0"/>
              <a:t>How the UK compares against other high income countries</a:t>
            </a:r>
          </a:p>
          <a:p>
            <a:pPr lvl="1"/>
            <a:r>
              <a:rPr lang="en-GB" dirty="0" smtClean="0"/>
              <a:t>Whether long-term, international tendencies towards slowdown explain the recent slowdown in the UK</a:t>
            </a:r>
            <a:endParaRPr lang="en-GB" dirty="0"/>
          </a:p>
        </p:txBody>
      </p:sp>
    </p:spTree>
    <p:extLst>
      <p:ext uri="{BB962C8B-B14F-4D97-AF65-F5344CB8AC3E}">
        <p14:creationId xmlns:p14="http://schemas.microsoft.com/office/powerpoint/2010/main" val="1190481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Keystone paper: White (2002)</a:t>
            </a:r>
            <a:endParaRPr lang="en-GB" dirty="0"/>
          </a:p>
        </p:txBody>
      </p:sp>
      <p:sp>
        <p:nvSpPr>
          <p:cNvPr id="3" name="Content Placeholder 2"/>
          <p:cNvSpPr>
            <a:spLocks noGrp="1"/>
          </p:cNvSpPr>
          <p:nvPr>
            <p:ph idx="1"/>
          </p:nvPr>
        </p:nvSpPr>
        <p:spPr/>
        <p:txBody>
          <a:bodyPr>
            <a:normAutofit/>
          </a:bodyPr>
          <a:lstStyle/>
          <a:p>
            <a:r>
              <a:rPr lang="en-GB" dirty="0">
                <a:hlinkClick r:id="rId2"/>
              </a:rPr>
              <a:t>White, K.M. 2002. </a:t>
            </a:r>
            <a:r>
              <a:rPr lang="en-GB" dirty="0" smtClean="0">
                <a:hlinkClick r:id="rId2"/>
              </a:rPr>
              <a:t>“Longevity </a:t>
            </a:r>
            <a:r>
              <a:rPr lang="en-GB" dirty="0">
                <a:hlinkClick r:id="rId2"/>
              </a:rPr>
              <a:t>Advances in High-Income Countries, 1955-96</a:t>
            </a:r>
            <a:r>
              <a:rPr lang="en-GB" dirty="0" smtClean="0">
                <a:hlinkClick r:id="rId2"/>
              </a:rPr>
              <a:t>.” </a:t>
            </a:r>
            <a:r>
              <a:rPr lang="en-GB" i="1" dirty="0">
                <a:hlinkClick r:id="rId2"/>
              </a:rPr>
              <a:t>Population and development review</a:t>
            </a:r>
            <a:r>
              <a:rPr lang="en-GB" dirty="0">
                <a:hlinkClick r:id="rId2"/>
              </a:rPr>
              <a:t> 28(1), pp. 59–76</a:t>
            </a:r>
            <a:r>
              <a:rPr lang="en-GB" dirty="0" smtClean="0">
                <a:hlinkClick r:id="rId2"/>
              </a:rPr>
              <a:t>.</a:t>
            </a:r>
            <a:endParaRPr lang="en-GB" dirty="0" smtClean="0"/>
          </a:p>
          <a:p>
            <a:endParaRPr lang="en-GB" dirty="0"/>
          </a:p>
          <a:p>
            <a:pPr marL="0" indent="0" algn="just">
              <a:buNone/>
            </a:pPr>
            <a:r>
              <a:rPr lang="en-GB" b="1" dirty="0" smtClean="0"/>
              <a:t>Abstract</a:t>
            </a:r>
            <a:r>
              <a:rPr lang="en-GB" dirty="0" smtClean="0"/>
              <a:t>:</a:t>
            </a:r>
          </a:p>
          <a:p>
            <a:pPr marL="0" indent="0" algn="just">
              <a:buNone/>
            </a:pPr>
            <a:r>
              <a:rPr lang="en-GB" dirty="0" smtClean="0">
                <a:solidFill>
                  <a:schemeClr val="accent1"/>
                </a:solidFill>
              </a:rPr>
              <a:t>The </a:t>
            </a:r>
            <a:r>
              <a:rPr lang="en-GB" dirty="0">
                <a:solidFill>
                  <a:schemeClr val="accent1"/>
                </a:solidFill>
              </a:rPr>
              <a:t>advance of life expectancy within high‐income countries from 1955 to 1996 is well represented by a straight‐line trend. </a:t>
            </a:r>
            <a:r>
              <a:rPr lang="en-GB" dirty="0"/>
              <a:t>This explains more of the variance on average, and in 19 of 21 high‐income countries, than logged or unlogged age‐standardized death rates. </a:t>
            </a:r>
            <a:r>
              <a:rPr lang="en-GB" dirty="0">
                <a:solidFill>
                  <a:schemeClr val="accent5"/>
                </a:solidFill>
              </a:rPr>
              <a:t>Change in life expectancy in individual countries over this period was partially predicted by a country's level relative to the rest of this group of high‐income countries and partially by a country's own prior rate of advance, with substantial convergence toward the group mean for both measures.</a:t>
            </a:r>
          </a:p>
        </p:txBody>
      </p:sp>
    </p:spTree>
    <p:extLst>
      <p:ext uri="{BB962C8B-B14F-4D97-AF65-F5344CB8AC3E}">
        <p14:creationId xmlns:p14="http://schemas.microsoft.com/office/powerpoint/2010/main" val="2507881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First Claim: Life Expectancy Improvements are Linear</a:t>
            </a:r>
            <a:endParaRPr lang="en-GB" dirty="0"/>
          </a:p>
        </p:txBody>
      </p:sp>
      <p:sp>
        <p:nvSpPr>
          <p:cNvPr id="3" name="Content Placeholder 2"/>
          <p:cNvSpPr>
            <a:spLocks noGrp="1"/>
          </p:cNvSpPr>
          <p:nvPr>
            <p:ph idx="1"/>
          </p:nvPr>
        </p:nvSpPr>
        <p:spPr/>
        <p:txBody>
          <a:bodyPr/>
          <a:lstStyle/>
          <a:p>
            <a:r>
              <a:rPr lang="en-GB" dirty="0" smtClean="0"/>
              <a:t>Data:</a:t>
            </a:r>
          </a:p>
          <a:p>
            <a:pPr lvl="1"/>
            <a:r>
              <a:rPr lang="en-GB" dirty="0" smtClean="0"/>
              <a:t>Unweighted average of 21 high income countries (including UK as one country)</a:t>
            </a:r>
          </a:p>
          <a:p>
            <a:pPr lvl="1"/>
            <a:r>
              <a:rPr lang="en-GB" dirty="0" smtClean="0"/>
              <a:t>From 1955 to 1996</a:t>
            </a:r>
          </a:p>
          <a:p>
            <a:pPr lvl="1"/>
            <a:r>
              <a:rPr lang="en-GB" b="1" dirty="0" smtClean="0"/>
              <a:t>Source</a:t>
            </a:r>
            <a:r>
              <a:rPr lang="en-GB" dirty="0" smtClean="0"/>
              <a:t>: Human Mortality Database</a:t>
            </a:r>
            <a:endParaRPr lang="en-GB" dirty="0" smtClean="0"/>
          </a:p>
          <a:p>
            <a:pPr lvl="1"/>
            <a:endParaRPr lang="en-GB" dirty="0" smtClean="0"/>
          </a:p>
          <a:p>
            <a:r>
              <a:rPr lang="en-GB" dirty="0" smtClean="0"/>
              <a:t>Method:</a:t>
            </a:r>
          </a:p>
          <a:p>
            <a:pPr lvl="1"/>
            <a:r>
              <a:rPr lang="en-GB" dirty="0" smtClean="0"/>
              <a:t>Scatterplot</a:t>
            </a:r>
          </a:p>
          <a:p>
            <a:pPr lvl="1"/>
            <a:r>
              <a:rPr lang="en-GB" dirty="0" smtClean="0"/>
              <a:t>Linear regression line of best fit</a:t>
            </a:r>
          </a:p>
          <a:p>
            <a:pPr lvl="1"/>
            <a:r>
              <a:rPr lang="en-GB" dirty="0" smtClean="0"/>
              <a:t>R</a:t>
            </a:r>
            <a:r>
              <a:rPr lang="en-GB" baseline="30000" dirty="0" smtClean="0"/>
              <a:t>2 </a:t>
            </a:r>
            <a:r>
              <a:rPr lang="en-GB" dirty="0" smtClean="0"/>
              <a:t>value</a:t>
            </a:r>
            <a:endParaRPr lang="en-GB" dirty="0"/>
          </a:p>
        </p:txBody>
      </p:sp>
    </p:spTree>
    <p:extLst>
      <p:ext uri="{BB962C8B-B14F-4D97-AF65-F5344CB8AC3E}">
        <p14:creationId xmlns:p14="http://schemas.microsoft.com/office/powerpoint/2010/main" val="3635121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claim: Replication</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502139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claim: Updating</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7383191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148</TotalTime>
  <Words>638</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Calisto MT</vt:lpstr>
      <vt:lpstr>Trebuchet MS</vt:lpstr>
      <vt:lpstr>Wingdings 2</vt:lpstr>
      <vt:lpstr>Slate</vt:lpstr>
      <vt:lpstr>UK’s recent life expectancy slowdown: not due to reaching a natural limit</vt:lpstr>
      <vt:lpstr>Background</vt:lpstr>
      <vt:lpstr>Example</vt:lpstr>
      <vt:lpstr>Questions</vt:lpstr>
      <vt:lpstr>Approach</vt:lpstr>
      <vt:lpstr>The Keystone paper: White (2002)</vt:lpstr>
      <vt:lpstr>First Claim: Life Expectancy Improvements are Linear</vt:lpstr>
      <vt:lpstr>First claim: Replication</vt:lpstr>
      <vt:lpstr>First claim: Updating</vt:lpstr>
      <vt:lpstr>First claim: UK’s relative position</vt:lpstr>
      <vt:lpstr>First claim: UK relative to average, best performing, and worst performing</vt:lpstr>
      <vt:lpstr>First claim: UK relative to average, best performing, and worst performing</vt:lpstr>
      <vt:lpstr>Second Claim: Improvements Fall as Life Expectancy Rises</vt:lpstr>
      <vt:lpstr>Second Claim: Replication</vt:lpstr>
      <vt:lpstr>Second Claim: Updating</vt:lpstr>
      <vt:lpstr>Second Claim: Trend by mid-decade </vt:lpstr>
      <vt:lpstr>Overall Summary</vt:lpstr>
    </vt:vector>
  </TitlesOfParts>
  <Company>NHS HealthScotland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UK’s recent life expectancy slowdown: not due to reaching a natural limit</dc:title>
  <dc:creator>Jon Minton</dc:creator>
  <cp:lastModifiedBy>Jon Minton</cp:lastModifiedBy>
  <cp:revision>6</cp:revision>
  <dcterms:created xsi:type="dcterms:W3CDTF">2019-06-06T10:03:08Z</dcterms:created>
  <dcterms:modified xsi:type="dcterms:W3CDTF">2019-06-06T12:31:32Z</dcterms:modified>
</cp:coreProperties>
</file>