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5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50" autoAdjust="0"/>
  </p:normalViewPr>
  <p:slideViewPr>
    <p:cSldViewPr snapToGrid="0">
      <p:cViewPr varScale="1">
        <p:scale>
          <a:sx n="74" d="100"/>
          <a:sy n="74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7C7C2-1C55-45FD-AE70-3679A5380A47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1EAA-6777-4427-BAFC-E7DDB7789F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99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E1EAA-6777-4427-BAFC-E7DDB7789F1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52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E1EAA-6777-4427-BAFC-E7DDB7789F1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8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7454-B355-4A82-9CB1-99A639D62FB3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590-AF34-4344-9DDE-FCA144192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61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7454-B355-4A82-9CB1-99A639D62FB3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590-AF34-4344-9DDE-FCA144192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71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7454-B355-4A82-9CB1-99A639D62FB3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590-AF34-4344-9DDE-FCA144192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89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7454-B355-4A82-9CB1-99A639D62FB3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590-AF34-4344-9DDE-FCA144192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2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7454-B355-4A82-9CB1-99A639D62FB3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590-AF34-4344-9DDE-FCA144192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9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7454-B355-4A82-9CB1-99A639D62FB3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590-AF34-4344-9DDE-FCA144192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5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7454-B355-4A82-9CB1-99A639D62FB3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590-AF34-4344-9DDE-FCA144192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83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7454-B355-4A82-9CB1-99A639D62FB3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590-AF34-4344-9DDE-FCA144192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7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7454-B355-4A82-9CB1-99A639D62FB3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590-AF34-4344-9DDE-FCA144192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5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7454-B355-4A82-9CB1-99A639D62FB3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590-AF34-4344-9DDE-FCA144192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6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7454-B355-4A82-9CB1-99A639D62FB3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D590-AF34-4344-9DDE-FCA144192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0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7454-B355-4A82-9CB1-99A639D62FB3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D590-AF34-4344-9DDE-FCA144192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37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Minton@Glasgow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hqd95/" TargetMode="External"/><Relationship Id="rId2" Type="http://schemas.openxmlformats.org/officeDocument/2006/relationships/hyperlink" Target="https://osf.io/3pj2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onathan.Minton@Glasgow.ac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choeley/hmdexp" TargetMode="External"/><Relationship Id="rId2" Type="http://schemas.openxmlformats.org/officeDocument/2006/relationships/hyperlink" Target="https://jschoeley.shinyapps.io/hmdex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Shape of the Troubles?</a:t>
            </a:r>
            <a:br>
              <a:rPr lang="en-GB" dirty="0" smtClean="0"/>
            </a:br>
            <a:r>
              <a:rPr lang="en-GB" sz="4400" i="1" dirty="0" smtClean="0"/>
              <a:t>Visualising and modelling an ‘anomaly’ in Northern Irish morality data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Jonathan Minton</a:t>
            </a:r>
          </a:p>
          <a:p>
            <a:r>
              <a:rPr lang="en-GB" dirty="0" smtClean="0"/>
              <a:t>University of Glasgow, Scotland</a:t>
            </a:r>
          </a:p>
          <a:p>
            <a:r>
              <a:rPr lang="en-GB" dirty="0" smtClean="0">
                <a:hlinkClick r:id="rId2"/>
              </a:rPr>
              <a:t>Jonathan.Minton@glasgow.ac.uk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82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7" b="12516"/>
          <a:stretch/>
        </p:blipFill>
        <p:spPr>
          <a:xfrm>
            <a:off x="1712069" y="365125"/>
            <a:ext cx="8969542" cy="6356456"/>
          </a:xfrm>
        </p:spPr>
      </p:pic>
    </p:spTree>
    <p:extLst>
      <p:ext uri="{BB962C8B-B14F-4D97-AF65-F5344CB8AC3E}">
        <p14:creationId xmlns:p14="http://schemas.microsoft.com/office/powerpoint/2010/main" val="27391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02" y="365125"/>
            <a:ext cx="6369996" cy="6369996"/>
          </a:xfrm>
        </p:spPr>
      </p:pic>
    </p:spTree>
    <p:extLst>
      <p:ext uri="{BB962C8B-B14F-4D97-AF65-F5344CB8AC3E}">
        <p14:creationId xmlns:p14="http://schemas.microsoft.com/office/powerpoint/2010/main" val="12924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Shape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838200" y="2128433"/>
            <a:ext cx="3927543" cy="3738212"/>
            <a:chOff x="3501957" y="1690688"/>
            <a:chExt cx="3927543" cy="3738212"/>
          </a:xfrm>
        </p:grpSpPr>
        <p:grpSp>
          <p:nvGrpSpPr>
            <p:cNvPr id="4" name="Canvas 3"/>
            <p:cNvGrpSpPr/>
            <p:nvPr/>
          </p:nvGrpSpPr>
          <p:grpSpPr>
            <a:xfrm>
              <a:off x="3501957" y="1690688"/>
              <a:ext cx="3927543" cy="3061919"/>
              <a:chOff x="0" y="0"/>
              <a:chExt cx="2667000" cy="231008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0" y="0"/>
                <a:ext cx="2667000" cy="1972945"/>
              </a:xfrm>
              <a:prstGeom prst="rect">
                <a:avLst/>
              </a:prstGeom>
            </p:spPr>
          </p:sp>
          <p:sp>
            <p:nvSpPr>
              <p:cNvPr id="6" name="Text Box 10"/>
              <p:cNvSpPr txBox="1"/>
              <p:nvPr/>
            </p:nvSpPr>
            <p:spPr>
              <a:xfrm>
                <a:off x="1287780" y="1630784"/>
                <a:ext cx="470535" cy="3429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Time</a:t>
                </a:r>
              </a:p>
            </p:txBody>
          </p:sp>
          <p:sp>
            <p:nvSpPr>
              <p:cNvPr id="7" name="Text Box 10"/>
              <p:cNvSpPr txBox="1"/>
              <p:nvPr/>
            </p:nvSpPr>
            <p:spPr>
              <a:xfrm>
                <a:off x="0" y="589256"/>
                <a:ext cx="678180" cy="94776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GB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Conflict</a:t>
                </a:r>
                <a:endParaRPr lang="en-GB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GB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Intensity</a:t>
                </a:r>
                <a:endParaRPr lang="en-GB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761878" y="308900"/>
                <a:ext cx="1556849" cy="2001180"/>
                <a:chOff x="1112520" y="236999"/>
                <a:chExt cx="2621280" cy="20011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1112520" y="2238179"/>
                  <a:ext cx="2621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H="1" flipV="1">
                  <a:off x="1112520" y="236999"/>
                  <a:ext cx="12360" cy="20011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124880" y="2078159"/>
                  <a:ext cx="11535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2278380" y="343679"/>
                  <a:ext cx="0" cy="1734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reeform 14"/>
                <p:cNvSpPr/>
                <p:nvPr/>
              </p:nvSpPr>
              <p:spPr>
                <a:xfrm>
                  <a:off x="2278380" y="343679"/>
                  <a:ext cx="1394460" cy="1734480"/>
                </a:xfrm>
                <a:custGeom>
                  <a:avLst/>
                  <a:gdLst>
                    <a:gd name="connsiteX0" fmla="*/ 0 w 685800"/>
                    <a:gd name="connsiteY0" fmla="*/ 0 h 1653540"/>
                    <a:gd name="connsiteX1" fmla="*/ 205740 w 685800"/>
                    <a:gd name="connsiteY1" fmla="*/ 1264920 h 1653540"/>
                    <a:gd name="connsiteX2" fmla="*/ 685800 w 685800"/>
                    <a:gd name="connsiteY2" fmla="*/ 1653540 h 1653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85800" h="1653540">
                      <a:moveTo>
                        <a:pt x="0" y="0"/>
                      </a:moveTo>
                      <a:cubicBezTo>
                        <a:pt x="45720" y="494665"/>
                        <a:pt x="91440" y="989330"/>
                        <a:pt x="205740" y="1264920"/>
                      </a:cubicBezTo>
                      <a:cubicBezTo>
                        <a:pt x="320040" y="1540510"/>
                        <a:pt x="607060" y="1604010"/>
                        <a:pt x="685800" y="165354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9" name="Text Box 20"/>
              <p:cNvSpPr txBox="1"/>
              <p:nvPr/>
            </p:nvSpPr>
            <p:spPr>
              <a:xfrm>
                <a:off x="1181100" y="35999"/>
                <a:ext cx="665480" cy="32321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 i="1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Impulse</a:t>
                </a:r>
                <a:endParaRPr lang="en-GB" sz="16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20"/>
              <p:cNvSpPr txBox="1"/>
              <p:nvPr/>
            </p:nvSpPr>
            <p:spPr>
              <a:xfrm>
                <a:off x="1597320" y="848459"/>
                <a:ext cx="579120" cy="32321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GB" sz="160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Decay</a:t>
                </a:r>
                <a:endParaRPr lang="en-GB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6" name="Text Box 10"/>
            <p:cNvSpPr txBox="1"/>
            <p:nvPr/>
          </p:nvSpPr>
          <p:spPr>
            <a:xfrm>
              <a:off x="5308850" y="4854400"/>
              <a:ext cx="912462" cy="5745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Time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889000" y="3106092"/>
                <a:ext cx="6946395" cy="1761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GB" sz="200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0, </m:t>
                          </m:r>
                          <m:r>
                            <a:rPr lang="en-GB" sz="20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d>
                        </m:sup>
                      </m:sSubSup>
                      <m:r>
                        <a:rPr lang="en-GB" sz="20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GB" sz="20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1, </m:t>
                          </m:r>
                          <m:r>
                            <a:rPr lang="en-GB" sz="20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GB" sz="20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GB" sz="20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2,</m:t>
                          </m:r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GB" sz="2000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−1972)</m:t>
                          </m:r>
                        </m:sup>
                      </m:sSup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𝐼𝐹𝐹</m:t>
                      </m:r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≥1972;0 </m:t>
                      </m:r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00" y="3106092"/>
                <a:ext cx="6946395" cy="17612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733484" y="1978810"/>
            <a:ext cx="1878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Phase 1</a:t>
            </a:r>
            <a:r>
              <a:rPr lang="en-GB" sz="1400" dirty="0" smtClean="0"/>
              <a:t>: 1922 to 1938</a:t>
            </a:r>
          </a:p>
          <a:p>
            <a:r>
              <a:rPr lang="en-GB" sz="1400" b="1" dirty="0" smtClean="0"/>
              <a:t>Phase 2</a:t>
            </a:r>
            <a:r>
              <a:rPr lang="en-GB" sz="1400" dirty="0" smtClean="0"/>
              <a:t>: 1939 to 1955</a:t>
            </a:r>
          </a:p>
          <a:p>
            <a:r>
              <a:rPr lang="en-GB" sz="1400" b="1" dirty="0" smtClean="0"/>
              <a:t>Phase 3</a:t>
            </a:r>
            <a:r>
              <a:rPr lang="en-GB" sz="1400" dirty="0" smtClean="0"/>
              <a:t>: 1956 onwards</a:t>
            </a:r>
            <a:endParaRPr lang="en-GB" sz="1400" dirty="0"/>
          </a:p>
        </p:txBody>
      </p:sp>
      <p:sp>
        <p:nvSpPr>
          <p:cNvPr id="20" name="Left Brace 19"/>
          <p:cNvSpPr/>
          <p:nvPr/>
        </p:nvSpPr>
        <p:spPr>
          <a:xfrm rot="5400000">
            <a:off x="6482478" y="2317023"/>
            <a:ext cx="380218" cy="15697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8180347" y="5013593"/>
                <a:ext cx="1938736" cy="1146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1/2</m:t>
                        </m:r>
                      </m:sub>
                    </m:sSub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GB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r>
                              <a:rPr lang="en-GB" sz="2000" i="1" smtClean="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47" y="5013593"/>
                <a:ext cx="1938736" cy="1146661"/>
              </a:xfrm>
              <a:prstGeom prst="rect">
                <a:avLst/>
              </a:prstGeom>
              <a:blipFill rotWithShape="0">
                <a:blip r:embed="rId3"/>
                <a:stretch>
                  <a:fillRect r="-2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793332" y="5061652"/>
            <a:ext cx="4042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Half-life of (log) intensity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37468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 Model Diagnostics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775" y="171786"/>
            <a:ext cx="3725454" cy="37254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3" b="3090"/>
          <a:stretch/>
        </p:blipFill>
        <p:spPr>
          <a:xfrm>
            <a:off x="838200" y="1933357"/>
            <a:ext cx="4895792" cy="4738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9" b="3661"/>
          <a:stretch/>
        </p:blipFill>
        <p:spPr>
          <a:xfrm>
            <a:off x="6178937" y="4090579"/>
            <a:ext cx="5828292" cy="258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excess, visually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 b="6330"/>
          <a:stretch/>
        </p:blipFill>
        <p:spPr>
          <a:xfrm>
            <a:off x="2727123" y="1537853"/>
            <a:ext cx="7092285" cy="4606347"/>
          </a:xfrm>
        </p:spPr>
      </p:pic>
    </p:spTree>
    <p:extLst>
      <p:ext uri="{BB962C8B-B14F-4D97-AF65-F5344CB8AC3E}">
        <p14:creationId xmlns:p14="http://schemas.microsoft.com/office/powerpoint/2010/main" val="6129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81367"/>
              </p:ext>
            </p:extLst>
          </p:nvPr>
        </p:nvGraphicFramePr>
        <p:xfrm>
          <a:off x="374072" y="2064617"/>
          <a:ext cx="5392880" cy="39141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7264"/>
                <a:gridCol w="533394"/>
                <a:gridCol w="533394"/>
                <a:gridCol w="532657"/>
                <a:gridCol w="532657"/>
                <a:gridCol w="532657"/>
                <a:gridCol w="532657"/>
                <a:gridCol w="500978"/>
                <a:gridCol w="987222"/>
              </a:tblGrid>
              <a:tr h="136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87" marR="39587" marT="0" marB="0" anchor="b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Age Group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87" marR="39587" marT="0" marB="0" anchor="b"/>
                </a:tc>
              </a:tr>
              <a:tr h="145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Year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[15,20]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(20,25]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(25,30]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(30,35]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(35,40]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(40,45]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Total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Cumulative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1972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322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322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1973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86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279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1974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17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243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844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1975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15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212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1056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1976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186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1242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1977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164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1407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1978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146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1552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1979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18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130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1682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1980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1798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1981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1902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1982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1995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1983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9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2079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1984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2154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1985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2221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1986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2282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1987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2336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1988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7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2385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363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1989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2428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03426"/>
              </p:ext>
            </p:extLst>
          </p:nvPr>
        </p:nvGraphicFramePr>
        <p:xfrm>
          <a:off x="6442363" y="694668"/>
          <a:ext cx="5370848" cy="528408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04374"/>
                <a:gridCol w="531215"/>
                <a:gridCol w="531215"/>
                <a:gridCol w="530481"/>
                <a:gridCol w="530481"/>
                <a:gridCol w="530481"/>
                <a:gridCol w="530481"/>
                <a:gridCol w="498932"/>
                <a:gridCol w="983188"/>
              </a:tblGrid>
              <a:tr h="144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87" marR="39587" marT="0" marB="0" anchor="b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Age Group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Year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[15,20]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(20,25]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(25,30]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(30,35]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(35,40]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(40,45]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Total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Cumulative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1990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2466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1991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2501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1992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8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2532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1993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7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2560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1994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2585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1995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4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2607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1996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2627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1997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18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2645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1998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2661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1999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14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2675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2688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2700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2710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2719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9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2728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8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2736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7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2743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2007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2749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2755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2009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2760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2765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2011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2769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2012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2773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 dirty="0">
                          <a:effectLst/>
                        </a:rPr>
                        <a:t>2776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</a:tr>
              <a:tr h="1540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Total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816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654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388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313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208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395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u="sng" dirty="0">
                          <a:effectLst/>
                        </a:rPr>
                        <a:t>2776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87" marR="3958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87" marR="39587" marT="0" marB="0" anchor="b"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61264" cy="1016866"/>
          </a:xfrm>
        </p:spPr>
        <p:txBody>
          <a:bodyPr>
            <a:normAutofit/>
          </a:bodyPr>
          <a:lstStyle/>
          <a:p>
            <a:r>
              <a:rPr lang="en-GB" dirty="0" smtClean="0"/>
              <a:t>Excess as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3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Geometry &amp; Aetiology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483429" y="1995055"/>
            <a:ext cx="2666997" cy="1416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Informal </a:t>
            </a:r>
          </a:p>
          <a:p>
            <a:pPr algn="ctr"/>
            <a:r>
              <a:rPr lang="en-GB" sz="2800" dirty="0" smtClean="0"/>
              <a:t>Geometry</a:t>
            </a:r>
            <a:endParaRPr lang="en-GB" sz="2800" dirty="0"/>
          </a:p>
        </p:txBody>
      </p:sp>
      <p:sp>
        <p:nvSpPr>
          <p:cNvPr id="5" name="Oval 4"/>
          <p:cNvSpPr/>
          <p:nvPr/>
        </p:nvSpPr>
        <p:spPr>
          <a:xfrm>
            <a:off x="6296896" y="1995055"/>
            <a:ext cx="2666997" cy="1416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Formal</a:t>
            </a:r>
          </a:p>
          <a:p>
            <a:pPr algn="ctr"/>
            <a:r>
              <a:rPr lang="en-GB" sz="2800" dirty="0" smtClean="0"/>
              <a:t>Geometry</a:t>
            </a:r>
            <a:endParaRPr lang="en-GB" sz="2800" dirty="0"/>
          </a:p>
        </p:txBody>
      </p:sp>
      <p:sp>
        <p:nvSpPr>
          <p:cNvPr id="6" name="Oval 5"/>
          <p:cNvSpPr/>
          <p:nvPr/>
        </p:nvSpPr>
        <p:spPr>
          <a:xfrm>
            <a:off x="6296896" y="4208367"/>
            <a:ext cx="2666997" cy="1416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Formal Aetiology</a:t>
            </a:r>
            <a:endParaRPr lang="en-GB" sz="2800" dirty="0"/>
          </a:p>
        </p:txBody>
      </p:sp>
      <p:sp>
        <p:nvSpPr>
          <p:cNvPr id="7" name="Oval 6"/>
          <p:cNvSpPr/>
          <p:nvPr/>
        </p:nvSpPr>
        <p:spPr>
          <a:xfrm>
            <a:off x="2483429" y="4208365"/>
            <a:ext cx="2666997" cy="1416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Informal Aetiology</a:t>
            </a:r>
            <a:endParaRPr lang="en-GB" sz="2800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5150426" y="2703127"/>
            <a:ext cx="114647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7" idx="0"/>
          </p:cNvCxnSpPr>
          <p:nvPr/>
        </p:nvCxnSpPr>
        <p:spPr>
          <a:xfrm>
            <a:off x="3816928" y="3411198"/>
            <a:ext cx="0" cy="79716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7"/>
          </p:cNvCxnSpPr>
          <p:nvPr/>
        </p:nvCxnSpPr>
        <p:spPr>
          <a:xfrm flipH="1">
            <a:off x="4759853" y="3203809"/>
            <a:ext cx="1927616" cy="121194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6" idx="0"/>
          </p:cNvCxnSpPr>
          <p:nvPr/>
        </p:nvCxnSpPr>
        <p:spPr>
          <a:xfrm>
            <a:off x="7630395" y="3411198"/>
            <a:ext cx="0" cy="79716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6" idx="2"/>
          </p:cNvCxnSpPr>
          <p:nvPr/>
        </p:nvCxnSpPr>
        <p:spPr>
          <a:xfrm>
            <a:off x="5150426" y="4916437"/>
            <a:ext cx="1146470" cy="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1"/>
            <a:endCxn id="4" idx="5"/>
          </p:cNvCxnSpPr>
          <p:nvPr/>
        </p:nvCxnSpPr>
        <p:spPr>
          <a:xfrm flipH="1" flipV="1">
            <a:off x="4759853" y="3203809"/>
            <a:ext cx="1927616" cy="121194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2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Aetiology of The Shape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65267" y="3314701"/>
            <a:ext cx="38238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365267" y="1971243"/>
            <a:ext cx="0" cy="1343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65267" y="5761781"/>
            <a:ext cx="38238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65267" y="3865418"/>
            <a:ext cx="0" cy="1896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65267" y="2483428"/>
            <a:ext cx="38238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76574" y="32709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936683" y="57462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80465" y="27809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52632" y="490170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8" name="Freeform 17"/>
          <p:cNvSpPr/>
          <p:nvPr/>
        </p:nvSpPr>
        <p:spPr>
          <a:xfrm>
            <a:off x="1368731" y="2047009"/>
            <a:ext cx="4291445" cy="997528"/>
          </a:xfrm>
          <a:custGeom>
            <a:avLst/>
            <a:gdLst>
              <a:gd name="connsiteX0" fmla="*/ 0 w 4291445"/>
              <a:gd name="connsiteY0" fmla="*/ 997528 h 997528"/>
              <a:gd name="connsiteX1" fmla="*/ 51954 w 4291445"/>
              <a:gd name="connsiteY1" fmla="*/ 997528 h 997528"/>
              <a:gd name="connsiteX2" fmla="*/ 758536 w 4291445"/>
              <a:gd name="connsiteY2" fmla="*/ 914400 h 997528"/>
              <a:gd name="connsiteX3" fmla="*/ 1039091 w 4291445"/>
              <a:gd name="connsiteY3" fmla="*/ 550719 h 997528"/>
              <a:gd name="connsiteX4" fmla="*/ 1724891 w 4291445"/>
              <a:gd name="connsiteY4" fmla="*/ 696191 h 997528"/>
              <a:gd name="connsiteX5" fmla="*/ 2213263 w 4291445"/>
              <a:gd name="connsiteY5" fmla="*/ 238991 h 997528"/>
              <a:gd name="connsiteX6" fmla="*/ 2919845 w 4291445"/>
              <a:gd name="connsiteY6" fmla="*/ 290946 h 997528"/>
              <a:gd name="connsiteX7" fmla="*/ 3543300 w 4291445"/>
              <a:gd name="connsiteY7" fmla="*/ 768928 h 997528"/>
              <a:gd name="connsiteX8" fmla="*/ 4291445 w 4291445"/>
              <a:gd name="connsiteY8" fmla="*/ 0 h 99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1445" h="997528">
                <a:moveTo>
                  <a:pt x="0" y="997528"/>
                </a:moveTo>
                <a:lnTo>
                  <a:pt x="51954" y="997528"/>
                </a:lnTo>
                <a:cubicBezTo>
                  <a:pt x="178377" y="983673"/>
                  <a:pt x="594013" y="988868"/>
                  <a:pt x="758536" y="914400"/>
                </a:cubicBezTo>
                <a:cubicBezTo>
                  <a:pt x="923059" y="839932"/>
                  <a:pt x="878032" y="587087"/>
                  <a:pt x="1039091" y="550719"/>
                </a:cubicBezTo>
                <a:cubicBezTo>
                  <a:pt x="1200150" y="514351"/>
                  <a:pt x="1529196" y="748146"/>
                  <a:pt x="1724891" y="696191"/>
                </a:cubicBezTo>
                <a:cubicBezTo>
                  <a:pt x="1920586" y="644236"/>
                  <a:pt x="2014104" y="306532"/>
                  <a:pt x="2213263" y="238991"/>
                </a:cubicBezTo>
                <a:cubicBezTo>
                  <a:pt x="2412422" y="171450"/>
                  <a:pt x="2698172" y="202623"/>
                  <a:pt x="2919845" y="290946"/>
                </a:cubicBezTo>
                <a:cubicBezTo>
                  <a:pt x="3141518" y="379269"/>
                  <a:pt x="3314700" y="817419"/>
                  <a:pt x="3543300" y="768928"/>
                </a:cubicBezTo>
                <a:cubicBezTo>
                  <a:pt x="3771900" y="720437"/>
                  <a:pt x="4031672" y="360218"/>
                  <a:pt x="42914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3369086" y="2483427"/>
            <a:ext cx="0" cy="3278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194935" y="2020887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935" y="2020887"/>
                <a:ext cx="3483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0472" y="3937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</a:t>
            </a:r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365267" y="4122604"/>
            <a:ext cx="38238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65267" y="5761781"/>
            <a:ext cx="20038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369086" y="4122605"/>
            <a:ext cx="0" cy="16391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69086" y="4122604"/>
            <a:ext cx="20038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76574" y="4676406"/>
            <a:ext cx="78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switch</a:t>
            </a:r>
            <a:endParaRPr lang="en-GB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70945" y="22736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369442" y="3509560"/>
                <a:ext cx="924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≫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442" y="3509560"/>
                <a:ext cx="92454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7528498" y="1800009"/>
            <a:ext cx="613064" cy="4675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528498" y="2648383"/>
            <a:ext cx="613064" cy="46759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7541718" y="125347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 = 1</a:t>
            </a:r>
            <a:endParaRPr lang="en-GB" dirty="0"/>
          </a:p>
        </p:txBody>
      </p:sp>
      <p:sp>
        <p:nvSpPr>
          <p:cNvPr id="47" name="Oval 46"/>
          <p:cNvSpPr/>
          <p:nvPr/>
        </p:nvSpPr>
        <p:spPr>
          <a:xfrm>
            <a:off x="8302819" y="1817761"/>
            <a:ext cx="613064" cy="4675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8302819" y="2648383"/>
            <a:ext cx="613064" cy="46759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8316039" y="125347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 = 2</a:t>
            </a:r>
            <a:endParaRPr lang="en-GB" dirty="0"/>
          </a:p>
        </p:txBody>
      </p:sp>
      <p:sp>
        <p:nvSpPr>
          <p:cNvPr id="50" name="Oval 49"/>
          <p:cNvSpPr/>
          <p:nvPr/>
        </p:nvSpPr>
        <p:spPr>
          <a:xfrm>
            <a:off x="9111166" y="1817761"/>
            <a:ext cx="613064" cy="4675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9110872" y="2648740"/>
            <a:ext cx="613064" cy="46759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9124092" y="125382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 = 3</a:t>
            </a:r>
            <a:endParaRPr lang="en-GB" dirty="0"/>
          </a:p>
        </p:txBody>
      </p:sp>
      <p:sp>
        <p:nvSpPr>
          <p:cNvPr id="53" name="Oval 52"/>
          <p:cNvSpPr/>
          <p:nvPr/>
        </p:nvSpPr>
        <p:spPr>
          <a:xfrm>
            <a:off x="9905705" y="1800009"/>
            <a:ext cx="613064" cy="4675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9905705" y="2648740"/>
            <a:ext cx="613064" cy="46759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9918925" y="125382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 = 4</a:t>
            </a:r>
            <a:endParaRPr lang="en-GB" dirty="0"/>
          </a:p>
        </p:txBody>
      </p:sp>
      <p:sp>
        <p:nvSpPr>
          <p:cNvPr id="56" name="Oval 55"/>
          <p:cNvSpPr/>
          <p:nvPr/>
        </p:nvSpPr>
        <p:spPr>
          <a:xfrm>
            <a:off x="10700244" y="1800009"/>
            <a:ext cx="613064" cy="4675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10700950" y="2648383"/>
            <a:ext cx="613064" cy="46759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10714170" y="125347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 = 5</a:t>
            </a:r>
            <a:endParaRPr lang="en-GB" dirty="0"/>
          </a:p>
        </p:txBody>
      </p:sp>
      <p:cxnSp>
        <p:nvCxnSpPr>
          <p:cNvPr id="60" name="Straight Arrow Connector 59"/>
          <p:cNvCxnSpPr>
            <a:stCxn id="43" idx="4"/>
            <a:endCxn id="44" idx="0"/>
          </p:cNvCxnSpPr>
          <p:nvPr/>
        </p:nvCxnSpPr>
        <p:spPr>
          <a:xfrm>
            <a:off x="7835030" y="2267600"/>
            <a:ext cx="0" cy="3807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0"/>
            <a:endCxn id="47" idx="4"/>
          </p:cNvCxnSpPr>
          <p:nvPr/>
        </p:nvCxnSpPr>
        <p:spPr>
          <a:xfrm flipV="1">
            <a:off x="8609351" y="2285352"/>
            <a:ext cx="0" cy="3630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0" idx="4"/>
            <a:endCxn id="51" idx="0"/>
          </p:cNvCxnSpPr>
          <p:nvPr/>
        </p:nvCxnSpPr>
        <p:spPr>
          <a:xfrm flipH="1">
            <a:off x="9417404" y="2285352"/>
            <a:ext cx="294" cy="363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0"/>
            <a:endCxn id="53" idx="4"/>
          </p:cNvCxnSpPr>
          <p:nvPr/>
        </p:nvCxnSpPr>
        <p:spPr>
          <a:xfrm flipV="1">
            <a:off x="10212237" y="2267600"/>
            <a:ext cx="0" cy="381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6" idx="4"/>
            <a:endCxn id="57" idx="0"/>
          </p:cNvCxnSpPr>
          <p:nvPr/>
        </p:nvCxnSpPr>
        <p:spPr>
          <a:xfrm>
            <a:off x="11006776" y="2267600"/>
            <a:ext cx="706" cy="3807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/>
          <p:cNvSpPr/>
          <p:nvPr/>
        </p:nvSpPr>
        <p:spPr>
          <a:xfrm>
            <a:off x="7706211" y="3711580"/>
            <a:ext cx="3607097" cy="2298984"/>
          </a:xfrm>
          <a:custGeom>
            <a:avLst/>
            <a:gdLst>
              <a:gd name="connsiteX0" fmla="*/ 0 w 685800"/>
              <a:gd name="connsiteY0" fmla="*/ 0 h 1653540"/>
              <a:gd name="connsiteX1" fmla="*/ 205740 w 685800"/>
              <a:gd name="connsiteY1" fmla="*/ 1264920 h 1653540"/>
              <a:gd name="connsiteX2" fmla="*/ 685800 w 685800"/>
              <a:gd name="connsiteY2" fmla="*/ 1653540 h 165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653540">
                <a:moveTo>
                  <a:pt x="0" y="0"/>
                </a:moveTo>
                <a:cubicBezTo>
                  <a:pt x="45720" y="494665"/>
                  <a:pt x="91440" y="989330"/>
                  <a:pt x="205740" y="1264920"/>
                </a:cubicBezTo>
                <a:cubicBezTo>
                  <a:pt x="320040" y="1540510"/>
                  <a:pt x="607060" y="1604010"/>
                  <a:pt x="685800" y="16535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Meta-Ethnic Frontiers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240482" cy="4351338"/>
          </a:xfrm>
        </p:spPr>
        <p:txBody>
          <a:bodyPr/>
          <a:lstStyle/>
          <a:p>
            <a:r>
              <a:rPr lang="en-GB" dirty="0" smtClean="0"/>
              <a:t>Peter </a:t>
            </a:r>
            <a:r>
              <a:rPr lang="en-GB" dirty="0" err="1" smtClean="0"/>
              <a:t>Turchin</a:t>
            </a:r>
            <a:endParaRPr lang="en-GB" dirty="0" smtClean="0"/>
          </a:p>
          <a:p>
            <a:pPr lvl="1"/>
            <a:r>
              <a:rPr lang="en-GB" dirty="0" smtClean="0"/>
              <a:t>Ethnic -&gt; Meta-ethnic</a:t>
            </a:r>
          </a:p>
          <a:p>
            <a:pPr lvl="1"/>
            <a:r>
              <a:rPr lang="en-GB" dirty="0" smtClean="0"/>
              <a:t>Polytheistic -&gt; Monotheistic</a:t>
            </a:r>
          </a:p>
          <a:p>
            <a:pPr lvl="1"/>
            <a:r>
              <a:rPr lang="en-GB" dirty="0" err="1" smtClean="0"/>
              <a:t>Judaistic</a:t>
            </a:r>
            <a:r>
              <a:rPr lang="en-GB" dirty="0" smtClean="0"/>
              <a:t> -&gt; Christian</a:t>
            </a:r>
          </a:p>
          <a:p>
            <a:pPr lvl="1"/>
            <a:r>
              <a:rPr lang="en-GB" dirty="0" smtClean="0"/>
              <a:t>Catholic -&gt; Protestant </a:t>
            </a:r>
          </a:p>
          <a:p>
            <a:endParaRPr lang="en-GB" dirty="0"/>
          </a:p>
          <a:p>
            <a:r>
              <a:rPr lang="en-GB" dirty="0" smtClean="0"/>
              <a:t>Charles Tilly</a:t>
            </a:r>
          </a:p>
          <a:p>
            <a:pPr lvl="1"/>
            <a:r>
              <a:rPr lang="en-GB" dirty="0" smtClean="0"/>
              <a:t>Durable Inequality</a:t>
            </a:r>
          </a:p>
          <a:p>
            <a:pPr lvl="1"/>
            <a:r>
              <a:rPr lang="en-GB" dirty="0" smtClean="0"/>
              <a:t>Paired &amp; Unequal Binary social groups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91" y="172740"/>
            <a:ext cx="5777345" cy="63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Exacerbations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19873" y="5798129"/>
            <a:ext cx="9372372" cy="10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1263860" y="1690688"/>
            <a:ext cx="30544" cy="4107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80060" y="3756075"/>
            <a:ext cx="1738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Intensity</a:t>
            </a:r>
            <a:endParaRPr lang="en-GB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319873" y="5112025"/>
            <a:ext cx="1210627" cy="458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580467" y="4767269"/>
            <a:ext cx="966536" cy="344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642918" y="4370339"/>
            <a:ext cx="991427" cy="367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787736" y="3574475"/>
            <a:ext cx="903801" cy="388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65839" y="5285800"/>
            <a:ext cx="633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Catholic Civil Rights Movement (Emulation from US Civil Rights Movement)</a:t>
            </a:r>
            <a:endParaRPr lang="en-GB" sz="16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214004" y="4887166"/>
            <a:ext cx="3762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Protestant Backlash: Loyalist Paramilitaries</a:t>
            </a:r>
            <a:endParaRPr lang="en-GB" sz="16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094723" y="4544114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OIRA/PIRA Split</a:t>
            </a:r>
            <a:endParaRPr lang="en-GB" sz="1600" i="1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720108" y="3991202"/>
            <a:ext cx="991427" cy="367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42386" y="4136900"/>
            <a:ext cx="269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British Army as ‘Peacekeepers’</a:t>
            </a:r>
            <a:endParaRPr lang="en-GB" sz="16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239636" y="3729686"/>
            <a:ext cx="2295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Republican Paramilitaries</a:t>
            </a:r>
            <a:endParaRPr lang="en-GB" sz="1600" i="1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764274" y="3090233"/>
            <a:ext cx="695913" cy="455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12230" y="3267240"/>
            <a:ext cx="649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Paras</a:t>
            </a:r>
            <a:endParaRPr lang="en-GB" sz="16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7761254" y="2816682"/>
            <a:ext cx="1113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Internment</a:t>
            </a:r>
            <a:endParaRPr lang="en-GB" sz="1600" i="1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7508264" y="2554612"/>
            <a:ext cx="577502" cy="509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204177" y="2044544"/>
            <a:ext cx="331087" cy="41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69720" y="2173457"/>
            <a:ext cx="85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Protests</a:t>
            </a:r>
            <a:endParaRPr lang="en-GB" sz="1600" i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574572" y="1540957"/>
            <a:ext cx="241016" cy="411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15588" y="1534979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Bloody Sunday</a:t>
            </a:r>
            <a:endParaRPr lang="en-GB" sz="1600" i="1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263860" y="1864462"/>
            <a:ext cx="9708940" cy="260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50627" y="5857367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867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Models of Academic Research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0920" y="54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7235" y="1722755"/>
            <a:ext cx="54112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dirty="0" smtClean="0"/>
              <a:t>Model 1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807964" y="2448310"/>
            <a:ext cx="3484712" cy="522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Grand Theory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303804" y="3131456"/>
            <a:ext cx="2431930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Operationalisation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303804" y="3744084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Hypotheses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303803" y="4305083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Source Data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303802" y="4866082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Format Data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2303801" y="5522292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12" name="Down Arrow 11"/>
          <p:cNvSpPr/>
          <p:nvPr/>
        </p:nvSpPr>
        <p:spPr>
          <a:xfrm>
            <a:off x="3399719" y="2899302"/>
            <a:ext cx="301205" cy="2728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3399718" y="3543256"/>
            <a:ext cx="301205" cy="2783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3399718" y="4102983"/>
            <a:ext cx="301205" cy="2537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399718" y="4676180"/>
            <a:ext cx="301205" cy="2376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3399718" y="5264223"/>
            <a:ext cx="301205" cy="323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377235" y="5522292"/>
            <a:ext cx="1599123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Findings</a:t>
            </a:r>
            <a:endParaRPr lang="en-GB" dirty="0"/>
          </a:p>
        </p:txBody>
      </p:sp>
      <p:sp>
        <p:nvSpPr>
          <p:cNvPr id="18" name="Down Arrow 17"/>
          <p:cNvSpPr/>
          <p:nvPr/>
        </p:nvSpPr>
        <p:spPr>
          <a:xfrm rot="5400000">
            <a:off x="1987154" y="5442870"/>
            <a:ext cx="301205" cy="6074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 rot="12179486">
            <a:off x="1120808" y="2646282"/>
            <a:ext cx="296363" cy="3055877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56504" y="3783379"/>
            <a:ext cx="1624969" cy="560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Refine theory?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115238" y="1722755"/>
            <a:ext cx="54112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dirty="0" smtClean="0"/>
              <a:t>Model 2</a:t>
            </a:r>
            <a:endParaRPr lang="en-GB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5833866" y="5370172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Raw Data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7245329" y="5363008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Tidy Data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9208689" y="5569599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9161200" y="552720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6" name="Rounded Rectangle 25"/>
          <p:cNvSpPr/>
          <p:nvPr/>
        </p:nvSpPr>
        <p:spPr>
          <a:xfrm>
            <a:off x="9118020" y="5484803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9074840" y="5446713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9031660" y="5404277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8994907" y="5370172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9171121" y="4478717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9123632" y="4436319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9080452" y="439392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9037272" y="435583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8994092" y="4313395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5" name="Rounded Rectangle 34"/>
          <p:cNvSpPr/>
          <p:nvPr/>
        </p:nvSpPr>
        <p:spPr>
          <a:xfrm>
            <a:off x="8957339" y="4279290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Idea</a:t>
            </a:r>
            <a:endParaRPr lang="en-GB" dirty="0"/>
          </a:p>
        </p:txBody>
      </p:sp>
      <p:sp>
        <p:nvSpPr>
          <p:cNvPr id="36" name="Down Arrow 35"/>
          <p:cNvSpPr/>
          <p:nvPr/>
        </p:nvSpPr>
        <p:spPr>
          <a:xfrm rot="16200000">
            <a:off x="7008482" y="5389284"/>
            <a:ext cx="301205" cy="4103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 rot="16200000">
            <a:off x="8598882" y="5269102"/>
            <a:ext cx="301205" cy="6507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own Arrow 37"/>
          <p:cNvSpPr/>
          <p:nvPr/>
        </p:nvSpPr>
        <p:spPr>
          <a:xfrm rot="13500000">
            <a:off x="8435281" y="4473836"/>
            <a:ext cx="301205" cy="11753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Down Arrow 38"/>
          <p:cNvSpPr/>
          <p:nvPr/>
        </p:nvSpPr>
        <p:spPr>
          <a:xfrm rot="10800000">
            <a:off x="9153532" y="4655908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rot="10800000">
            <a:off x="9169675" y="4680947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Down Arrow 40"/>
          <p:cNvSpPr/>
          <p:nvPr/>
        </p:nvSpPr>
        <p:spPr>
          <a:xfrm rot="10800000">
            <a:off x="9182218" y="4701339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own Arrow 41"/>
          <p:cNvSpPr/>
          <p:nvPr/>
        </p:nvSpPr>
        <p:spPr>
          <a:xfrm rot="10800000">
            <a:off x="9192748" y="4729861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Down Arrow 42"/>
          <p:cNvSpPr/>
          <p:nvPr/>
        </p:nvSpPr>
        <p:spPr>
          <a:xfrm rot="10800000">
            <a:off x="9203278" y="4754630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/>
          <p:cNvSpPr/>
          <p:nvPr/>
        </p:nvSpPr>
        <p:spPr>
          <a:xfrm rot="10800000">
            <a:off x="9213808" y="4790845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Down Arrow 44"/>
          <p:cNvSpPr/>
          <p:nvPr/>
        </p:nvSpPr>
        <p:spPr>
          <a:xfrm>
            <a:off x="9789969" y="4672327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Down Arrow 45"/>
          <p:cNvSpPr/>
          <p:nvPr/>
        </p:nvSpPr>
        <p:spPr>
          <a:xfrm>
            <a:off x="9806112" y="4697366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own Arrow 46"/>
          <p:cNvSpPr/>
          <p:nvPr/>
        </p:nvSpPr>
        <p:spPr>
          <a:xfrm>
            <a:off x="9818655" y="4717758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Down Arrow 47"/>
          <p:cNvSpPr/>
          <p:nvPr/>
        </p:nvSpPr>
        <p:spPr>
          <a:xfrm>
            <a:off x="9829185" y="4746280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own Arrow 48"/>
          <p:cNvSpPr/>
          <p:nvPr/>
        </p:nvSpPr>
        <p:spPr>
          <a:xfrm>
            <a:off x="9839715" y="4771049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own Arrow 49"/>
          <p:cNvSpPr/>
          <p:nvPr/>
        </p:nvSpPr>
        <p:spPr>
          <a:xfrm>
            <a:off x="9850245" y="4807264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7957782" y="3311742"/>
            <a:ext cx="2867697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Bundle of ideas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7957781" y="2434304"/>
            <a:ext cx="2867697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Bundle of bundle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6131556" y="4305962"/>
            <a:ext cx="146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Lower middle</a:t>
            </a:r>
            <a:endParaRPr lang="en-GB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6131557" y="335859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Middle middle</a:t>
            </a:r>
            <a:endParaRPr lang="en-GB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6131556" y="243925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Upper middle</a:t>
            </a:r>
            <a:endParaRPr lang="en-GB" i="1" dirty="0"/>
          </a:p>
        </p:txBody>
      </p:sp>
      <p:sp>
        <p:nvSpPr>
          <p:cNvPr id="56" name="Down Arrow 55"/>
          <p:cNvSpPr/>
          <p:nvPr/>
        </p:nvSpPr>
        <p:spPr>
          <a:xfrm rot="10800000">
            <a:off x="9137014" y="3712238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Down Arrow 56"/>
          <p:cNvSpPr/>
          <p:nvPr/>
        </p:nvSpPr>
        <p:spPr>
          <a:xfrm>
            <a:off x="9817766" y="3726836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own Arrow 57"/>
          <p:cNvSpPr/>
          <p:nvPr/>
        </p:nvSpPr>
        <p:spPr>
          <a:xfrm rot="10800000">
            <a:off x="9118020" y="2790505"/>
            <a:ext cx="152980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Down Arrow 58"/>
          <p:cNvSpPr/>
          <p:nvPr/>
        </p:nvSpPr>
        <p:spPr>
          <a:xfrm rot="10800000">
            <a:off x="9199947" y="3736448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Down Arrow 59"/>
          <p:cNvSpPr/>
          <p:nvPr/>
        </p:nvSpPr>
        <p:spPr>
          <a:xfrm>
            <a:off x="9865050" y="3755107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own Arrow 60"/>
          <p:cNvSpPr/>
          <p:nvPr/>
        </p:nvSpPr>
        <p:spPr>
          <a:xfrm>
            <a:off x="9918681" y="2794378"/>
            <a:ext cx="164332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6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Concern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19873" y="5798129"/>
            <a:ext cx="9372372" cy="10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1263860" y="1690688"/>
            <a:ext cx="30544" cy="4107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80060" y="3756075"/>
            <a:ext cx="1738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Intensity</a:t>
            </a:r>
            <a:endParaRPr lang="en-GB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319873" y="5112025"/>
            <a:ext cx="1210627" cy="458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580467" y="4767269"/>
            <a:ext cx="966536" cy="344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642918" y="4370339"/>
            <a:ext cx="991427" cy="367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787736" y="3574475"/>
            <a:ext cx="903801" cy="388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65839" y="5285800"/>
            <a:ext cx="1474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EU Referendum</a:t>
            </a:r>
            <a:endParaRPr lang="en-GB" sz="16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214004" y="4887166"/>
            <a:ext cx="664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Brexit</a:t>
            </a:r>
            <a:endParaRPr lang="en-GB" sz="16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094723" y="4544114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UK 2017 Election</a:t>
            </a:r>
            <a:endParaRPr lang="en-GB" sz="1600" i="1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720108" y="3991202"/>
            <a:ext cx="991427" cy="367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42386" y="4136900"/>
            <a:ext cx="1659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Tory-DUP Alliance</a:t>
            </a:r>
            <a:endParaRPr lang="en-GB" sz="16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239636" y="3729686"/>
            <a:ext cx="306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Economic Stagnation, collapse of £</a:t>
            </a:r>
            <a:endParaRPr lang="en-GB" sz="1600" i="1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764274" y="3090233"/>
            <a:ext cx="695913" cy="455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12230" y="3267240"/>
            <a:ext cx="2640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Brexit Phase 1 stall: NI Border</a:t>
            </a:r>
            <a:endParaRPr lang="en-GB" sz="16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7761254" y="281668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???</a:t>
            </a:r>
            <a:endParaRPr lang="en-GB" sz="16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8369720" y="2173457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???</a:t>
            </a:r>
            <a:endParaRPr lang="en-GB" sz="16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8815588" y="1534979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???</a:t>
            </a:r>
            <a:endParaRPr lang="en-GB" sz="1600" i="1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263860" y="1864462"/>
            <a:ext cx="9708940" cy="260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50627" y="5857367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784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Unchanged Fundamentals?</a:t>
            </a:r>
          </a:p>
          <a:p>
            <a:pPr lvl="1"/>
            <a:r>
              <a:rPr lang="en-GB" dirty="0" smtClean="0"/>
              <a:t>Persistence of meta-ethnic voting patterns</a:t>
            </a:r>
          </a:p>
          <a:p>
            <a:pPr lvl="1"/>
            <a:r>
              <a:rPr lang="en-GB" dirty="0" smtClean="0"/>
              <a:t>Good Friday Agreement &amp; </a:t>
            </a:r>
            <a:r>
              <a:rPr lang="en-GB" dirty="0" err="1" smtClean="0"/>
              <a:t>Consociationalism</a:t>
            </a:r>
            <a:endParaRPr lang="en-GB" dirty="0" smtClean="0"/>
          </a:p>
          <a:p>
            <a:pPr lvl="1"/>
            <a:r>
              <a:rPr lang="en-GB" dirty="0" smtClean="0"/>
              <a:t>Parallel Lives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Further Exacerbation</a:t>
            </a:r>
          </a:p>
          <a:p>
            <a:pPr lvl="1"/>
            <a:r>
              <a:rPr lang="en-GB" dirty="0" smtClean="0"/>
              <a:t>EU Border Assistance: Phase 1 (1995): €500m; Phase 2 (2000s): €531m, Phase 3 (up to 2013): …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UK </a:t>
            </a:r>
            <a:r>
              <a:rPr lang="en-GB" dirty="0" err="1" smtClean="0"/>
              <a:t>Govt</a:t>
            </a:r>
            <a:r>
              <a:rPr lang="en-GB" dirty="0" smtClean="0"/>
              <a:t> indifference to Border Issues in Phase 1 Brexit Negotiations</a:t>
            </a:r>
          </a:p>
          <a:p>
            <a:pPr lvl="2"/>
            <a:r>
              <a:rPr lang="en-GB" dirty="0" smtClean="0"/>
              <a:t>Neo-colonialist thinking: ‘Ireland isn’t EU’… 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Signals of Persistence</a:t>
            </a:r>
          </a:p>
          <a:p>
            <a:pPr lvl="1"/>
            <a:r>
              <a:rPr lang="en-GB" dirty="0" smtClean="0"/>
              <a:t>Secondary Transfer Effect: Gay Marriage in </a:t>
            </a:r>
            <a:r>
              <a:rPr lang="en-GB" dirty="0" err="1" smtClean="0"/>
              <a:t>RoI</a:t>
            </a:r>
            <a:r>
              <a:rPr lang="en-GB" dirty="0" smtClean="0"/>
              <a:t>, Abortion laws in NI, </a:t>
            </a:r>
            <a:r>
              <a:rPr lang="en-GB" dirty="0" err="1" smtClean="0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9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Broader Applications &amp; 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GB" dirty="0" smtClean="0"/>
              <a:t>International Conflict Studies</a:t>
            </a:r>
          </a:p>
          <a:p>
            <a:pPr lvl="1"/>
            <a:r>
              <a:rPr lang="en-GB" dirty="0" smtClean="0"/>
              <a:t>Data requirements: All cause only</a:t>
            </a:r>
          </a:p>
          <a:p>
            <a:pPr lvl="1"/>
            <a:r>
              <a:rPr lang="en-GB" dirty="0" smtClean="0"/>
              <a:t>Comparative Analyses: Intensity and Persistence</a:t>
            </a:r>
          </a:p>
          <a:p>
            <a:pPr lvl="1"/>
            <a:r>
              <a:rPr lang="en-GB" dirty="0" smtClean="0"/>
              <a:t>Case study of Algeria</a:t>
            </a:r>
          </a:p>
          <a:p>
            <a:pPr lvl="1"/>
            <a:endParaRPr lang="en-GB" dirty="0"/>
          </a:p>
          <a:p>
            <a:r>
              <a:rPr lang="en-GB" dirty="0" smtClean="0"/>
              <a:t>Quasi-Geometric Thinking</a:t>
            </a:r>
          </a:p>
          <a:p>
            <a:pPr lvl="1"/>
            <a:r>
              <a:rPr lang="en-GB" dirty="0" smtClean="0"/>
              <a:t>APC Interactions as norm not exception</a:t>
            </a:r>
          </a:p>
          <a:p>
            <a:pPr lvl="1"/>
            <a:r>
              <a:rPr lang="en-GB" dirty="0" smtClean="0"/>
              <a:t>Quasi-spatial models of demographic processes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Material available from:</a:t>
            </a:r>
          </a:p>
          <a:p>
            <a:pPr lvl="1"/>
            <a:r>
              <a:rPr lang="en-GB" dirty="0">
                <a:hlinkClick r:id="rId2"/>
              </a:rPr>
              <a:t>https://osf.io/3pj2f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 - OSF project</a:t>
            </a:r>
          </a:p>
          <a:p>
            <a:pPr lvl="1"/>
            <a:r>
              <a:rPr lang="en-GB" dirty="0">
                <a:hlinkClick r:id="rId3"/>
              </a:rPr>
              <a:t>https://osf.io/hqd95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- OSF preprint</a:t>
            </a:r>
          </a:p>
          <a:p>
            <a:pPr lvl="1"/>
            <a:endParaRPr lang="en-GB" dirty="0"/>
          </a:p>
          <a:p>
            <a:r>
              <a:rPr lang="en-GB" dirty="0" smtClean="0"/>
              <a:t>To contact me: </a:t>
            </a:r>
          </a:p>
          <a:p>
            <a:pPr lvl="1"/>
            <a:r>
              <a:rPr lang="en-GB" dirty="0" smtClean="0">
                <a:hlinkClick r:id="rId4"/>
              </a:rPr>
              <a:t>jonathan.minton@glasgow.ac.uk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@</a:t>
            </a:r>
            <a:r>
              <a:rPr lang="en-GB" dirty="0" err="1" smtClean="0"/>
              <a:t>jonminton</a:t>
            </a:r>
            <a:r>
              <a:rPr lang="en-GB" dirty="0" smtClean="0"/>
              <a:t>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sz="3000" b="1" i="1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GB" sz="3000" b="1" i="1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GB" sz="3000" b="1" i="1" dirty="0" smtClean="0">
                <a:solidFill>
                  <a:srgbClr val="00B0F0"/>
                </a:solidFill>
              </a:rPr>
              <a:t>Thanks for listening!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718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the HMD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Shiny App created by Jonas </a:t>
            </a:r>
            <a:r>
              <a:rPr lang="en-GB" dirty="0" err="1"/>
              <a:t>Schoeley</a:t>
            </a:r>
            <a:endParaRPr lang="en-GB" dirty="0"/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://jschoeley.shinyapps.io/hmdexp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Let’s explore for 5 minutes</a:t>
            </a:r>
          </a:p>
          <a:p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/>
              <a:t>repo: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github.com/jschoeley/hmdexp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5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410510" y="1580742"/>
            <a:ext cx="5807413" cy="243191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Rest of WE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route to this research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410510" y="1926075"/>
            <a:ext cx="3803516" cy="1741251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Rest of UK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410510" y="2427050"/>
            <a:ext cx="2130357" cy="73930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Scotland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7422204" y="4548143"/>
            <a:ext cx="2704290" cy="94844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England &amp; Wales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513633" y="4548144"/>
            <a:ext cx="2704290" cy="94844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Scotland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4513633" y="5631744"/>
            <a:ext cx="2704290" cy="94845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Northern Ireland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7422204" y="5631744"/>
            <a:ext cx="2704290" cy="94844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Republic of Ireland</a:t>
            </a:r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095345" y="5543032"/>
            <a:ext cx="6974732" cy="476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05472" y="4429214"/>
            <a:ext cx="0" cy="2227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8" y="359907"/>
            <a:ext cx="5943516" cy="59435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1" y="1952085"/>
            <a:ext cx="4349469" cy="43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55" y="190027"/>
            <a:ext cx="6496456" cy="6496456"/>
          </a:xfrm>
        </p:spPr>
      </p:pic>
    </p:spTree>
    <p:extLst>
      <p:ext uri="{BB962C8B-B14F-4D97-AF65-F5344CB8AC3E}">
        <p14:creationId xmlns:p14="http://schemas.microsoft.com/office/powerpoint/2010/main" val="19215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4" b="12069"/>
          <a:stretch/>
        </p:blipFill>
        <p:spPr>
          <a:xfrm>
            <a:off x="1888786" y="173682"/>
            <a:ext cx="8763001" cy="6543121"/>
          </a:xfrm>
        </p:spPr>
      </p:pic>
    </p:spTree>
    <p:extLst>
      <p:ext uri="{BB962C8B-B14F-4D97-AF65-F5344CB8AC3E}">
        <p14:creationId xmlns:p14="http://schemas.microsoft.com/office/powerpoint/2010/main" val="13226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6" b="11399"/>
          <a:stretch/>
        </p:blipFill>
        <p:spPr>
          <a:xfrm>
            <a:off x="393542" y="214008"/>
            <a:ext cx="11318560" cy="6433357"/>
          </a:xfrm>
        </p:spPr>
      </p:pic>
    </p:spTree>
    <p:extLst>
      <p:ext uri="{BB962C8B-B14F-4D97-AF65-F5344CB8AC3E}">
        <p14:creationId xmlns:p14="http://schemas.microsoft.com/office/powerpoint/2010/main" val="38502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9" b="6620"/>
          <a:stretch/>
        </p:blipFill>
        <p:spPr>
          <a:xfrm>
            <a:off x="387509" y="248930"/>
            <a:ext cx="11480236" cy="6351996"/>
          </a:xfrm>
        </p:spPr>
      </p:pic>
    </p:spTree>
    <p:extLst>
      <p:ext uri="{BB962C8B-B14F-4D97-AF65-F5344CB8AC3E}">
        <p14:creationId xmlns:p14="http://schemas.microsoft.com/office/powerpoint/2010/main" val="28789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866</Words>
  <Application>Microsoft Office PowerPoint</Application>
  <PresentationFormat>Widescreen</PresentationFormat>
  <Paragraphs>564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The Shape of the Troubles? Visualising and modelling an ‘anomaly’ in Northern Irish morality data</vt:lpstr>
      <vt:lpstr>Two Models of Academic Research</vt:lpstr>
      <vt:lpstr>Exploring the HMD</vt:lpstr>
      <vt:lpstr>My route to this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Shape</vt:lpstr>
      <vt:lpstr>Visual Model Diagnostics</vt:lpstr>
      <vt:lpstr>The excess, visually</vt:lpstr>
      <vt:lpstr>Excess as table</vt:lpstr>
      <vt:lpstr>Geometry &amp; Aetiology</vt:lpstr>
      <vt:lpstr>Aetiology of The Shape</vt:lpstr>
      <vt:lpstr>Meta-Ethnic Frontiers</vt:lpstr>
      <vt:lpstr>Exacerbations</vt:lpstr>
      <vt:lpstr>The Concern</vt:lpstr>
      <vt:lpstr>Discussion</vt:lpstr>
      <vt:lpstr>Broader Applications &amp; Final Thoughts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Minton</dc:creator>
  <cp:lastModifiedBy>Jonathan Minton</cp:lastModifiedBy>
  <cp:revision>16</cp:revision>
  <dcterms:created xsi:type="dcterms:W3CDTF">2017-11-25T10:11:39Z</dcterms:created>
  <dcterms:modified xsi:type="dcterms:W3CDTF">2017-11-25T12:53:33Z</dcterms:modified>
</cp:coreProperties>
</file>