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86FB78-8354-4F68-A501-A527CF6638E2}">
          <p14:sldIdLst>
            <p14:sldId id="256"/>
          </p14:sldIdLst>
        </p14:section>
        <p14:section name="Introduction" id="{C7373CB0-93D8-4582-973C-6FB11B6CDC53}">
          <p14:sldIdLst>
            <p14:sldId id="257"/>
            <p14:sldId id="259"/>
            <p14:sldId id="258"/>
          </p14:sldIdLst>
        </p14:section>
        <p14:section name="Aims" id="{BDA1DF39-FB2B-4E73-9377-8848197AA39B}">
          <p14:sldIdLst>
            <p14:sldId id="260"/>
          </p14:sldIdLst>
        </p14:section>
        <p14:section name="Methods" id="{29329AF6-1E4C-43C1-96AC-EAE00050D8D6}">
          <p14:sldIdLst>
            <p14:sldId id="261"/>
            <p14:sldId id="262"/>
            <p14:sldId id="263"/>
          </p14:sldIdLst>
        </p14:section>
        <p14:section name="Results" id="{769C197A-066C-4E9A-A29E-72786C34DD10}">
          <p14:sldIdLst>
            <p14:sldId id="264"/>
          </p14:sldIdLst>
        </p14:section>
        <p14:section name="Discussion" id="{09BDD427-EBEF-4E06-9524-17984EC85F54}">
          <p14:sldIdLst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2595-737E-416E-B189-E40E953151B0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D765-D8F0-4679-A90E-0A87E3CCA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43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2595-737E-416E-B189-E40E953151B0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D765-D8F0-4679-A90E-0A87E3CCA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45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2595-737E-416E-B189-E40E953151B0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D765-D8F0-4679-A90E-0A87E3CCA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69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2595-737E-416E-B189-E40E953151B0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D765-D8F0-4679-A90E-0A87E3CCA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32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2595-737E-416E-B189-E40E953151B0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D765-D8F0-4679-A90E-0A87E3CCA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49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2595-737E-416E-B189-E40E953151B0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D765-D8F0-4679-A90E-0A87E3CCA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50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2595-737E-416E-B189-E40E953151B0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D765-D8F0-4679-A90E-0A87E3CCA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95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2595-737E-416E-B189-E40E953151B0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D765-D8F0-4679-A90E-0A87E3CCA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49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2595-737E-416E-B189-E40E953151B0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D765-D8F0-4679-A90E-0A87E3CCA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8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2595-737E-416E-B189-E40E953151B0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D765-D8F0-4679-A90E-0A87E3CCA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54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2595-737E-416E-B189-E40E953151B0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D765-D8F0-4679-A90E-0A87E3CCA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11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C2595-737E-416E-B189-E40E953151B0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7D765-D8F0-4679-A90E-0A87E3CCA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84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nathan.Minton@Glasgow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Jonathan.Minton@Glasgow.ac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pdfbook.pdf" TargetMode="External"/><Relationship Id="rId2" Type="http://schemas.openxmlformats.org/officeDocument/2006/relationships/hyperlink" Target="uk_inflow_outflow_context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Visualising Internal and International Migration in Great Britain, 2002-2013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Dr Jon Minton</a:t>
            </a:r>
          </a:p>
          <a:p>
            <a:r>
              <a:rPr lang="en-GB" dirty="0" smtClean="0"/>
              <a:t>AQMEN Research Fellow</a:t>
            </a:r>
          </a:p>
          <a:p>
            <a:r>
              <a:rPr lang="en-GB" dirty="0" smtClean="0"/>
              <a:t>University of Glasgow</a:t>
            </a:r>
          </a:p>
          <a:p>
            <a:pPr algn="r"/>
            <a:endParaRPr lang="en-GB" dirty="0" smtClean="0"/>
          </a:p>
          <a:p>
            <a:pPr algn="r"/>
            <a:r>
              <a:rPr lang="en-GB" dirty="0" smtClean="0">
                <a:hlinkClick r:id="rId2"/>
              </a:rPr>
              <a:t>Jonathan.Minton@Glasgow.ac.uk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86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London and the rest</a:t>
            </a:r>
          </a:p>
          <a:p>
            <a:pPr lvl="1"/>
            <a:r>
              <a:rPr lang="en-GB" dirty="0" smtClean="0"/>
              <a:t>Demographically: London, South East &amp; South West are like one country, and the rest of England, and Wales, and Scotland, are like another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International Migrant journeys Through London:</a:t>
            </a:r>
          </a:p>
          <a:p>
            <a:pPr lvl="1"/>
            <a:r>
              <a:rPr lang="en-GB" dirty="0" smtClean="0"/>
              <a:t>Successful migrant journey: Abroad (0-22)-&gt; London (23-30)-&gt; South East (28-40) </a:t>
            </a:r>
          </a:p>
          <a:p>
            <a:pPr lvl="1"/>
            <a:r>
              <a:rPr lang="en-GB" dirty="0" smtClean="0"/>
              <a:t>Less successful migrant: Abroad (0-22) -&gt; London (23-35) -&gt; Abroad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International (and internal) migrant journals through </a:t>
            </a:r>
            <a:r>
              <a:rPr lang="en-GB" dirty="0" err="1" smtClean="0"/>
              <a:t>rUK</a:t>
            </a:r>
            <a:endParaRPr lang="en-GB" dirty="0" smtClean="0"/>
          </a:p>
          <a:p>
            <a:pPr lvl="1"/>
            <a:r>
              <a:rPr lang="en-GB" dirty="0" smtClean="0"/>
              <a:t>Go to university, leave university</a:t>
            </a:r>
          </a:p>
          <a:p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23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Relatively high balance between in-migration and out-migration in most of GB, except London</a:t>
            </a:r>
          </a:p>
          <a:p>
            <a:r>
              <a:rPr lang="en-GB" dirty="0" smtClean="0"/>
              <a:t>Only London has large proportions of international in-migration compared with internal in-migration and population structure</a:t>
            </a:r>
          </a:p>
          <a:p>
            <a:endParaRPr lang="en-GB" dirty="0" smtClean="0"/>
          </a:p>
          <a:p>
            <a:r>
              <a:rPr lang="en-GB" dirty="0" smtClean="0"/>
              <a:t>Scotland</a:t>
            </a:r>
          </a:p>
          <a:p>
            <a:pPr lvl="1"/>
            <a:r>
              <a:rPr lang="en-GB" dirty="0" smtClean="0"/>
              <a:t>Like Wales, but slightly more persistence of migration propensity with age, and higher rates international in-migration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092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thoughts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The Immortal South and the Ageing North</a:t>
            </a:r>
          </a:p>
          <a:p>
            <a:pPr lvl="1"/>
            <a:r>
              <a:rPr lang="en-GB" dirty="0" smtClean="0"/>
              <a:t>The South is a magnet for internal as well as international migration</a:t>
            </a:r>
          </a:p>
          <a:p>
            <a:pPr lvl="1"/>
            <a:r>
              <a:rPr lang="en-GB" dirty="0" smtClean="0"/>
              <a:t>Contributes to spatial persistence of regional inequalities in GB</a:t>
            </a:r>
          </a:p>
          <a:p>
            <a:endParaRPr lang="en-GB" dirty="0" smtClean="0"/>
          </a:p>
          <a:p>
            <a:r>
              <a:rPr lang="en-GB" dirty="0" smtClean="0"/>
              <a:t>Substantive implication</a:t>
            </a:r>
          </a:p>
          <a:p>
            <a:pPr lvl="1"/>
            <a:r>
              <a:rPr lang="en-GB" dirty="0" smtClean="0"/>
              <a:t>More prosperity, more migration</a:t>
            </a:r>
          </a:p>
          <a:p>
            <a:pPr lvl="1"/>
            <a:r>
              <a:rPr lang="en-GB" dirty="0" smtClean="0"/>
              <a:t>Misdirected ire? Less migration, more fear of migration</a:t>
            </a:r>
          </a:p>
          <a:p>
            <a:endParaRPr lang="en-GB" dirty="0"/>
          </a:p>
          <a:p>
            <a:r>
              <a:rPr lang="en-GB" dirty="0" smtClean="0"/>
              <a:t>Methodological implication</a:t>
            </a:r>
          </a:p>
          <a:p>
            <a:pPr lvl="1"/>
            <a:r>
              <a:rPr lang="en-GB" dirty="0" smtClean="0"/>
              <a:t>Tens of thousands of data points at a glance</a:t>
            </a:r>
          </a:p>
          <a:p>
            <a:pPr lvl="1"/>
            <a:r>
              <a:rPr lang="en-GB" dirty="0" smtClean="0"/>
              <a:t>Why limit a data visualisation to the dimensions of a screen, when we have walls?!</a:t>
            </a:r>
          </a:p>
          <a:p>
            <a:pPr lvl="1"/>
            <a:endParaRPr lang="en-GB" dirty="0"/>
          </a:p>
          <a:p>
            <a:pPr marL="0" indent="0" algn="r">
              <a:buNone/>
            </a:pPr>
            <a:r>
              <a:rPr lang="en-GB" b="1" i="1" dirty="0" smtClean="0"/>
              <a:t>Thanks for listening!</a:t>
            </a:r>
          </a:p>
          <a:p>
            <a:pPr marL="0" indent="0" algn="r">
              <a:buNone/>
            </a:pPr>
            <a:r>
              <a:rPr lang="en-GB" dirty="0" smtClean="0">
                <a:hlinkClick r:id="rId2"/>
              </a:rPr>
              <a:t>Jonathan.Minton@Glasgow.ac.uk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535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International net migration is a very visible political topic in UK</a:t>
            </a:r>
          </a:p>
          <a:p>
            <a:pPr lvl="1"/>
            <a:r>
              <a:rPr lang="en-GB" dirty="0" smtClean="0"/>
              <a:t>Reducing international net migration to the ‘tens of thousands’.</a:t>
            </a:r>
          </a:p>
          <a:p>
            <a:endParaRPr lang="en-GB" dirty="0" smtClean="0"/>
          </a:p>
          <a:p>
            <a:r>
              <a:rPr lang="en-GB" dirty="0" smtClean="0"/>
              <a:t>Definitions</a:t>
            </a:r>
          </a:p>
          <a:p>
            <a:pPr lvl="1"/>
            <a:r>
              <a:rPr lang="en-GB" dirty="0" smtClean="0"/>
              <a:t>Net migration = in-migration – out-migration</a:t>
            </a:r>
          </a:p>
          <a:p>
            <a:pPr lvl="1"/>
            <a:r>
              <a:rPr lang="en-GB" dirty="0" smtClean="0"/>
              <a:t>Migration = internal migration + international migration</a:t>
            </a:r>
          </a:p>
          <a:p>
            <a:pPr lvl="1"/>
            <a:r>
              <a:rPr lang="en-GB" dirty="0" smtClean="0"/>
              <a:t>So four types of migration</a:t>
            </a:r>
          </a:p>
          <a:p>
            <a:endParaRPr lang="en-GB" dirty="0"/>
          </a:p>
          <a:p>
            <a:r>
              <a:rPr lang="en-GB" dirty="0" smtClean="0"/>
              <a:t>Migration propensities vary with age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544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Different places have different age structures</a:t>
            </a:r>
          </a:p>
          <a:p>
            <a:pPr lvl="1"/>
            <a:r>
              <a:rPr lang="en-GB" dirty="0" smtClean="0"/>
              <a:t>Stock and flow: Births, movements, and deaths</a:t>
            </a:r>
          </a:p>
          <a:p>
            <a:pPr lvl="1"/>
            <a:r>
              <a:rPr lang="en-GB" dirty="0" smtClean="0"/>
              <a:t>Differences between countries</a:t>
            </a:r>
          </a:p>
          <a:p>
            <a:pPr lvl="1"/>
            <a:r>
              <a:rPr lang="en-GB" dirty="0" smtClean="0"/>
              <a:t>Differences between regions within countries</a:t>
            </a:r>
          </a:p>
          <a:p>
            <a:endParaRPr lang="en-GB" dirty="0"/>
          </a:p>
          <a:p>
            <a:r>
              <a:rPr lang="en-GB" dirty="0" smtClean="0"/>
              <a:t>Dependency ratios</a:t>
            </a:r>
          </a:p>
          <a:p>
            <a:pPr lvl="1"/>
            <a:r>
              <a:rPr lang="en-GB" dirty="0" smtClean="0"/>
              <a:t>Working age</a:t>
            </a:r>
          </a:p>
          <a:p>
            <a:pPr lvl="1"/>
            <a:r>
              <a:rPr lang="en-GB" dirty="0" smtClean="0"/>
              <a:t>Children and elderly people</a:t>
            </a:r>
          </a:p>
          <a:p>
            <a:endParaRPr lang="en-GB" dirty="0"/>
          </a:p>
          <a:p>
            <a:r>
              <a:rPr lang="en-GB" dirty="0" smtClean="0"/>
              <a:t>Age structure within working age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703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Great Britain (England, Wales, and Northern Ireland) is a very spatially unequal developed world country, with a very pronounced North/South divide</a:t>
            </a:r>
          </a:p>
          <a:p>
            <a:r>
              <a:rPr lang="en-GB" dirty="0" smtClean="0"/>
              <a:t>Unlike people, migration means regions can ‘age’ at more or less than one year per year</a:t>
            </a:r>
          </a:p>
          <a:p>
            <a:r>
              <a:rPr lang="en-GB" dirty="0" smtClean="0"/>
              <a:t>This itself can affect – reproduce, attenuate or amplify – social and economic spatial inequalities 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9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 of this research: To visualise…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…. migration flows in the context of population structure</a:t>
            </a:r>
          </a:p>
          <a:p>
            <a:r>
              <a:rPr lang="en-GB" dirty="0" smtClean="0"/>
              <a:t>… differences between regions</a:t>
            </a:r>
          </a:p>
          <a:p>
            <a:r>
              <a:rPr lang="en-GB" dirty="0" smtClean="0"/>
              <a:t>… the contribution of migration flows to maintaining and altering population structure</a:t>
            </a:r>
          </a:p>
          <a:p>
            <a:r>
              <a:rPr lang="en-GB" dirty="0" smtClean="0"/>
              <a:t>… the influence of both population structure and migration flows to regional differences and their persistence over time in the 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915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Methods: Data 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England &amp; Wales</a:t>
            </a:r>
          </a:p>
          <a:p>
            <a:pPr lvl="1"/>
            <a:r>
              <a:rPr lang="en-GB" dirty="0" smtClean="0"/>
              <a:t>Office for National Statistics</a:t>
            </a:r>
          </a:p>
          <a:p>
            <a:pPr lvl="1"/>
            <a:r>
              <a:rPr lang="en-GB" dirty="0" smtClean="0"/>
              <a:t>Components of Change: workings towards small area population estimates</a:t>
            </a:r>
          </a:p>
          <a:p>
            <a:pPr lvl="1"/>
            <a:r>
              <a:rPr lang="en-GB" dirty="0" smtClean="0"/>
              <a:t>Births &amp; deaths: Civic registrations</a:t>
            </a:r>
          </a:p>
          <a:p>
            <a:pPr lvl="1"/>
            <a:r>
              <a:rPr lang="en-GB" dirty="0" smtClean="0"/>
              <a:t>Internal migration: NHS registration</a:t>
            </a:r>
          </a:p>
          <a:p>
            <a:pPr lvl="1"/>
            <a:r>
              <a:rPr lang="en-GB" dirty="0" smtClean="0"/>
              <a:t>International migration: population surveys and airport surveys</a:t>
            </a:r>
          </a:p>
          <a:p>
            <a:r>
              <a:rPr lang="en-GB" dirty="0" smtClean="0"/>
              <a:t>Scotland</a:t>
            </a:r>
          </a:p>
          <a:p>
            <a:pPr lvl="1"/>
            <a:r>
              <a:rPr lang="en-GB" dirty="0" smtClean="0"/>
              <a:t>National Registers of Scotland</a:t>
            </a:r>
          </a:p>
          <a:p>
            <a:pPr lvl="1"/>
            <a:r>
              <a:rPr lang="en-GB" dirty="0" smtClean="0"/>
              <a:t>Similar methodology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18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visualisation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the ggplot2 package (Wickham)</a:t>
            </a:r>
          </a:p>
          <a:p>
            <a:r>
              <a:rPr lang="en-GB" dirty="0" smtClean="0"/>
              <a:t>Inspired by the ‘grammar of graphics’ paradigm (Wilkinson)</a:t>
            </a:r>
          </a:p>
          <a:p>
            <a:pPr lvl="1"/>
            <a:r>
              <a:rPr lang="en-GB" dirty="0" smtClean="0"/>
              <a:t>Data vis are made of layers: support, data, annotation</a:t>
            </a:r>
          </a:p>
          <a:p>
            <a:pPr lvl="1"/>
            <a:r>
              <a:rPr lang="en-GB" dirty="0" smtClean="0"/>
              <a:t>Data layer (Necessary but not sufficient): Mapping from variables (columns) in datasets to graphical aesthetics (colour, size, position and so on)</a:t>
            </a:r>
          </a:p>
          <a:p>
            <a:r>
              <a:rPr lang="en-GB" dirty="0" smtClean="0"/>
              <a:t>Also inspired by trellis plot (Cleveland)/ small multiple (</a:t>
            </a:r>
            <a:r>
              <a:rPr lang="en-GB" dirty="0" err="1" smtClean="0"/>
              <a:t>Tufte</a:t>
            </a:r>
            <a:r>
              <a:rPr lang="en-GB" dirty="0" smtClean="0"/>
              <a:t>) approach</a:t>
            </a:r>
          </a:p>
          <a:p>
            <a:pPr lvl="1"/>
            <a:r>
              <a:rPr lang="en-GB" dirty="0" smtClean="0"/>
              <a:t>Tables of figures using the same aesthetics</a:t>
            </a:r>
          </a:p>
        </p:txBody>
      </p:sp>
    </p:spTree>
    <p:extLst>
      <p:ext uri="{BB962C8B-B14F-4D97-AF65-F5344CB8AC3E}">
        <p14:creationId xmlns:p14="http://schemas.microsoft.com/office/powerpoint/2010/main" val="287010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Anatomy of a single tile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47"/>
          <a:stretch/>
        </p:blipFill>
        <p:spPr>
          <a:xfrm>
            <a:off x="1853316" y="1397478"/>
            <a:ext cx="8485367" cy="4884587"/>
          </a:xfrm>
        </p:spPr>
      </p:pic>
    </p:spTree>
    <p:extLst>
      <p:ext uri="{BB962C8B-B14F-4D97-AF65-F5344CB8AC3E}">
        <p14:creationId xmlns:p14="http://schemas.microsoft.com/office/powerpoint/2010/main" val="141160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 action="ppaction://hlinkfile"/>
              </a:rPr>
              <a:t>All results as a single tile </a:t>
            </a:r>
            <a:endParaRPr lang="en-GB" dirty="0" smtClean="0"/>
          </a:p>
          <a:p>
            <a:pPr lvl="1"/>
            <a:r>
              <a:rPr lang="en-GB" dirty="0" smtClean="0"/>
              <a:t>Good for printing on walls as large as possible</a:t>
            </a:r>
          </a:p>
          <a:p>
            <a:r>
              <a:rPr lang="en-GB" dirty="0" smtClean="0">
                <a:hlinkClick r:id="rId3" action="ppaction://hlinkfile"/>
              </a:rPr>
              <a:t>All results in a PDF</a:t>
            </a:r>
            <a:endParaRPr lang="en-GB" dirty="0" smtClean="0"/>
          </a:p>
          <a:p>
            <a:pPr lvl="1"/>
            <a:r>
              <a:rPr lang="en-GB" dirty="0" smtClean="0"/>
              <a:t>good for flicking through like a simple animation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23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601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Visualising Internal and International Migration in Great Britain, 2002-2013</vt:lpstr>
      <vt:lpstr>Introduction</vt:lpstr>
      <vt:lpstr>Introduction</vt:lpstr>
      <vt:lpstr>Introduction</vt:lpstr>
      <vt:lpstr>Aim of this research: To visualise…</vt:lpstr>
      <vt:lpstr>Methods: Data Sources</vt:lpstr>
      <vt:lpstr>Data visualisation</vt:lpstr>
      <vt:lpstr>Anatomy of a single tile</vt:lpstr>
      <vt:lpstr>Results</vt:lpstr>
      <vt:lpstr>Discussion</vt:lpstr>
      <vt:lpstr>Discussion</vt:lpstr>
      <vt:lpstr>Final thoughts</vt:lpstr>
    </vt:vector>
  </TitlesOfParts>
  <Company>University of Glasgow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Visualising Internal and International Migration in Great Britain, 2002-2013</dc:title>
  <dc:creator>Jonathan Minton</dc:creator>
  <cp:lastModifiedBy>Jonathan Minton</cp:lastModifiedBy>
  <cp:revision>9</cp:revision>
  <dcterms:created xsi:type="dcterms:W3CDTF">2015-10-08T14:53:46Z</dcterms:created>
  <dcterms:modified xsi:type="dcterms:W3CDTF">2015-10-08T16:12:02Z</dcterms:modified>
</cp:coreProperties>
</file>