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59" r:id="rId4"/>
    <p:sldId id="263" r:id="rId5"/>
    <p:sldId id="260" r:id="rId6"/>
    <p:sldId id="261" r:id="rId7"/>
    <p:sldId id="258" r:id="rId8"/>
    <p:sldId id="264" r:id="rId9"/>
    <p:sldId id="279" r:id="rId10"/>
    <p:sldId id="265" r:id="rId11"/>
    <p:sldId id="266" r:id="rId12"/>
    <p:sldId id="267" r:id="rId13"/>
    <p:sldId id="268" r:id="rId14"/>
    <p:sldId id="269" r:id="rId15"/>
    <p:sldId id="270" r:id="rId16"/>
    <p:sldId id="271" r:id="rId17"/>
    <p:sldId id="272" r:id="rId18"/>
    <p:sldId id="273" r:id="rId19"/>
    <p:sldId id="274" r:id="rId20"/>
    <p:sldId id="275" r:id="rId21"/>
    <p:sldId id="287" r:id="rId22"/>
    <p:sldId id="276" r:id="rId23"/>
    <p:sldId id="290" r:id="rId24"/>
    <p:sldId id="278" r:id="rId25"/>
    <p:sldId id="291" r:id="rId26"/>
    <p:sldId id="281" r:id="rId27"/>
    <p:sldId id="280" r:id="rId28"/>
    <p:sldId id="282" r:id="rId29"/>
    <p:sldId id="283" r:id="rId30"/>
    <p:sldId id="284" r:id="rId31"/>
    <p:sldId id="285" r:id="rId32"/>
    <p:sldId id="288" r:id="rId33"/>
    <p:sldId id="289" r:id="rId34"/>
    <p:sldId id="292" r:id="rId35"/>
    <p:sldId id="293" r:id="rId36"/>
    <p:sldId id="294" r:id="rId3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5" autoAdjust="0"/>
    <p:restoredTop sz="94655" autoAdjust="0"/>
  </p:normalViewPr>
  <p:slideViewPr>
    <p:cSldViewPr>
      <p:cViewPr varScale="1">
        <p:scale>
          <a:sx n="108" d="100"/>
          <a:sy n="108" d="100"/>
        </p:scale>
        <p:origin x="2016" y="10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3049062-50C5-4513-AB2B-38909067CC55}"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2</a:t>
            </a:fld>
            <a:endParaRPr lang="ru-RU"/>
          </a:p>
        </p:txBody>
      </p:sp>
    </p:spTree>
    <p:extLst>
      <p:ext uri="{BB962C8B-B14F-4D97-AF65-F5344CB8AC3E}">
        <p14:creationId xmlns:p14="http://schemas.microsoft.com/office/powerpoint/2010/main" val="324256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 reference the image of ERD</a:t>
            </a:r>
          </a:p>
        </p:txBody>
      </p:sp>
      <p:sp>
        <p:nvSpPr>
          <p:cNvPr id="4" name="Slide Number Placeholder 3"/>
          <p:cNvSpPr>
            <a:spLocks noGrp="1"/>
          </p:cNvSpPr>
          <p:nvPr>
            <p:ph type="sldNum" sz="quarter" idx="5"/>
          </p:nvPr>
        </p:nvSpPr>
        <p:spPr/>
        <p:txBody>
          <a:bodyPr/>
          <a:lstStyle/>
          <a:p>
            <a:fld id="{A3049062-50C5-4513-AB2B-38909067CC55}" type="slidenum">
              <a:rPr lang="ru-RU" smtClean="0"/>
              <a:pPr/>
              <a:t>11</a:t>
            </a:fld>
            <a:endParaRPr lang="ru-RU"/>
          </a:p>
        </p:txBody>
      </p:sp>
    </p:spTree>
    <p:extLst>
      <p:ext uri="{BB962C8B-B14F-4D97-AF65-F5344CB8AC3E}">
        <p14:creationId xmlns:p14="http://schemas.microsoft.com/office/powerpoint/2010/main" val="1489022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 reference the image of ERD</a:t>
            </a:r>
          </a:p>
        </p:txBody>
      </p:sp>
      <p:sp>
        <p:nvSpPr>
          <p:cNvPr id="4" name="Slide Number Placeholder 3"/>
          <p:cNvSpPr>
            <a:spLocks noGrp="1"/>
          </p:cNvSpPr>
          <p:nvPr>
            <p:ph type="sldNum" sz="quarter" idx="5"/>
          </p:nvPr>
        </p:nvSpPr>
        <p:spPr/>
        <p:txBody>
          <a:bodyPr/>
          <a:lstStyle/>
          <a:p>
            <a:fld id="{A3049062-50C5-4513-AB2B-38909067CC55}" type="slidenum">
              <a:rPr lang="ru-RU" smtClean="0"/>
              <a:pPr/>
              <a:t>12</a:t>
            </a:fld>
            <a:endParaRPr lang="ru-RU"/>
          </a:p>
        </p:txBody>
      </p:sp>
    </p:spTree>
    <p:extLst>
      <p:ext uri="{BB962C8B-B14F-4D97-AF65-F5344CB8AC3E}">
        <p14:creationId xmlns:p14="http://schemas.microsoft.com/office/powerpoint/2010/main" val="321155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Kevin : reference the image of ERD</a:t>
            </a:r>
          </a:p>
          <a:p>
            <a:endParaRPr lang="en-US" dirty="0"/>
          </a:p>
        </p:txBody>
      </p:sp>
      <p:sp>
        <p:nvSpPr>
          <p:cNvPr id="4" name="Slide Number Placeholder 3"/>
          <p:cNvSpPr>
            <a:spLocks noGrp="1"/>
          </p:cNvSpPr>
          <p:nvPr>
            <p:ph type="sldNum" sz="quarter" idx="5"/>
          </p:nvPr>
        </p:nvSpPr>
        <p:spPr/>
        <p:txBody>
          <a:bodyPr/>
          <a:lstStyle/>
          <a:p>
            <a:fld id="{A3049062-50C5-4513-AB2B-38909067CC55}" type="slidenum">
              <a:rPr lang="ru-RU" smtClean="0"/>
              <a:pPr/>
              <a:t>13</a:t>
            </a:fld>
            <a:endParaRPr lang="ru-RU"/>
          </a:p>
        </p:txBody>
      </p:sp>
    </p:spTree>
    <p:extLst>
      <p:ext uri="{BB962C8B-B14F-4D97-AF65-F5344CB8AC3E}">
        <p14:creationId xmlns:p14="http://schemas.microsoft.com/office/powerpoint/2010/main" val="362597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Kevin : reference the image of ERD</a:t>
            </a:r>
          </a:p>
          <a:p>
            <a:endParaRPr lang="en-US" dirty="0"/>
          </a:p>
        </p:txBody>
      </p:sp>
      <p:sp>
        <p:nvSpPr>
          <p:cNvPr id="4" name="Slide Number Placeholder 3"/>
          <p:cNvSpPr>
            <a:spLocks noGrp="1"/>
          </p:cNvSpPr>
          <p:nvPr>
            <p:ph type="sldNum" sz="quarter" idx="5"/>
          </p:nvPr>
        </p:nvSpPr>
        <p:spPr/>
        <p:txBody>
          <a:bodyPr/>
          <a:lstStyle/>
          <a:p>
            <a:fld id="{A3049062-50C5-4513-AB2B-38909067CC55}" type="slidenum">
              <a:rPr lang="ru-RU" smtClean="0"/>
              <a:pPr/>
              <a:t>14</a:t>
            </a:fld>
            <a:endParaRPr lang="ru-RU"/>
          </a:p>
        </p:txBody>
      </p:sp>
    </p:spTree>
    <p:extLst>
      <p:ext uri="{BB962C8B-B14F-4D97-AF65-F5344CB8AC3E}">
        <p14:creationId xmlns:p14="http://schemas.microsoft.com/office/powerpoint/2010/main" val="4099593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Kristi : show the new relations that were created during the </a:t>
            </a:r>
            <a:r>
              <a:rPr lang="en-US" dirty="0" err="1"/>
              <a:t>convertion</a:t>
            </a:r>
            <a:r>
              <a:rPr lang="en-US" dirty="0"/>
              <a:t>. </a:t>
            </a:r>
            <a:r>
              <a:rPr lang="en-US" dirty="0" err="1"/>
              <a:t>Fo</a:t>
            </a:r>
            <a:r>
              <a:rPr lang="en-US" dirty="0"/>
              <a:t> example : </a:t>
            </a:r>
            <a:r>
              <a:rPr lang="en-US" dirty="0" err="1"/>
              <a:t>Contact_Socials</a:t>
            </a:r>
            <a:r>
              <a:rPr lang="en-US" dirty="0"/>
              <a:t>, </a:t>
            </a:r>
            <a:r>
              <a:rPr lang="en-US" dirty="0" err="1"/>
              <a:t>BACKGROUN_Skills</a:t>
            </a:r>
            <a:r>
              <a:rPr lang="en-US" dirty="0"/>
              <a:t> because of multi-valued attributes, Comments because of many to many relationships.</a:t>
            </a:r>
          </a:p>
        </p:txBody>
      </p:sp>
      <p:sp>
        <p:nvSpPr>
          <p:cNvPr id="4" name="Slide Number Placeholder 3"/>
          <p:cNvSpPr>
            <a:spLocks noGrp="1"/>
          </p:cNvSpPr>
          <p:nvPr>
            <p:ph type="sldNum" sz="quarter" idx="5"/>
          </p:nvPr>
        </p:nvSpPr>
        <p:spPr/>
        <p:txBody>
          <a:bodyPr/>
          <a:lstStyle/>
          <a:p>
            <a:fld id="{A3049062-50C5-4513-AB2B-38909067CC55}" type="slidenum">
              <a:rPr lang="ru-RU" smtClean="0"/>
              <a:pPr/>
              <a:t>15</a:t>
            </a:fld>
            <a:endParaRPr lang="ru-RU"/>
          </a:p>
        </p:txBody>
      </p:sp>
    </p:spTree>
    <p:extLst>
      <p:ext uri="{BB962C8B-B14F-4D97-AF65-F5344CB8AC3E}">
        <p14:creationId xmlns:p14="http://schemas.microsoft.com/office/powerpoint/2010/main" val="71801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16</a:t>
            </a:fld>
            <a:endParaRPr lang="ru-RU"/>
          </a:p>
        </p:txBody>
      </p:sp>
    </p:spTree>
    <p:extLst>
      <p:ext uri="{BB962C8B-B14F-4D97-AF65-F5344CB8AC3E}">
        <p14:creationId xmlns:p14="http://schemas.microsoft.com/office/powerpoint/2010/main" val="225644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17</a:t>
            </a:fld>
            <a:endParaRPr lang="ru-RU"/>
          </a:p>
        </p:txBody>
      </p:sp>
    </p:spTree>
    <p:extLst>
      <p:ext uri="{BB962C8B-B14F-4D97-AF65-F5344CB8AC3E}">
        <p14:creationId xmlns:p14="http://schemas.microsoft.com/office/powerpoint/2010/main" val="1422468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 Auto-Increment means that there is no need to insert the id for the records, since MySQL will autogenerate them and increment for a new one each time.</a:t>
            </a:r>
          </a:p>
        </p:txBody>
      </p:sp>
      <p:sp>
        <p:nvSpPr>
          <p:cNvPr id="4" name="Slide Number Placeholder 3"/>
          <p:cNvSpPr>
            <a:spLocks noGrp="1"/>
          </p:cNvSpPr>
          <p:nvPr>
            <p:ph type="sldNum" sz="quarter" idx="5"/>
          </p:nvPr>
        </p:nvSpPr>
        <p:spPr/>
        <p:txBody>
          <a:bodyPr/>
          <a:lstStyle/>
          <a:p>
            <a:fld id="{A3049062-50C5-4513-AB2B-38909067CC55}" type="slidenum">
              <a:rPr lang="ru-RU" smtClean="0"/>
              <a:pPr/>
              <a:t>18</a:t>
            </a:fld>
            <a:endParaRPr lang="ru-RU"/>
          </a:p>
        </p:txBody>
      </p:sp>
    </p:spTree>
    <p:extLst>
      <p:ext uri="{BB962C8B-B14F-4D97-AF65-F5344CB8AC3E}">
        <p14:creationId xmlns:p14="http://schemas.microsoft.com/office/powerpoint/2010/main" val="560320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 Show the keyword </a:t>
            </a:r>
            <a:r>
              <a:rPr lang="en-US" dirty="0" err="1"/>
              <a:t>Auto_Increment</a:t>
            </a:r>
            <a:r>
              <a:rPr lang="en-US" dirty="0"/>
              <a:t> and why you chose data types such as ENUM and MEDIUMBLOB. ENUM for a list of options and MEDIUMBLOD, because codes will be stores as Binary Large Objects</a:t>
            </a:r>
          </a:p>
        </p:txBody>
      </p:sp>
      <p:sp>
        <p:nvSpPr>
          <p:cNvPr id="4" name="Slide Number Placeholder 3"/>
          <p:cNvSpPr>
            <a:spLocks noGrp="1"/>
          </p:cNvSpPr>
          <p:nvPr>
            <p:ph type="sldNum" sz="quarter" idx="5"/>
          </p:nvPr>
        </p:nvSpPr>
        <p:spPr/>
        <p:txBody>
          <a:bodyPr/>
          <a:lstStyle/>
          <a:p>
            <a:fld id="{A3049062-50C5-4513-AB2B-38909067CC55}" type="slidenum">
              <a:rPr lang="ru-RU" smtClean="0"/>
              <a:pPr/>
              <a:t>19</a:t>
            </a:fld>
            <a:endParaRPr lang="ru-RU"/>
          </a:p>
        </p:txBody>
      </p:sp>
    </p:spTree>
    <p:extLst>
      <p:ext uri="{BB962C8B-B14F-4D97-AF65-F5344CB8AC3E}">
        <p14:creationId xmlns:p14="http://schemas.microsoft.com/office/powerpoint/2010/main" val="427230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Fabio : Describe the process of inserting data to the tables using the import wizard of MySQL Workbench</a:t>
            </a:r>
          </a:p>
        </p:txBody>
      </p:sp>
      <p:sp>
        <p:nvSpPr>
          <p:cNvPr id="4" name="Slide Number Placeholder 3"/>
          <p:cNvSpPr>
            <a:spLocks noGrp="1"/>
          </p:cNvSpPr>
          <p:nvPr>
            <p:ph type="sldNum" sz="quarter" idx="5"/>
          </p:nvPr>
        </p:nvSpPr>
        <p:spPr/>
        <p:txBody>
          <a:bodyPr/>
          <a:lstStyle/>
          <a:p>
            <a:fld id="{A3049062-50C5-4513-AB2B-38909067CC55}" type="slidenum">
              <a:rPr lang="ru-RU" smtClean="0"/>
              <a:pPr/>
              <a:t>20</a:t>
            </a:fld>
            <a:endParaRPr lang="ru-RU"/>
          </a:p>
        </p:txBody>
      </p:sp>
    </p:spTree>
    <p:extLst>
      <p:ext uri="{BB962C8B-B14F-4D97-AF65-F5344CB8AC3E}">
        <p14:creationId xmlns:p14="http://schemas.microsoft.com/office/powerpoint/2010/main" val="59555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3</a:t>
            </a:fld>
            <a:endParaRPr lang="ru-RU"/>
          </a:p>
        </p:txBody>
      </p:sp>
    </p:spTree>
    <p:extLst>
      <p:ext uri="{BB962C8B-B14F-4D97-AF65-F5344CB8AC3E}">
        <p14:creationId xmlns:p14="http://schemas.microsoft.com/office/powerpoint/2010/main" val="146600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21</a:t>
            </a:fld>
            <a:endParaRPr lang="ru-RU"/>
          </a:p>
        </p:txBody>
      </p:sp>
    </p:spTree>
    <p:extLst>
      <p:ext uri="{BB962C8B-B14F-4D97-AF65-F5344CB8AC3E}">
        <p14:creationId xmlns:p14="http://schemas.microsoft.com/office/powerpoint/2010/main" val="1381258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22</a:t>
            </a:fld>
            <a:endParaRPr lang="ru-RU"/>
          </a:p>
        </p:txBody>
      </p:sp>
    </p:spTree>
    <p:extLst>
      <p:ext uri="{BB962C8B-B14F-4D97-AF65-F5344CB8AC3E}">
        <p14:creationId xmlns:p14="http://schemas.microsoft.com/office/powerpoint/2010/main" val="3267137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23</a:t>
            </a:fld>
            <a:endParaRPr lang="ru-RU"/>
          </a:p>
        </p:txBody>
      </p:sp>
    </p:spTree>
    <p:extLst>
      <p:ext uri="{BB962C8B-B14F-4D97-AF65-F5344CB8AC3E}">
        <p14:creationId xmlns:p14="http://schemas.microsoft.com/office/powerpoint/2010/main" val="568069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24</a:t>
            </a:fld>
            <a:endParaRPr lang="ru-RU"/>
          </a:p>
        </p:txBody>
      </p:sp>
    </p:spTree>
    <p:extLst>
      <p:ext uri="{BB962C8B-B14F-4D97-AF65-F5344CB8AC3E}">
        <p14:creationId xmlns:p14="http://schemas.microsoft.com/office/powerpoint/2010/main" val="3527679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25</a:t>
            </a:fld>
            <a:endParaRPr lang="ru-RU"/>
          </a:p>
        </p:txBody>
      </p:sp>
    </p:spTree>
    <p:extLst>
      <p:ext uri="{BB962C8B-B14F-4D97-AF65-F5344CB8AC3E}">
        <p14:creationId xmlns:p14="http://schemas.microsoft.com/office/powerpoint/2010/main" val="2171278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p:txBody>
      </p:sp>
      <p:sp>
        <p:nvSpPr>
          <p:cNvPr id="4" name="Slide Number Placeholder 3"/>
          <p:cNvSpPr>
            <a:spLocks noGrp="1"/>
          </p:cNvSpPr>
          <p:nvPr>
            <p:ph type="sldNum" sz="quarter" idx="5"/>
          </p:nvPr>
        </p:nvSpPr>
        <p:spPr/>
        <p:txBody>
          <a:bodyPr/>
          <a:lstStyle/>
          <a:p>
            <a:fld id="{A3049062-50C5-4513-AB2B-38909067CC55}" type="slidenum">
              <a:rPr lang="ru-RU" smtClean="0"/>
              <a:pPr/>
              <a:t>26</a:t>
            </a:fld>
            <a:endParaRPr lang="ru-RU"/>
          </a:p>
        </p:txBody>
      </p:sp>
    </p:spTree>
    <p:extLst>
      <p:ext uri="{BB962C8B-B14F-4D97-AF65-F5344CB8AC3E}">
        <p14:creationId xmlns:p14="http://schemas.microsoft.com/office/powerpoint/2010/main" val="3704509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p:txBody>
      </p:sp>
      <p:sp>
        <p:nvSpPr>
          <p:cNvPr id="4" name="Slide Number Placeholder 3"/>
          <p:cNvSpPr>
            <a:spLocks noGrp="1"/>
          </p:cNvSpPr>
          <p:nvPr>
            <p:ph type="sldNum" sz="quarter" idx="5"/>
          </p:nvPr>
        </p:nvSpPr>
        <p:spPr/>
        <p:txBody>
          <a:bodyPr/>
          <a:lstStyle/>
          <a:p>
            <a:fld id="{A3049062-50C5-4513-AB2B-38909067CC55}" type="slidenum">
              <a:rPr lang="ru-RU" smtClean="0"/>
              <a:pPr/>
              <a:t>27</a:t>
            </a:fld>
            <a:endParaRPr lang="ru-RU"/>
          </a:p>
        </p:txBody>
      </p:sp>
    </p:spTree>
    <p:extLst>
      <p:ext uri="{BB962C8B-B14F-4D97-AF65-F5344CB8AC3E}">
        <p14:creationId xmlns:p14="http://schemas.microsoft.com/office/powerpoint/2010/main" val="3993997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Egi</a:t>
            </a:r>
          </a:p>
        </p:txBody>
      </p:sp>
      <p:sp>
        <p:nvSpPr>
          <p:cNvPr id="4" name="Slide Number Placeholder 3"/>
          <p:cNvSpPr>
            <a:spLocks noGrp="1"/>
          </p:cNvSpPr>
          <p:nvPr>
            <p:ph type="sldNum" sz="quarter" idx="5"/>
          </p:nvPr>
        </p:nvSpPr>
        <p:spPr/>
        <p:txBody>
          <a:bodyPr/>
          <a:lstStyle/>
          <a:p>
            <a:fld id="{A3049062-50C5-4513-AB2B-38909067CC55}" type="slidenum">
              <a:rPr lang="ru-RU" smtClean="0"/>
              <a:pPr/>
              <a:t>28</a:t>
            </a:fld>
            <a:endParaRPr lang="ru-RU"/>
          </a:p>
        </p:txBody>
      </p:sp>
    </p:spTree>
    <p:extLst>
      <p:ext uri="{BB962C8B-B14F-4D97-AF65-F5344CB8AC3E}">
        <p14:creationId xmlns:p14="http://schemas.microsoft.com/office/powerpoint/2010/main" val="1696635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Egi</a:t>
            </a:r>
          </a:p>
        </p:txBody>
      </p:sp>
      <p:sp>
        <p:nvSpPr>
          <p:cNvPr id="4" name="Slide Number Placeholder 3"/>
          <p:cNvSpPr>
            <a:spLocks noGrp="1"/>
          </p:cNvSpPr>
          <p:nvPr>
            <p:ph type="sldNum" sz="quarter" idx="5"/>
          </p:nvPr>
        </p:nvSpPr>
        <p:spPr/>
        <p:txBody>
          <a:bodyPr/>
          <a:lstStyle/>
          <a:p>
            <a:fld id="{A3049062-50C5-4513-AB2B-38909067CC55}" type="slidenum">
              <a:rPr lang="ru-RU" smtClean="0"/>
              <a:pPr/>
              <a:t>29</a:t>
            </a:fld>
            <a:endParaRPr lang="ru-RU"/>
          </a:p>
        </p:txBody>
      </p:sp>
    </p:spTree>
    <p:extLst>
      <p:ext uri="{BB962C8B-B14F-4D97-AF65-F5344CB8AC3E}">
        <p14:creationId xmlns:p14="http://schemas.microsoft.com/office/powerpoint/2010/main" val="2028221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Fabio</a:t>
            </a:r>
          </a:p>
        </p:txBody>
      </p:sp>
      <p:sp>
        <p:nvSpPr>
          <p:cNvPr id="4" name="Slide Number Placeholder 3"/>
          <p:cNvSpPr>
            <a:spLocks noGrp="1"/>
          </p:cNvSpPr>
          <p:nvPr>
            <p:ph type="sldNum" sz="quarter" idx="5"/>
          </p:nvPr>
        </p:nvSpPr>
        <p:spPr/>
        <p:txBody>
          <a:bodyPr/>
          <a:lstStyle/>
          <a:p>
            <a:fld id="{A3049062-50C5-4513-AB2B-38909067CC55}" type="slidenum">
              <a:rPr lang="ru-RU" smtClean="0"/>
              <a:pPr/>
              <a:t>30</a:t>
            </a:fld>
            <a:endParaRPr lang="ru-RU"/>
          </a:p>
        </p:txBody>
      </p:sp>
    </p:spTree>
    <p:extLst>
      <p:ext uri="{BB962C8B-B14F-4D97-AF65-F5344CB8AC3E}">
        <p14:creationId xmlns:p14="http://schemas.microsoft.com/office/powerpoint/2010/main" val="312789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A3049062-50C5-4513-AB2B-38909067CC55}" type="slidenum">
              <a:rPr lang="ru-RU" smtClean="0"/>
              <a:pPr/>
              <a:t>4</a:t>
            </a:fld>
            <a:endParaRPr lang="ru-RU"/>
          </a:p>
        </p:txBody>
      </p:sp>
    </p:spTree>
    <p:extLst>
      <p:ext uri="{BB962C8B-B14F-4D97-AF65-F5344CB8AC3E}">
        <p14:creationId xmlns:p14="http://schemas.microsoft.com/office/powerpoint/2010/main" val="1408665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Fabio</a:t>
            </a:r>
          </a:p>
        </p:txBody>
      </p:sp>
      <p:sp>
        <p:nvSpPr>
          <p:cNvPr id="4" name="Slide Number Placeholder 3"/>
          <p:cNvSpPr>
            <a:spLocks noGrp="1"/>
          </p:cNvSpPr>
          <p:nvPr>
            <p:ph type="sldNum" sz="quarter" idx="5"/>
          </p:nvPr>
        </p:nvSpPr>
        <p:spPr/>
        <p:txBody>
          <a:bodyPr/>
          <a:lstStyle/>
          <a:p>
            <a:fld id="{A3049062-50C5-4513-AB2B-38909067CC55}" type="slidenum">
              <a:rPr lang="ru-RU" smtClean="0"/>
              <a:pPr/>
              <a:t>31</a:t>
            </a:fld>
            <a:endParaRPr lang="ru-RU"/>
          </a:p>
        </p:txBody>
      </p:sp>
    </p:spTree>
    <p:extLst>
      <p:ext uri="{BB962C8B-B14F-4D97-AF65-F5344CB8AC3E}">
        <p14:creationId xmlns:p14="http://schemas.microsoft.com/office/powerpoint/2010/main" val="2204516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Enest</a:t>
            </a:r>
            <a:endParaRPr lang="en-US" dirty="0"/>
          </a:p>
        </p:txBody>
      </p:sp>
      <p:sp>
        <p:nvSpPr>
          <p:cNvPr id="4" name="Slide Number Placeholder 3"/>
          <p:cNvSpPr>
            <a:spLocks noGrp="1"/>
          </p:cNvSpPr>
          <p:nvPr>
            <p:ph type="sldNum" sz="quarter" idx="5"/>
          </p:nvPr>
        </p:nvSpPr>
        <p:spPr/>
        <p:txBody>
          <a:bodyPr/>
          <a:lstStyle/>
          <a:p>
            <a:fld id="{A3049062-50C5-4513-AB2B-38909067CC55}" type="slidenum">
              <a:rPr lang="ru-RU" smtClean="0"/>
              <a:pPr/>
              <a:t>32</a:t>
            </a:fld>
            <a:endParaRPr lang="ru-RU"/>
          </a:p>
        </p:txBody>
      </p:sp>
    </p:spTree>
    <p:extLst>
      <p:ext uri="{BB962C8B-B14F-4D97-AF65-F5344CB8AC3E}">
        <p14:creationId xmlns:p14="http://schemas.microsoft.com/office/powerpoint/2010/main" val="3817165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Enest</a:t>
            </a:r>
            <a:endParaRPr lang="en-US" dirty="0"/>
          </a:p>
        </p:txBody>
      </p:sp>
      <p:sp>
        <p:nvSpPr>
          <p:cNvPr id="4" name="Slide Number Placeholder 3"/>
          <p:cNvSpPr>
            <a:spLocks noGrp="1"/>
          </p:cNvSpPr>
          <p:nvPr>
            <p:ph type="sldNum" sz="quarter" idx="5"/>
          </p:nvPr>
        </p:nvSpPr>
        <p:spPr/>
        <p:txBody>
          <a:bodyPr/>
          <a:lstStyle/>
          <a:p>
            <a:fld id="{A3049062-50C5-4513-AB2B-38909067CC55}" type="slidenum">
              <a:rPr lang="ru-RU" smtClean="0"/>
              <a:pPr/>
              <a:t>33</a:t>
            </a:fld>
            <a:endParaRPr lang="ru-RU"/>
          </a:p>
        </p:txBody>
      </p:sp>
    </p:spTree>
    <p:extLst>
      <p:ext uri="{BB962C8B-B14F-4D97-AF65-F5344CB8AC3E}">
        <p14:creationId xmlns:p14="http://schemas.microsoft.com/office/powerpoint/2010/main" val="2907852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Kristi</a:t>
            </a:r>
          </a:p>
        </p:txBody>
      </p:sp>
      <p:sp>
        <p:nvSpPr>
          <p:cNvPr id="4" name="Slide Number Placeholder 3"/>
          <p:cNvSpPr>
            <a:spLocks noGrp="1"/>
          </p:cNvSpPr>
          <p:nvPr>
            <p:ph type="sldNum" sz="quarter" idx="5"/>
          </p:nvPr>
        </p:nvSpPr>
        <p:spPr/>
        <p:txBody>
          <a:bodyPr/>
          <a:lstStyle/>
          <a:p>
            <a:fld id="{A3049062-50C5-4513-AB2B-38909067CC55}" type="slidenum">
              <a:rPr lang="ru-RU" smtClean="0"/>
              <a:pPr/>
              <a:t>34</a:t>
            </a:fld>
            <a:endParaRPr lang="ru-RU"/>
          </a:p>
        </p:txBody>
      </p:sp>
    </p:spTree>
    <p:extLst>
      <p:ext uri="{BB962C8B-B14F-4D97-AF65-F5344CB8AC3E}">
        <p14:creationId xmlns:p14="http://schemas.microsoft.com/office/powerpoint/2010/main" val="2222769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Kristi</a:t>
            </a:r>
          </a:p>
        </p:txBody>
      </p:sp>
      <p:sp>
        <p:nvSpPr>
          <p:cNvPr id="4" name="Slide Number Placeholder 3"/>
          <p:cNvSpPr>
            <a:spLocks noGrp="1"/>
          </p:cNvSpPr>
          <p:nvPr>
            <p:ph type="sldNum" sz="quarter" idx="5"/>
          </p:nvPr>
        </p:nvSpPr>
        <p:spPr/>
        <p:txBody>
          <a:bodyPr/>
          <a:lstStyle/>
          <a:p>
            <a:fld id="{A3049062-50C5-4513-AB2B-38909067CC55}" type="slidenum">
              <a:rPr lang="ru-RU" smtClean="0"/>
              <a:pPr/>
              <a:t>35</a:t>
            </a:fld>
            <a:endParaRPr lang="ru-RU"/>
          </a:p>
        </p:txBody>
      </p:sp>
    </p:spTree>
    <p:extLst>
      <p:ext uri="{BB962C8B-B14F-4D97-AF65-F5344CB8AC3E}">
        <p14:creationId xmlns:p14="http://schemas.microsoft.com/office/powerpoint/2010/main" val="75844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a:t>
            </a:r>
          </a:p>
        </p:txBody>
      </p:sp>
      <p:sp>
        <p:nvSpPr>
          <p:cNvPr id="4" name="Slide Number Placeholder 3"/>
          <p:cNvSpPr>
            <a:spLocks noGrp="1"/>
          </p:cNvSpPr>
          <p:nvPr>
            <p:ph type="sldNum" sz="quarter" idx="5"/>
          </p:nvPr>
        </p:nvSpPr>
        <p:spPr/>
        <p:txBody>
          <a:bodyPr/>
          <a:lstStyle/>
          <a:p>
            <a:fld id="{A3049062-50C5-4513-AB2B-38909067CC55}" type="slidenum">
              <a:rPr lang="ru-RU" smtClean="0"/>
              <a:pPr/>
              <a:t>5</a:t>
            </a:fld>
            <a:endParaRPr lang="ru-RU"/>
          </a:p>
        </p:txBody>
      </p:sp>
    </p:spTree>
    <p:extLst>
      <p:ext uri="{BB962C8B-B14F-4D97-AF65-F5344CB8AC3E}">
        <p14:creationId xmlns:p14="http://schemas.microsoft.com/office/powerpoint/2010/main" val="722381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Enest</a:t>
            </a:r>
            <a:endParaRPr lang="en-US" dirty="0"/>
          </a:p>
        </p:txBody>
      </p:sp>
      <p:sp>
        <p:nvSpPr>
          <p:cNvPr id="4" name="Slide Number Placeholder 3"/>
          <p:cNvSpPr>
            <a:spLocks noGrp="1"/>
          </p:cNvSpPr>
          <p:nvPr>
            <p:ph type="sldNum" sz="quarter" idx="5"/>
          </p:nvPr>
        </p:nvSpPr>
        <p:spPr/>
        <p:txBody>
          <a:bodyPr/>
          <a:lstStyle/>
          <a:p>
            <a:fld id="{A3049062-50C5-4513-AB2B-38909067CC55}" type="slidenum">
              <a:rPr lang="ru-RU" smtClean="0"/>
              <a:pPr/>
              <a:t>6</a:t>
            </a:fld>
            <a:endParaRPr lang="ru-RU"/>
          </a:p>
        </p:txBody>
      </p:sp>
    </p:spTree>
    <p:extLst>
      <p:ext uri="{BB962C8B-B14F-4D97-AF65-F5344CB8AC3E}">
        <p14:creationId xmlns:p14="http://schemas.microsoft.com/office/powerpoint/2010/main" val="268083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Enest</a:t>
            </a:r>
            <a:endParaRPr lang="en-US" dirty="0"/>
          </a:p>
        </p:txBody>
      </p:sp>
      <p:sp>
        <p:nvSpPr>
          <p:cNvPr id="4" name="Slide Number Placeholder 3"/>
          <p:cNvSpPr>
            <a:spLocks noGrp="1"/>
          </p:cNvSpPr>
          <p:nvPr>
            <p:ph type="sldNum" sz="quarter" idx="5"/>
          </p:nvPr>
        </p:nvSpPr>
        <p:spPr/>
        <p:txBody>
          <a:bodyPr/>
          <a:lstStyle/>
          <a:p>
            <a:fld id="{A3049062-50C5-4513-AB2B-38909067CC55}" type="slidenum">
              <a:rPr lang="ru-RU" smtClean="0"/>
              <a:pPr/>
              <a:t>7</a:t>
            </a:fld>
            <a:endParaRPr lang="ru-RU"/>
          </a:p>
        </p:txBody>
      </p:sp>
    </p:spTree>
    <p:extLst>
      <p:ext uri="{BB962C8B-B14F-4D97-AF65-F5344CB8AC3E}">
        <p14:creationId xmlns:p14="http://schemas.microsoft.com/office/powerpoint/2010/main" val="3657628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Fabio : mention only some requirements including a definition for entity. </a:t>
            </a:r>
          </a:p>
          <a:p>
            <a:endParaRPr lang="en-US" dirty="0"/>
          </a:p>
        </p:txBody>
      </p:sp>
      <p:sp>
        <p:nvSpPr>
          <p:cNvPr id="4" name="Slide Number Placeholder 3"/>
          <p:cNvSpPr>
            <a:spLocks noGrp="1"/>
          </p:cNvSpPr>
          <p:nvPr>
            <p:ph type="sldNum" sz="quarter" idx="5"/>
          </p:nvPr>
        </p:nvSpPr>
        <p:spPr/>
        <p:txBody>
          <a:bodyPr/>
          <a:lstStyle/>
          <a:p>
            <a:fld id="{A3049062-50C5-4513-AB2B-38909067CC55}" type="slidenum">
              <a:rPr lang="ru-RU" smtClean="0"/>
              <a:pPr/>
              <a:t>8</a:t>
            </a:fld>
            <a:endParaRPr lang="ru-RU"/>
          </a:p>
        </p:txBody>
      </p:sp>
    </p:spTree>
    <p:extLst>
      <p:ext uri="{BB962C8B-B14F-4D97-AF65-F5344CB8AC3E}">
        <p14:creationId xmlns:p14="http://schemas.microsoft.com/office/powerpoint/2010/main" val="217655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Fabio : don’t forget to mention the requirement about the relationships</a:t>
            </a:r>
          </a:p>
          <a:p>
            <a:endParaRPr lang="en-US" dirty="0"/>
          </a:p>
        </p:txBody>
      </p:sp>
      <p:sp>
        <p:nvSpPr>
          <p:cNvPr id="4" name="Slide Number Placeholder 3"/>
          <p:cNvSpPr>
            <a:spLocks noGrp="1"/>
          </p:cNvSpPr>
          <p:nvPr>
            <p:ph type="sldNum" sz="quarter" idx="5"/>
          </p:nvPr>
        </p:nvSpPr>
        <p:spPr/>
        <p:txBody>
          <a:bodyPr/>
          <a:lstStyle/>
          <a:p>
            <a:fld id="{A3049062-50C5-4513-AB2B-38909067CC55}" type="slidenum">
              <a:rPr lang="ru-RU" smtClean="0"/>
              <a:pPr/>
              <a:t>9</a:t>
            </a:fld>
            <a:endParaRPr lang="ru-RU"/>
          </a:p>
        </p:txBody>
      </p:sp>
    </p:spTree>
    <p:extLst>
      <p:ext uri="{BB962C8B-B14F-4D97-AF65-F5344CB8AC3E}">
        <p14:creationId xmlns:p14="http://schemas.microsoft.com/office/powerpoint/2010/main" val="237776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Eugen : mention all the entities and relationships by going over them on the image</a:t>
            </a:r>
          </a:p>
        </p:txBody>
      </p:sp>
      <p:sp>
        <p:nvSpPr>
          <p:cNvPr id="4" name="Slide Number Placeholder 3"/>
          <p:cNvSpPr>
            <a:spLocks noGrp="1"/>
          </p:cNvSpPr>
          <p:nvPr>
            <p:ph type="sldNum" sz="quarter" idx="5"/>
          </p:nvPr>
        </p:nvSpPr>
        <p:spPr/>
        <p:txBody>
          <a:bodyPr/>
          <a:lstStyle/>
          <a:p>
            <a:fld id="{A3049062-50C5-4513-AB2B-38909067CC55}" type="slidenum">
              <a:rPr lang="ru-RU" smtClean="0"/>
              <a:pPr/>
              <a:t>10</a:t>
            </a:fld>
            <a:endParaRPr lang="ru-RU"/>
          </a:p>
        </p:txBody>
      </p:sp>
    </p:spTree>
    <p:extLst>
      <p:ext uri="{BB962C8B-B14F-4D97-AF65-F5344CB8AC3E}">
        <p14:creationId xmlns:p14="http://schemas.microsoft.com/office/powerpoint/2010/main" val="2687429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752975" y="2852738"/>
            <a:ext cx="4391025" cy="893762"/>
          </a:xfrm>
        </p:spPr>
        <p:txBody>
          <a:bodyPr/>
          <a:lstStyle>
            <a:lvl1pPr>
              <a:defRPr sz="2400">
                <a:solidFill>
                  <a:schemeClr val="bg1"/>
                </a:solidFill>
              </a:defRPr>
            </a:lvl1pPr>
          </a:lstStyle>
          <a:p>
            <a:r>
              <a:rPr lang="ru-RU"/>
              <a:t>Click to edit Master title style</a:t>
            </a:r>
          </a:p>
        </p:txBody>
      </p:sp>
      <p:sp>
        <p:nvSpPr>
          <p:cNvPr id="5123" name="Rectangle 3"/>
          <p:cNvSpPr>
            <a:spLocks noGrp="1" noChangeArrowheads="1"/>
          </p:cNvSpPr>
          <p:nvPr>
            <p:ph type="subTitle" idx="1"/>
          </p:nvPr>
        </p:nvSpPr>
        <p:spPr>
          <a:xfrm>
            <a:off x="4752975" y="3644900"/>
            <a:ext cx="4391025"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67538" y="188913"/>
            <a:ext cx="1709737" cy="489585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835150" y="188913"/>
            <a:ext cx="4979988" cy="48958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835150" y="908050"/>
            <a:ext cx="33083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295900" y="908050"/>
            <a:ext cx="33083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188913"/>
            <a:ext cx="676910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835150" y="908050"/>
            <a:ext cx="6769100"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rgbClr val="080808"/>
          </a:solidFill>
          <a:latin typeface="+mj-lt"/>
          <a:ea typeface="+mj-ea"/>
          <a:cs typeface="+mj-cs"/>
        </a:defRPr>
      </a:lvl1pPr>
      <a:lvl2pPr algn="l" rtl="0" fontAlgn="base">
        <a:spcBef>
          <a:spcPct val="0"/>
        </a:spcBef>
        <a:spcAft>
          <a:spcPct val="0"/>
        </a:spcAft>
        <a:defRPr sz="2800" b="1">
          <a:solidFill>
            <a:srgbClr val="080808"/>
          </a:solidFill>
          <a:latin typeface="Arial" charset="0"/>
        </a:defRPr>
      </a:lvl2pPr>
      <a:lvl3pPr algn="l" rtl="0" fontAlgn="base">
        <a:spcBef>
          <a:spcPct val="0"/>
        </a:spcBef>
        <a:spcAft>
          <a:spcPct val="0"/>
        </a:spcAft>
        <a:defRPr sz="2800" b="1">
          <a:solidFill>
            <a:srgbClr val="080808"/>
          </a:solidFill>
          <a:latin typeface="Arial" charset="0"/>
        </a:defRPr>
      </a:lvl3pPr>
      <a:lvl4pPr algn="l" rtl="0" fontAlgn="base">
        <a:spcBef>
          <a:spcPct val="0"/>
        </a:spcBef>
        <a:spcAft>
          <a:spcPct val="0"/>
        </a:spcAft>
        <a:defRPr sz="2800" b="1">
          <a:solidFill>
            <a:srgbClr val="080808"/>
          </a:solidFill>
          <a:latin typeface="Arial" charset="0"/>
        </a:defRPr>
      </a:lvl4pPr>
      <a:lvl5pPr algn="l" rtl="0" fontAlgn="base">
        <a:spcBef>
          <a:spcPct val="0"/>
        </a:spcBef>
        <a:spcAft>
          <a:spcPct val="0"/>
        </a:spcAft>
        <a:defRPr sz="2800" b="1">
          <a:solidFill>
            <a:srgbClr val="080808"/>
          </a:solidFill>
          <a:latin typeface="Arial" charset="0"/>
        </a:defRPr>
      </a:lvl5pPr>
      <a:lvl6pPr marL="457200" algn="l" rtl="0" fontAlgn="base">
        <a:spcBef>
          <a:spcPct val="0"/>
        </a:spcBef>
        <a:spcAft>
          <a:spcPct val="0"/>
        </a:spcAft>
        <a:defRPr sz="2800" b="1">
          <a:solidFill>
            <a:srgbClr val="080808"/>
          </a:solidFill>
          <a:latin typeface="Arial" charset="0"/>
        </a:defRPr>
      </a:lvl6pPr>
      <a:lvl7pPr marL="914400" algn="l" rtl="0" fontAlgn="base">
        <a:spcBef>
          <a:spcPct val="0"/>
        </a:spcBef>
        <a:spcAft>
          <a:spcPct val="0"/>
        </a:spcAft>
        <a:defRPr sz="2800" b="1">
          <a:solidFill>
            <a:srgbClr val="080808"/>
          </a:solidFill>
          <a:latin typeface="Arial" charset="0"/>
        </a:defRPr>
      </a:lvl7pPr>
      <a:lvl8pPr marL="1371600" algn="l" rtl="0" fontAlgn="base">
        <a:spcBef>
          <a:spcPct val="0"/>
        </a:spcBef>
        <a:spcAft>
          <a:spcPct val="0"/>
        </a:spcAft>
        <a:defRPr sz="2800" b="1">
          <a:solidFill>
            <a:srgbClr val="080808"/>
          </a:solidFill>
          <a:latin typeface="Arial" charset="0"/>
        </a:defRPr>
      </a:lvl8pPr>
      <a:lvl9pPr marL="1828800" algn="l" rtl="0" fontAlgn="base">
        <a:spcBef>
          <a:spcPct val="0"/>
        </a:spcBef>
        <a:spcAft>
          <a:spcPct val="0"/>
        </a:spcAft>
        <a:defRPr sz="2800" b="1">
          <a:solidFill>
            <a:srgbClr val="080808"/>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5359412" y="2779266"/>
            <a:ext cx="3744912" cy="793750"/>
          </a:xfrm>
          <a:noFill/>
        </p:spPr>
        <p:txBody>
          <a:bodyPr/>
          <a:lstStyle/>
          <a:p>
            <a:pPr algn="ctr"/>
            <a:r>
              <a:rPr lang="en-US" sz="4000" dirty="0" err="1">
                <a:latin typeface="Tahoma" charset="0"/>
              </a:rPr>
              <a:t>CodeHero</a:t>
            </a:r>
            <a:endParaRPr lang="uk-UA" sz="4000" dirty="0">
              <a:latin typeface="Tahoma" charset="0"/>
            </a:endParaRPr>
          </a:p>
        </p:txBody>
      </p:sp>
      <p:pic>
        <p:nvPicPr>
          <p:cNvPr id="4" name="Picture 2" descr="Image result for epoka university">
            <a:extLst>
              <a:ext uri="{FF2B5EF4-FFF2-40B4-BE49-F238E27FC236}">
                <a16:creationId xmlns:a16="http://schemas.microsoft.com/office/drawing/2014/main" id="{CBB5D987-DCEA-D626-3659-23E7640728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476672"/>
            <a:ext cx="2443601" cy="8063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C307839F-D354-C20B-2514-869D93C0277A}"/>
              </a:ext>
            </a:extLst>
          </p:cNvPr>
          <p:cNvSpPr txBox="1">
            <a:spLocks noChangeArrowheads="1"/>
          </p:cNvSpPr>
          <p:nvPr/>
        </p:nvSpPr>
        <p:spPr bwMode="auto">
          <a:xfrm>
            <a:off x="5359412" y="3729568"/>
            <a:ext cx="3744912" cy="334968"/>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800" b="1">
                <a:solidFill>
                  <a:srgbClr val="080808"/>
                </a:solidFill>
                <a:latin typeface="Arial" charset="0"/>
              </a:defRPr>
            </a:lvl2pPr>
            <a:lvl3pPr algn="l" rtl="0" fontAlgn="base">
              <a:spcBef>
                <a:spcPct val="0"/>
              </a:spcBef>
              <a:spcAft>
                <a:spcPct val="0"/>
              </a:spcAft>
              <a:defRPr sz="2800" b="1">
                <a:solidFill>
                  <a:srgbClr val="080808"/>
                </a:solidFill>
                <a:latin typeface="Arial" charset="0"/>
              </a:defRPr>
            </a:lvl3pPr>
            <a:lvl4pPr algn="l" rtl="0" fontAlgn="base">
              <a:spcBef>
                <a:spcPct val="0"/>
              </a:spcBef>
              <a:spcAft>
                <a:spcPct val="0"/>
              </a:spcAft>
              <a:defRPr sz="2800" b="1">
                <a:solidFill>
                  <a:srgbClr val="080808"/>
                </a:solidFill>
                <a:latin typeface="Arial" charset="0"/>
              </a:defRPr>
            </a:lvl4pPr>
            <a:lvl5pPr algn="l" rtl="0" fontAlgn="base">
              <a:spcBef>
                <a:spcPct val="0"/>
              </a:spcBef>
              <a:spcAft>
                <a:spcPct val="0"/>
              </a:spcAft>
              <a:defRPr sz="2800" b="1">
                <a:solidFill>
                  <a:srgbClr val="080808"/>
                </a:solidFill>
                <a:latin typeface="Arial" charset="0"/>
              </a:defRPr>
            </a:lvl5pPr>
            <a:lvl6pPr marL="457200" algn="l" rtl="0" fontAlgn="base">
              <a:spcBef>
                <a:spcPct val="0"/>
              </a:spcBef>
              <a:spcAft>
                <a:spcPct val="0"/>
              </a:spcAft>
              <a:defRPr sz="2800" b="1">
                <a:solidFill>
                  <a:srgbClr val="080808"/>
                </a:solidFill>
                <a:latin typeface="Arial" charset="0"/>
              </a:defRPr>
            </a:lvl6pPr>
            <a:lvl7pPr marL="914400" algn="l" rtl="0" fontAlgn="base">
              <a:spcBef>
                <a:spcPct val="0"/>
              </a:spcBef>
              <a:spcAft>
                <a:spcPct val="0"/>
              </a:spcAft>
              <a:defRPr sz="2800" b="1">
                <a:solidFill>
                  <a:srgbClr val="080808"/>
                </a:solidFill>
                <a:latin typeface="Arial" charset="0"/>
              </a:defRPr>
            </a:lvl7pPr>
            <a:lvl8pPr marL="1371600" algn="l" rtl="0" fontAlgn="base">
              <a:spcBef>
                <a:spcPct val="0"/>
              </a:spcBef>
              <a:spcAft>
                <a:spcPct val="0"/>
              </a:spcAft>
              <a:defRPr sz="2800" b="1">
                <a:solidFill>
                  <a:srgbClr val="080808"/>
                </a:solidFill>
                <a:latin typeface="Arial" charset="0"/>
              </a:defRPr>
            </a:lvl8pPr>
            <a:lvl9pPr marL="1828800" algn="l" rtl="0" fontAlgn="base">
              <a:spcBef>
                <a:spcPct val="0"/>
              </a:spcBef>
              <a:spcAft>
                <a:spcPct val="0"/>
              </a:spcAft>
              <a:defRPr sz="2800" b="1">
                <a:solidFill>
                  <a:srgbClr val="080808"/>
                </a:solidFill>
                <a:latin typeface="Arial" charset="0"/>
              </a:defRPr>
            </a:lvl9pPr>
          </a:lstStyle>
          <a:p>
            <a:pPr algn="ctr"/>
            <a:endParaRPr lang="en-US" dirty="0"/>
          </a:p>
          <a:p>
            <a:pPr algn="ctr"/>
            <a:r>
              <a:rPr lang="en-US" dirty="0"/>
              <a:t>Contester Database</a:t>
            </a:r>
            <a:endParaRPr lang="uk-UA" dirty="0"/>
          </a:p>
          <a:p>
            <a:pPr algn="ctr"/>
            <a:endParaRPr lang="uk-UA" sz="4000" kern="0" dirty="0">
              <a:latin typeface="Tahoma" charset="0"/>
            </a:endParaRPr>
          </a:p>
        </p:txBody>
      </p:sp>
      <p:sp>
        <p:nvSpPr>
          <p:cNvPr id="10" name="Rectangle 2">
            <a:extLst>
              <a:ext uri="{FF2B5EF4-FFF2-40B4-BE49-F238E27FC236}">
                <a16:creationId xmlns:a16="http://schemas.microsoft.com/office/drawing/2014/main" id="{363BD53E-8F00-7CC8-D2B8-B868FA12A215}"/>
              </a:ext>
            </a:extLst>
          </p:cNvPr>
          <p:cNvSpPr txBox="1">
            <a:spLocks noChangeArrowheads="1"/>
          </p:cNvSpPr>
          <p:nvPr/>
        </p:nvSpPr>
        <p:spPr bwMode="auto">
          <a:xfrm>
            <a:off x="6588224" y="4053604"/>
            <a:ext cx="1804867" cy="334968"/>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800" b="1">
                <a:solidFill>
                  <a:srgbClr val="080808"/>
                </a:solidFill>
                <a:latin typeface="Arial" charset="0"/>
              </a:defRPr>
            </a:lvl2pPr>
            <a:lvl3pPr algn="l" rtl="0" fontAlgn="base">
              <a:spcBef>
                <a:spcPct val="0"/>
              </a:spcBef>
              <a:spcAft>
                <a:spcPct val="0"/>
              </a:spcAft>
              <a:defRPr sz="2800" b="1">
                <a:solidFill>
                  <a:srgbClr val="080808"/>
                </a:solidFill>
                <a:latin typeface="Arial" charset="0"/>
              </a:defRPr>
            </a:lvl3pPr>
            <a:lvl4pPr algn="l" rtl="0" fontAlgn="base">
              <a:spcBef>
                <a:spcPct val="0"/>
              </a:spcBef>
              <a:spcAft>
                <a:spcPct val="0"/>
              </a:spcAft>
              <a:defRPr sz="2800" b="1">
                <a:solidFill>
                  <a:srgbClr val="080808"/>
                </a:solidFill>
                <a:latin typeface="Arial" charset="0"/>
              </a:defRPr>
            </a:lvl4pPr>
            <a:lvl5pPr algn="l" rtl="0" fontAlgn="base">
              <a:spcBef>
                <a:spcPct val="0"/>
              </a:spcBef>
              <a:spcAft>
                <a:spcPct val="0"/>
              </a:spcAft>
              <a:defRPr sz="2800" b="1">
                <a:solidFill>
                  <a:srgbClr val="080808"/>
                </a:solidFill>
                <a:latin typeface="Arial" charset="0"/>
              </a:defRPr>
            </a:lvl5pPr>
            <a:lvl6pPr marL="457200" algn="l" rtl="0" fontAlgn="base">
              <a:spcBef>
                <a:spcPct val="0"/>
              </a:spcBef>
              <a:spcAft>
                <a:spcPct val="0"/>
              </a:spcAft>
              <a:defRPr sz="2800" b="1">
                <a:solidFill>
                  <a:srgbClr val="080808"/>
                </a:solidFill>
                <a:latin typeface="Arial" charset="0"/>
              </a:defRPr>
            </a:lvl6pPr>
            <a:lvl7pPr marL="914400" algn="l" rtl="0" fontAlgn="base">
              <a:spcBef>
                <a:spcPct val="0"/>
              </a:spcBef>
              <a:spcAft>
                <a:spcPct val="0"/>
              </a:spcAft>
              <a:defRPr sz="2800" b="1">
                <a:solidFill>
                  <a:srgbClr val="080808"/>
                </a:solidFill>
                <a:latin typeface="Arial" charset="0"/>
              </a:defRPr>
            </a:lvl7pPr>
            <a:lvl8pPr marL="1371600" algn="l" rtl="0" fontAlgn="base">
              <a:spcBef>
                <a:spcPct val="0"/>
              </a:spcBef>
              <a:spcAft>
                <a:spcPct val="0"/>
              </a:spcAft>
              <a:defRPr sz="2800" b="1">
                <a:solidFill>
                  <a:srgbClr val="080808"/>
                </a:solidFill>
                <a:latin typeface="Arial" charset="0"/>
              </a:defRPr>
            </a:lvl8pPr>
            <a:lvl9pPr marL="1828800" algn="l" rtl="0" fontAlgn="base">
              <a:spcBef>
                <a:spcPct val="0"/>
              </a:spcBef>
              <a:spcAft>
                <a:spcPct val="0"/>
              </a:spcAft>
              <a:defRPr sz="2800" b="1">
                <a:solidFill>
                  <a:srgbClr val="080808"/>
                </a:solidFill>
                <a:latin typeface="Arial" charset="0"/>
              </a:defRPr>
            </a:lvl9pPr>
          </a:lstStyle>
          <a:p>
            <a:pPr algn="ctr"/>
            <a:endParaRPr lang="en-US" dirty="0"/>
          </a:p>
          <a:p>
            <a:pPr>
              <a:lnSpc>
                <a:spcPct val="90000"/>
              </a:lnSpc>
            </a:pPr>
            <a:endParaRPr lang="en-US" kern="0" dirty="0"/>
          </a:p>
          <a:p>
            <a:pPr>
              <a:lnSpc>
                <a:spcPct val="90000"/>
              </a:lnSpc>
            </a:pPr>
            <a:r>
              <a:rPr lang="en-US" sz="2000" kern="0" dirty="0"/>
              <a:t>Group 14</a:t>
            </a:r>
            <a:endParaRPr lang="uk-UA" sz="2000" kern="0" dirty="0"/>
          </a:p>
          <a:p>
            <a:pPr algn="ctr"/>
            <a:endParaRPr lang="uk-UA" sz="4000" kern="0"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wipe(down)">
                                      <p:cBhvr>
                                        <p:cTn id="12" dur="500"/>
                                        <p:tgtEl>
                                          <p:spTgt spid="348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783AB7-F3B5-8A55-2EAD-59841C8B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
        <p:nvSpPr>
          <p:cNvPr id="9" name="TextBox 8">
            <a:extLst>
              <a:ext uri="{FF2B5EF4-FFF2-40B4-BE49-F238E27FC236}">
                <a16:creationId xmlns:a16="http://schemas.microsoft.com/office/drawing/2014/main" id="{B2EDBFA7-2CEF-2772-DA96-CAA4D4BA278C}"/>
              </a:ext>
            </a:extLst>
          </p:cNvPr>
          <p:cNvSpPr txBox="1"/>
          <p:nvPr/>
        </p:nvSpPr>
        <p:spPr>
          <a:xfrm>
            <a:off x="467544" y="188640"/>
            <a:ext cx="2736304"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CodeHero</a:t>
            </a:r>
            <a:r>
              <a:rPr lang="en-US" sz="2800" b="1" dirty="0">
                <a:latin typeface="Times New Roman" panose="02020603050405020304" pitchFamily="18" charset="0"/>
                <a:cs typeface="Times New Roman" panose="02020603050405020304" pitchFamily="18" charset="0"/>
              </a:rPr>
              <a:t> ERD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8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rPr>
              <a:t>DESIGN RATIONALES</a:t>
            </a:r>
            <a:endParaRPr lang="en-US"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187450" y="1628800"/>
            <a:ext cx="6769100" cy="4320480"/>
          </a:xfrm>
        </p:spPr>
        <p:txBody>
          <a:bodyPr/>
          <a:lstStyle/>
          <a:p>
            <a:pPr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decided to make Discussion and Environment weak entities, since they cannot be uniquely identified by only their attributes. </a:t>
            </a:r>
          </a:p>
          <a:p>
            <a:pPr algn="just">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They are identifiable in combination with the question for which the discussion is made at the first place or the playground for which the environment is being used. </a:t>
            </a:r>
          </a:p>
          <a:p>
            <a:pPr algn="just">
              <a:buFont typeface="Arial" panose="020B0604020202020204" pitchFamily="34" charset="0"/>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Therefore, via an identifying relationship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isDiscussed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‘uses’, Discussion is related to Question while Environment is related to Playground.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sz="2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8CFB8AC7-2860-E0F4-0227-15A474203450}"/>
              </a:ext>
            </a:extLst>
          </p:cNvPr>
          <p:cNvSpPr txBox="1"/>
          <p:nvPr/>
        </p:nvSpPr>
        <p:spPr>
          <a:xfrm>
            <a:off x="1115616" y="1115453"/>
            <a:ext cx="235833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Usage of weak entities</a:t>
            </a:r>
          </a:p>
        </p:txBody>
      </p:sp>
    </p:spTree>
    <p:extLst>
      <p:ext uri="{BB962C8B-B14F-4D97-AF65-F5344CB8AC3E}">
        <p14:creationId xmlns:p14="http://schemas.microsoft.com/office/powerpoint/2010/main" val="1353044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rPr>
              <a:t>DESIGN RATIONALES</a:t>
            </a:r>
            <a:endParaRPr lang="en-US"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158014" y="1300012"/>
            <a:ext cx="6769100" cy="4680519"/>
          </a:xfrm>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entity Editor includes no fully or partially unique key as its attribute. </a:t>
            </a:r>
          </a:p>
          <a:p>
            <a:pPr marL="342900" marR="0" lvl="0" indent="-342900" algn="just">
              <a:lnSpc>
                <a:spcPct val="107000"/>
              </a:lnSpc>
              <a:spcBef>
                <a:spcPts val="0"/>
              </a:spcBef>
              <a:spcAft>
                <a:spcPts val="80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While typically a weak entity has a composite key consisting of the key of its parent entity plus one or more additional attributes, it doesn't have to be so always. </a:t>
            </a:r>
          </a:p>
          <a:p>
            <a:pPr marL="342900" marR="0" lvl="0" indent="-342900" algn="just">
              <a:lnSpc>
                <a:spcPct val="107000"/>
              </a:lnSpc>
              <a:spcBef>
                <a:spcPts val="0"/>
              </a:spcBef>
              <a:spcAft>
                <a:spcPts val="80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 our case, the Playground entity can have at most only one editor, meaning that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PlaygroundID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can serve on its own as an identifying key for the Editor. </a:t>
            </a:r>
          </a:p>
          <a:p>
            <a:pPr marL="342900" marR="0" lvl="0" indent="-342900" algn="just">
              <a:lnSpc>
                <a:spcPct val="107000"/>
              </a:lnSpc>
              <a:spcBef>
                <a:spcPts val="0"/>
              </a:spcBef>
              <a:spcAft>
                <a:spcPts val="80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same applies for Location, Contact and Background.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sz="2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8CFB8AC7-2860-E0F4-0227-15A474203450}"/>
              </a:ext>
            </a:extLst>
          </p:cNvPr>
          <p:cNvSpPr txBox="1"/>
          <p:nvPr/>
        </p:nvSpPr>
        <p:spPr>
          <a:xfrm>
            <a:off x="1158014" y="921672"/>
            <a:ext cx="282006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Weak entities without keys</a:t>
            </a:r>
          </a:p>
        </p:txBody>
      </p:sp>
    </p:spTree>
    <p:extLst>
      <p:ext uri="{BB962C8B-B14F-4D97-AF65-F5344CB8AC3E}">
        <p14:creationId xmlns:p14="http://schemas.microsoft.com/office/powerpoint/2010/main" val="185827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rPr>
              <a:t>DESIGN RATIONALES</a:t>
            </a:r>
            <a:endParaRPr lang="en-US"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158014" y="1628800"/>
            <a:ext cx="6769100" cy="4680519"/>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attributes Code and Stdin of entity Environment are left as optional, since there could be scenarios where the users leave the environment empty or where no input is supposed to be taken from the keyboard.</a:t>
            </a:r>
          </a:p>
          <a:p>
            <a:pPr marL="0" marR="0" lvl="0" indent="0" algn="just">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relationship of person with entities such as Location, Contact and Background was made as optional, since we took into consideration the fact that some individuals prefer to be discrete and not provide too much personal information.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sz="2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8CFB8AC7-2860-E0F4-0227-15A474203450}"/>
              </a:ext>
            </a:extLst>
          </p:cNvPr>
          <p:cNvSpPr txBox="1"/>
          <p:nvPr/>
        </p:nvSpPr>
        <p:spPr>
          <a:xfrm>
            <a:off x="1158014" y="1059163"/>
            <a:ext cx="475001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Optional attributes and min. cardinality usage</a:t>
            </a:r>
          </a:p>
        </p:txBody>
      </p:sp>
    </p:spTree>
    <p:extLst>
      <p:ext uri="{BB962C8B-B14F-4D97-AF65-F5344CB8AC3E}">
        <p14:creationId xmlns:p14="http://schemas.microsoft.com/office/powerpoint/2010/main" val="189550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rPr>
              <a:t>DESIGN RATIONALES</a:t>
            </a:r>
            <a:endParaRPr lang="en-US"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158014" y="1628800"/>
            <a:ext cx="6769100" cy="4680519"/>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relation Comments has attributes for description and timestamp of the comment, since users can comment many times on the same discussion thread.</a:t>
            </a:r>
          </a:p>
          <a:p>
            <a:pPr marL="342900" marR="0" lvl="0" indent="-342900" algn="just">
              <a:lnSpc>
                <a:spcPct val="107000"/>
              </a:lnSpc>
              <a:spcBef>
                <a:spcPts val="0"/>
              </a:spcBef>
              <a:spcAft>
                <a:spcPts val="0"/>
              </a:spcAft>
              <a:buFont typeface="Symbol" panose="05050102010706020507" pitchFamily="18" charset="2"/>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entity Submission has attributes related to memory consumed, runtime and language of script, since memory and runtime depend on the different solutions that exists for the same question. </a:t>
            </a:r>
          </a:p>
          <a:p>
            <a:pPr marL="342900" marR="0" lvl="0" indent="-342900" algn="just">
              <a:lnSpc>
                <a:spcPct val="107000"/>
              </a:lnSpc>
              <a:spcBef>
                <a:spcPts val="0"/>
              </a:spcBef>
              <a:spcAft>
                <a:spcPts val="800"/>
              </a:spcAft>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CodeHero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supports many programming languages, so the language attribute is included to make a distinction between different submissions of the same question.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8CFB8AC7-2860-E0F4-0227-15A474203450}"/>
              </a:ext>
            </a:extLst>
          </p:cNvPr>
          <p:cNvSpPr txBox="1"/>
          <p:nvPr/>
        </p:nvSpPr>
        <p:spPr>
          <a:xfrm>
            <a:off x="1158014" y="1059163"/>
            <a:ext cx="437395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Comments relation and language attribute</a:t>
            </a:r>
          </a:p>
        </p:txBody>
      </p:sp>
    </p:spTree>
    <p:extLst>
      <p:ext uri="{BB962C8B-B14F-4D97-AF65-F5344CB8AC3E}">
        <p14:creationId xmlns:p14="http://schemas.microsoft.com/office/powerpoint/2010/main" val="289827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358B5A-0903-13E0-92D6-CFA4582C99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
        <p:nvSpPr>
          <p:cNvPr id="5" name="TextBox 4">
            <a:extLst>
              <a:ext uri="{FF2B5EF4-FFF2-40B4-BE49-F238E27FC236}">
                <a16:creationId xmlns:a16="http://schemas.microsoft.com/office/drawing/2014/main" id="{F8C49B04-91CA-8B40-1206-085FE5720F98}"/>
              </a:ext>
            </a:extLst>
          </p:cNvPr>
          <p:cNvSpPr txBox="1"/>
          <p:nvPr/>
        </p:nvSpPr>
        <p:spPr>
          <a:xfrm>
            <a:off x="5364088" y="6237312"/>
            <a:ext cx="2736304"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CodeHero</a:t>
            </a:r>
            <a:r>
              <a:rPr lang="en-US" sz="2800" b="1" dirty="0">
                <a:latin typeface="Times New Roman" panose="02020603050405020304" pitchFamily="18" charset="0"/>
                <a:cs typeface="Times New Roman" panose="02020603050405020304" pitchFamily="18" charset="0"/>
              </a:rPr>
              <a:t> RS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983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sz="2400" b="1" dirty="0">
                <a:effectLst/>
                <a:latin typeface="Times New Roman" panose="02020603050405020304" pitchFamily="18" charset="0"/>
                <a:ea typeface="Arial" panose="020B0604020202020204" pitchFamily="34" charset="0"/>
              </a:rPr>
              <a:t>FUNCTIONAL DEPENDENCIES </a:t>
            </a:r>
            <a:endParaRPr lang="en-US" sz="2400"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187450" y="980728"/>
            <a:ext cx="6769100" cy="5112568"/>
          </a:xfrm>
        </p:spPr>
        <p:txBody>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Table: Question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Primary Key: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QuestionID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Partial 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None, since the relation has a single column primary key.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Full 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QuestionID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QuestionName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Difficulty, Description, Input, Output,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DateOfCreation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Transitive: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None, since no non-key column defines another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Normalization: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table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already in 1NF, since no multi-values are present.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table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already in 2NF, since no partial key dependency exists.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table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already in 3NF, since no transitive dependency exists.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64922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sz="2400" b="1" dirty="0">
                <a:effectLst/>
                <a:latin typeface="Times New Roman" panose="02020603050405020304" pitchFamily="18" charset="0"/>
                <a:ea typeface="Arial" panose="020B0604020202020204" pitchFamily="34" charset="0"/>
              </a:rPr>
              <a:t>FUNCTIONAL DEPENDENCIES (cont.)</a:t>
            </a:r>
            <a:endParaRPr lang="en-US" sz="2400"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187450" y="1124744"/>
            <a:ext cx="6769100" cy="5112568"/>
          </a:xfrm>
        </p:spPr>
        <p:txBody>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Table: Discussion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PK: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Composite (Title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QuestionID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Partial 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None, even though the relation has a composite primary key.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Full 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QuestionID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Title =&gt; Description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Transitive: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None, since no non-key column defines another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Normalization: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table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Discussion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already in 1NF, since no multi-values are present.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table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Discussion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already in 2NF, since no partial key dependency exists.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table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Discussion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already in 3NF, since no transitive dependency exists.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15068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rPr>
              <a:t>DATABASE DUMP</a:t>
            </a:r>
            <a:endParaRPr lang="en-US"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158014" y="1340768"/>
            <a:ext cx="6769100" cy="5112568"/>
          </a:xfrm>
        </p:spPr>
        <p:txBody>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Relational Schema, I wrote the CREATE statements in SQL for our database. </a:t>
            </a:r>
          </a:p>
          <a:p>
            <a:pPr marL="0" marR="0" indent="0" algn="just">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order of the CREATE statements is in conformity with the Referential Integrity Constraint, meaning that relations with foreign keys are created after relations being referenced by foreign keys.</a:t>
            </a:r>
          </a:p>
          <a:p>
            <a:pPr marL="0" marR="0" algn="just">
              <a:lnSpc>
                <a:spcPct val="107000"/>
              </a:lnSpc>
              <a:spcBef>
                <a:spcPts val="0"/>
              </a:spcBef>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The tool I used mostly to create the tables of our database was MySQL Workbench.</a:t>
            </a:r>
          </a:p>
          <a:p>
            <a:pPr marL="0" marR="0" algn="just">
              <a:lnSpc>
                <a:spcPct val="107000"/>
              </a:lnSpc>
              <a:spcBef>
                <a:spcPts val="0"/>
              </a:spcBef>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For each primary key of our relations, I included the keyword AUTO_INCREMENT on the CREATE TABLE statement.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1B9552B8-AB46-89F0-BD26-A2686DBD6D7E}"/>
              </a:ext>
            </a:extLst>
          </p:cNvPr>
          <p:cNvSpPr txBox="1"/>
          <p:nvPr/>
        </p:nvSpPr>
        <p:spPr>
          <a:xfrm>
            <a:off x="1158014" y="921672"/>
            <a:ext cx="290992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Creating tables</a:t>
            </a:r>
          </a:p>
        </p:txBody>
      </p:sp>
    </p:spTree>
    <p:extLst>
      <p:ext uri="{BB962C8B-B14F-4D97-AF65-F5344CB8AC3E}">
        <p14:creationId xmlns:p14="http://schemas.microsoft.com/office/powerpoint/2010/main" val="366902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253ACAF-5637-9C98-A7BE-0088F41F9EAB}"/>
              </a:ext>
            </a:extLst>
          </p:cNvPr>
          <p:cNvSpPr>
            <a:spLocks noGrp="1" noChangeArrowheads="1"/>
          </p:cNvSpPr>
          <p:nvPr>
            <p:ph type="title"/>
          </p:nvPr>
        </p:nvSpPr>
        <p:spPr>
          <a:xfrm>
            <a:off x="1835696" y="404664"/>
            <a:ext cx="5904185" cy="649287"/>
          </a:xfrm>
        </p:spPr>
        <p:txBody>
          <a:bodyPr/>
          <a:lstStyle/>
          <a:p>
            <a:r>
              <a:rPr lang="en-US" sz="3200" dirty="0">
                <a:latin typeface="Times New Roman" panose="02020603050405020304" pitchFamily="18" charset="0"/>
                <a:ea typeface="Verdana" panose="020B0604030504040204" pitchFamily="34" charset="0"/>
                <a:cs typeface="Times New Roman" panose="02020603050405020304" pitchFamily="18" charset="0"/>
              </a:rPr>
              <a:t>Create statements examples</a:t>
            </a:r>
            <a:endParaRPr lang="uk-UA" sz="32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942A06B3-6648-A8A8-9B57-4ED4B200A6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844824"/>
            <a:ext cx="4896544" cy="1856105"/>
          </a:xfrm>
          <a:prstGeom prst="rect">
            <a:avLst/>
          </a:prstGeom>
          <a:noFill/>
          <a:ln>
            <a:noFill/>
          </a:ln>
        </p:spPr>
      </p:pic>
      <p:pic>
        <p:nvPicPr>
          <p:cNvPr id="5" name="Picture 4">
            <a:extLst>
              <a:ext uri="{FF2B5EF4-FFF2-40B4-BE49-F238E27FC236}">
                <a16:creationId xmlns:a16="http://schemas.microsoft.com/office/drawing/2014/main" id="{6EA6ECE6-31AC-7842-0CFF-F142F40DF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302" y="4149080"/>
            <a:ext cx="7619379" cy="1962932"/>
          </a:xfrm>
          <a:prstGeom prst="rect">
            <a:avLst/>
          </a:prstGeom>
        </p:spPr>
      </p:pic>
    </p:spTree>
    <p:extLst>
      <p:ext uri="{BB962C8B-B14F-4D97-AF65-F5344CB8AC3E}">
        <p14:creationId xmlns:p14="http://schemas.microsoft.com/office/powerpoint/2010/main" val="25537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08175" y="188913"/>
            <a:ext cx="4248150" cy="649287"/>
          </a:xfrm>
        </p:spPr>
        <p:txBody>
          <a:bodyPr/>
          <a:lstStyle/>
          <a:p>
            <a:r>
              <a:rPr lang="en-US" sz="3200" dirty="0">
                <a:latin typeface="Times New Roman" panose="02020603050405020304" pitchFamily="18" charset="0"/>
                <a:ea typeface="Verdana" panose="020B0604030504040204" pitchFamily="34" charset="0"/>
                <a:cs typeface="Times New Roman" panose="02020603050405020304" pitchFamily="18" charset="0"/>
              </a:rPr>
              <a:t>OUTLINE</a:t>
            </a:r>
            <a:endParaRPr lang="uk-UA" sz="32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6867" name="Rectangle 3"/>
          <p:cNvSpPr>
            <a:spLocks noGrp="1" noChangeArrowheads="1"/>
          </p:cNvSpPr>
          <p:nvPr>
            <p:ph type="body" idx="1"/>
          </p:nvPr>
        </p:nvSpPr>
        <p:spPr>
          <a:xfrm>
            <a:off x="1403648" y="1268760"/>
            <a:ext cx="6553200" cy="4608512"/>
          </a:xfrm>
        </p:spPr>
        <p:txBody>
          <a:bodyPr/>
          <a:lstStyle/>
          <a:p>
            <a:pPr algn="just">
              <a:lnSpc>
                <a:spcPct val="90000"/>
              </a:lnSpc>
            </a:pPr>
            <a:r>
              <a:rPr lang="en-US" sz="2000" dirty="0">
                <a:effectLst/>
                <a:latin typeface="Times New Roman" panose="02020603050405020304" pitchFamily="18" charset="0"/>
                <a:ea typeface="Calibri" panose="020F0502020204030204" pitchFamily="34" charset="0"/>
              </a:rPr>
              <a:t>This project involves designing a contester database, which is an application oriented to programming competitions and coding exercises.</a:t>
            </a:r>
          </a:p>
          <a:p>
            <a:pPr marL="0" indent="0" algn="just">
              <a:lnSpc>
                <a:spcPct val="90000"/>
              </a:lnSpc>
              <a:buNone/>
            </a:pPr>
            <a:endParaRPr lang="en-US" sz="2000" dirty="0">
              <a:effectLst/>
              <a:latin typeface="Times New Roman" panose="02020603050405020304" pitchFamily="18" charset="0"/>
              <a:ea typeface="Calibri" panose="020F0502020204030204" pitchFamily="34" charset="0"/>
            </a:endParaRPr>
          </a:p>
          <a:p>
            <a:pPr algn="just">
              <a:lnSpc>
                <a:spcPct val="90000"/>
              </a:lnSpc>
            </a:pPr>
            <a:r>
              <a:rPr lang="en-US" altLang="ko-KR" sz="2000" dirty="0">
                <a:latin typeface="Times New Roman" panose="02020603050405020304" pitchFamily="18" charset="0"/>
                <a:ea typeface="굴림" charset="-127"/>
                <a:cs typeface="Times New Roman" panose="02020603050405020304" pitchFamily="18" charset="0"/>
              </a:rPr>
              <a:t>The name of our application is “</a:t>
            </a:r>
            <a:r>
              <a:rPr lang="en-US" altLang="ko-KR" sz="2000" dirty="0" err="1">
                <a:latin typeface="Times New Roman" panose="02020603050405020304" pitchFamily="18" charset="0"/>
                <a:ea typeface="굴림" charset="-127"/>
                <a:cs typeface="Times New Roman" panose="02020603050405020304" pitchFamily="18" charset="0"/>
              </a:rPr>
              <a:t>CodeHero</a:t>
            </a:r>
            <a:r>
              <a:rPr lang="en-US" altLang="ko-KR" sz="2000" dirty="0">
                <a:latin typeface="Times New Roman" panose="02020603050405020304" pitchFamily="18" charset="0"/>
                <a:ea typeface="굴림" charset="-127"/>
                <a:cs typeface="Times New Roman" panose="02020603050405020304" pitchFamily="18" charset="0"/>
              </a:rPr>
              <a:t>”.</a:t>
            </a:r>
          </a:p>
          <a:p>
            <a:pPr marL="0" indent="0" algn="just">
              <a:lnSpc>
                <a:spcPct val="90000"/>
              </a:lnSpc>
              <a:buNone/>
            </a:pPr>
            <a:endParaRPr lang="en-US" altLang="ko-KR" sz="2000" dirty="0">
              <a:latin typeface="Times New Roman" panose="02020603050405020304" pitchFamily="18" charset="0"/>
              <a:ea typeface="굴림" charset="-127"/>
              <a:cs typeface="Times New Roman" panose="02020603050405020304" pitchFamily="18" charset="0"/>
            </a:endParaRPr>
          </a:p>
          <a:p>
            <a:pPr algn="just">
              <a:lnSpc>
                <a:spcPct val="90000"/>
              </a:lnSpc>
            </a:pPr>
            <a:r>
              <a:rPr lang="en-US" sz="2000" dirty="0">
                <a:effectLst/>
                <a:latin typeface="Times New Roman" panose="02020603050405020304" pitchFamily="18" charset="0"/>
                <a:ea typeface="Calibri" panose="020F0502020204030204" pitchFamily="34" charset="0"/>
              </a:rPr>
              <a:t>The database of </a:t>
            </a:r>
            <a:r>
              <a:rPr lang="en-US" sz="2000" dirty="0" err="1">
                <a:effectLst/>
                <a:latin typeface="Times New Roman" panose="02020603050405020304" pitchFamily="18" charset="0"/>
                <a:ea typeface="Calibri" panose="020F0502020204030204" pitchFamily="34" charset="0"/>
              </a:rPr>
              <a:t>CodeHero</a:t>
            </a:r>
            <a:r>
              <a:rPr lang="en-US" sz="2000" dirty="0">
                <a:effectLst/>
                <a:latin typeface="Times New Roman" panose="02020603050405020304" pitchFamily="18" charset="0"/>
                <a:ea typeface="Calibri" panose="020F0502020204030204" pitchFamily="34" charset="0"/>
              </a:rPr>
              <a:t> should hold information related to the registered users, exercises, statistics etc.</a:t>
            </a:r>
          </a:p>
          <a:p>
            <a:pPr algn="just">
              <a:lnSpc>
                <a:spcPct val="90000"/>
              </a:lnSpc>
            </a:pPr>
            <a:endParaRPr lang="en-US" altLang="ko-KR" sz="2000" dirty="0">
              <a:latin typeface="Times New Roman" panose="02020603050405020304" pitchFamily="18" charset="0"/>
              <a:ea typeface="굴림" charset="-127"/>
              <a:cs typeface="Times New Roman" panose="02020603050405020304" pitchFamily="18" charset="0"/>
            </a:endParaRPr>
          </a:p>
          <a:p>
            <a:pPr algn="just">
              <a:lnSpc>
                <a:spcPct val="90000"/>
              </a:lnSpc>
            </a:pPr>
            <a:r>
              <a:rPr lang="en-US" sz="2000" dirty="0">
                <a:effectLst/>
                <a:latin typeface="Times New Roman" panose="02020603050405020304" pitchFamily="18" charset="0"/>
                <a:ea typeface="Calibri" panose="020F0502020204030204" pitchFamily="34" charset="0"/>
              </a:rPr>
              <a:t>The users will sign in into the contester with their username and password. They will have access to exercises, together with their category and status. </a:t>
            </a:r>
          </a:p>
          <a:p>
            <a:pPr algn="just">
              <a:lnSpc>
                <a:spcPct val="90000"/>
              </a:lnSpc>
            </a:pPr>
            <a:endParaRPr lang="en-US" altLang="ko-KR" sz="2000" dirty="0">
              <a:latin typeface="Times New Roman" panose="02020603050405020304" pitchFamily="18" charset="0"/>
              <a:ea typeface="굴림" charset="-127"/>
              <a:cs typeface="Times New Roman" panose="02020603050405020304" pitchFamily="18" charset="0"/>
            </a:endParaRPr>
          </a:p>
          <a:p>
            <a:pPr algn="just">
              <a:lnSpc>
                <a:spcPct val="90000"/>
              </a:lnSpc>
            </a:pPr>
            <a:endParaRPr lang="en-US" altLang="ko-KR" sz="2000" dirty="0">
              <a:latin typeface="Times New Roman" panose="02020603050405020304" pitchFamily="18" charset="0"/>
              <a:ea typeface="굴림" charset="-127"/>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rPr>
              <a:t>DATABASE DUMP</a:t>
            </a:r>
            <a:endParaRPr lang="en-US"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158014" y="1340768"/>
            <a:ext cx="6769100" cy="5112568"/>
          </a:xfrm>
        </p:spPr>
        <p:txBody>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our database to have a meaning and for the managerial queries to be tested properly and basically give a result, the tables need to be populated with data. </a:t>
            </a:r>
          </a:p>
          <a:p>
            <a:pPr marL="0" marR="0" algn="just">
              <a:lnSpc>
                <a:spcPct val="107000"/>
              </a:lnSpc>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operation was done by executing queries using INSERT INTO statement. I decided that 10 to 15 records for each table was enough to serve as a sample of the database.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1B9552B8-AB46-89F0-BD26-A2686DBD6D7E}"/>
              </a:ext>
            </a:extLst>
          </p:cNvPr>
          <p:cNvSpPr txBox="1"/>
          <p:nvPr/>
        </p:nvSpPr>
        <p:spPr>
          <a:xfrm>
            <a:off x="1158014" y="921672"/>
            <a:ext cx="290992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Populating tables</a:t>
            </a:r>
          </a:p>
        </p:txBody>
      </p:sp>
      <p:pic>
        <p:nvPicPr>
          <p:cNvPr id="5" name="Picture 4">
            <a:extLst>
              <a:ext uri="{FF2B5EF4-FFF2-40B4-BE49-F238E27FC236}">
                <a16:creationId xmlns:a16="http://schemas.microsoft.com/office/drawing/2014/main" id="{697AD314-0642-4804-66A8-E2E58B137C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004" y="4149080"/>
            <a:ext cx="8607992" cy="1558738"/>
          </a:xfrm>
          <a:prstGeom prst="rect">
            <a:avLst/>
          </a:prstGeom>
          <a:noFill/>
          <a:ln>
            <a:noFill/>
          </a:ln>
        </p:spPr>
      </p:pic>
    </p:spTree>
    <p:extLst>
      <p:ext uri="{BB962C8B-B14F-4D97-AF65-F5344CB8AC3E}">
        <p14:creationId xmlns:p14="http://schemas.microsoft.com/office/powerpoint/2010/main" val="338610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253ACAF-5637-9C98-A7BE-0088F41F9EAB}"/>
              </a:ext>
            </a:extLst>
          </p:cNvPr>
          <p:cNvSpPr>
            <a:spLocks noGrp="1" noChangeArrowheads="1"/>
          </p:cNvSpPr>
          <p:nvPr>
            <p:ph type="title"/>
          </p:nvPr>
        </p:nvSpPr>
        <p:spPr>
          <a:xfrm>
            <a:off x="1833721" y="980728"/>
            <a:ext cx="6624736" cy="649287"/>
          </a:xfrm>
        </p:spPr>
        <p:txBody>
          <a:bodyPr/>
          <a:lstStyle/>
          <a:p>
            <a:r>
              <a:rPr lang="en-US"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MANAGERIAL QUERIES -PLAN</a:t>
            </a:r>
            <a:endParaRPr lang="uk-UA" sz="1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BD29CFB-348F-31D4-C840-78DC011AD133}"/>
              </a:ext>
            </a:extLst>
          </p:cNvPr>
          <p:cNvSpPr txBox="1"/>
          <p:nvPr/>
        </p:nvSpPr>
        <p:spPr>
          <a:xfrm>
            <a:off x="1918897" y="1701415"/>
            <a:ext cx="6696744" cy="4832092"/>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tx2"/>
                </a:solidFill>
                <a:latin typeface="Times New Roman" panose="02020603050405020304" pitchFamily="18" charset="0"/>
                <a:cs typeface="Times New Roman" panose="02020603050405020304" pitchFamily="18" charset="0"/>
              </a:rPr>
              <a:t>Derived Attributes : </a:t>
            </a:r>
            <a:r>
              <a:rPr lang="en-US" sz="2800" dirty="0">
                <a:solidFill>
                  <a:schemeClr val="tx2"/>
                </a:solidFill>
                <a:latin typeface="Times New Roman" panose="02020603050405020304" pitchFamily="18" charset="0"/>
                <a:cs typeface="Times New Roman" panose="02020603050405020304" pitchFamily="18" charset="0"/>
              </a:rPr>
              <a:t>Jon</a:t>
            </a:r>
          </a:p>
          <a:p>
            <a:pPr marL="285750" indent="-285750">
              <a:buFont typeface="Arial" panose="020B0604020202020204" pitchFamily="34" charset="0"/>
              <a:buChar char="•"/>
            </a:pPr>
            <a:endParaRPr lang="en-US" sz="2800" b="1"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solidFill>
                  <a:schemeClr val="tx2"/>
                </a:solidFill>
                <a:latin typeface="Times New Roman" panose="02020603050405020304" pitchFamily="18" charset="0"/>
                <a:cs typeface="Times New Roman" panose="02020603050405020304" pitchFamily="18" charset="0"/>
              </a:rPr>
              <a:t>Contest, categories and questions : </a:t>
            </a:r>
            <a:r>
              <a:rPr lang="en-US" sz="2800" dirty="0">
                <a:solidFill>
                  <a:schemeClr val="tx2"/>
                </a:solidFill>
                <a:latin typeface="Times New Roman" panose="02020603050405020304" pitchFamily="18" charset="0"/>
                <a:cs typeface="Times New Roman" panose="02020603050405020304" pitchFamily="18" charset="0"/>
              </a:rPr>
              <a:t>Kevin</a:t>
            </a:r>
          </a:p>
          <a:p>
            <a:endParaRPr lang="en-US" sz="28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solidFill>
                  <a:schemeClr val="tx2"/>
                </a:solidFill>
                <a:latin typeface="Times New Roman" panose="02020603050405020304" pitchFamily="18" charset="0"/>
                <a:cs typeface="Times New Roman" panose="02020603050405020304" pitchFamily="18" charset="0"/>
              </a:rPr>
              <a:t>Discussions : </a:t>
            </a:r>
            <a:r>
              <a:rPr lang="en-US" sz="2800" dirty="0">
                <a:solidFill>
                  <a:schemeClr val="tx2"/>
                </a:solidFill>
                <a:latin typeface="Times New Roman" panose="02020603050405020304" pitchFamily="18" charset="0"/>
                <a:cs typeface="Times New Roman" panose="02020603050405020304" pitchFamily="18" charset="0"/>
              </a:rPr>
              <a:t>Fabio</a:t>
            </a:r>
          </a:p>
          <a:p>
            <a:endParaRPr lang="en-US" sz="28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solidFill>
                  <a:schemeClr val="tx2"/>
                </a:solidFill>
                <a:latin typeface="Times New Roman" panose="02020603050405020304" pitchFamily="18" charset="0"/>
                <a:cs typeface="Times New Roman" panose="02020603050405020304" pitchFamily="18" charset="0"/>
              </a:rPr>
              <a:t>Playground and User : </a:t>
            </a:r>
            <a:r>
              <a:rPr lang="en-US" sz="2800" dirty="0">
                <a:solidFill>
                  <a:schemeClr val="tx2"/>
                </a:solidFill>
                <a:latin typeface="Times New Roman" panose="02020603050405020304" pitchFamily="18" charset="0"/>
                <a:cs typeface="Times New Roman" panose="02020603050405020304" pitchFamily="18" charset="0"/>
              </a:rPr>
              <a:t>Eugen</a:t>
            </a:r>
          </a:p>
          <a:p>
            <a:endParaRPr lang="en-US" sz="28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solidFill>
                  <a:schemeClr val="tx2"/>
                </a:solidFill>
                <a:latin typeface="Times New Roman" panose="02020603050405020304" pitchFamily="18" charset="0"/>
                <a:cs typeface="Times New Roman" panose="02020603050405020304" pitchFamily="18" charset="0"/>
              </a:rPr>
              <a:t>Person : </a:t>
            </a:r>
            <a:r>
              <a:rPr lang="en-US" sz="2800" dirty="0">
                <a:solidFill>
                  <a:schemeClr val="tx2"/>
                </a:solidFill>
                <a:latin typeface="Times New Roman" panose="02020603050405020304" pitchFamily="18" charset="0"/>
                <a:cs typeface="Times New Roman" panose="02020603050405020304" pitchFamily="18" charset="0"/>
              </a:rPr>
              <a:t>Kristi</a:t>
            </a:r>
          </a:p>
          <a:p>
            <a:endParaRPr lang="en-US" sz="28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solidFill>
                  <a:schemeClr val="tx2"/>
                </a:solidFill>
                <a:latin typeface="Times New Roman" panose="02020603050405020304" pitchFamily="18" charset="0"/>
                <a:cs typeface="Times New Roman" panose="02020603050405020304" pitchFamily="18" charset="0"/>
              </a:rPr>
              <a:t>Questions, Submissions : </a:t>
            </a:r>
            <a:r>
              <a:rPr lang="en-US" sz="2800" dirty="0" err="1">
                <a:solidFill>
                  <a:schemeClr val="tx2"/>
                </a:solidFill>
                <a:latin typeface="Times New Roman" panose="02020603050405020304" pitchFamily="18" charset="0"/>
                <a:cs typeface="Times New Roman" panose="02020603050405020304" pitchFamily="18" charset="0"/>
              </a:rPr>
              <a:t>Enest</a:t>
            </a:r>
            <a:r>
              <a:rPr lang="en-US" sz="2800" dirty="0">
                <a:solidFill>
                  <a:schemeClr val="tx2"/>
                </a:solidFill>
                <a:latin typeface="Times New Roman" panose="02020603050405020304" pitchFamily="18" charset="0"/>
                <a:cs typeface="Times New Roman" panose="02020603050405020304" pitchFamily="18" charset="0"/>
              </a:rPr>
              <a:t> </a:t>
            </a:r>
          </a:p>
        </p:txBody>
      </p:sp>
      <p:sp>
        <p:nvSpPr>
          <p:cNvPr id="9" name="Title 1">
            <a:extLst>
              <a:ext uri="{FF2B5EF4-FFF2-40B4-BE49-F238E27FC236}">
                <a16:creationId xmlns:a16="http://schemas.microsoft.com/office/drawing/2014/main" id="{E6D314CE-AD1F-9E8D-A918-6A3166AB7A7A}"/>
              </a:ext>
            </a:extLst>
          </p:cNvPr>
          <p:cNvSpPr txBox="1">
            <a:spLocks/>
          </p:cNvSpPr>
          <p:nvPr/>
        </p:nvSpPr>
        <p:spPr bwMode="auto">
          <a:xfrm>
            <a:off x="1846541" y="401328"/>
            <a:ext cx="676910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080808"/>
                </a:solidFill>
                <a:latin typeface="+mj-lt"/>
                <a:ea typeface="+mj-ea"/>
                <a:cs typeface="+mj-cs"/>
              </a:defRPr>
            </a:lvl1pPr>
            <a:lvl2pPr algn="l" rtl="0" fontAlgn="base">
              <a:spcBef>
                <a:spcPct val="0"/>
              </a:spcBef>
              <a:spcAft>
                <a:spcPct val="0"/>
              </a:spcAft>
              <a:defRPr sz="2800" b="1">
                <a:solidFill>
                  <a:srgbClr val="080808"/>
                </a:solidFill>
                <a:latin typeface="Arial" charset="0"/>
              </a:defRPr>
            </a:lvl2pPr>
            <a:lvl3pPr algn="l" rtl="0" fontAlgn="base">
              <a:spcBef>
                <a:spcPct val="0"/>
              </a:spcBef>
              <a:spcAft>
                <a:spcPct val="0"/>
              </a:spcAft>
              <a:defRPr sz="2800" b="1">
                <a:solidFill>
                  <a:srgbClr val="080808"/>
                </a:solidFill>
                <a:latin typeface="Arial" charset="0"/>
              </a:defRPr>
            </a:lvl3pPr>
            <a:lvl4pPr algn="l" rtl="0" fontAlgn="base">
              <a:spcBef>
                <a:spcPct val="0"/>
              </a:spcBef>
              <a:spcAft>
                <a:spcPct val="0"/>
              </a:spcAft>
              <a:defRPr sz="2800" b="1">
                <a:solidFill>
                  <a:srgbClr val="080808"/>
                </a:solidFill>
                <a:latin typeface="Arial" charset="0"/>
              </a:defRPr>
            </a:lvl4pPr>
            <a:lvl5pPr algn="l" rtl="0" fontAlgn="base">
              <a:spcBef>
                <a:spcPct val="0"/>
              </a:spcBef>
              <a:spcAft>
                <a:spcPct val="0"/>
              </a:spcAft>
              <a:defRPr sz="2800" b="1">
                <a:solidFill>
                  <a:srgbClr val="080808"/>
                </a:solidFill>
                <a:latin typeface="Arial" charset="0"/>
              </a:defRPr>
            </a:lvl5pPr>
            <a:lvl6pPr marL="457200" algn="l" rtl="0" fontAlgn="base">
              <a:spcBef>
                <a:spcPct val="0"/>
              </a:spcBef>
              <a:spcAft>
                <a:spcPct val="0"/>
              </a:spcAft>
              <a:defRPr sz="2800" b="1">
                <a:solidFill>
                  <a:srgbClr val="080808"/>
                </a:solidFill>
                <a:latin typeface="Arial" charset="0"/>
              </a:defRPr>
            </a:lvl6pPr>
            <a:lvl7pPr marL="914400" algn="l" rtl="0" fontAlgn="base">
              <a:spcBef>
                <a:spcPct val="0"/>
              </a:spcBef>
              <a:spcAft>
                <a:spcPct val="0"/>
              </a:spcAft>
              <a:defRPr sz="2800" b="1">
                <a:solidFill>
                  <a:srgbClr val="080808"/>
                </a:solidFill>
                <a:latin typeface="Arial" charset="0"/>
              </a:defRPr>
            </a:lvl7pPr>
            <a:lvl8pPr marL="1371600" algn="l" rtl="0" fontAlgn="base">
              <a:spcBef>
                <a:spcPct val="0"/>
              </a:spcBef>
              <a:spcAft>
                <a:spcPct val="0"/>
              </a:spcAft>
              <a:defRPr sz="2800" b="1">
                <a:solidFill>
                  <a:srgbClr val="080808"/>
                </a:solidFill>
                <a:latin typeface="Arial" charset="0"/>
              </a:defRPr>
            </a:lvl8pPr>
            <a:lvl9pPr marL="1828800" algn="l" rtl="0" fontAlgn="base">
              <a:spcBef>
                <a:spcPct val="0"/>
              </a:spcBef>
              <a:spcAft>
                <a:spcPct val="0"/>
              </a:spcAft>
              <a:defRPr sz="2800" b="1">
                <a:solidFill>
                  <a:srgbClr val="080808"/>
                </a:solidFill>
                <a:latin typeface="Arial" charset="0"/>
              </a:defRPr>
            </a:lvl9pPr>
          </a:lstStyle>
          <a:p>
            <a:pPr algn="just">
              <a:lnSpc>
                <a:spcPct val="115000"/>
              </a:lnSpc>
              <a:spcBef>
                <a:spcPts val="0"/>
              </a:spcBef>
              <a:spcAft>
                <a:spcPts val="0"/>
              </a:spcAft>
            </a:pPr>
            <a:r>
              <a:rPr lang="en-US" kern="0" dirty="0">
                <a:latin typeface="Times New Roman" panose="02020603050405020304" pitchFamily="18" charset="0"/>
                <a:ea typeface="Arial" panose="020B0604020202020204" pitchFamily="34" charset="0"/>
              </a:rPr>
              <a:t>DATABASE DUMP</a:t>
            </a:r>
            <a:endParaRPr lang="en-US" kern="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4401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rPr>
              <a:t>DATABASE DUMP</a:t>
            </a:r>
            <a:endParaRPr lang="en-US"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158014" y="1556792"/>
            <a:ext cx="6769100" cy="5112568"/>
          </a:xfrm>
        </p:spPr>
        <p:txBody>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Since derived attributes are not shown in the Relational Schema, they are not present in the CREATE statements. </a:t>
            </a: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However, they are part of our database and we should present them by using queries. </a:t>
            </a:r>
          </a:p>
          <a:p>
            <a:pPr marL="0" marR="0" algn="just">
              <a:lnSpc>
                <a:spcPct val="107000"/>
              </a:lnSpc>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queries will call functions, for which parameters are passed and a calculated output is returned.</a:t>
            </a:r>
          </a:p>
          <a:p>
            <a:pPr marL="0" marR="0" algn="just">
              <a:lnSpc>
                <a:spcPct val="107000"/>
              </a:lnSpc>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queries are stored on Views, that will show the tables together with their derived attributes each time they are selected</a:t>
            </a:r>
          </a:p>
          <a:p>
            <a:pPr marL="0" marR="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1B9552B8-AB46-89F0-BD26-A2686DBD6D7E}"/>
              </a:ext>
            </a:extLst>
          </p:cNvPr>
          <p:cNvSpPr txBox="1"/>
          <p:nvPr/>
        </p:nvSpPr>
        <p:spPr>
          <a:xfrm>
            <a:off x="1158014" y="1050062"/>
            <a:ext cx="290992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Derived Attributes</a:t>
            </a:r>
          </a:p>
        </p:txBody>
      </p:sp>
    </p:spTree>
    <p:extLst>
      <p:ext uri="{BB962C8B-B14F-4D97-AF65-F5344CB8AC3E}">
        <p14:creationId xmlns:p14="http://schemas.microsoft.com/office/powerpoint/2010/main" val="1547523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040E43-AE11-C245-5BF2-F45EA8FE40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52736"/>
            <a:ext cx="7297971" cy="1903758"/>
          </a:xfrm>
          <a:prstGeom prst="rect">
            <a:avLst/>
          </a:prstGeom>
          <a:noFill/>
          <a:ln>
            <a:noFill/>
          </a:ln>
        </p:spPr>
      </p:pic>
      <p:sp>
        <p:nvSpPr>
          <p:cNvPr id="10" name="Rectangle 2">
            <a:extLst>
              <a:ext uri="{FF2B5EF4-FFF2-40B4-BE49-F238E27FC236}">
                <a16:creationId xmlns:a16="http://schemas.microsoft.com/office/drawing/2014/main" id="{14CE40E7-8A80-5B99-80BF-4F28F8FCDDAA}"/>
              </a:ext>
            </a:extLst>
          </p:cNvPr>
          <p:cNvSpPr txBox="1">
            <a:spLocks noChangeArrowheads="1"/>
          </p:cNvSpPr>
          <p:nvPr/>
        </p:nvSpPr>
        <p:spPr bwMode="auto">
          <a:xfrm>
            <a:off x="1907704" y="188640"/>
            <a:ext cx="5904185" cy="649287"/>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080808"/>
                </a:solidFill>
                <a:latin typeface="+mj-lt"/>
                <a:ea typeface="+mj-ea"/>
                <a:cs typeface="+mj-cs"/>
              </a:defRPr>
            </a:lvl1pPr>
            <a:lvl2pPr algn="l" rtl="0" fontAlgn="base">
              <a:spcBef>
                <a:spcPct val="0"/>
              </a:spcBef>
              <a:spcAft>
                <a:spcPct val="0"/>
              </a:spcAft>
              <a:defRPr sz="2800" b="1">
                <a:solidFill>
                  <a:srgbClr val="080808"/>
                </a:solidFill>
                <a:latin typeface="Arial" charset="0"/>
              </a:defRPr>
            </a:lvl2pPr>
            <a:lvl3pPr algn="l" rtl="0" fontAlgn="base">
              <a:spcBef>
                <a:spcPct val="0"/>
              </a:spcBef>
              <a:spcAft>
                <a:spcPct val="0"/>
              </a:spcAft>
              <a:defRPr sz="2800" b="1">
                <a:solidFill>
                  <a:srgbClr val="080808"/>
                </a:solidFill>
                <a:latin typeface="Arial" charset="0"/>
              </a:defRPr>
            </a:lvl3pPr>
            <a:lvl4pPr algn="l" rtl="0" fontAlgn="base">
              <a:spcBef>
                <a:spcPct val="0"/>
              </a:spcBef>
              <a:spcAft>
                <a:spcPct val="0"/>
              </a:spcAft>
              <a:defRPr sz="2800" b="1">
                <a:solidFill>
                  <a:srgbClr val="080808"/>
                </a:solidFill>
                <a:latin typeface="Arial" charset="0"/>
              </a:defRPr>
            </a:lvl4pPr>
            <a:lvl5pPr algn="l" rtl="0" fontAlgn="base">
              <a:spcBef>
                <a:spcPct val="0"/>
              </a:spcBef>
              <a:spcAft>
                <a:spcPct val="0"/>
              </a:spcAft>
              <a:defRPr sz="2800" b="1">
                <a:solidFill>
                  <a:srgbClr val="080808"/>
                </a:solidFill>
                <a:latin typeface="Arial" charset="0"/>
              </a:defRPr>
            </a:lvl5pPr>
            <a:lvl6pPr marL="457200" algn="l" rtl="0" fontAlgn="base">
              <a:spcBef>
                <a:spcPct val="0"/>
              </a:spcBef>
              <a:spcAft>
                <a:spcPct val="0"/>
              </a:spcAft>
              <a:defRPr sz="2800" b="1">
                <a:solidFill>
                  <a:srgbClr val="080808"/>
                </a:solidFill>
                <a:latin typeface="Arial" charset="0"/>
              </a:defRPr>
            </a:lvl6pPr>
            <a:lvl7pPr marL="914400" algn="l" rtl="0" fontAlgn="base">
              <a:spcBef>
                <a:spcPct val="0"/>
              </a:spcBef>
              <a:spcAft>
                <a:spcPct val="0"/>
              </a:spcAft>
              <a:defRPr sz="2800" b="1">
                <a:solidFill>
                  <a:srgbClr val="080808"/>
                </a:solidFill>
                <a:latin typeface="Arial" charset="0"/>
              </a:defRPr>
            </a:lvl7pPr>
            <a:lvl8pPr marL="1371600" algn="l" rtl="0" fontAlgn="base">
              <a:spcBef>
                <a:spcPct val="0"/>
              </a:spcBef>
              <a:spcAft>
                <a:spcPct val="0"/>
              </a:spcAft>
              <a:defRPr sz="2800" b="1">
                <a:solidFill>
                  <a:srgbClr val="080808"/>
                </a:solidFill>
                <a:latin typeface="Arial" charset="0"/>
              </a:defRPr>
            </a:lvl8pPr>
            <a:lvl9pPr marL="1828800" algn="l" rtl="0" fontAlgn="base">
              <a:spcBef>
                <a:spcPct val="0"/>
              </a:spcBef>
              <a:spcAft>
                <a:spcPct val="0"/>
              </a:spcAft>
              <a:defRPr sz="2800" b="1">
                <a:solidFill>
                  <a:srgbClr val="080808"/>
                </a:solidFill>
                <a:latin typeface="Arial" charset="0"/>
              </a:defRPr>
            </a:lvl9pPr>
          </a:lstStyle>
          <a:p>
            <a:r>
              <a:rPr lang="en-US" sz="3200" kern="0" dirty="0">
                <a:latin typeface="Times New Roman" panose="02020603050405020304" pitchFamily="18" charset="0"/>
                <a:ea typeface="Verdana" panose="020B0604030504040204" pitchFamily="34" charset="0"/>
                <a:cs typeface="Times New Roman" panose="02020603050405020304" pitchFamily="18" charset="0"/>
              </a:rPr>
              <a:t>Functions</a:t>
            </a:r>
            <a:endParaRPr lang="uk-UA" sz="3200" kern="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0E3504AC-D749-3ED8-1459-955118ECB2D7}"/>
              </a:ext>
            </a:extLst>
          </p:cNvPr>
          <p:cNvPicPr>
            <a:picLocks noChangeAspect="1"/>
          </p:cNvPicPr>
          <p:nvPr/>
        </p:nvPicPr>
        <p:blipFill>
          <a:blip r:embed="rId4"/>
          <a:stretch>
            <a:fillRect/>
          </a:stretch>
        </p:blipFill>
        <p:spPr>
          <a:xfrm>
            <a:off x="395536" y="4223026"/>
            <a:ext cx="5800725" cy="2344861"/>
          </a:xfrm>
          <a:prstGeom prst="rect">
            <a:avLst/>
          </a:prstGeom>
        </p:spPr>
      </p:pic>
      <p:pic>
        <p:nvPicPr>
          <p:cNvPr id="24" name="Picture 23">
            <a:extLst>
              <a:ext uri="{FF2B5EF4-FFF2-40B4-BE49-F238E27FC236}">
                <a16:creationId xmlns:a16="http://schemas.microsoft.com/office/drawing/2014/main" id="{3A87E8F8-E3C0-3443-2C20-9AEC7CF3EC17}"/>
              </a:ext>
            </a:extLst>
          </p:cNvPr>
          <p:cNvPicPr>
            <a:picLocks noChangeAspect="1"/>
          </p:cNvPicPr>
          <p:nvPr/>
        </p:nvPicPr>
        <p:blipFill>
          <a:blip r:embed="rId5"/>
          <a:stretch>
            <a:fillRect/>
          </a:stretch>
        </p:blipFill>
        <p:spPr>
          <a:xfrm>
            <a:off x="3923928" y="2285478"/>
            <a:ext cx="4867275" cy="1771650"/>
          </a:xfrm>
          <a:prstGeom prst="rect">
            <a:avLst/>
          </a:prstGeom>
        </p:spPr>
      </p:pic>
    </p:spTree>
    <p:extLst>
      <p:ext uri="{BB962C8B-B14F-4D97-AF65-F5344CB8AC3E}">
        <p14:creationId xmlns:p14="http://schemas.microsoft.com/office/powerpoint/2010/main" val="4057203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gn="just">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rPr>
              <a:t>Views for derived attributes</a:t>
            </a:r>
            <a:endParaRPr lang="en-US"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866FB3C3-49FD-B7F3-6612-ACAA1C077A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38" y="1196751"/>
            <a:ext cx="4625170" cy="2210233"/>
          </a:xfrm>
          <a:prstGeom prst="rect">
            <a:avLst/>
          </a:prstGeom>
          <a:noFill/>
          <a:ln>
            <a:noFill/>
          </a:ln>
        </p:spPr>
      </p:pic>
      <p:pic>
        <p:nvPicPr>
          <p:cNvPr id="8" name="Picture 7">
            <a:extLst>
              <a:ext uri="{FF2B5EF4-FFF2-40B4-BE49-F238E27FC236}">
                <a16:creationId xmlns:a16="http://schemas.microsoft.com/office/drawing/2014/main" id="{B1906608-B173-12F0-F1F7-71A6F62AA8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4609" y="1003266"/>
            <a:ext cx="3062698" cy="2553335"/>
          </a:xfrm>
          <a:prstGeom prst="rect">
            <a:avLst/>
          </a:prstGeom>
          <a:noFill/>
          <a:ln>
            <a:noFill/>
          </a:ln>
        </p:spPr>
      </p:pic>
      <p:pic>
        <p:nvPicPr>
          <p:cNvPr id="10" name="Picture 9">
            <a:extLst>
              <a:ext uri="{FF2B5EF4-FFF2-40B4-BE49-F238E27FC236}">
                <a16:creationId xmlns:a16="http://schemas.microsoft.com/office/drawing/2014/main" id="{89C7BDCA-9CDB-5D0F-94D9-AA04F656174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01742" y="3595512"/>
            <a:ext cx="3888432" cy="3036570"/>
          </a:xfrm>
          <a:prstGeom prst="rect">
            <a:avLst/>
          </a:prstGeom>
          <a:noFill/>
          <a:ln>
            <a:noFill/>
          </a:ln>
        </p:spPr>
      </p:pic>
      <p:pic>
        <p:nvPicPr>
          <p:cNvPr id="4" name="Picture 3">
            <a:extLst>
              <a:ext uri="{FF2B5EF4-FFF2-40B4-BE49-F238E27FC236}">
                <a16:creationId xmlns:a16="http://schemas.microsoft.com/office/drawing/2014/main" id="{2062B2B2-E543-8EFA-00E9-4341C8BC25E5}"/>
              </a:ext>
            </a:extLst>
          </p:cNvPr>
          <p:cNvPicPr>
            <a:picLocks noChangeAspect="1"/>
          </p:cNvPicPr>
          <p:nvPr/>
        </p:nvPicPr>
        <p:blipFill>
          <a:blip r:embed="rId6"/>
          <a:stretch>
            <a:fillRect/>
          </a:stretch>
        </p:blipFill>
        <p:spPr>
          <a:xfrm>
            <a:off x="19050" y="3466061"/>
            <a:ext cx="4552950" cy="2543175"/>
          </a:xfrm>
          <a:prstGeom prst="rect">
            <a:avLst/>
          </a:prstGeom>
        </p:spPr>
      </p:pic>
    </p:spTree>
    <p:extLst>
      <p:ext uri="{BB962C8B-B14F-4D97-AF65-F5344CB8AC3E}">
        <p14:creationId xmlns:p14="http://schemas.microsoft.com/office/powerpoint/2010/main" val="1964623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AD2D128C-C44A-35E5-663D-86AF3A58B2AA}"/>
              </a:ext>
            </a:extLst>
          </p:cNvPr>
          <p:cNvSpPr txBox="1">
            <a:spLocks noChangeArrowheads="1"/>
          </p:cNvSpPr>
          <p:nvPr/>
        </p:nvSpPr>
        <p:spPr bwMode="auto">
          <a:xfrm>
            <a:off x="1835696" y="311359"/>
            <a:ext cx="5904185" cy="649287"/>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rgbClr val="080808"/>
                </a:solidFill>
                <a:latin typeface="+mj-lt"/>
                <a:ea typeface="+mj-ea"/>
                <a:cs typeface="+mj-cs"/>
              </a:defRPr>
            </a:lvl1pPr>
            <a:lvl2pPr algn="l" rtl="0" fontAlgn="base">
              <a:spcBef>
                <a:spcPct val="0"/>
              </a:spcBef>
              <a:spcAft>
                <a:spcPct val="0"/>
              </a:spcAft>
              <a:defRPr sz="2800" b="1">
                <a:solidFill>
                  <a:srgbClr val="080808"/>
                </a:solidFill>
                <a:latin typeface="Arial" charset="0"/>
              </a:defRPr>
            </a:lvl2pPr>
            <a:lvl3pPr algn="l" rtl="0" fontAlgn="base">
              <a:spcBef>
                <a:spcPct val="0"/>
              </a:spcBef>
              <a:spcAft>
                <a:spcPct val="0"/>
              </a:spcAft>
              <a:defRPr sz="2800" b="1">
                <a:solidFill>
                  <a:srgbClr val="080808"/>
                </a:solidFill>
                <a:latin typeface="Arial" charset="0"/>
              </a:defRPr>
            </a:lvl3pPr>
            <a:lvl4pPr algn="l" rtl="0" fontAlgn="base">
              <a:spcBef>
                <a:spcPct val="0"/>
              </a:spcBef>
              <a:spcAft>
                <a:spcPct val="0"/>
              </a:spcAft>
              <a:defRPr sz="2800" b="1">
                <a:solidFill>
                  <a:srgbClr val="080808"/>
                </a:solidFill>
                <a:latin typeface="Arial" charset="0"/>
              </a:defRPr>
            </a:lvl4pPr>
            <a:lvl5pPr algn="l" rtl="0" fontAlgn="base">
              <a:spcBef>
                <a:spcPct val="0"/>
              </a:spcBef>
              <a:spcAft>
                <a:spcPct val="0"/>
              </a:spcAft>
              <a:defRPr sz="2800" b="1">
                <a:solidFill>
                  <a:srgbClr val="080808"/>
                </a:solidFill>
                <a:latin typeface="Arial" charset="0"/>
              </a:defRPr>
            </a:lvl5pPr>
            <a:lvl6pPr marL="457200" algn="l" rtl="0" fontAlgn="base">
              <a:spcBef>
                <a:spcPct val="0"/>
              </a:spcBef>
              <a:spcAft>
                <a:spcPct val="0"/>
              </a:spcAft>
              <a:defRPr sz="2800" b="1">
                <a:solidFill>
                  <a:srgbClr val="080808"/>
                </a:solidFill>
                <a:latin typeface="Arial" charset="0"/>
              </a:defRPr>
            </a:lvl6pPr>
            <a:lvl7pPr marL="914400" algn="l" rtl="0" fontAlgn="base">
              <a:spcBef>
                <a:spcPct val="0"/>
              </a:spcBef>
              <a:spcAft>
                <a:spcPct val="0"/>
              </a:spcAft>
              <a:defRPr sz="2800" b="1">
                <a:solidFill>
                  <a:srgbClr val="080808"/>
                </a:solidFill>
                <a:latin typeface="Arial" charset="0"/>
              </a:defRPr>
            </a:lvl7pPr>
            <a:lvl8pPr marL="1371600" algn="l" rtl="0" fontAlgn="base">
              <a:spcBef>
                <a:spcPct val="0"/>
              </a:spcBef>
              <a:spcAft>
                <a:spcPct val="0"/>
              </a:spcAft>
              <a:defRPr sz="2800" b="1">
                <a:solidFill>
                  <a:srgbClr val="080808"/>
                </a:solidFill>
                <a:latin typeface="Arial" charset="0"/>
              </a:defRPr>
            </a:lvl8pPr>
            <a:lvl9pPr marL="1828800" algn="l" rtl="0" fontAlgn="base">
              <a:spcBef>
                <a:spcPct val="0"/>
              </a:spcBef>
              <a:spcAft>
                <a:spcPct val="0"/>
              </a:spcAft>
              <a:defRPr sz="2800" b="1">
                <a:solidFill>
                  <a:srgbClr val="080808"/>
                </a:solidFill>
                <a:latin typeface="Arial" charset="0"/>
              </a:defRPr>
            </a:lvl9pPr>
          </a:lstStyle>
          <a:p>
            <a:r>
              <a:rPr lang="en-US" sz="3200" kern="0" dirty="0">
                <a:latin typeface="Times New Roman" panose="02020603050405020304" pitchFamily="18" charset="0"/>
                <a:ea typeface="Arial" panose="020B0604020202020204" pitchFamily="34" charset="0"/>
              </a:rPr>
              <a:t>Views for ranking and age</a:t>
            </a:r>
            <a:endParaRPr lang="uk-UA" sz="3200" kern="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4506C6A5-3448-DDB5-3C18-593B6B37B160}"/>
              </a:ext>
            </a:extLst>
          </p:cNvPr>
          <p:cNvPicPr>
            <a:picLocks noChangeAspect="1"/>
          </p:cNvPicPr>
          <p:nvPr/>
        </p:nvPicPr>
        <p:blipFill>
          <a:blip r:embed="rId3"/>
          <a:stretch>
            <a:fillRect/>
          </a:stretch>
        </p:blipFill>
        <p:spPr>
          <a:xfrm>
            <a:off x="5579641" y="912008"/>
            <a:ext cx="2160240" cy="2709453"/>
          </a:xfrm>
          <a:prstGeom prst="rect">
            <a:avLst/>
          </a:prstGeom>
        </p:spPr>
      </p:pic>
      <p:pic>
        <p:nvPicPr>
          <p:cNvPr id="6" name="Picture 5">
            <a:extLst>
              <a:ext uri="{FF2B5EF4-FFF2-40B4-BE49-F238E27FC236}">
                <a16:creationId xmlns:a16="http://schemas.microsoft.com/office/drawing/2014/main" id="{FB4811D2-E4F8-3428-2090-EEA813E7A510}"/>
              </a:ext>
            </a:extLst>
          </p:cNvPr>
          <p:cNvPicPr>
            <a:picLocks noChangeAspect="1"/>
          </p:cNvPicPr>
          <p:nvPr/>
        </p:nvPicPr>
        <p:blipFill>
          <a:blip r:embed="rId4"/>
          <a:stretch>
            <a:fillRect/>
          </a:stretch>
        </p:blipFill>
        <p:spPr>
          <a:xfrm>
            <a:off x="683568" y="1082520"/>
            <a:ext cx="3343275" cy="2381250"/>
          </a:xfrm>
          <a:prstGeom prst="rect">
            <a:avLst/>
          </a:prstGeom>
        </p:spPr>
      </p:pic>
      <p:pic>
        <p:nvPicPr>
          <p:cNvPr id="17" name="Picture 16">
            <a:extLst>
              <a:ext uri="{FF2B5EF4-FFF2-40B4-BE49-F238E27FC236}">
                <a16:creationId xmlns:a16="http://schemas.microsoft.com/office/drawing/2014/main" id="{CFD314AE-826F-7A60-E164-5D7AA0BEB426}"/>
              </a:ext>
            </a:extLst>
          </p:cNvPr>
          <p:cNvPicPr>
            <a:picLocks noChangeAspect="1"/>
          </p:cNvPicPr>
          <p:nvPr/>
        </p:nvPicPr>
        <p:blipFill>
          <a:blip r:embed="rId5"/>
          <a:stretch>
            <a:fillRect/>
          </a:stretch>
        </p:blipFill>
        <p:spPr>
          <a:xfrm>
            <a:off x="672713" y="3608393"/>
            <a:ext cx="3124200" cy="3124200"/>
          </a:xfrm>
          <a:prstGeom prst="rect">
            <a:avLst/>
          </a:prstGeom>
        </p:spPr>
      </p:pic>
      <p:pic>
        <p:nvPicPr>
          <p:cNvPr id="19" name="Picture 18">
            <a:extLst>
              <a:ext uri="{FF2B5EF4-FFF2-40B4-BE49-F238E27FC236}">
                <a16:creationId xmlns:a16="http://schemas.microsoft.com/office/drawing/2014/main" id="{134DD9BA-E373-B657-B621-1D104278EBA1}"/>
              </a:ext>
            </a:extLst>
          </p:cNvPr>
          <p:cNvPicPr>
            <a:picLocks noChangeAspect="1"/>
          </p:cNvPicPr>
          <p:nvPr/>
        </p:nvPicPr>
        <p:blipFill>
          <a:blip r:embed="rId6"/>
          <a:stretch>
            <a:fillRect/>
          </a:stretch>
        </p:blipFill>
        <p:spPr>
          <a:xfrm>
            <a:off x="4932040" y="4246568"/>
            <a:ext cx="3686175" cy="1847850"/>
          </a:xfrm>
          <a:prstGeom prst="rect">
            <a:avLst/>
          </a:prstGeom>
        </p:spPr>
      </p:pic>
    </p:spTree>
    <p:extLst>
      <p:ext uri="{BB962C8B-B14F-4D97-AF65-F5344CB8AC3E}">
        <p14:creationId xmlns:p14="http://schemas.microsoft.com/office/powerpoint/2010/main" val="3590459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Kevin</a:t>
            </a:r>
          </a:p>
        </p:txBody>
      </p:sp>
      <p:sp>
        <p:nvSpPr>
          <p:cNvPr id="6" name="TextBox 5">
            <a:extLst>
              <a:ext uri="{FF2B5EF4-FFF2-40B4-BE49-F238E27FC236}">
                <a16:creationId xmlns:a16="http://schemas.microsoft.com/office/drawing/2014/main" id="{71779382-1174-8D83-C114-7AE83875A2D7}"/>
              </a:ext>
            </a:extLst>
          </p:cNvPr>
          <p:cNvSpPr txBox="1"/>
          <p:nvPr/>
        </p:nvSpPr>
        <p:spPr>
          <a:xfrm>
            <a:off x="132155" y="1124087"/>
            <a:ext cx="6335965" cy="338554"/>
          </a:xfrm>
          <a:prstGeom prst="rect">
            <a:avLst/>
          </a:prstGeom>
          <a:noFill/>
        </p:spPr>
        <p:txBody>
          <a:bodyPr wrap="none" rtlCol="0">
            <a:spAutoFit/>
          </a:bodyPr>
          <a:lstStyle/>
          <a:p>
            <a:r>
              <a:rPr lang="en-GB" sz="1600" b="1" dirty="0">
                <a:latin typeface="Times New Roman" panose="02020603050405020304" pitchFamily="18" charset="0"/>
                <a:cs typeface="Times New Roman" panose="02020603050405020304" pitchFamily="18" charset="0"/>
              </a:rPr>
              <a:t>Description: Shows nr of solved questions in a category from each user</a:t>
            </a:r>
            <a:endParaRPr lang="en-US" sz="1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46AB7EB-F9A6-7906-9D43-CDDA90E13B11}"/>
              </a:ext>
            </a:extLst>
          </p:cNvPr>
          <p:cNvSpPr txBox="1"/>
          <p:nvPr/>
        </p:nvSpPr>
        <p:spPr>
          <a:xfrm>
            <a:off x="132155" y="3842272"/>
            <a:ext cx="7894084" cy="338554"/>
          </a:xfrm>
          <a:prstGeom prst="rect">
            <a:avLst/>
          </a:prstGeom>
          <a:noFill/>
        </p:spPr>
        <p:txBody>
          <a:bodyPr wrap="none" rtlCol="0">
            <a:spAutoFit/>
          </a:bodyPr>
          <a:lstStyle/>
          <a:p>
            <a:r>
              <a:rPr lang="en-GB" sz="1600" b="1" dirty="0">
                <a:latin typeface="Times New Roman" panose="02020603050405020304" pitchFamily="18" charset="0"/>
                <a:cs typeface="Times New Roman" panose="02020603050405020304" pitchFamily="18" charset="0"/>
              </a:rPr>
              <a:t>Description: Shows the number of questions from each category included in each contest</a:t>
            </a:r>
            <a:endParaRPr lang="en-US" sz="1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04556FA-4F60-B8BD-C5E9-AA854E8A2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56" y="1630677"/>
            <a:ext cx="7582958" cy="1448002"/>
          </a:xfrm>
          <a:prstGeom prst="rect">
            <a:avLst/>
          </a:prstGeom>
        </p:spPr>
      </p:pic>
      <p:pic>
        <p:nvPicPr>
          <p:cNvPr id="14" name="Picture 13">
            <a:extLst>
              <a:ext uri="{FF2B5EF4-FFF2-40B4-BE49-F238E27FC236}">
                <a16:creationId xmlns:a16="http://schemas.microsoft.com/office/drawing/2014/main" id="{2CC4F97A-5596-90BF-63C4-DEC0867C7B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697" y="2060848"/>
            <a:ext cx="3200847" cy="1781424"/>
          </a:xfrm>
          <a:prstGeom prst="rect">
            <a:avLst/>
          </a:prstGeom>
        </p:spPr>
      </p:pic>
      <p:pic>
        <p:nvPicPr>
          <p:cNvPr id="16" name="Picture 15">
            <a:extLst>
              <a:ext uri="{FF2B5EF4-FFF2-40B4-BE49-F238E27FC236}">
                <a16:creationId xmlns:a16="http://schemas.microsoft.com/office/drawing/2014/main" id="{84C69BC9-B410-426F-59D6-C218E69F5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4581128"/>
            <a:ext cx="5172797" cy="1019317"/>
          </a:xfrm>
          <a:prstGeom prst="rect">
            <a:avLst/>
          </a:prstGeom>
        </p:spPr>
      </p:pic>
      <p:pic>
        <p:nvPicPr>
          <p:cNvPr id="18" name="Picture 17">
            <a:extLst>
              <a:ext uri="{FF2B5EF4-FFF2-40B4-BE49-F238E27FC236}">
                <a16:creationId xmlns:a16="http://schemas.microsoft.com/office/drawing/2014/main" id="{7128B059-09B9-A636-EB56-6278633921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3219" y="4459926"/>
            <a:ext cx="3439261" cy="1616038"/>
          </a:xfrm>
          <a:prstGeom prst="rect">
            <a:avLst/>
          </a:prstGeom>
        </p:spPr>
      </p:pic>
    </p:spTree>
    <p:extLst>
      <p:ext uri="{BB962C8B-B14F-4D97-AF65-F5344CB8AC3E}">
        <p14:creationId xmlns:p14="http://schemas.microsoft.com/office/powerpoint/2010/main" val="3618546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Kevin (cont.)</a:t>
            </a:r>
          </a:p>
        </p:txBody>
      </p:sp>
      <p:pic>
        <p:nvPicPr>
          <p:cNvPr id="5" name="Picture 4">
            <a:extLst>
              <a:ext uri="{FF2B5EF4-FFF2-40B4-BE49-F238E27FC236}">
                <a16:creationId xmlns:a16="http://schemas.microsoft.com/office/drawing/2014/main" id="{67D74AFF-E302-B5BF-448B-F3E952565B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7504" y="1841979"/>
            <a:ext cx="4925112" cy="744818"/>
          </a:xfrm>
          <a:prstGeom prst="rect">
            <a:avLst/>
          </a:prstGeom>
        </p:spPr>
      </p:pic>
      <p:sp>
        <p:nvSpPr>
          <p:cNvPr id="6" name="TextBox 5">
            <a:extLst>
              <a:ext uri="{FF2B5EF4-FFF2-40B4-BE49-F238E27FC236}">
                <a16:creationId xmlns:a16="http://schemas.microsoft.com/office/drawing/2014/main" id="{71779382-1174-8D83-C114-7AE83875A2D7}"/>
              </a:ext>
            </a:extLst>
          </p:cNvPr>
          <p:cNvSpPr txBox="1"/>
          <p:nvPr/>
        </p:nvSpPr>
        <p:spPr>
          <a:xfrm>
            <a:off x="132155" y="1124087"/>
            <a:ext cx="4431021" cy="338554"/>
          </a:xfrm>
          <a:prstGeom prst="rect">
            <a:avLst/>
          </a:prstGeom>
          <a:noFill/>
        </p:spPr>
        <p:txBody>
          <a:bodyPr wrap="none" rtlCol="0">
            <a:spAutoFit/>
          </a:bodyPr>
          <a:lstStyle/>
          <a:p>
            <a:r>
              <a:rPr lang="en-GB" sz="1600" b="1" dirty="0">
                <a:latin typeface="Times New Roman" panose="02020603050405020304" pitchFamily="18" charset="0"/>
                <a:cs typeface="Times New Roman" panose="02020603050405020304" pitchFamily="18" charset="0"/>
              </a:rPr>
              <a:t>Description: Shows each contest and its question</a:t>
            </a:r>
            <a:endParaRPr lang="en-US" sz="1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A4739B8-BDBD-6682-13D2-D342CA19EDC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48064" y="1015923"/>
            <a:ext cx="3068973" cy="2273611"/>
          </a:xfrm>
          <a:prstGeom prst="rect">
            <a:avLst/>
          </a:prstGeom>
        </p:spPr>
      </p:pic>
      <p:sp>
        <p:nvSpPr>
          <p:cNvPr id="9" name="TextBox 8">
            <a:extLst>
              <a:ext uri="{FF2B5EF4-FFF2-40B4-BE49-F238E27FC236}">
                <a16:creationId xmlns:a16="http://schemas.microsoft.com/office/drawing/2014/main" id="{646AB7EB-F9A6-7906-9D43-CDDA90E13B11}"/>
              </a:ext>
            </a:extLst>
          </p:cNvPr>
          <p:cNvSpPr txBox="1"/>
          <p:nvPr/>
        </p:nvSpPr>
        <p:spPr>
          <a:xfrm>
            <a:off x="169124" y="3449930"/>
            <a:ext cx="5353325" cy="338554"/>
          </a:xfrm>
          <a:prstGeom prst="rect">
            <a:avLst/>
          </a:prstGeom>
          <a:noFill/>
        </p:spPr>
        <p:txBody>
          <a:bodyPr wrap="none" rtlCol="0">
            <a:spAutoFit/>
          </a:bodyPr>
          <a:lstStyle/>
          <a:p>
            <a:r>
              <a:rPr lang="en-GB" sz="1600" b="1" dirty="0">
                <a:latin typeface="Times New Roman" panose="02020603050405020304" pitchFamily="18" charset="0"/>
                <a:cs typeface="Times New Roman" panose="02020603050405020304" pitchFamily="18" charset="0"/>
              </a:rPr>
              <a:t>Description: Shows number of comments for each category</a:t>
            </a:r>
            <a:endParaRPr lang="en-US" sz="16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3825FE1-583B-A609-F673-EAFD7FCF54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4042613"/>
            <a:ext cx="5688632" cy="1114581"/>
          </a:xfrm>
          <a:prstGeom prst="rect">
            <a:avLst/>
          </a:prstGeom>
        </p:spPr>
      </p:pic>
      <p:pic>
        <p:nvPicPr>
          <p:cNvPr id="13" name="Picture 12">
            <a:extLst>
              <a:ext uri="{FF2B5EF4-FFF2-40B4-BE49-F238E27FC236}">
                <a16:creationId xmlns:a16="http://schemas.microsoft.com/office/drawing/2014/main" id="{C255BEC8-D147-3D32-BE16-C79B692103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3917001"/>
            <a:ext cx="2295845" cy="905001"/>
          </a:xfrm>
          <a:prstGeom prst="rect">
            <a:avLst/>
          </a:prstGeom>
        </p:spPr>
      </p:pic>
    </p:spTree>
    <p:extLst>
      <p:ext uri="{BB962C8B-B14F-4D97-AF65-F5344CB8AC3E}">
        <p14:creationId xmlns:p14="http://schemas.microsoft.com/office/powerpoint/2010/main" val="784281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Eugen</a:t>
            </a:r>
          </a:p>
        </p:txBody>
      </p:sp>
      <p:sp>
        <p:nvSpPr>
          <p:cNvPr id="6" name="TextBox 5">
            <a:extLst>
              <a:ext uri="{FF2B5EF4-FFF2-40B4-BE49-F238E27FC236}">
                <a16:creationId xmlns:a16="http://schemas.microsoft.com/office/drawing/2014/main" id="{71779382-1174-8D83-C114-7AE83875A2D7}"/>
              </a:ext>
            </a:extLst>
          </p:cNvPr>
          <p:cNvSpPr txBox="1"/>
          <p:nvPr/>
        </p:nvSpPr>
        <p:spPr>
          <a:xfrm>
            <a:off x="294922" y="1073520"/>
            <a:ext cx="12072693" cy="1009122"/>
          </a:xfrm>
          <a:prstGeom prst="rect">
            <a:avLst/>
          </a:prstGeom>
          <a:noFill/>
        </p:spPr>
        <p:txBody>
          <a:bodyPr wrap="square" rtlCol="0">
            <a:spAutoFit/>
          </a:bodyPr>
          <a:lstStyle/>
          <a:p>
            <a:pPr marL="0" marR="0">
              <a:lnSpc>
                <a:spcPct val="107000"/>
              </a:lnSpc>
              <a:spcBef>
                <a:spcPts val="0"/>
              </a:spcBef>
              <a:spcAft>
                <a:spcPts val="800"/>
              </a:spcAft>
            </a:pPr>
            <a:r>
              <a:rPr lang="en-GB" sz="1600" b="1" dirty="0">
                <a:latin typeface="Times New Roman" panose="02020603050405020304" pitchFamily="18" charset="0"/>
                <a:cs typeface="Times New Roman" panose="02020603050405020304" pitchFamily="18" charset="0"/>
              </a:rPr>
              <a:t>Description: Select the id , username, playground-name and the name of the question of all the </a:t>
            </a:r>
            <a:endParaRPr lang="en-US" sz="1600" b="1"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600" b="1" dirty="0">
                <a:latin typeface="Times New Roman" panose="02020603050405020304" pitchFamily="18" charset="0"/>
                <a:cs typeface="Times New Roman" panose="02020603050405020304" pitchFamily="18" charset="0"/>
              </a:rPr>
              <a:t>users that have attempted to solve at least 1 medium question.</a:t>
            </a:r>
            <a:endParaRPr lang="en-US" sz="16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46AB7EB-F9A6-7906-9D43-CDDA90E13B11}"/>
              </a:ext>
            </a:extLst>
          </p:cNvPr>
          <p:cNvSpPr txBox="1"/>
          <p:nvPr/>
        </p:nvSpPr>
        <p:spPr>
          <a:xfrm>
            <a:off x="294922" y="3509763"/>
            <a:ext cx="8219300" cy="830997"/>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Description: </a:t>
            </a:r>
            <a:r>
              <a:rPr lang="en-GB" sz="1600" b="1" dirty="0">
                <a:effectLst/>
                <a:latin typeface="Calibri" panose="020F0502020204030204" pitchFamily="34" charset="0"/>
                <a:ea typeface="Calibri" panose="020F0502020204030204" pitchFamily="34" charset="0"/>
                <a:cs typeface="Times New Roman" panose="02020603050405020304" pitchFamily="18" charset="0"/>
              </a:rPr>
              <a:t>Select the real name username id, for the top 3 users with the most questions submitted and whose runtime is faster than the average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58BB1DA-D65C-1F99-94AB-B31354A739BD}"/>
              </a:ext>
            </a:extLst>
          </p:cNvPr>
          <p:cNvPicPr>
            <a:picLocks noChangeAspect="1"/>
          </p:cNvPicPr>
          <p:nvPr/>
        </p:nvPicPr>
        <p:blipFill>
          <a:blip r:embed="rId3"/>
          <a:stretch>
            <a:fillRect/>
          </a:stretch>
        </p:blipFill>
        <p:spPr>
          <a:xfrm>
            <a:off x="323528" y="1831336"/>
            <a:ext cx="4343400" cy="1552575"/>
          </a:xfrm>
          <a:prstGeom prst="rect">
            <a:avLst/>
          </a:prstGeom>
        </p:spPr>
      </p:pic>
      <p:pic>
        <p:nvPicPr>
          <p:cNvPr id="16" name="Picture 15">
            <a:extLst>
              <a:ext uri="{FF2B5EF4-FFF2-40B4-BE49-F238E27FC236}">
                <a16:creationId xmlns:a16="http://schemas.microsoft.com/office/drawing/2014/main" id="{91164FD9-2F19-4431-46CF-793719EDBDEA}"/>
              </a:ext>
            </a:extLst>
          </p:cNvPr>
          <p:cNvPicPr>
            <a:picLocks noChangeAspect="1"/>
          </p:cNvPicPr>
          <p:nvPr/>
        </p:nvPicPr>
        <p:blipFill>
          <a:blip r:embed="rId4"/>
          <a:stretch>
            <a:fillRect/>
          </a:stretch>
        </p:blipFill>
        <p:spPr>
          <a:xfrm>
            <a:off x="5029200" y="2028150"/>
            <a:ext cx="3648075" cy="933450"/>
          </a:xfrm>
          <a:prstGeom prst="rect">
            <a:avLst/>
          </a:prstGeom>
        </p:spPr>
      </p:pic>
      <p:pic>
        <p:nvPicPr>
          <p:cNvPr id="18" name="Picture 17">
            <a:extLst>
              <a:ext uri="{FF2B5EF4-FFF2-40B4-BE49-F238E27FC236}">
                <a16:creationId xmlns:a16="http://schemas.microsoft.com/office/drawing/2014/main" id="{23FD2D22-C21F-7E9C-A318-B3FF65AB73F0}"/>
              </a:ext>
            </a:extLst>
          </p:cNvPr>
          <p:cNvPicPr>
            <a:picLocks noChangeAspect="1"/>
          </p:cNvPicPr>
          <p:nvPr/>
        </p:nvPicPr>
        <p:blipFill>
          <a:blip r:embed="rId5"/>
          <a:stretch>
            <a:fillRect/>
          </a:stretch>
        </p:blipFill>
        <p:spPr>
          <a:xfrm>
            <a:off x="294922" y="4221088"/>
            <a:ext cx="7077075" cy="1685925"/>
          </a:xfrm>
          <a:prstGeom prst="rect">
            <a:avLst/>
          </a:prstGeom>
        </p:spPr>
      </p:pic>
      <p:pic>
        <p:nvPicPr>
          <p:cNvPr id="20" name="Picture 19">
            <a:extLst>
              <a:ext uri="{FF2B5EF4-FFF2-40B4-BE49-F238E27FC236}">
                <a16:creationId xmlns:a16="http://schemas.microsoft.com/office/drawing/2014/main" id="{F9F833A5-8364-2149-E352-774AB2348175}"/>
              </a:ext>
            </a:extLst>
          </p:cNvPr>
          <p:cNvPicPr>
            <a:picLocks noChangeAspect="1"/>
          </p:cNvPicPr>
          <p:nvPr/>
        </p:nvPicPr>
        <p:blipFill>
          <a:blip r:embed="rId6"/>
          <a:stretch>
            <a:fillRect/>
          </a:stretch>
        </p:blipFill>
        <p:spPr>
          <a:xfrm>
            <a:off x="4375978" y="5076381"/>
            <a:ext cx="4171950" cy="714375"/>
          </a:xfrm>
          <a:prstGeom prst="rect">
            <a:avLst/>
          </a:prstGeom>
        </p:spPr>
      </p:pic>
    </p:spTree>
    <p:extLst>
      <p:ext uri="{BB962C8B-B14F-4D97-AF65-F5344CB8AC3E}">
        <p14:creationId xmlns:p14="http://schemas.microsoft.com/office/powerpoint/2010/main" val="3419260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Eugen (cont.)</a:t>
            </a:r>
          </a:p>
        </p:txBody>
      </p:sp>
      <p:sp>
        <p:nvSpPr>
          <p:cNvPr id="6" name="TextBox 5">
            <a:extLst>
              <a:ext uri="{FF2B5EF4-FFF2-40B4-BE49-F238E27FC236}">
                <a16:creationId xmlns:a16="http://schemas.microsoft.com/office/drawing/2014/main" id="{71779382-1174-8D83-C114-7AE83875A2D7}"/>
              </a:ext>
            </a:extLst>
          </p:cNvPr>
          <p:cNvSpPr txBox="1"/>
          <p:nvPr/>
        </p:nvSpPr>
        <p:spPr>
          <a:xfrm>
            <a:off x="175553" y="948677"/>
            <a:ext cx="8497763" cy="871392"/>
          </a:xfrm>
          <a:prstGeom prst="rect">
            <a:avLst/>
          </a:prstGeom>
          <a:noFill/>
        </p:spPr>
        <p:txBody>
          <a:bodyPr wrap="square" rtlCol="0">
            <a:spAutoFit/>
          </a:bodyPr>
          <a:lstStyle/>
          <a:p>
            <a:pPr marL="0" marR="0">
              <a:lnSpc>
                <a:spcPct val="107000"/>
              </a:lnSpc>
              <a:spcBef>
                <a:spcPts val="0"/>
              </a:spcBef>
              <a:spcAft>
                <a:spcPts val="800"/>
              </a:spcAft>
            </a:pPr>
            <a:r>
              <a:rPr lang="en-GB" sz="1400" b="1" dirty="0">
                <a:latin typeface="Times New Roman" panose="02020603050405020304" pitchFamily="18" charset="0"/>
                <a:cs typeface="Times New Roman" panose="02020603050405020304" pitchFamily="18" charset="0"/>
              </a:rPr>
              <a:t>Description: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Select the </a:t>
            </a:r>
            <a:r>
              <a:rPr lang="en-GB" sz="1400" b="1" dirty="0" err="1">
                <a:effectLst/>
                <a:latin typeface="Calibri" panose="020F0502020204030204" pitchFamily="34" charset="0"/>
                <a:ea typeface="Calibri" panose="020F0502020204030204" pitchFamily="34" charset="0"/>
                <a:cs typeface="Times New Roman" panose="02020603050405020304" pitchFamily="18" charset="0"/>
              </a:rPr>
              <a:t>firstname</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a:t>
            </a:r>
            <a:r>
              <a:rPr lang="en-GB" sz="1400" b="1" dirty="0" err="1">
                <a:effectLst/>
                <a:latin typeface="Calibri" panose="020F0502020204030204" pitchFamily="34" charset="0"/>
                <a:ea typeface="Calibri" panose="020F0502020204030204" pitchFamily="34" charset="0"/>
                <a:cs typeface="Times New Roman" panose="02020603050405020304" pitchFamily="18" charset="0"/>
              </a:rPr>
              <a:t>lastname</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a:t>
            </a:r>
            <a:r>
              <a:rPr lang="en-GB" sz="1400" b="1" dirty="0" err="1">
                <a:effectLst/>
                <a:latin typeface="Calibri" panose="020F0502020204030204" pitchFamily="34" charset="0"/>
                <a:ea typeface="Calibri" panose="020F0502020204030204" pitchFamily="34" charset="0"/>
                <a:cs typeface="Times New Roman" panose="02020603050405020304" pitchFamily="18" charset="0"/>
              </a:rPr>
              <a:t>userid,username,playgroundname</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for all users that use private </a:t>
            </a:r>
            <a:r>
              <a:rPr lang="en-GB" sz="1400" b="1" dirty="0" err="1">
                <a:effectLst/>
                <a:latin typeface="Calibri" panose="020F0502020204030204" pitchFamily="34" charset="0"/>
                <a:ea typeface="Calibri" panose="020F0502020204030204" pitchFamily="34" charset="0"/>
                <a:cs typeface="Times New Roman" panose="02020603050405020304" pitchFamily="18" charset="0"/>
              </a:rPr>
              <a:t>playgounds</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where the </a:t>
            </a:r>
            <a:r>
              <a:rPr lang="en-GB" sz="1400" b="1" dirty="0" err="1">
                <a:effectLst/>
                <a:latin typeface="Calibri" panose="020F0502020204030204" pitchFamily="34" charset="0"/>
                <a:ea typeface="Calibri" panose="020F0502020204030204" pitchFamily="34" charset="0"/>
                <a:cs typeface="Times New Roman" panose="02020603050405020304" pitchFamily="18" charset="0"/>
              </a:rPr>
              <a:t>fontsize</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is greater than the average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46AB7EB-F9A6-7906-9D43-CDDA90E13B11}"/>
              </a:ext>
            </a:extLst>
          </p:cNvPr>
          <p:cNvSpPr txBox="1"/>
          <p:nvPr/>
        </p:nvSpPr>
        <p:spPr>
          <a:xfrm>
            <a:off x="148396" y="3269143"/>
            <a:ext cx="8888100" cy="671659"/>
          </a:xfrm>
          <a:prstGeom prst="rect">
            <a:avLst/>
          </a:prstGeom>
          <a:noFill/>
        </p:spPr>
        <p:txBody>
          <a:bodyPr wrap="square" rtlCol="0">
            <a:spAutoFit/>
          </a:bodyPr>
          <a:lstStyle/>
          <a:p>
            <a:pPr marL="0" marR="0">
              <a:lnSpc>
                <a:spcPct val="107000"/>
              </a:lnSpc>
              <a:spcBef>
                <a:spcPts val="0"/>
              </a:spcBef>
              <a:spcAft>
                <a:spcPts val="800"/>
              </a:spcAft>
            </a:pPr>
            <a:r>
              <a:rPr lang="en-GB" sz="1400" b="1" dirty="0">
                <a:latin typeface="Times New Roman" panose="02020603050405020304" pitchFamily="18" charset="0"/>
                <a:cs typeface="Times New Roman" panose="02020603050405020304" pitchFamily="18" charset="0"/>
              </a:rPr>
              <a:t>Description: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Select the username, </a:t>
            </a:r>
            <a:r>
              <a:rPr lang="en-GB" sz="1400" b="1" dirty="0" err="1">
                <a:effectLst/>
                <a:latin typeface="Calibri" panose="020F0502020204030204" pitchFamily="34" charset="0"/>
                <a:ea typeface="Calibri" panose="020F0502020204030204" pitchFamily="34" charset="0"/>
                <a:cs typeface="Times New Roman" panose="02020603050405020304" pitchFamily="18" charset="0"/>
              </a:rPr>
              <a:t>userid</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playground name for all users that use java in public playgrounds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F7014D-029A-B68E-E017-B540BEA13DF4}"/>
              </a:ext>
            </a:extLst>
          </p:cNvPr>
          <p:cNvPicPr>
            <a:picLocks noChangeAspect="1"/>
          </p:cNvPicPr>
          <p:nvPr/>
        </p:nvPicPr>
        <p:blipFill>
          <a:blip r:embed="rId3"/>
          <a:stretch>
            <a:fillRect/>
          </a:stretch>
        </p:blipFill>
        <p:spPr>
          <a:xfrm>
            <a:off x="224875" y="1484784"/>
            <a:ext cx="3856876" cy="1663751"/>
          </a:xfrm>
          <a:prstGeom prst="rect">
            <a:avLst/>
          </a:prstGeom>
        </p:spPr>
      </p:pic>
      <p:pic>
        <p:nvPicPr>
          <p:cNvPr id="7" name="Picture 6">
            <a:extLst>
              <a:ext uri="{FF2B5EF4-FFF2-40B4-BE49-F238E27FC236}">
                <a16:creationId xmlns:a16="http://schemas.microsoft.com/office/drawing/2014/main" id="{3D6C004F-7981-260D-1624-CCB7F23161BE}"/>
              </a:ext>
            </a:extLst>
          </p:cNvPr>
          <p:cNvPicPr>
            <a:picLocks noChangeAspect="1"/>
          </p:cNvPicPr>
          <p:nvPr/>
        </p:nvPicPr>
        <p:blipFill>
          <a:blip r:embed="rId4"/>
          <a:stretch>
            <a:fillRect/>
          </a:stretch>
        </p:blipFill>
        <p:spPr>
          <a:xfrm>
            <a:off x="4788024" y="1760145"/>
            <a:ext cx="3457575" cy="885825"/>
          </a:xfrm>
          <a:prstGeom prst="rect">
            <a:avLst/>
          </a:prstGeom>
        </p:spPr>
      </p:pic>
      <p:pic>
        <p:nvPicPr>
          <p:cNvPr id="10" name="Picture 9">
            <a:extLst>
              <a:ext uri="{FF2B5EF4-FFF2-40B4-BE49-F238E27FC236}">
                <a16:creationId xmlns:a16="http://schemas.microsoft.com/office/drawing/2014/main" id="{50EC0E15-320F-74B2-C935-B1591DE669B1}"/>
              </a:ext>
            </a:extLst>
          </p:cNvPr>
          <p:cNvPicPr>
            <a:picLocks noChangeAspect="1"/>
          </p:cNvPicPr>
          <p:nvPr/>
        </p:nvPicPr>
        <p:blipFill>
          <a:blip r:embed="rId5"/>
          <a:stretch>
            <a:fillRect/>
          </a:stretch>
        </p:blipFill>
        <p:spPr>
          <a:xfrm>
            <a:off x="211062" y="3694305"/>
            <a:ext cx="4029075" cy="1076325"/>
          </a:xfrm>
          <a:prstGeom prst="rect">
            <a:avLst/>
          </a:prstGeom>
        </p:spPr>
      </p:pic>
      <p:pic>
        <p:nvPicPr>
          <p:cNvPr id="12" name="Picture 11">
            <a:extLst>
              <a:ext uri="{FF2B5EF4-FFF2-40B4-BE49-F238E27FC236}">
                <a16:creationId xmlns:a16="http://schemas.microsoft.com/office/drawing/2014/main" id="{4C28F73B-E881-10E5-6E59-70A4EEE55AE9}"/>
              </a:ext>
            </a:extLst>
          </p:cNvPr>
          <p:cNvPicPr>
            <a:picLocks noChangeAspect="1"/>
          </p:cNvPicPr>
          <p:nvPr/>
        </p:nvPicPr>
        <p:blipFill>
          <a:blip r:embed="rId6"/>
          <a:stretch>
            <a:fillRect/>
          </a:stretch>
        </p:blipFill>
        <p:spPr>
          <a:xfrm>
            <a:off x="5220072" y="3936834"/>
            <a:ext cx="2231603" cy="714113"/>
          </a:xfrm>
          <a:prstGeom prst="rect">
            <a:avLst/>
          </a:prstGeom>
        </p:spPr>
      </p:pic>
      <p:sp>
        <p:nvSpPr>
          <p:cNvPr id="17" name="TextBox 16">
            <a:extLst>
              <a:ext uri="{FF2B5EF4-FFF2-40B4-BE49-F238E27FC236}">
                <a16:creationId xmlns:a16="http://schemas.microsoft.com/office/drawing/2014/main" id="{D51BB021-8DC2-D07C-D3CE-F71447DF6FF1}"/>
              </a:ext>
            </a:extLst>
          </p:cNvPr>
          <p:cNvSpPr txBox="1"/>
          <p:nvPr/>
        </p:nvSpPr>
        <p:spPr>
          <a:xfrm>
            <a:off x="211062" y="4770630"/>
            <a:ext cx="8888100" cy="543162"/>
          </a:xfrm>
          <a:prstGeom prst="rect">
            <a:avLst/>
          </a:prstGeom>
          <a:noFill/>
        </p:spPr>
        <p:txBody>
          <a:bodyPr wrap="square" rtlCol="0">
            <a:spAutoFit/>
          </a:bodyPr>
          <a:lstStyle/>
          <a:p>
            <a:pPr marL="0" marR="0">
              <a:lnSpc>
                <a:spcPct val="107000"/>
              </a:lnSpc>
              <a:spcBef>
                <a:spcPts val="0"/>
              </a:spcBef>
              <a:spcAft>
                <a:spcPts val="800"/>
              </a:spcAft>
            </a:pPr>
            <a:r>
              <a:rPr lang="en-GB" sz="1400" b="1" dirty="0">
                <a:latin typeface="Times New Roman" panose="02020603050405020304" pitchFamily="18" charset="0"/>
                <a:cs typeface="Times New Roman" panose="02020603050405020304" pitchFamily="18" charset="0"/>
              </a:rPr>
              <a:t>Description: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Select the username, </a:t>
            </a:r>
            <a:r>
              <a:rPr lang="en-GB" sz="1400" b="1" dirty="0" err="1">
                <a:effectLst/>
                <a:latin typeface="Calibri" panose="020F0502020204030204" pitchFamily="34" charset="0"/>
                <a:ea typeface="Calibri" panose="020F0502020204030204" pitchFamily="34" charset="0"/>
                <a:cs typeface="Times New Roman" panose="02020603050405020304" pitchFamily="18" charset="0"/>
              </a:rPr>
              <a:t>userid</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password, theme, </a:t>
            </a:r>
            <a:r>
              <a:rPr lang="en-GB" sz="1400" b="1" dirty="0" err="1">
                <a:effectLst/>
                <a:latin typeface="Calibri" panose="020F0502020204030204" pitchFamily="34" charset="0"/>
                <a:ea typeface="Calibri" panose="020F0502020204030204" pitchFamily="34" charset="0"/>
                <a:cs typeface="Times New Roman" panose="02020603050405020304" pitchFamily="18" charset="0"/>
              </a:rPr>
              <a:t>keybinding</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and playground name for all the users whose editor </a:t>
            </a:r>
            <a:r>
              <a:rPr lang="en-GB" sz="1400" b="1" dirty="0" err="1">
                <a:effectLst/>
                <a:latin typeface="Calibri" panose="020F0502020204030204" pitchFamily="34" charset="0"/>
                <a:ea typeface="Calibri" panose="020F0502020204030204" pitchFamily="34" charset="0"/>
                <a:cs typeface="Times New Roman" panose="02020603050405020304" pitchFamily="18" charset="0"/>
              </a:rPr>
              <a:t>keybinding</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and theme is different from standard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B082FAAA-F675-9913-C70D-9C9004158A88}"/>
              </a:ext>
            </a:extLst>
          </p:cNvPr>
          <p:cNvPicPr>
            <a:picLocks noChangeAspect="1"/>
          </p:cNvPicPr>
          <p:nvPr/>
        </p:nvPicPr>
        <p:blipFill>
          <a:blip r:embed="rId7"/>
          <a:stretch>
            <a:fillRect/>
          </a:stretch>
        </p:blipFill>
        <p:spPr>
          <a:xfrm>
            <a:off x="182729" y="5403146"/>
            <a:ext cx="5114925" cy="1095375"/>
          </a:xfrm>
          <a:prstGeom prst="rect">
            <a:avLst/>
          </a:prstGeom>
        </p:spPr>
      </p:pic>
      <p:pic>
        <p:nvPicPr>
          <p:cNvPr id="21" name="Picture 20">
            <a:extLst>
              <a:ext uri="{FF2B5EF4-FFF2-40B4-BE49-F238E27FC236}">
                <a16:creationId xmlns:a16="http://schemas.microsoft.com/office/drawing/2014/main" id="{33B80276-882C-BEE6-5834-E805CED6F923}"/>
              </a:ext>
            </a:extLst>
          </p:cNvPr>
          <p:cNvPicPr>
            <a:picLocks noChangeAspect="1"/>
          </p:cNvPicPr>
          <p:nvPr/>
        </p:nvPicPr>
        <p:blipFill>
          <a:blip r:embed="rId8"/>
          <a:stretch>
            <a:fillRect/>
          </a:stretch>
        </p:blipFill>
        <p:spPr>
          <a:xfrm>
            <a:off x="5492750" y="5410305"/>
            <a:ext cx="3409950" cy="809625"/>
          </a:xfrm>
          <a:prstGeom prst="rect">
            <a:avLst/>
          </a:prstGeom>
        </p:spPr>
      </p:pic>
    </p:spTree>
    <p:extLst>
      <p:ext uri="{BB962C8B-B14F-4D97-AF65-F5344CB8AC3E}">
        <p14:creationId xmlns:p14="http://schemas.microsoft.com/office/powerpoint/2010/main" val="318434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r>
              <a:rPr lang="en-US" sz="2800" dirty="0">
                <a:latin typeface="Times New Roman" panose="02020603050405020304" pitchFamily="18" charset="0"/>
                <a:ea typeface="Verdana" panose="020B0604030504040204" pitchFamily="34" charset="0"/>
                <a:cs typeface="Times New Roman" panose="02020603050405020304" pitchFamily="18" charset="0"/>
              </a:rPr>
              <a:t>OUTLINE (cont.)</a:t>
            </a:r>
            <a:endParaRPr lang="en-US" dirty="0"/>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691680" y="1340643"/>
            <a:ext cx="6769100" cy="4464621"/>
          </a:xfrm>
        </p:spPr>
        <p:txBody>
          <a:bodyPr/>
          <a:lstStyle/>
          <a:p>
            <a:r>
              <a:rPr lang="en-US" sz="2000" dirty="0">
                <a:effectLst/>
                <a:latin typeface="Times New Roman" panose="02020603050405020304" pitchFamily="18" charset="0"/>
                <a:ea typeface="Calibri" panose="020F0502020204030204" pitchFamily="34" charset="0"/>
              </a:rPr>
              <a:t>During competitions, the entrants of the competition will have the privilege of accessing a special section with exclusive exercises according to the respective contest.</a:t>
            </a:r>
          </a:p>
          <a:p>
            <a:endParaRPr lang="en-US" sz="2000" dirty="0">
              <a:solidFill>
                <a:schemeClr val="tx1"/>
              </a:solidFill>
              <a:latin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Each exercise, will be accompanied with a brief description, simulation and a section for code submission.</a:t>
            </a:r>
            <a:endParaRPr lang="en-US" sz="2000" dirty="0">
              <a:solidFill>
                <a:schemeClr val="tx1"/>
              </a:solidFill>
              <a:effectLst/>
              <a:latin typeface="Times New Roman" panose="02020603050405020304" pitchFamily="18" charset="0"/>
              <a:ea typeface="Calibri" panose="020F0502020204030204" pitchFamily="34" charset="0"/>
            </a:endParaRPr>
          </a:p>
          <a:p>
            <a:endParaRPr lang="en-US" sz="2000" dirty="0">
              <a:solidFill>
                <a:schemeClr val="tx1"/>
              </a:solidFill>
              <a:latin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The compilers provided on the contester will include support  for around 15 programming languages such as  JAVA, C, C++, JavaScript etc.</a:t>
            </a:r>
          </a:p>
          <a:p>
            <a:endParaRPr lang="en-US" sz="2000" dirty="0">
              <a:latin typeface="Times New Roman" panose="02020603050405020304" pitchFamily="18" charset="0"/>
              <a:ea typeface="Calibri" panose="020F0502020204030204" pitchFamily="34" charset="0"/>
            </a:endParaRPr>
          </a:p>
          <a:p>
            <a:r>
              <a:rPr lang="en-US" sz="2000" dirty="0">
                <a:latin typeface="Times New Roman" panose="02020603050405020304" pitchFamily="18" charset="0"/>
                <a:ea typeface="Calibri" panose="020F0502020204030204" pitchFamily="34" charset="0"/>
              </a:rPr>
              <a:t>Users will have the opportunity to create threads, discuss and comment for topics around the question.</a:t>
            </a:r>
          </a:p>
          <a:p>
            <a:pPr marL="0" indent="0">
              <a:buNone/>
            </a:pPr>
            <a:endParaRPr lang="en-US" sz="2000" dirty="0">
              <a:solidFill>
                <a:schemeClr val="tx1"/>
              </a:solidFill>
            </a:endParaRPr>
          </a:p>
          <a:p>
            <a:endParaRPr lang="en-US" sz="2000" dirty="0"/>
          </a:p>
        </p:txBody>
      </p:sp>
    </p:spTree>
    <p:extLst>
      <p:ext uri="{BB962C8B-B14F-4D97-AF65-F5344CB8AC3E}">
        <p14:creationId xmlns:p14="http://schemas.microsoft.com/office/powerpoint/2010/main" val="1353932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Fabio</a:t>
            </a:r>
          </a:p>
        </p:txBody>
      </p:sp>
      <p:sp>
        <p:nvSpPr>
          <p:cNvPr id="6" name="TextBox 5">
            <a:extLst>
              <a:ext uri="{FF2B5EF4-FFF2-40B4-BE49-F238E27FC236}">
                <a16:creationId xmlns:a16="http://schemas.microsoft.com/office/drawing/2014/main" id="{71779382-1174-8D83-C114-7AE83875A2D7}"/>
              </a:ext>
            </a:extLst>
          </p:cNvPr>
          <p:cNvSpPr txBox="1"/>
          <p:nvPr/>
        </p:nvSpPr>
        <p:spPr>
          <a:xfrm>
            <a:off x="294923" y="1073520"/>
            <a:ext cx="8597558" cy="542008"/>
          </a:xfrm>
          <a:prstGeom prst="rect">
            <a:avLst/>
          </a:prstGeom>
          <a:noFill/>
        </p:spPr>
        <p:txBody>
          <a:bodyPr wrap="square" rtlCol="0">
            <a:spAutoFit/>
          </a:bodyPr>
          <a:lstStyle/>
          <a:p>
            <a:pPr marL="0" marR="0">
              <a:lnSpc>
                <a:spcPct val="107000"/>
              </a:lnSpc>
              <a:spcBef>
                <a:spcPts val="0"/>
              </a:spcBef>
              <a:spcAft>
                <a:spcPts val="800"/>
              </a:spcAft>
            </a:pPr>
            <a:r>
              <a:rPr lang="en-GB" sz="1400" b="1" dirty="0">
                <a:latin typeface="Times New Roman" panose="02020603050405020304" pitchFamily="18" charset="0"/>
                <a:cs typeface="Times New Roman" panose="02020603050405020304" pitchFamily="18" charset="0"/>
              </a:rPr>
              <a:t>Description: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Select all the users from THE CEN (Computer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Enginnering</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question that have made a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disscusion</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about a question. Display them by id, username and title.</a:t>
            </a:r>
            <a:endParaRPr lang="en-US"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46AB7EB-F9A6-7906-9D43-CDDA90E13B11}"/>
              </a:ext>
            </a:extLst>
          </p:cNvPr>
          <p:cNvSpPr txBox="1"/>
          <p:nvPr/>
        </p:nvSpPr>
        <p:spPr>
          <a:xfrm>
            <a:off x="294923" y="2852936"/>
            <a:ext cx="8219300" cy="523220"/>
          </a:xfrm>
          <a:prstGeom prst="rect">
            <a:avLst/>
          </a:prstGeom>
          <a:noFill/>
        </p:spPr>
        <p:txBody>
          <a:bodyPr wrap="square" rtlCol="0">
            <a:spAutoFit/>
          </a:bodyPr>
          <a:lstStyle/>
          <a:p>
            <a:r>
              <a:rPr lang="en-GB" sz="1400" b="1" dirty="0">
                <a:latin typeface="Times New Roman" panose="02020603050405020304" pitchFamily="18" charset="0"/>
                <a:cs typeface="Times New Roman" panose="02020603050405020304" pitchFamily="18" charset="0"/>
              </a:rPr>
              <a:t>Description: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Display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 membership plan the user has paid , and the Title of the discussion this user has made . Order them by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38437E-5A9A-9906-6E8E-C672CBC1670F}"/>
              </a:ext>
            </a:extLst>
          </p:cNvPr>
          <p:cNvPicPr>
            <a:picLocks noChangeAspect="1"/>
          </p:cNvPicPr>
          <p:nvPr/>
        </p:nvPicPr>
        <p:blipFill>
          <a:blip r:embed="rId3"/>
          <a:stretch>
            <a:fillRect/>
          </a:stretch>
        </p:blipFill>
        <p:spPr>
          <a:xfrm>
            <a:off x="467544" y="1658760"/>
            <a:ext cx="3533775" cy="666750"/>
          </a:xfrm>
          <a:prstGeom prst="rect">
            <a:avLst/>
          </a:prstGeom>
        </p:spPr>
      </p:pic>
      <p:pic>
        <p:nvPicPr>
          <p:cNvPr id="7" name="Picture 6">
            <a:extLst>
              <a:ext uri="{FF2B5EF4-FFF2-40B4-BE49-F238E27FC236}">
                <a16:creationId xmlns:a16="http://schemas.microsoft.com/office/drawing/2014/main" id="{71279248-35EE-FE15-99F4-9A800D235367}"/>
              </a:ext>
            </a:extLst>
          </p:cNvPr>
          <p:cNvPicPr>
            <a:picLocks noChangeAspect="1"/>
          </p:cNvPicPr>
          <p:nvPr/>
        </p:nvPicPr>
        <p:blipFill>
          <a:blip r:embed="rId4"/>
          <a:stretch>
            <a:fillRect/>
          </a:stretch>
        </p:blipFill>
        <p:spPr>
          <a:xfrm>
            <a:off x="5090665" y="1658760"/>
            <a:ext cx="2952750" cy="857250"/>
          </a:xfrm>
          <a:prstGeom prst="rect">
            <a:avLst/>
          </a:prstGeom>
        </p:spPr>
      </p:pic>
      <p:pic>
        <p:nvPicPr>
          <p:cNvPr id="10" name="Picture 9">
            <a:extLst>
              <a:ext uri="{FF2B5EF4-FFF2-40B4-BE49-F238E27FC236}">
                <a16:creationId xmlns:a16="http://schemas.microsoft.com/office/drawing/2014/main" id="{B7BBA69C-465D-AACA-6C4A-BF15E97EF068}"/>
              </a:ext>
            </a:extLst>
          </p:cNvPr>
          <p:cNvPicPr>
            <a:picLocks noChangeAspect="1"/>
          </p:cNvPicPr>
          <p:nvPr/>
        </p:nvPicPr>
        <p:blipFill>
          <a:blip r:embed="rId5"/>
          <a:stretch>
            <a:fillRect/>
          </a:stretch>
        </p:blipFill>
        <p:spPr>
          <a:xfrm>
            <a:off x="395536" y="3511119"/>
            <a:ext cx="3867150" cy="800100"/>
          </a:xfrm>
          <a:prstGeom prst="rect">
            <a:avLst/>
          </a:prstGeom>
        </p:spPr>
      </p:pic>
      <p:pic>
        <p:nvPicPr>
          <p:cNvPr id="12" name="Picture 11">
            <a:extLst>
              <a:ext uri="{FF2B5EF4-FFF2-40B4-BE49-F238E27FC236}">
                <a16:creationId xmlns:a16="http://schemas.microsoft.com/office/drawing/2014/main" id="{340BB0C0-A6BA-18B2-EA8B-AC2585911C9F}"/>
              </a:ext>
            </a:extLst>
          </p:cNvPr>
          <p:cNvPicPr>
            <a:picLocks noChangeAspect="1"/>
          </p:cNvPicPr>
          <p:nvPr/>
        </p:nvPicPr>
        <p:blipFill>
          <a:blip r:embed="rId6"/>
          <a:stretch>
            <a:fillRect/>
          </a:stretch>
        </p:blipFill>
        <p:spPr>
          <a:xfrm>
            <a:off x="5090665" y="3371718"/>
            <a:ext cx="3228975" cy="895350"/>
          </a:xfrm>
          <a:prstGeom prst="rect">
            <a:avLst/>
          </a:prstGeom>
        </p:spPr>
      </p:pic>
      <p:sp>
        <p:nvSpPr>
          <p:cNvPr id="17" name="TextBox 16">
            <a:extLst>
              <a:ext uri="{FF2B5EF4-FFF2-40B4-BE49-F238E27FC236}">
                <a16:creationId xmlns:a16="http://schemas.microsoft.com/office/drawing/2014/main" id="{01639652-ABE6-48A3-3033-B8820DDF1E7A}"/>
              </a:ext>
            </a:extLst>
          </p:cNvPr>
          <p:cNvSpPr txBox="1"/>
          <p:nvPr/>
        </p:nvSpPr>
        <p:spPr>
          <a:xfrm>
            <a:off x="294923" y="4471444"/>
            <a:ext cx="8219300" cy="523220"/>
          </a:xfrm>
          <a:prstGeom prst="rect">
            <a:avLst/>
          </a:prstGeom>
          <a:noFill/>
        </p:spPr>
        <p:txBody>
          <a:bodyPr wrap="square" rtlCol="0">
            <a:spAutoFit/>
          </a:bodyPr>
          <a:lstStyle/>
          <a:p>
            <a:r>
              <a:rPr lang="en-GB" sz="1400" b="1" dirty="0">
                <a:latin typeface="Times New Roman" panose="02020603050405020304" pitchFamily="18" charset="0"/>
                <a:cs typeface="Times New Roman" panose="02020603050405020304" pitchFamily="18" charset="0"/>
              </a:rPr>
              <a:t>Description: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Diplay</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QuestionName</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its difficulty and number of discussions for questions which were discussed more than once.</a:t>
            </a:r>
            <a:endParaRPr lang="en-US" sz="1400"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E6BA5F5D-0918-44A7-198D-398AA1550DB0}"/>
              </a:ext>
            </a:extLst>
          </p:cNvPr>
          <p:cNvPicPr>
            <a:picLocks noChangeAspect="1"/>
          </p:cNvPicPr>
          <p:nvPr/>
        </p:nvPicPr>
        <p:blipFill>
          <a:blip r:embed="rId7"/>
          <a:stretch>
            <a:fillRect/>
          </a:stretch>
        </p:blipFill>
        <p:spPr>
          <a:xfrm>
            <a:off x="327472" y="5089545"/>
            <a:ext cx="4457700" cy="971550"/>
          </a:xfrm>
          <a:prstGeom prst="rect">
            <a:avLst/>
          </a:prstGeom>
        </p:spPr>
      </p:pic>
      <p:pic>
        <p:nvPicPr>
          <p:cNvPr id="21" name="Picture 20">
            <a:extLst>
              <a:ext uri="{FF2B5EF4-FFF2-40B4-BE49-F238E27FC236}">
                <a16:creationId xmlns:a16="http://schemas.microsoft.com/office/drawing/2014/main" id="{E0CF321A-8D0C-C328-9B71-87ECD6B0E9CF}"/>
              </a:ext>
            </a:extLst>
          </p:cNvPr>
          <p:cNvPicPr>
            <a:picLocks noChangeAspect="1"/>
          </p:cNvPicPr>
          <p:nvPr/>
        </p:nvPicPr>
        <p:blipFill>
          <a:blip r:embed="rId8"/>
          <a:stretch>
            <a:fillRect/>
          </a:stretch>
        </p:blipFill>
        <p:spPr>
          <a:xfrm>
            <a:off x="5404990" y="5156599"/>
            <a:ext cx="2324100" cy="600075"/>
          </a:xfrm>
          <a:prstGeom prst="rect">
            <a:avLst/>
          </a:prstGeom>
        </p:spPr>
      </p:pic>
    </p:spTree>
    <p:extLst>
      <p:ext uri="{BB962C8B-B14F-4D97-AF65-F5344CB8AC3E}">
        <p14:creationId xmlns:p14="http://schemas.microsoft.com/office/powerpoint/2010/main" val="2330786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Fabio (cont.)</a:t>
            </a:r>
          </a:p>
        </p:txBody>
      </p:sp>
      <p:sp>
        <p:nvSpPr>
          <p:cNvPr id="6" name="TextBox 5">
            <a:extLst>
              <a:ext uri="{FF2B5EF4-FFF2-40B4-BE49-F238E27FC236}">
                <a16:creationId xmlns:a16="http://schemas.microsoft.com/office/drawing/2014/main" id="{71779382-1174-8D83-C114-7AE83875A2D7}"/>
              </a:ext>
            </a:extLst>
          </p:cNvPr>
          <p:cNvSpPr txBox="1"/>
          <p:nvPr/>
        </p:nvSpPr>
        <p:spPr>
          <a:xfrm>
            <a:off x="286027" y="1361698"/>
            <a:ext cx="8597558" cy="606256"/>
          </a:xfrm>
          <a:prstGeom prst="rect">
            <a:avLst/>
          </a:prstGeom>
          <a:noFill/>
        </p:spPr>
        <p:txBody>
          <a:bodyPr wrap="square" rtlCol="0">
            <a:spAutoFit/>
          </a:bodyPr>
          <a:lstStyle/>
          <a:p>
            <a:pPr marL="0" marR="0">
              <a:lnSpc>
                <a:spcPct val="107000"/>
              </a:lnSpc>
              <a:spcBef>
                <a:spcPts val="0"/>
              </a:spcBef>
              <a:spcAft>
                <a:spcPts val="800"/>
              </a:spcAft>
            </a:pPr>
            <a:r>
              <a:rPr lang="en-GB" sz="1600" b="1" dirty="0">
                <a:latin typeface="Times New Roman" panose="02020603050405020304" pitchFamily="18" charset="0"/>
                <a:cs typeface="Times New Roman" panose="02020603050405020304" pitchFamily="18" charset="0"/>
              </a:rPr>
              <a:t>Description: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For all the persons who have made discussion about an exercise, display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ther</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FirstName ,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LastName</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QuestionID</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and title. Sort them by first name . </a:t>
            </a:r>
            <a:endParaRPr lang="en-US" sz="1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46AB7EB-F9A6-7906-9D43-CDDA90E13B11}"/>
              </a:ext>
            </a:extLst>
          </p:cNvPr>
          <p:cNvSpPr txBox="1"/>
          <p:nvPr/>
        </p:nvSpPr>
        <p:spPr>
          <a:xfrm>
            <a:off x="286027" y="4444115"/>
            <a:ext cx="8219300" cy="800219"/>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Description: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Display the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firstname</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lastname</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id, country and city of all the users that have made discussion in the contester</a:t>
            </a:r>
          </a:p>
          <a:p>
            <a:endParaRPr lang="en-US"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81693E-80D5-26EA-7A31-4220AFC13C43}"/>
              </a:ext>
            </a:extLst>
          </p:cNvPr>
          <p:cNvPicPr>
            <a:picLocks noChangeAspect="1"/>
          </p:cNvPicPr>
          <p:nvPr/>
        </p:nvPicPr>
        <p:blipFill>
          <a:blip r:embed="rId3"/>
          <a:stretch>
            <a:fillRect/>
          </a:stretch>
        </p:blipFill>
        <p:spPr>
          <a:xfrm>
            <a:off x="123170" y="2537052"/>
            <a:ext cx="4821693" cy="1070749"/>
          </a:xfrm>
          <a:prstGeom prst="rect">
            <a:avLst/>
          </a:prstGeom>
        </p:spPr>
      </p:pic>
      <p:pic>
        <p:nvPicPr>
          <p:cNvPr id="11" name="Picture 10">
            <a:extLst>
              <a:ext uri="{FF2B5EF4-FFF2-40B4-BE49-F238E27FC236}">
                <a16:creationId xmlns:a16="http://schemas.microsoft.com/office/drawing/2014/main" id="{641FAA6D-F801-86CB-69E7-2EC69A15B5E4}"/>
              </a:ext>
            </a:extLst>
          </p:cNvPr>
          <p:cNvPicPr>
            <a:picLocks noChangeAspect="1"/>
          </p:cNvPicPr>
          <p:nvPr/>
        </p:nvPicPr>
        <p:blipFill>
          <a:blip r:embed="rId4"/>
          <a:stretch>
            <a:fillRect/>
          </a:stretch>
        </p:blipFill>
        <p:spPr>
          <a:xfrm>
            <a:off x="5004048" y="1937750"/>
            <a:ext cx="3748078" cy="2419214"/>
          </a:xfrm>
          <a:prstGeom prst="rect">
            <a:avLst/>
          </a:prstGeom>
        </p:spPr>
      </p:pic>
      <p:pic>
        <p:nvPicPr>
          <p:cNvPr id="14" name="Picture 13">
            <a:extLst>
              <a:ext uri="{FF2B5EF4-FFF2-40B4-BE49-F238E27FC236}">
                <a16:creationId xmlns:a16="http://schemas.microsoft.com/office/drawing/2014/main" id="{870D078E-6923-1A74-D104-AB360630D121}"/>
              </a:ext>
            </a:extLst>
          </p:cNvPr>
          <p:cNvPicPr>
            <a:picLocks noChangeAspect="1"/>
          </p:cNvPicPr>
          <p:nvPr/>
        </p:nvPicPr>
        <p:blipFill>
          <a:blip r:embed="rId5"/>
          <a:stretch>
            <a:fillRect/>
          </a:stretch>
        </p:blipFill>
        <p:spPr>
          <a:xfrm>
            <a:off x="286027" y="5193278"/>
            <a:ext cx="5353050" cy="809625"/>
          </a:xfrm>
          <a:prstGeom prst="rect">
            <a:avLst/>
          </a:prstGeom>
        </p:spPr>
      </p:pic>
      <p:pic>
        <p:nvPicPr>
          <p:cNvPr id="18" name="Picture 17">
            <a:extLst>
              <a:ext uri="{FF2B5EF4-FFF2-40B4-BE49-F238E27FC236}">
                <a16:creationId xmlns:a16="http://schemas.microsoft.com/office/drawing/2014/main" id="{AFDF64B5-225C-8601-5C0D-8C98E0A3C0D9}"/>
              </a:ext>
            </a:extLst>
          </p:cNvPr>
          <p:cNvPicPr>
            <a:picLocks noChangeAspect="1"/>
          </p:cNvPicPr>
          <p:nvPr/>
        </p:nvPicPr>
        <p:blipFill>
          <a:blip r:embed="rId6"/>
          <a:stretch>
            <a:fillRect/>
          </a:stretch>
        </p:blipFill>
        <p:spPr>
          <a:xfrm>
            <a:off x="5835599" y="4948402"/>
            <a:ext cx="3019425" cy="885825"/>
          </a:xfrm>
          <a:prstGeom prst="rect">
            <a:avLst/>
          </a:prstGeom>
        </p:spPr>
      </p:pic>
    </p:spTree>
    <p:extLst>
      <p:ext uri="{BB962C8B-B14F-4D97-AF65-F5344CB8AC3E}">
        <p14:creationId xmlns:p14="http://schemas.microsoft.com/office/powerpoint/2010/main" val="1753029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a:t>
            </a:r>
            <a:r>
              <a:rPr lang="en-US" dirty="0" err="1"/>
              <a:t>Enest</a:t>
            </a:r>
            <a:endParaRPr lang="en-US" dirty="0"/>
          </a:p>
        </p:txBody>
      </p:sp>
      <p:sp>
        <p:nvSpPr>
          <p:cNvPr id="6" name="TextBox 5">
            <a:extLst>
              <a:ext uri="{FF2B5EF4-FFF2-40B4-BE49-F238E27FC236}">
                <a16:creationId xmlns:a16="http://schemas.microsoft.com/office/drawing/2014/main" id="{71779382-1174-8D83-C114-7AE83875A2D7}"/>
              </a:ext>
            </a:extLst>
          </p:cNvPr>
          <p:cNvSpPr txBox="1"/>
          <p:nvPr/>
        </p:nvSpPr>
        <p:spPr>
          <a:xfrm>
            <a:off x="251520" y="1046389"/>
            <a:ext cx="8597558" cy="338041"/>
          </a:xfrm>
          <a:prstGeom prst="rect">
            <a:avLst/>
          </a:prstGeom>
          <a:noFill/>
        </p:spPr>
        <p:txBody>
          <a:bodyPr wrap="square" rtlCol="0">
            <a:spAutoFit/>
          </a:bodyPr>
          <a:lstStyle/>
          <a:p>
            <a:pPr marL="0" marR="0">
              <a:lnSpc>
                <a:spcPct val="107000"/>
              </a:lnSpc>
              <a:spcBef>
                <a:spcPts val="0"/>
              </a:spcBef>
              <a:spcAft>
                <a:spcPts val="800"/>
              </a:spcAft>
            </a:pPr>
            <a:r>
              <a:rPr lang="en-GB" sz="1600" b="1" dirty="0">
                <a:latin typeface="Times New Roman" panose="02020603050405020304" pitchFamily="18" charset="0"/>
                <a:cs typeface="Times New Roman" panose="02020603050405020304" pitchFamily="18" charset="0"/>
              </a:rPr>
              <a:t>Description: </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Show all the submissions on the C language whose status is accepted.</a:t>
            </a:r>
            <a:endParaRPr lang="en-US"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373A6F-84E7-AD3E-A1A2-BFBAF2926236}"/>
              </a:ext>
            </a:extLst>
          </p:cNvPr>
          <p:cNvPicPr>
            <a:picLocks noChangeAspect="1"/>
          </p:cNvPicPr>
          <p:nvPr/>
        </p:nvPicPr>
        <p:blipFill>
          <a:blip r:embed="rId3"/>
          <a:stretch>
            <a:fillRect/>
          </a:stretch>
        </p:blipFill>
        <p:spPr>
          <a:xfrm>
            <a:off x="251520" y="1412776"/>
            <a:ext cx="5286375" cy="685800"/>
          </a:xfrm>
          <a:prstGeom prst="rect">
            <a:avLst/>
          </a:prstGeom>
        </p:spPr>
      </p:pic>
      <p:pic>
        <p:nvPicPr>
          <p:cNvPr id="8" name="Picture 7">
            <a:extLst>
              <a:ext uri="{FF2B5EF4-FFF2-40B4-BE49-F238E27FC236}">
                <a16:creationId xmlns:a16="http://schemas.microsoft.com/office/drawing/2014/main" id="{F6ECDC3F-B2C0-3F56-5870-D47F58B8EC56}"/>
              </a:ext>
            </a:extLst>
          </p:cNvPr>
          <p:cNvPicPr>
            <a:picLocks noChangeAspect="1"/>
          </p:cNvPicPr>
          <p:nvPr/>
        </p:nvPicPr>
        <p:blipFill>
          <a:blip r:embed="rId4"/>
          <a:stretch>
            <a:fillRect/>
          </a:stretch>
        </p:blipFill>
        <p:spPr>
          <a:xfrm>
            <a:off x="4102733" y="1677030"/>
            <a:ext cx="4800600" cy="1514475"/>
          </a:xfrm>
          <a:prstGeom prst="rect">
            <a:avLst/>
          </a:prstGeom>
        </p:spPr>
      </p:pic>
      <p:sp>
        <p:nvSpPr>
          <p:cNvPr id="17" name="TextBox 16">
            <a:extLst>
              <a:ext uri="{FF2B5EF4-FFF2-40B4-BE49-F238E27FC236}">
                <a16:creationId xmlns:a16="http://schemas.microsoft.com/office/drawing/2014/main" id="{F0304FD6-D3CC-879C-B204-EFD2D6C34617}"/>
              </a:ext>
            </a:extLst>
          </p:cNvPr>
          <p:cNvSpPr txBox="1"/>
          <p:nvPr/>
        </p:nvSpPr>
        <p:spPr>
          <a:xfrm>
            <a:off x="264293" y="4765471"/>
            <a:ext cx="8568997" cy="830997"/>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Description: </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Retrieve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QuestionID</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QuestionName</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Difficulty and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DateOfCreation</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for each question in the Easy' questions category that have been created in '2019' sorted by date of creation.</a:t>
            </a:r>
            <a:endParaRPr lang="en-US" sz="1400" b="1"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4474AF88-3F86-1809-47A7-B774AA8942B9}"/>
              </a:ext>
            </a:extLst>
          </p:cNvPr>
          <p:cNvPicPr>
            <a:picLocks noChangeAspect="1"/>
          </p:cNvPicPr>
          <p:nvPr/>
        </p:nvPicPr>
        <p:blipFill>
          <a:blip r:embed="rId5"/>
          <a:stretch>
            <a:fillRect/>
          </a:stretch>
        </p:blipFill>
        <p:spPr>
          <a:xfrm>
            <a:off x="361029" y="5643298"/>
            <a:ext cx="4029075" cy="857250"/>
          </a:xfrm>
          <a:prstGeom prst="rect">
            <a:avLst/>
          </a:prstGeom>
        </p:spPr>
      </p:pic>
      <p:pic>
        <p:nvPicPr>
          <p:cNvPr id="20" name="Picture 19">
            <a:extLst>
              <a:ext uri="{FF2B5EF4-FFF2-40B4-BE49-F238E27FC236}">
                <a16:creationId xmlns:a16="http://schemas.microsoft.com/office/drawing/2014/main" id="{C59FD4B3-6861-D50B-23DC-395EEFF8CDA7}"/>
              </a:ext>
            </a:extLst>
          </p:cNvPr>
          <p:cNvPicPr>
            <a:picLocks noChangeAspect="1"/>
          </p:cNvPicPr>
          <p:nvPr/>
        </p:nvPicPr>
        <p:blipFill>
          <a:blip r:embed="rId6"/>
          <a:stretch>
            <a:fillRect/>
          </a:stretch>
        </p:blipFill>
        <p:spPr>
          <a:xfrm>
            <a:off x="5041549" y="5743585"/>
            <a:ext cx="3333750" cy="752475"/>
          </a:xfrm>
          <a:prstGeom prst="rect">
            <a:avLst/>
          </a:prstGeom>
        </p:spPr>
      </p:pic>
      <p:sp>
        <p:nvSpPr>
          <p:cNvPr id="21" name="TextBox 20">
            <a:extLst>
              <a:ext uri="{FF2B5EF4-FFF2-40B4-BE49-F238E27FC236}">
                <a16:creationId xmlns:a16="http://schemas.microsoft.com/office/drawing/2014/main" id="{6A2CE324-EFCF-3FD1-C7DD-2637B0F59536}"/>
              </a:ext>
            </a:extLst>
          </p:cNvPr>
          <p:cNvSpPr txBox="1"/>
          <p:nvPr/>
        </p:nvSpPr>
        <p:spPr>
          <a:xfrm>
            <a:off x="361029" y="3285684"/>
            <a:ext cx="8597558" cy="606256"/>
          </a:xfrm>
          <a:prstGeom prst="rect">
            <a:avLst/>
          </a:prstGeom>
          <a:noFill/>
        </p:spPr>
        <p:txBody>
          <a:bodyPr wrap="square" rtlCol="0">
            <a:spAutoFit/>
          </a:bodyPr>
          <a:lstStyle/>
          <a:p>
            <a:pPr marL="0" marR="0">
              <a:lnSpc>
                <a:spcPct val="107000"/>
              </a:lnSpc>
              <a:spcBef>
                <a:spcPts val="0"/>
              </a:spcBef>
              <a:spcAft>
                <a:spcPts val="800"/>
              </a:spcAft>
            </a:pPr>
            <a:r>
              <a:rPr lang="en-GB" sz="1600" b="1" dirty="0">
                <a:latin typeface="Times New Roman" panose="02020603050405020304" pitchFamily="18" charset="0"/>
                <a:cs typeface="Times New Roman" panose="02020603050405020304" pitchFamily="18" charset="0"/>
              </a:rPr>
              <a:t>Description: </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Retrieve the Username, Email,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and status for each user whose status is different than beginner.</a:t>
            </a:r>
            <a:endParaRPr lang="en-US" sz="1600" b="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C89FB43D-AB95-3581-12CB-3ACB8CDDBC5B}"/>
              </a:ext>
            </a:extLst>
          </p:cNvPr>
          <p:cNvPicPr>
            <a:picLocks noChangeAspect="1"/>
          </p:cNvPicPr>
          <p:nvPr/>
        </p:nvPicPr>
        <p:blipFill>
          <a:blip r:embed="rId7"/>
          <a:stretch>
            <a:fillRect/>
          </a:stretch>
        </p:blipFill>
        <p:spPr>
          <a:xfrm>
            <a:off x="283084" y="3873578"/>
            <a:ext cx="4391025" cy="657225"/>
          </a:xfrm>
          <a:prstGeom prst="rect">
            <a:avLst/>
          </a:prstGeom>
        </p:spPr>
      </p:pic>
      <p:pic>
        <p:nvPicPr>
          <p:cNvPr id="23" name="Picture 22">
            <a:extLst>
              <a:ext uri="{FF2B5EF4-FFF2-40B4-BE49-F238E27FC236}">
                <a16:creationId xmlns:a16="http://schemas.microsoft.com/office/drawing/2014/main" id="{E7922BDF-0B2E-D5AD-FBE3-E4927CB30AAE}"/>
              </a:ext>
            </a:extLst>
          </p:cNvPr>
          <p:cNvPicPr>
            <a:picLocks noChangeAspect="1"/>
          </p:cNvPicPr>
          <p:nvPr/>
        </p:nvPicPr>
        <p:blipFill>
          <a:blip r:embed="rId8"/>
          <a:stretch>
            <a:fillRect/>
          </a:stretch>
        </p:blipFill>
        <p:spPr>
          <a:xfrm>
            <a:off x="5311509" y="3824768"/>
            <a:ext cx="3190875" cy="742950"/>
          </a:xfrm>
          <a:prstGeom prst="rect">
            <a:avLst/>
          </a:prstGeom>
        </p:spPr>
      </p:pic>
    </p:spTree>
    <p:extLst>
      <p:ext uri="{BB962C8B-B14F-4D97-AF65-F5344CB8AC3E}">
        <p14:creationId xmlns:p14="http://schemas.microsoft.com/office/powerpoint/2010/main" val="93312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a:t>
            </a:r>
            <a:r>
              <a:rPr lang="en-US" dirty="0" err="1"/>
              <a:t>Enest</a:t>
            </a:r>
            <a:r>
              <a:rPr lang="en-US" dirty="0"/>
              <a:t> (cont.)</a:t>
            </a:r>
          </a:p>
        </p:txBody>
      </p:sp>
      <p:sp>
        <p:nvSpPr>
          <p:cNvPr id="9" name="TextBox 8">
            <a:extLst>
              <a:ext uri="{FF2B5EF4-FFF2-40B4-BE49-F238E27FC236}">
                <a16:creationId xmlns:a16="http://schemas.microsoft.com/office/drawing/2014/main" id="{646AB7EB-F9A6-7906-9D43-CDDA90E13B11}"/>
              </a:ext>
            </a:extLst>
          </p:cNvPr>
          <p:cNvSpPr txBox="1"/>
          <p:nvPr/>
        </p:nvSpPr>
        <p:spPr>
          <a:xfrm>
            <a:off x="570180" y="897945"/>
            <a:ext cx="8397086" cy="830997"/>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Description: </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Show the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username,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SubmissionID</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SubmissionStatus</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Language and email of the student for each    submission whose status is not 'Accepted'. Order by status and language.</a:t>
            </a:r>
            <a:endParaRPr lang="en-US" sz="1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4EC46E6-592D-3181-202E-D9D1FD394E6C}"/>
              </a:ext>
            </a:extLst>
          </p:cNvPr>
          <p:cNvPicPr>
            <a:picLocks noChangeAspect="1"/>
          </p:cNvPicPr>
          <p:nvPr/>
        </p:nvPicPr>
        <p:blipFill>
          <a:blip r:embed="rId3"/>
          <a:stretch>
            <a:fillRect/>
          </a:stretch>
        </p:blipFill>
        <p:spPr>
          <a:xfrm>
            <a:off x="317583" y="1761142"/>
            <a:ext cx="5715000" cy="1009650"/>
          </a:xfrm>
          <a:prstGeom prst="rect">
            <a:avLst/>
          </a:prstGeom>
        </p:spPr>
      </p:pic>
      <p:pic>
        <p:nvPicPr>
          <p:cNvPr id="15" name="Picture 14">
            <a:extLst>
              <a:ext uri="{FF2B5EF4-FFF2-40B4-BE49-F238E27FC236}">
                <a16:creationId xmlns:a16="http://schemas.microsoft.com/office/drawing/2014/main" id="{0673AE3B-6CCC-7730-C030-C4037B079EB6}"/>
              </a:ext>
            </a:extLst>
          </p:cNvPr>
          <p:cNvPicPr>
            <a:picLocks noChangeAspect="1"/>
          </p:cNvPicPr>
          <p:nvPr/>
        </p:nvPicPr>
        <p:blipFill>
          <a:blip r:embed="rId4"/>
          <a:stretch>
            <a:fillRect/>
          </a:stretch>
        </p:blipFill>
        <p:spPr>
          <a:xfrm>
            <a:off x="3955484" y="1929974"/>
            <a:ext cx="5019675" cy="1866900"/>
          </a:xfrm>
          <a:prstGeom prst="rect">
            <a:avLst/>
          </a:prstGeom>
        </p:spPr>
      </p:pic>
      <p:sp>
        <p:nvSpPr>
          <p:cNvPr id="22" name="TextBox 21">
            <a:extLst>
              <a:ext uri="{FF2B5EF4-FFF2-40B4-BE49-F238E27FC236}">
                <a16:creationId xmlns:a16="http://schemas.microsoft.com/office/drawing/2014/main" id="{654C9F26-A921-D668-4C32-105471579886}"/>
              </a:ext>
            </a:extLst>
          </p:cNvPr>
          <p:cNvSpPr txBox="1"/>
          <p:nvPr/>
        </p:nvSpPr>
        <p:spPr>
          <a:xfrm>
            <a:off x="373457" y="3799829"/>
            <a:ext cx="8397086" cy="584775"/>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Description: </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Show the </a:t>
            </a:r>
            <a:r>
              <a:rPr lang="en-GB" sz="1600" b="1"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 email and the number of created questions for every user that     has created more than one question.</a:t>
            </a:r>
            <a:endParaRPr lang="en-US" sz="1400"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0D695821-B2E9-6398-4CAF-0BF5B7005CA0}"/>
              </a:ext>
            </a:extLst>
          </p:cNvPr>
          <p:cNvPicPr>
            <a:picLocks noChangeAspect="1"/>
          </p:cNvPicPr>
          <p:nvPr/>
        </p:nvPicPr>
        <p:blipFill>
          <a:blip r:embed="rId5"/>
          <a:stretch>
            <a:fillRect/>
          </a:stretch>
        </p:blipFill>
        <p:spPr>
          <a:xfrm>
            <a:off x="263525" y="4509120"/>
            <a:ext cx="5029200" cy="1200150"/>
          </a:xfrm>
          <a:prstGeom prst="rect">
            <a:avLst/>
          </a:prstGeom>
        </p:spPr>
      </p:pic>
      <p:pic>
        <p:nvPicPr>
          <p:cNvPr id="25" name="Picture 24">
            <a:extLst>
              <a:ext uri="{FF2B5EF4-FFF2-40B4-BE49-F238E27FC236}">
                <a16:creationId xmlns:a16="http://schemas.microsoft.com/office/drawing/2014/main" id="{648AE48D-222F-87A3-CC1C-BCD24E8E4570}"/>
              </a:ext>
            </a:extLst>
          </p:cNvPr>
          <p:cNvPicPr>
            <a:picLocks noChangeAspect="1"/>
          </p:cNvPicPr>
          <p:nvPr/>
        </p:nvPicPr>
        <p:blipFill>
          <a:blip r:embed="rId6"/>
          <a:stretch>
            <a:fillRect/>
          </a:stretch>
        </p:blipFill>
        <p:spPr>
          <a:xfrm>
            <a:off x="5292725" y="4750380"/>
            <a:ext cx="3276600" cy="1209675"/>
          </a:xfrm>
          <a:prstGeom prst="rect">
            <a:avLst/>
          </a:prstGeom>
        </p:spPr>
      </p:pic>
    </p:spTree>
    <p:extLst>
      <p:ext uri="{BB962C8B-B14F-4D97-AF65-F5344CB8AC3E}">
        <p14:creationId xmlns:p14="http://schemas.microsoft.com/office/powerpoint/2010/main" val="3467437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Kristi </a:t>
            </a:r>
          </a:p>
        </p:txBody>
      </p:sp>
      <p:sp>
        <p:nvSpPr>
          <p:cNvPr id="9" name="TextBox 8">
            <a:extLst>
              <a:ext uri="{FF2B5EF4-FFF2-40B4-BE49-F238E27FC236}">
                <a16:creationId xmlns:a16="http://schemas.microsoft.com/office/drawing/2014/main" id="{646AB7EB-F9A6-7906-9D43-CDDA90E13B11}"/>
              </a:ext>
            </a:extLst>
          </p:cNvPr>
          <p:cNvSpPr txBox="1"/>
          <p:nvPr/>
        </p:nvSpPr>
        <p:spPr>
          <a:xfrm>
            <a:off x="570180" y="897945"/>
            <a:ext cx="8397086" cy="800219"/>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Description: </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Select the first name, last </a:t>
            </a:r>
            <a:r>
              <a:rPr lang="en-GB" sz="1600" b="1" dirty="0">
                <a:latin typeface="Times New Roman" panose="02020603050405020304" pitchFamily="18" charset="0"/>
                <a:ea typeface="Calibri" panose="020F0502020204030204" pitchFamily="34" charset="0"/>
                <a:cs typeface="Times New Roman" panose="02020603050405020304" pitchFamily="18" charset="0"/>
              </a:rPr>
              <a:t>name, </a:t>
            </a:r>
            <a:r>
              <a:rPr lang="en-GB" sz="1600" b="1" dirty="0">
                <a:effectLst/>
                <a:latin typeface="Times New Roman" panose="02020603050405020304" pitchFamily="18" charset="0"/>
                <a:ea typeface="Calibri" panose="020F0502020204030204" pitchFamily="34" charset="0"/>
                <a:cs typeface="Times New Roman" panose="02020603050405020304" pitchFamily="18" charset="0"/>
              </a:rPr>
              <a:t>username and email and order them by username in descending order.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54C9F26-A921-D668-4C32-105471579886}"/>
              </a:ext>
            </a:extLst>
          </p:cNvPr>
          <p:cNvSpPr txBox="1"/>
          <p:nvPr/>
        </p:nvSpPr>
        <p:spPr>
          <a:xfrm>
            <a:off x="467544" y="3528919"/>
            <a:ext cx="8397086" cy="830997"/>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Description: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Select person id , person name,  phone number and skills where person id is between 1 and 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894243-9D8F-F23E-3E99-F18112EE00DB}"/>
              </a:ext>
            </a:extLst>
          </p:cNvPr>
          <p:cNvPicPr>
            <a:picLocks noChangeAspect="1"/>
          </p:cNvPicPr>
          <p:nvPr/>
        </p:nvPicPr>
        <p:blipFill>
          <a:blip r:embed="rId3"/>
          <a:stretch>
            <a:fillRect/>
          </a:stretch>
        </p:blipFill>
        <p:spPr>
          <a:xfrm>
            <a:off x="577082" y="1556792"/>
            <a:ext cx="3609975" cy="1066800"/>
          </a:xfrm>
          <a:prstGeom prst="rect">
            <a:avLst/>
          </a:prstGeom>
        </p:spPr>
      </p:pic>
      <p:pic>
        <p:nvPicPr>
          <p:cNvPr id="6" name="Picture 5">
            <a:extLst>
              <a:ext uri="{FF2B5EF4-FFF2-40B4-BE49-F238E27FC236}">
                <a16:creationId xmlns:a16="http://schemas.microsoft.com/office/drawing/2014/main" id="{6BE7E337-FFBF-A043-072C-FA93539020FF}"/>
              </a:ext>
            </a:extLst>
          </p:cNvPr>
          <p:cNvPicPr>
            <a:picLocks noChangeAspect="1"/>
          </p:cNvPicPr>
          <p:nvPr/>
        </p:nvPicPr>
        <p:blipFill>
          <a:blip r:embed="rId4"/>
          <a:stretch>
            <a:fillRect/>
          </a:stretch>
        </p:blipFill>
        <p:spPr>
          <a:xfrm>
            <a:off x="4956945" y="1328832"/>
            <a:ext cx="3495675" cy="2000250"/>
          </a:xfrm>
          <a:prstGeom prst="rect">
            <a:avLst/>
          </a:prstGeom>
        </p:spPr>
      </p:pic>
      <p:pic>
        <p:nvPicPr>
          <p:cNvPr id="8" name="Picture 7">
            <a:extLst>
              <a:ext uri="{FF2B5EF4-FFF2-40B4-BE49-F238E27FC236}">
                <a16:creationId xmlns:a16="http://schemas.microsoft.com/office/drawing/2014/main" id="{B483CB4A-B398-2367-363E-C03F6D47D4E0}"/>
              </a:ext>
            </a:extLst>
          </p:cNvPr>
          <p:cNvPicPr>
            <a:picLocks noChangeAspect="1"/>
          </p:cNvPicPr>
          <p:nvPr/>
        </p:nvPicPr>
        <p:blipFill>
          <a:blip r:embed="rId5"/>
          <a:stretch>
            <a:fillRect/>
          </a:stretch>
        </p:blipFill>
        <p:spPr>
          <a:xfrm>
            <a:off x="251520" y="4564114"/>
            <a:ext cx="6143625" cy="762000"/>
          </a:xfrm>
          <a:prstGeom prst="rect">
            <a:avLst/>
          </a:prstGeom>
        </p:spPr>
      </p:pic>
      <p:pic>
        <p:nvPicPr>
          <p:cNvPr id="11" name="Picture 10">
            <a:extLst>
              <a:ext uri="{FF2B5EF4-FFF2-40B4-BE49-F238E27FC236}">
                <a16:creationId xmlns:a16="http://schemas.microsoft.com/office/drawing/2014/main" id="{5786D534-D09A-06CC-9698-05582071972B}"/>
              </a:ext>
            </a:extLst>
          </p:cNvPr>
          <p:cNvPicPr>
            <a:picLocks noChangeAspect="1"/>
          </p:cNvPicPr>
          <p:nvPr/>
        </p:nvPicPr>
        <p:blipFill>
          <a:blip r:embed="rId6"/>
          <a:stretch>
            <a:fillRect/>
          </a:stretch>
        </p:blipFill>
        <p:spPr>
          <a:xfrm>
            <a:off x="4956945" y="5361996"/>
            <a:ext cx="3571875" cy="828675"/>
          </a:xfrm>
          <a:prstGeom prst="rect">
            <a:avLst/>
          </a:prstGeom>
        </p:spPr>
      </p:pic>
    </p:spTree>
    <p:extLst>
      <p:ext uri="{BB962C8B-B14F-4D97-AF65-F5344CB8AC3E}">
        <p14:creationId xmlns:p14="http://schemas.microsoft.com/office/powerpoint/2010/main" val="3108665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FE50-D8C4-372D-4942-BCF045D75089}"/>
              </a:ext>
            </a:extLst>
          </p:cNvPr>
          <p:cNvSpPr>
            <a:spLocks noGrp="1"/>
          </p:cNvSpPr>
          <p:nvPr>
            <p:ph type="title"/>
          </p:nvPr>
        </p:nvSpPr>
        <p:spPr/>
        <p:txBody>
          <a:bodyPr/>
          <a:lstStyle/>
          <a:p>
            <a:r>
              <a:rPr lang="en-US" dirty="0"/>
              <a:t>Managerial Queries- Kristi (cont.)</a:t>
            </a:r>
          </a:p>
        </p:txBody>
      </p:sp>
      <p:sp>
        <p:nvSpPr>
          <p:cNvPr id="9" name="TextBox 8">
            <a:extLst>
              <a:ext uri="{FF2B5EF4-FFF2-40B4-BE49-F238E27FC236}">
                <a16:creationId xmlns:a16="http://schemas.microsoft.com/office/drawing/2014/main" id="{646AB7EB-F9A6-7906-9D43-CDDA90E13B11}"/>
              </a:ext>
            </a:extLst>
          </p:cNvPr>
          <p:cNvSpPr txBox="1"/>
          <p:nvPr/>
        </p:nvSpPr>
        <p:spPr>
          <a:xfrm>
            <a:off x="467544" y="1148730"/>
            <a:ext cx="8397086" cy="553998"/>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Description: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Select name, education, person id, and birthdate and order them by education.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54C9F26-A921-D668-4C32-105471579886}"/>
              </a:ext>
            </a:extLst>
          </p:cNvPr>
          <p:cNvSpPr txBox="1"/>
          <p:nvPr/>
        </p:nvSpPr>
        <p:spPr>
          <a:xfrm>
            <a:off x="280189" y="3907808"/>
            <a:ext cx="8397086" cy="800219"/>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Description: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Select the first name, last name, gender, user id and user name and order them by their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1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F2C037-9364-5ABF-0E5A-DD5400EACBE6}"/>
              </a:ext>
            </a:extLst>
          </p:cNvPr>
          <p:cNvPicPr>
            <a:picLocks noChangeAspect="1"/>
          </p:cNvPicPr>
          <p:nvPr/>
        </p:nvPicPr>
        <p:blipFill>
          <a:blip r:embed="rId3"/>
          <a:stretch>
            <a:fillRect/>
          </a:stretch>
        </p:blipFill>
        <p:spPr>
          <a:xfrm>
            <a:off x="279370" y="1740458"/>
            <a:ext cx="4581525" cy="809625"/>
          </a:xfrm>
          <a:prstGeom prst="rect">
            <a:avLst/>
          </a:prstGeom>
        </p:spPr>
      </p:pic>
      <p:pic>
        <p:nvPicPr>
          <p:cNvPr id="6" name="Picture 5">
            <a:extLst>
              <a:ext uri="{FF2B5EF4-FFF2-40B4-BE49-F238E27FC236}">
                <a16:creationId xmlns:a16="http://schemas.microsoft.com/office/drawing/2014/main" id="{E0641A3C-463A-A182-618D-FD4E8204975E}"/>
              </a:ext>
            </a:extLst>
          </p:cNvPr>
          <p:cNvPicPr>
            <a:picLocks noChangeAspect="1"/>
          </p:cNvPicPr>
          <p:nvPr/>
        </p:nvPicPr>
        <p:blipFill>
          <a:blip r:embed="rId4"/>
          <a:stretch>
            <a:fillRect/>
          </a:stretch>
        </p:blipFill>
        <p:spPr>
          <a:xfrm>
            <a:off x="4935537" y="1455599"/>
            <a:ext cx="3990975" cy="2333625"/>
          </a:xfrm>
          <a:prstGeom prst="rect">
            <a:avLst/>
          </a:prstGeom>
        </p:spPr>
      </p:pic>
      <p:pic>
        <p:nvPicPr>
          <p:cNvPr id="8" name="Picture 7">
            <a:extLst>
              <a:ext uri="{FF2B5EF4-FFF2-40B4-BE49-F238E27FC236}">
                <a16:creationId xmlns:a16="http://schemas.microsoft.com/office/drawing/2014/main" id="{4BBBEC4A-8817-AF31-81ED-59B70087B0BB}"/>
              </a:ext>
            </a:extLst>
          </p:cNvPr>
          <p:cNvPicPr>
            <a:picLocks noChangeAspect="1"/>
          </p:cNvPicPr>
          <p:nvPr/>
        </p:nvPicPr>
        <p:blipFill>
          <a:blip r:embed="rId5"/>
          <a:stretch>
            <a:fillRect/>
          </a:stretch>
        </p:blipFill>
        <p:spPr>
          <a:xfrm>
            <a:off x="467544" y="4826611"/>
            <a:ext cx="4314825" cy="819150"/>
          </a:xfrm>
          <a:prstGeom prst="rect">
            <a:avLst/>
          </a:prstGeom>
        </p:spPr>
      </p:pic>
      <p:pic>
        <p:nvPicPr>
          <p:cNvPr id="11" name="Picture 10">
            <a:extLst>
              <a:ext uri="{FF2B5EF4-FFF2-40B4-BE49-F238E27FC236}">
                <a16:creationId xmlns:a16="http://schemas.microsoft.com/office/drawing/2014/main" id="{1C76D8E0-4FBB-0004-8E97-43296E8A95CC}"/>
              </a:ext>
            </a:extLst>
          </p:cNvPr>
          <p:cNvPicPr>
            <a:picLocks noChangeAspect="1"/>
          </p:cNvPicPr>
          <p:nvPr/>
        </p:nvPicPr>
        <p:blipFill>
          <a:blip r:embed="rId6"/>
          <a:stretch>
            <a:fillRect/>
          </a:stretch>
        </p:blipFill>
        <p:spPr>
          <a:xfrm>
            <a:off x="5220072" y="4488001"/>
            <a:ext cx="3276600" cy="1828800"/>
          </a:xfrm>
          <a:prstGeom prst="rect">
            <a:avLst/>
          </a:prstGeom>
        </p:spPr>
      </p:pic>
    </p:spTree>
    <p:extLst>
      <p:ext uri="{BB962C8B-B14F-4D97-AF65-F5344CB8AC3E}">
        <p14:creationId xmlns:p14="http://schemas.microsoft.com/office/powerpoint/2010/main" val="1967659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85EA-E92C-D96D-D2EB-42880170A309}"/>
              </a:ext>
            </a:extLst>
          </p:cNvPr>
          <p:cNvSpPr>
            <a:spLocks noGrp="1"/>
          </p:cNvSpPr>
          <p:nvPr>
            <p:ph type="title"/>
          </p:nvPr>
        </p:nvSpPr>
        <p:spPr>
          <a:xfrm>
            <a:off x="2411760" y="2902502"/>
            <a:ext cx="4104456" cy="508000"/>
          </a:xfrm>
        </p:spPr>
        <p:txBody>
          <a:bodyPr/>
          <a:lstStyle/>
          <a:p>
            <a:r>
              <a:rPr lang="en-US" sz="44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2084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r>
              <a:rPr lang="en-US" b="1" dirty="0">
                <a:effectLst/>
                <a:latin typeface="Times New Roman" panose="02020603050405020304" pitchFamily="18" charset="0"/>
                <a:ea typeface="Arial" panose="020B0604020202020204" pitchFamily="34" charset="0"/>
              </a:rPr>
              <a:t>PLANNING</a:t>
            </a:r>
            <a:endParaRPr lang="en-US" sz="4800" dirty="0"/>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475656" y="1340643"/>
            <a:ext cx="6769100" cy="5112693"/>
          </a:xfrm>
        </p:spPr>
        <p:txBody>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Research and Idea Consolidation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Kevin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Enest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latin typeface="Times New Roman" panose="02020603050405020304" pitchFamily="18" charset="0"/>
                <a:ea typeface="Calibri" panose="020F0502020204030204" pitchFamily="34" charset="0"/>
                <a:cs typeface="Times New Roman" panose="02020603050405020304" pitchFamily="18" charset="0"/>
              </a:rPr>
              <a:t>Database Requirements : </a:t>
            </a:r>
            <a:r>
              <a:rPr lang="en-US" sz="2000" dirty="0">
                <a:latin typeface="Times New Roman" panose="02020603050405020304" pitchFamily="18" charset="0"/>
                <a:ea typeface="Calibri" panose="020F0502020204030204" pitchFamily="34" charset="0"/>
                <a:cs typeface="Times New Roman" panose="02020603050405020304" pitchFamily="18" charset="0"/>
              </a:rPr>
              <a:t>Jon and Fabio</a:t>
            </a: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ERD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Kevin,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Enest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Kristi and Eugen</a:t>
            </a:r>
          </a:p>
          <a:p>
            <a:r>
              <a:rPr lang="en-US" sz="2000" b="1" dirty="0">
                <a:latin typeface="Times New Roman" panose="02020603050405020304" pitchFamily="18" charset="0"/>
                <a:ea typeface="Calibri" panose="020F0502020204030204" pitchFamily="34" charset="0"/>
                <a:cs typeface="Times New Roman" panose="02020603050405020304" pitchFamily="18" charset="0"/>
              </a:rPr>
              <a:t>Rationales for ERD design : </a:t>
            </a:r>
            <a:r>
              <a:rPr lang="en-US" sz="2000" dirty="0">
                <a:latin typeface="Times New Roman" panose="02020603050405020304" pitchFamily="18" charset="0"/>
                <a:ea typeface="Calibri" panose="020F0502020204030204" pitchFamily="34" charset="0"/>
                <a:cs typeface="Times New Roman" panose="02020603050405020304" pitchFamily="18" charset="0"/>
              </a:rPr>
              <a:t>Kevin</a:t>
            </a: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a:t>
            </a:r>
            <a:r>
              <a:rPr lang="en-US" sz="2000" b="1" dirty="0">
                <a:latin typeface="Times New Roman" panose="02020603050405020304" pitchFamily="18" charset="0"/>
                <a:ea typeface="Calibri" panose="020F0502020204030204" pitchFamily="34" charset="0"/>
                <a:cs typeface="Times New Roman" panose="02020603050405020304" pitchFamily="18" charset="0"/>
              </a:rPr>
              <a:t>elational Schema : </a:t>
            </a:r>
            <a:r>
              <a:rPr lang="en-US" sz="2000" dirty="0">
                <a:latin typeface="Times New Roman" panose="02020603050405020304" pitchFamily="18" charset="0"/>
                <a:ea typeface="Calibri" panose="020F0502020204030204" pitchFamily="34" charset="0"/>
                <a:cs typeface="Times New Roman" panose="02020603050405020304" pitchFamily="18" charset="0"/>
              </a:rPr>
              <a:t>Kristi and Eugen</a:t>
            </a: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Functional Dependencies and Normalization: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Jon</a:t>
            </a: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Creating tables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Kevin</a:t>
            </a:r>
          </a:p>
          <a:p>
            <a:r>
              <a:rPr lang="en-US" sz="2000" b="1" dirty="0">
                <a:latin typeface="Times New Roman" panose="02020603050405020304" pitchFamily="18" charset="0"/>
                <a:ea typeface="Calibri" panose="020F0502020204030204" pitchFamily="34" charset="0"/>
                <a:cs typeface="Times New Roman" panose="02020603050405020304" pitchFamily="18" charset="0"/>
              </a:rPr>
              <a:t>Populating tables : </a:t>
            </a:r>
            <a:r>
              <a:rPr lang="en-US" sz="2000" dirty="0">
                <a:latin typeface="Times New Roman" panose="02020603050405020304" pitchFamily="18" charset="0"/>
                <a:ea typeface="Calibri" panose="020F0502020204030204" pitchFamily="34" charset="0"/>
                <a:cs typeface="Times New Roman" panose="02020603050405020304" pitchFamily="18" charset="0"/>
              </a:rPr>
              <a:t>Fabio</a:t>
            </a:r>
          </a:p>
          <a:p>
            <a:r>
              <a:rPr lang="en-US" sz="2000" b="1" dirty="0">
                <a:latin typeface="Times New Roman" panose="02020603050405020304" pitchFamily="18" charset="0"/>
                <a:ea typeface="Calibri" panose="020F0502020204030204" pitchFamily="34" charset="0"/>
                <a:cs typeface="Times New Roman" panose="02020603050405020304" pitchFamily="18" charset="0"/>
              </a:rPr>
              <a:t>Views for derived attributes : </a:t>
            </a:r>
            <a:r>
              <a:rPr lang="en-US" sz="2000" dirty="0">
                <a:latin typeface="Times New Roman" panose="02020603050405020304" pitchFamily="18" charset="0"/>
                <a:ea typeface="Calibri" panose="020F0502020204030204" pitchFamily="34" charset="0"/>
                <a:cs typeface="Times New Roman" panose="02020603050405020304" pitchFamily="18" charset="0"/>
              </a:rPr>
              <a:t>Jon</a:t>
            </a:r>
          </a:p>
          <a:p>
            <a:r>
              <a:rPr lang="en-US" sz="2000" b="1" dirty="0">
                <a:latin typeface="Times New Roman" panose="02020603050405020304" pitchFamily="18" charset="0"/>
                <a:ea typeface="Calibri" panose="020F0502020204030204" pitchFamily="34" charset="0"/>
                <a:cs typeface="Times New Roman" panose="02020603050405020304" pitchFamily="18" charset="0"/>
              </a:rPr>
              <a:t>Managerial queries : </a:t>
            </a:r>
            <a:r>
              <a:rPr lang="en-US" sz="2000" dirty="0">
                <a:latin typeface="Times New Roman" panose="02020603050405020304" pitchFamily="18" charset="0"/>
                <a:ea typeface="Calibri" panose="020F0502020204030204" pitchFamily="34" charset="0"/>
                <a:cs typeface="Times New Roman" panose="02020603050405020304" pitchFamily="18" charset="0"/>
              </a:rPr>
              <a:t>All members</a:t>
            </a:r>
          </a:p>
          <a:p>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67410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r>
              <a:rPr lang="en-US" b="1" dirty="0">
                <a:effectLst/>
                <a:latin typeface="Times New Roman" panose="02020603050405020304" pitchFamily="18" charset="0"/>
                <a:ea typeface="Arial" panose="020B0604020202020204" pitchFamily="34" charset="0"/>
              </a:rPr>
              <a:t>RESEARCH AND IDEA </a:t>
            </a:r>
            <a:endParaRPr lang="en-US" sz="4800" dirty="0"/>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619672" y="1268760"/>
            <a:ext cx="6769100" cy="4464621"/>
          </a:xfrm>
        </p:spPr>
        <p:txBody>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Normalization is the process of structuring a relational database from one normal form up to another, with the purpose of reducing data redundancy and integrity.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advantage of a normalized database is that, the operations for insertions, deletion and modification will cause no anomaly behavior.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rPr>
              <a:t>It makes our database ACID(</a:t>
            </a:r>
            <a:r>
              <a:rPr lang="en-US" sz="2000" dirty="0">
                <a:solidFill>
                  <a:srgbClr val="202124"/>
                </a:solidFill>
                <a:latin typeface="Times New Roman" panose="02020603050405020304" pitchFamily="18" charset="0"/>
                <a:ea typeface="Calibri" panose="020F0502020204030204" pitchFamily="34" charset="0"/>
              </a:rPr>
              <a:t>A</a:t>
            </a:r>
            <a:r>
              <a:rPr lang="en-US" sz="2000" dirty="0">
                <a:solidFill>
                  <a:srgbClr val="202124"/>
                </a:solidFill>
                <a:effectLst/>
                <a:latin typeface="Times New Roman" panose="02020603050405020304" pitchFamily="18" charset="0"/>
                <a:ea typeface="Calibri" panose="020F0502020204030204" pitchFamily="34" charset="0"/>
              </a:rPr>
              <a:t>tomicity Consistency Isolation Durability</a:t>
            </a:r>
            <a:r>
              <a:rPr lang="en-US" sz="2000" dirty="0">
                <a:effectLst/>
                <a:latin typeface="Times New Roman" panose="02020603050405020304" pitchFamily="18" charset="0"/>
                <a:ea typeface="Calibri" panose="020F0502020204030204" pitchFamily="34" charset="0"/>
              </a:rPr>
              <a:t>) compliant.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rgbClr val="202124"/>
                </a:solidFill>
                <a:effectLst/>
                <a:latin typeface="Times New Roman" panose="02020603050405020304" pitchFamily="18" charset="0"/>
                <a:ea typeface="Calibri" panose="020F0502020204030204" pitchFamily="34" charset="0"/>
              </a:rPr>
              <a:t>Normalization guarantees validation of data no matter the scenarios, but puts a bigger pressure on the correct creation of queries using JOINS.</a:t>
            </a:r>
          </a:p>
          <a:p>
            <a:pPr marL="0" indent="0" algn="just">
              <a:buNone/>
            </a:pPr>
            <a:r>
              <a:rPr lang="en-US" sz="1800" dirty="0">
                <a:solidFill>
                  <a:srgbClr val="202124"/>
                </a:solidFill>
                <a:effectLst/>
                <a:latin typeface="Times New Roman" panose="02020603050405020304" pitchFamily="18" charset="0"/>
                <a:ea typeface="Calibri" panose="020F0502020204030204" pitchFamily="34"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p>
        </p:txBody>
      </p:sp>
      <p:sp>
        <p:nvSpPr>
          <p:cNvPr id="4" name="TextBox 3">
            <a:extLst>
              <a:ext uri="{FF2B5EF4-FFF2-40B4-BE49-F238E27FC236}">
                <a16:creationId xmlns:a16="http://schemas.microsoft.com/office/drawing/2014/main" id="{759E8059-1A44-CC32-81CB-69E1E48314FF}"/>
              </a:ext>
            </a:extLst>
          </p:cNvPr>
          <p:cNvSpPr txBox="1"/>
          <p:nvPr/>
        </p:nvSpPr>
        <p:spPr>
          <a:xfrm>
            <a:off x="1619672" y="912664"/>
            <a:ext cx="208101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Normalization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0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r>
              <a:rPr lang="en-US" b="1" dirty="0">
                <a:effectLst/>
                <a:latin typeface="Times New Roman" panose="02020603050405020304" pitchFamily="18" charset="0"/>
                <a:ea typeface="Arial" panose="020B0604020202020204" pitchFamily="34" charset="0"/>
              </a:rPr>
              <a:t>RESEARCH AND IDEA (cont.) </a:t>
            </a:r>
            <a:endParaRPr lang="en-US" sz="4800" dirty="0"/>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600088" y="1340643"/>
            <a:ext cx="6769100" cy="5112693"/>
          </a:xfrm>
        </p:spPr>
        <p:txBody>
          <a:bodyPr/>
          <a:lstStyle/>
          <a:p>
            <a:r>
              <a:rPr lang="en-US" sz="2000" dirty="0">
                <a:effectLst/>
                <a:latin typeface="Times New Roman" panose="02020603050405020304" pitchFamily="18" charset="0"/>
                <a:ea typeface="Calibri" panose="020F0502020204030204" pitchFamily="34" charset="0"/>
              </a:rPr>
              <a:t>Indices are used to find rows of a column quickly, without reading through the entire table.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Since, MySQL supports B+ Trees, that is what our team took advantage of for the implementation of our database. </a:t>
            </a:r>
          </a:p>
          <a:p>
            <a:endParaRPr lang="en-US" sz="2000" dirty="0">
              <a:latin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B Trees, is a generalized form of a binary tree, which differs from the fact that instead of a single entry, its node will point to an array of entries and have a reference to the child node of each entry. </a:t>
            </a:r>
          </a:p>
          <a:p>
            <a:endParaRPr lang="en-US" sz="2000" dirty="0">
              <a:latin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B+ Tree takes this even further by storing the data only on its leaf nodes, meaning that all values in non-leaf nodes is duplicated onto the leaves.</a:t>
            </a:r>
          </a:p>
        </p:txBody>
      </p:sp>
      <p:sp>
        <p:nvSpPr>
          <p:cNvPr id="4" name="TextBox 3">
            <a:extLst>
              <a:ext uri="{FF2B5EF4-FFF2-40B4-BE49-F238E27FC236}">
                <a16:creationId xmlns:a16="http://schemas.microsoft.com/office/drawing/2014/main" id="{759E8059-1A44-CC32-81CB-69E1E48314FF}"/>
              </a:ext>
            </a:extLst>
          </p:cNvPr>
          <p:cNvSpPr txBox="1"/>
          <p:nvPr/>
        </p:nvSpPr>
        <p:spPr>
          <a:xfrm>
            <a:off x="1619672" y="912664"/>
            <a:ext cx="134844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Indexing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11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1908175" y="1052513"/>
            <a:ext cx="7056438" cy="5473700"/>
          </a:xfrm>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way this data structure is designed gives the advantage of having a logarithmic time complexity for searching, insertions and deletions. </a:t>
            </a:r>
          </a:p>
          <a:p>
            <a:r>
              <a:rPr lang="en-US" sz="2000" dirty="0">
                <a:effectLst/>
                <a:latin typeface="Times New Roman" panose="02020603050405020304" pitchFamily="18" charset="0"/>
                <a:ea typeface="Calibri" panose="020F0502020204030204" pitchFamily="34" charset="0"/>
              </a:rPr>
              <a:t>This property of the B+ tree means that they can be implemented directly for indexing on a database albeit with a little modification.</a:t>
            </a:r>
          </a:p>
          <a:p>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 entry or payload will consist of a key and a value associated with that key, the value itself being a pointer or reference to the record of interest on our database.</a:t>
            </a:r>
            <a:endParaRPr lang="en-US" dirty="0">
              <a:latin typeface="Times New Roman" panose="02020603050405020304" pitchFamily="18" charset="0"/>
              <a:cs typeface="Times New Roman" panose="02020603050405020304" pitchFamily="18" charset="0"/>
            </a:endParaRPr>
          </a:p>
          <a:p>
            <a:endParaRPr lang="en-US" sz="3200" dirty="0">
              <a:solidFill>
                <a:schemeClr val="tx1"/>
              </a:solidFill>
            </a:endParaRPr>
          </a:p>
        </p:txBody>
      </p:sp>
      <p:sp>
        <p:nvSpPr>
          <p:cNvPr id="7" name="Rectangle 2">
            <a:extLst>
              <a:ext uri="{FF2B5EF4-FFF2-40B4-BE49-F238E27FC236}">
                <a16:creationId xmlns:a16="http://schemas.microsoft.com/office/drawing/2014/main" id="{C253ACAF-5637-9C98-A7BE-0088F41F9EAB}"/>
              </a:ext>
            </a:extLst>
          </p:cNvPr>
          <p:cNvSpPr>
            <a:spLocks noGrp="1" noChangeArrowheads="1"/>
          </p:cNvSpPr>
          <p:nvPr>
            <p:ph type="title"/>
          </p:nvPr>
        </p:nvSpPr>
        <p:spPr>
          <a:xfrm>
            <a:off x="1908175" y="188913"/>
            <a:ext cx="4248150" cy="649287"/>
          </a:xfrm>
        </p:spPr>
        <p:txBody>
          <a:bodyPr/>
          <a:lstStyle/>
          <a:p>
            <a:r>
              <a:rPr lang="en-US" sz="3200" dirty="0">
                <a:latin typeface="Times New Roman" panose="02020603050405020304" pitchFamily="18" charset="0"/>
                <a:ea typeface="Verdana" panose="020B0604030504040204" pitchFamily="34" charset="0"/>
                <a:cs typeface="Times New Roman" panose="02020603050405020304" pitchFamily="18" charset="0"/>
              </a:rPr>
              <a:t>INDEXING </a:t>
            </a:r>
            <a:endParaRPr lang="uk-UA" sz="32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E6C9C61-D9AE-3970-03CD-5EBEC8EC7D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7" y="4274608"/>
            <a:ext cx="5336540" cy="2202815"/>
          </a:xfrm>
          <a:prstGeom prst="rect">
            <a:avLst/>
          </a:prstGeom>
          <a:noFill/>
          <a:ln>
            <a:noFill/>
          </a:ln>
        </p:spPr>
      </p:pic>
      <p:pic>
        <p:nvPicPr>
          <p:cNvPr id="6" name="Picture 5">
            <a:extLst>
              <a:ext uri="{FF2B5EF4-FFF2-40B4-BE49-F238E27FC236}">
                <a16:creationId xmlns:a16="http://schemas.microsoft.com/office/drawing/2014/main" id="{385D43BF-D199-2F01-2DA1-7D89FAEA6D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208" y="4509120"/>
            <a:ext cx="1905266" cy="1733792"/>
          </a:xfrm>
          <a:prstGeom prst="rect">
            <a:avLst/>
          </a:prstGeom>
        </p:spPr>
      </p:pic>
      <p:sp>
        <p:nvSpPr>
          <p:cNvPr id="9" name="TextBox 8">
            <a:extLst>
              <a:ext uri="{FF2B5EF4-FFF2-40B4-BE49-F238E27FC236}">
                <a16:creationId xmlns:a16="http://schemas.microsoft.com/office/drawing/2014/main" id="{60620342-8106-19EC-5274-EDF9AD65026A}"/>
              </a:ext>
            </a:extLst>
          </p:cNvPr>
          <p:cNvSpPr txBox="1"/>
          <p:nvPr/>
        </p:nvSpPr>
        <p:spPr>
          <a:xfrm>
            <a:off x="6156325" y="6089023"/>
            <a:ext cx="230704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Implementation by MySQL</a:t>
            </a:r>
          </a:p>
        </p:txBody>
      </p:sp>
      <p:sp>
        <p:nvSpPr>
          <p:cNvPr id="12" name="TextBox 11">
            <a:extLst>
              <a:ext uri="{FF2B5EF4-FFF2-40B4-BE49-F238E27FC236}">
                <a16:creationId xmlns:a16="http://schemas.microsoft.com/office/drawing/2014/main" id="{7D1DA4D3-88F0-2643-DF42-6E84E74479EF}"/>
              </a:ext>
            </a:extLst>
          </p:cNvPr>
          <p:cNvSpPr txBox="1"/>
          <p:nvPr/>
        </p:nvSpPr>
        <p:spPr>
          <a:xfrm>
            <a:off x="1043608" y="6477423"/>
            <a:ext cx="337425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Visual representation of BTREE indexing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cs typeface="Times New Roman" panose="02020603050405020304" pitchFamily="18" charset="0"/>
              </a:rPr>
              <a:t>DATABASE REQUIREMENTS</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331640" y="912664"/>
            <a:ext cx="6769100" cy="5112693"/>
          </a:xfrm>
        </p:spPr>
        <p:txBody>
          <a:bodyPr/>
          <a:lstStyle/>
          <a:p>
            <a:pPr algn="just">
              <a:buFont typeface="Wingdings" panose="05000000000000000000" pitchFamily="2" charset="2"/>
              <a:buChar char="Ø"/>
            </a:pPr>
            <a:r>
              <a:rPr lang="en-US" sz="2000" b="1" dirty="0" err="1">
                <a:effectLst/>
                <a:latin typeface="Times New Roman" panose="02020603050405020304" pitchFamily="18" charset="0"/>
                <a:ea typeface="Calibri" panose="020F0502020204030204" pitchFamily="34" charset="0"/>
              </a:rPr>
              <a:t>CodeHero</a:t>
            </a:r>
            <a:r>
              <a:rPr lang="en-US" sz="2000" dirty="0">
                <a:effectLst/>
                <a:latin typeface="Times New Roman" panose="02020603050405020304" pitchFamily="18" charset="0"/>
                <a:ea typeface="Calibri" panose="020F0502020204030204" pitchFamily="34" charset="0"/>
              </a:rPr>
              <a:t> is a contester webpage where students, coders and other professionals have the opportunity to practice their coding skills, compete for contests and prepare for interviews. </a:t>
            </a:r>
          </a:p>
          <a:p>
            <a:pPr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 ER diagram of the database for </a:t>
            </a:r>
            <a:r>
              <a:rPr lang="en-US" sz="2000" dirty="0" err="1">
                <a:effectLst/>
                <a:latin typeface="Times New Roman" panose="02020603050405020304" pitchFamily="18" charset="0"/>
                <a:ea typeface="Calibri" panose="020F0502020204030204" pitchFamily="34" charset="0"/>
              </a:rPr>
              <a:t>CodeHero</a:t>
            </a:r>
            <a:r>
              <a:rPr lang="en-US" sz="2000" dirty="0">
                <a:effectLst/>
                <a:latin typeface="Times New Roman" panose="02020603050405020304" pitchFamily="18" charset="0"/>
                <a:ea typeface="Calibri" panose="020F0502020204030204" pitchFamily="34" charset="0"/>
              </a:rPr>
              <a:t> is based on the following requirements: </a:t>
            </a:r>
          </a:p>
          <a:p>
            <a:pPr algn="jus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CodeHero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Database will keep track of people, backgrounds, locations, users, memberships, contacts, questions, contests, categories, discussions, submissions, playgrounds, editors and environments. </a:t>
            </a: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each person,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CodeHero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will keep track of a unique person identifier, full name, date of birth and gender.</a:t>
            </a:r>
          </a:p>
          <a:p>
            <a:pPr marL="342900" marR="0" lvl="0" indent="-342900" algn="just">
              <a:lnSpc>
                <a:spcPct val="107000"/>
              </a:lnSpc>
              <a:spcBef>
                <a:spcPts val="0"/>
              </a:spcBef>
              <a:spcAft>
                <a:spcPts val="0"/>
              </a:spcAft>
              <a:buFont typeface="Symbol" panose="05050102010706020507" pitchFamily="18"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each contact,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CodeHero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will keep track of optional phone number, and optional social addresses.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2672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1F8A-4C3F-C199-8DF4-98B5560F5BEE}"/>
              </a:ext>
            </a:extLst>
          </p:cNvPr>
          <p:cNvSpPr>
            <a:spLocks noGrp="1"/>
          </p:cNvSpPr>
          <p:nvPr>
            <p:ph type="title"/>
          </p:nvPr>
        </p:nvSpPr>
        <p:spPr>
          <a:xfrm>
            <a:off x="1907704" y="404664"/>
            <a:ext cx="6769100" cy="508000"/>
          </a:xfrm>
        </p:spPr>
        <p:txBody>
          <a:bodyPr/>
          <a:lstStyle/>
          <a:p>
            <a:pPr marL="0" marR="0">
              <a:lnSpc>
                <a:spcPct val="115000"/>
              </a:lnSpc>
              <a:spcBef>
                <a:spcPts val="0"/>
              </a:spcBef>
              <a:spcAft>
                <a:spcPts val="0"/>
              </a:spcAft>
            </a:pPr>
            <a:r>
              <a:rPr lang="en-US" b="1" dirty="0">
                <a:effectLst/>
                <a:latin typeface="Times New Roman" panose="02020603050405020304" pitchFamily="18" charset="0"/>
                <a:ea typeface="Arial" panose="020B0604020202020204" pitchFamily="34" charset="0"/>
                <a:cs typeface="Times New Roman" panose="02020603050405020304" pitchFamily="18" charset="0"/>
              </a:rPr>
              <a:t>DATABASE REQUIREMENTS</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6FA54F-20D7-7C74-E980-F3C33DCFBF76}"/>
              </a:ext>
            </a:extLst>
          </p:cNvPr>
          <p:cNvSpPr>
            <a:spLocks noGrp="1"/>
          </p:cNvSpPr>
          <p:nvPr>
            <p:ph idx="1"/>
          </p:nvPr>
        </p:nvSpPr>
        <p:spPr>
          <a:xfrm>
            <a:off x="1331640" y="912664"/>
            <a:ext cx="6769100" cy="5112693"/>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user does not need to comment in a discussion, but may comment in many discussions many times. A discussion does not need to be commented by a user, but may be commented by many users.</a:t>
            </a: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discussion is discussed by exactly one question (identifying relationship). A question may be discussed by many discussions or by no discussion at all. </a:t>
            </a: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question does not need to be solved by a submission, but may be solved by many submissions. A submission can solve exactly one question. </a:t>
            </a: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category may include many or no question at all. A question must be included by at least one category.</a:t>
            </a:r>
          </a:p>
          <a:p>
            <a:pPr marL="342900" marR="0" lvl="0" indent="-342900" algn="just">
              <a:lnSpc>
                <a:spcPct val="107000"/>
              </a:lnSpc>
              <a:spcBef>
                <a:spcPts val="0"/>
              </a:spcBef>
              <a:spcAft>
                <a:spcPts val="800"/>
              </a:spcAft>
              <a:buFont typeface="Symbol" panose="05050102010706020507" pitchFamily="18"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user exists for exactly one person. A person exists for exactly one user.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51450143"/>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TotalTime>
  <Words>2447</Words>
  <Application>Microsoft Office PowerPoint</Application>
  <PresentationFormat>On-screen Show (4:3)</PresentationFormat>
  <Paragraphs>276</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Symbol</vt:lpstr>
      <vt:lpstr>Tahoma</vt:lpstr>
      <vt:lpstr>Times New Roman</vt:lpstr>
      <vt:lpstr>Wingdings</vt:lpstr>
      <vt:lpstr>template</vt:lpstr>
      <vt:lpstr>CodeHero</vt:lpstr>
      <vt:lpstr>OUTLINE</vt:lpstr>
      <vt:lpstr>OUTLINE (cont.)</vt:lpstr>
      <vt:lpstr>PLANNING</vt:lpstr>
      <vt:lpstr>RESEARCH AND IDEA </vt:lpstr>
      <vt:lpstr>RESEARCH AND IDEA (cont.) </vt:lpstr>
      <vt:lpstr>INDEXING </vt:lpstr>
      <vt:lpstr>DATABASE REQUIREMENTS</vt:lpstr>
      <vt:lpstr>DATABASE REQUIREMENTS</vt:lpstr>
      <vt:lpstr>PowerPoint Presentation</vt:lpstr>
      <vt:lpstr>DESIGN RATIONALES</vt:lpstr>
      <vt:lpstr>DESIGN RATIONALES</vt:lpstr>
      <vt:lpstr>DESIGN RATIONALES</vt:lpstr>
      <vt:lpstr>DESIGN RATIONALES</vt:lpstr>
      <vt:lpstr>PowerPoint Presentation</vt:lpstr>
      <vt:lpstr>FUNCTIONAL DEPENDENCIES </vt:lpstr>
      <vt:lpstr>FUNCTIONAL DEPENDENCIES (cont.)</vt:lpstr>
      <vt:lpstr>DATABASE DUMP</vt:lpstr>
      <vt:lpstr>Create statements examples</vt:lpstr>
      <vt:lpstr>DATABASE DUMP</vt:lpstr>
      <vt:lpstr>MANAGERIAL QUERIES -PLAN</vt:lpstr>
      <vt:lpstr>DATABASE DUMP</vt:lpstr>
      <vt:lpstr>PowerPoint Presentation</vt:lpstr>
      <vt:lpstr>Views for derived attributes</vt:lpstr>
      <vt:lpstr>PowerPoint Presentation</vt:lpstr>
      <vt:lpstr>Managerial Queries- Kevin</vt:lpstr>
      <vt:lpstr>Managerial Queries- Kevin (cont.)</vt:lpstr>
      <vt:lpstr>Managerial Queries- Eugen</vt:lpstr>
      <vt:lpstr>Managerial Queries- Eugen (cont.)</vt:lpstr>
      <vt:lpstr>Managerial Queries- Fabio</vt:lpstr>
      <vt:lpstr>Managerial Queries- Fabio (cont.)</vt:lpstr>
      <vt:lpstr>Managerial Queries- Enest</vt:lpstr>
      <vt:lpstr>Managerial Queries- Enest (cont.)</vt:lpstr>
      <vt:lpstr>Managerial Queries- Kristi </vt:lpstr>
      <vt:lpstr>Managerial Queries- Kristi (cont.)</vt:lpstr>
      <vt:lpstr>THANK YOU !</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kevin tenolli</cp:lastModifiedBy>
  <cp:revision>297</cp:revision>
  <dcterms:created xsi:type="dcterms:W3CDTF">2006-06-13T13:03:30Z</dcterms:created>
  <dcterms:modified xsi:type="dcterms:W3CDTF">2022-06-12T20:40:02Z</dcterms:modified>
</cp:coreProperties>
</file>