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10600030101010101"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24" autoAdjust="0"/>
  </p:normalViewPr>
  <p:slideViewPr>
    <p:cSldViewPr snapToGrid="0">
      <p:cViewPr>
        <p:scale>
          <a:sx n="105" d="100"/>
          <a:sy n="105" d="100"/>
        </p:scale>
        <p:origin x="390" y="3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everyone, today I am going to talk about bayesian Neural network. This is based on the paper: Weight uncertainty in neural network, from the google deep mind. </a:t>
            </a:r>
            <a:endParaRPr/>
          </a:p>
          <a:p>
            <a:pPr marL="0" lvl="0" indent="0" algn="l" rtl="0">
              <a:spcBef>
                <a:spcPts val="0"/>
              </a:spcBef>
              <a:spcAft>
                <a:spcPts val="0"/>
              </a:spcAft>
              <a:buNone/>
            </a:pPr>
            <a:r>
              <a:rPr lang="en"/>
              <a:t>I am new to this topic, so forgive me if the example is easy to you. </a:t>
            </a:r>
            <a:endParaRPr/>
          </a:p>
          <a:p>
            <a:pPr marL="0" lvl="0" indent="0" algn="l" rtl="0">
              <a:spcBef>
                <a:spcPts val="0"/>
              </a:spcBef>
              <a:spcAft>
                <a:spcPts val="0"/>
              </a:spcAft>
              <a:buNone/>
            </a:pPr>
            <a:endParaRPr/>
          </a:p>
          <a:p>
            <a:pPr marL="0" lvl="0" indent="0" algn="l" rtl="0">
              <a:spcBef>
                <a:spcPts val="0"/>
              </a:spcBef>
              <a:spcAft>
                <a:spcPts val="0"/>
              </a:spcAft>
              <a:buNone/>
            </a:pPr>
            <a:r>
              <a:rPr lang="en"/>
              <a:t>Hi, everyone, I am also talk about Bayesian Neural network, it’s bad luck when you find someone has the same topic with you. And more worse is that you find his talk more deep than you. So forgive me for some same content and some simple result as I also new to this topic.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f73d1651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f73d1651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c02a1fdc7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c02a1fdc7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this simple model. Let’s try a little complex one. </a:t>
            </a:r>
            <a:endParaRPr/>
          </a:p>
          <a:p>
            <a:pPr marL="0" lvl="0" indent="0" algn="l" rtl="0">
              <a:spcBef>
                <a:spcPts val="0"/>
              </a:spcBef>
              <a:spcAft>
                <a:spcPts val="0"/>
              </a:spcAft>
              <a:buNone/>
            </a:pPr>
            <a:r>
              <a:rPr lang="en"/>
              <a:t>    Path loss model is a signal transport model used in my project. Use the function, we simulate the Signal strength value called RSS value based on distance between location and trainmit node. </a:t>
            </a:r>
            <a:endParaRPr/>
          </a:p>
          <a:p>
            <a:pPr marL="0" lvl="0" indent="0" algn="l" rtl="0">
              <a:spcBef>
                <a:spcPts val="0"/>
              </a:spcBef>
              <a:spcAft>
                <a:spcPts val="0"/>
              </a:spcAft>
              <a:buNone/>
            </a:pPr>
            <a:r>
              <a:rPr lang="en"/>
              <a:t>   Then given a location, we want to estimate the signal value. </a:t>
            </a:r>
            <a:endParaRPr/>
          </a:p>
          <a:p>
            <a:pPr marL="0" lvl="0" indent="0" algn="l" rtl="0">
              <a:spcBef>
                <a:spcPts val="0"/>
              </a:spcBef>
              <a:spcAft>
                <a:spcPts val="0"/>
              </a:spcAft>
              <a:buNone/>
            </a:pPr>
            <a:r>
              <a:rPr lang="en"/>
              <a:t>   The left figure shown the training data filed. The right figure show the absolute value of predict error. Always the location close to the transmit node, has the biggest error prediction. </a:t>
            </a:r>
            <a:endParaRPr/>
          </a:p>
          <a:p>
            <a:pPr marL="0" lvl="0" indent="0" algn="l" rtl="0">
              <a:spcBef>
                <a:spcPts val="0"/>
              </a:spcBef>
              <a:spcAft>
                <a:spcPts val="0"/>
              </a:spcAft>
              <a:buNone/>
            </a:pPr>
            <a:r>
              <a:rPr lang="en"/>
              <a:t>Even though I know this is training error, I still confused why I can’t have a kind of perfect simulation as other area. If I create a big neural network, don’t care about overfitting, can I get a perfect simulation?</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bf73d1651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bf73d165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Anyway, let’s see the prediction using the bayesian neural network. The left shown one dimension of location with the signal. Because it’s difficult to show two dimension of confidence. </a:t>
            </a:r>
            <a:endParaRPr/>
          </a:p>
          <a:p>
            <a:pPr marL="0" lvl="0" indent="0" algn="l" rtl="0">
              <a:spcBef>
                <a:spcPts val="0"/>
              </a:spcBef>
              <a:spcAft>
                <a:spcPts val="0"/>
              </a:spcAft>
              <a:buNone/>
            </a:pPr>
            <a:r>
              <a:rPr lang="en"/>
              <a:t>To make it more clear, I calculate the variance for every location shown in right figure.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We can see in the edge, few data was trained. Thus the variance is a little big than middle area.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c02a1fdc7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c02a1fdc7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bf73d1651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bf73d165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bf73d16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bf73d16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is the the outline? </a:t>
            </a:r>
            <a:endParaRPr dirty="0"/>
          </a:p>
          <a:p>
            <a:pPr marL="0" lvl="0" indent="0" algn="l" rtl="0">
              <a:spcBef>
                <a:spcPts val="0"/>
              </a:spcBef>
              <a:spcAft>
                <a:spcPts val="0"/>
              </a:spcAft>
              <a:buNone/>
            </a:pPr>
            <a:r>
              <a:rPr lang="en" dirty="0"/>
              <a:t>First will give you a hint about what is bayesian neural network</a:t>
            </a:r>
            <a:endParaRPr dirty="0"/>
          </a:p>
          <a:p>
            <a:pPr marL="0" lvl="0" indent="0" algn="l" rtl="0">
              <a:spcBef>
                <a:spcPts val="0"/>
              </a:spcBef>
              <a:spcAft>
                <a:spcPts val="0"/>
              </a:spcAft>
              <a:buNone/>
            </a:pPr>
            <a:r>
              <a:rPr lang="en" dirty="0"/>
              <a:t>Second review the probabilistic model we have learned before</a:t>
            </a:r>
            <a:endParaRPr dirty="0"/>
          </a:p>
          <a:p>
            <a:pPr marL="0" lvl="0" indent="0" algn="l" rtl="0">
              <a:spcBef>
                <a:spcPts val="0"/>
              </a:spcBef>
              <a:spcAft>
                <a:spcPts val="0"/>
              </a:spcAft>
              <a:buNone/>
            </a:pPr>
            <a:r>
              <a:rPr lang="en" dirty="0"/>
              <a:t>Then, will talk about the variational inference.</a:t>
            </a:r>
            <a:endParaRPr dirty="0"/>
          </a:p>
          <a:p>
            <a:pPr marL="0" lvl="0" indent="0" algn="l" rtl="0">
              <a:spcBef>
                <a:spcPts val="0"/>
              </a:spcBef>
              <a:spcAft>
                <a:spcPts val="0"/>
              </a:spcAft>
              <a:buNone/>
            </a:pPr>
            <a:r>
              <a:rPr lang="en" dirty="0"/>
              <a:t>Network training, re-parameterization trick will talk and back propagation.</a:t>
            </a:r>
            <a:endParaRPr dirty="0"/>
          </a:p>
          <a:p>
            <a:pPr marL="0" lvl="0" indent="0" algn="l" rtl="0">
              <a:spcBef>
                <a:spcPts val="0"/>
              </a:spcBef>
              <a:spcAft>
                <a:spcPts val="0"/>
              </a:spcAft>
              <a:buNone/>
            </a:pPr>
            <a:r>
              <a:rPr lang="en" dirty="0"/>
              <a:t>Last, we will see the implementation example.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bf73d165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bf73d16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Bayesian Neural network. Just as this figure show, the left is standard neural network. </a:t>
            </a:r>
            <a:endParaRPr/>
          </a:p>
          <a:p>
            <a:pPr marL="0" lvl="0" indent="0" algn="l" rtl="0">
              <a:spcBef>
                <a:spcPts val="0"/>
              </a:spcBef>
              <a:spcAft>
                <a:spcPts val="0"/>
              </a:spcAft>
              <a:buNone/>
            </a:pPr>
            <a:r>
              <a:rPr lang="en"/>
              <a:t>We will learning the weight, the value return to us is a fixed number. Instead, the bayesian neural network will give us the distribution of the weight. </a:t>
            </a:r>
            <a:endParaRPr/>
          </a:p>
          <a:p>
            <a:pPr marL="0" lvl="0" indent="0" algn="l" rtl="0">
              <a:spcBef>
                <a:spcPts val="0"/>
              </a:spcBef>
              <a:spcAft>
                <a:spcPts val="0"/>
              </a:spcAft>
              <a:buNone/>
            </a:pPr>
            <a:r>
              <a:rPr lang="en"/>
              <a:t>And then the distribution can be used to estimate the distribution of prediction.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bf73d165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bf73d165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first review the probabilistic model we have learned. What is the difference between MLE MAP and bayesian inference: the most different is MLE and MAP are point estimator, only return a fixed weight. </a:t>
            </a:r>
            <a:endParaRPr/>
          </a:p>
          <a:p>
            <a:pPr marL="0" lvl="0" indent="0" algn="l" rtl="0">
              <a:spcBef>
                <a:spcPts val="0"/>
              </a:spcBef>
              <a:spcAft>
                <a:spcPts val="0"/>
              </a:spcAft>
              <a:buNone/>
            </a:pPr>
            <a:endParaRPr/>
          </a:p>
          <a:p>
            <a:pPr marL="0" lvl="0" indent="0" algn="l" rtl="0">
              <a:spcBef>
                <a:spcPts val="0"/>
              </a:spcBef>
              <a:spcAft>
                <a:spcPts val="0"/>
              </a:spcAft>
              <a:buNone/>
            </a:pPr>
            <a:r>
              <a:rPr lang="en"/>
              <a:t>For MLE, given a training dataset D, construct the likelihood function, maximize the likelihood function give the maximum likelihood estimate of w. </a:t>
            </a:r>
            <a:endParaRPr/>
          </a:p>
          <a:p>
            <a:pPr marL="0" lvl="0" indent="0" algn="l" rtl="0">
              <a:spcBef>
                <a:spcPts val="0"/>
              </a:spcBef>
              <a:spcAft>
                <a:spcPts val="0"/>
              </a:spcAft>
              <a:buNone/>
            </a:pPr>
            <a:endParaRPr/>
          </a:p>
          <a:p>
            <a:pPr marL="0" lvl="0" indent="0" algn="l" rtl="0">
              <a:spcBef>
                <a:spcPts val="0"/>
              </a:spcBef>
              <a:spcAft>
                <a:spcPts val="0"/>
              </a:spcAft>
              <a:buNone/>
            </a:pPr>
            <a:r>
              <a:rPr lang="en"/>
              <a:t>For MAP, multiple the likelihood with prior distribution P(w), By bayesian theory, which is proportional to the posterior distribution. Maximize the P(D|w) P(w) will get the maximum posterior estimate of w. </a:t>
            </a:r>
            <a:r>
              <a:rPr lang="en">
                <a:solidFill>
                  <a:srgbClr val="404040"/>
                </a:solidFill>
                <a:highlight>
                  <a:srgbClr val="FFFFFF"/>
                </a:highlight>
              </a:rPr>
              <a:t>Computing the MAP estimate has a regularizing effect and can</a:t>
            </a:r>
            <a:r>
              <a:rPr lang="en" b="1">
                <a:solidFill>
                  <a:srgbClr val="404040"/>
                </a:solidFill>
                <a:highlight>
                  <a:srgbClr val="FFFFFF"/>
                </a:highlight>
              </a:rPr>
              <a:t> prevent overfitting.</a:t>
            </a:r>
            <a:endParaRPr b="1">
              <a:solidFill>
                <a:srgbClr val="404040"/>
              </a:solidFill>
              <a:highlight>
                <a:srgbClr val="FFFFFF"/>
              </a:highlight>
            </a:endParaRPr>
          </a:p>
          <a:p>
            <a:pPr marL="0" lvl="0" indent="0" algn="l" rtl="0">
              <a:spcBef>
                <a:spcPts val="0"/>
              </a:spcBef>
              <a:spcAft>
                <a:spcPts val="0"/>
              </a:spcAft>
              <a:buNone/>
            </a:pPr>
            <a:endParaRPr b="1">
              <a:solidFill>
                <a:srgbClr val="404040"/>
              </a:solidFill>
              <a:highlight>
                <a:srgbClr val="FFFFFF"/>
              </a:highlight>
            </a:endParaRPr>
          </a:p>
          <a:p>
            <a:pPr marL="0" lvl="0" indent="0" algn="l" rtl="0">
              <a:spcBef>
                <a:spcPts val="0"/>
              </a:spcBef>
              <a:spcAft>
                <a:spcPts val="0"/>
              </a:spcAft>
              <a:buNone/>
            </a:pPr>
            <a:r>
              <a:rPr lang="en">
                <a:solidFill>
                  <a:srgbClr val="404040"/>
                </a:solidFill>
                <a:highlight>
                  <a:srgbClr val="FFFFFF"/>
                </a:highlight>
              </a:rPr>
              <a:t>Both MLE and MAP is point estimate of parameters, if we get a full posterior distribution over parameters, the we can make a prediction that take weight uncertainty into account. </a:t>
            </a:r>
            <a:endParaRPr>
              <a:solidFill>
                <a:srgbClr val="404040"/>
              </a:solidFill>
              <a:highlight>
                <a:srgbClr val="FFFFFF"/>
              </a:highlight>
            </a:endParaRPr>
          </a:p>
          <a:p>
            <a:pPr marL="0" lvl="0" indent="0" algn="l" rtl="0">
              <a:spcBef>
                <a:spcPts val="0"/>
              </a:spcBef>
              <a:spcAft>
                <a:spcPts val="0"/>
              </a:spcAft>
              <a:buNone/>
            </a:pPr>
            <a:endParaRPr>
              <a:solidFill>
                <a:srgbClr val="404040"/>
              </a:solidFill>
              <a:highlight>
                <a:srgbClr val="FFFFFF"/>
              </a:highlight>
            </a:endParaRPr>
          </a:p>
          <a:p>
            <a:pPr marL="0" lvl="0" indent="0" algn="l" rtl="0">
              <a:spcBef>
                <a:spcPts val="0"/>
              </a:spcBef>
              <a:spcAft>
                <a:spcPts val="0"/>
              </a:spcAft>
              <a:buNone/>
            </a:pPr>
            <a:endParaRPr>
              <a:solidFill>
                <a:srgbClr val="404040"/>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bf73d165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bf73d165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shown as this formula. Unfortunately, an analytical solution for t</a:t>
            </a:r>
            <a:r>
              <a:rPr lang="en">
                <a:solidFill>
                  <a:srgbClr val="404040"/>
                </a:solidFill>
                <a:highlight>
                  <a:srgbClr val="FFFFFF"/>
                </a:highlight>
              </a:rPr>
              <a:t>he posterior p(w|D) p(w|D) in neural networks is untractable</a:t>
            </a:r>
            <a:endParaRPr>
              <a:solidFill>
                <a:srgbClr val="404040"/>
              </a:solidFill>
              <a:highlight>
                <a:srgbClr val="FFFFFF"/>
              </a:highlight>
            </a:endParaRPr>
          </a:p>
          <a:p>
            <a:pPr marL="0" lvl="0" indent="0" algn="l" rtl="0">
              <a:spcBef>
                <a:spcPts val="0"/>
              </a:spcBef>
              <a:spcAft>
                <a:spcPts val="0"/>
              </a:spcAft>
              <a:buNone/>
            </a:pPr>
            <a:r>
              <a:rPr lang="en">
                <a:solidFill>
                  <a:srgbClr val="404040"/>
                </a:solidFill>
                <a:highlight>
                  <a:srgbClr val="FFFFFF"/>
                </a:highlight>
              </a:rPr>
              <a:t>This maybe due to the large dimension of the latent parameters or the complex form of the posterior distribution. </a:t>
            </a:r>
            <a:endParaRPr>
              <a:solidFill>
                <a:srgbClr val="404040"/>
              </a:solidFill>
              <a:highlight>
                <a:srgbClr val="FFFFFF"/>
              </a:highlight>
            </a:endParaRPr>
          </a:p>
          <a:p>
            <a:pPr marL="0" lvl="0" indent="0" algn="l" rtl="0">
              <a:spcBef>
                <a:spcPts val="0"/>
              </a:spcBef>
              <a:spcAft>
                <a:spcPts val="0"/>
              </a:spcAft>
              <a:buNone/>
            </a:pPr>
            <a:endParaRPr>
              <a:solidFill>
                <a:srgbClr val="404040"/>
              </a:solidFill>
              <a:highlight>
                <a:srgbClr val="FFFFFF"/>
              </a:highlight>
            </a:endParaRPr>
          </a:p>
          <a:p>
            <a:pPr marL="0" lvl="0" indent="0" algn="l" rtl="0">
              <a:spcBef>
                <a:spcPts val="0"/>
              </a:spcBef>
              <a:spcAft>
                <a:spcPts val="0"/>
              </a:spcAft>
              <a:buNone/>
            </a:pPr>
            <a:r>
              <a:rPr lang="en">
                <a:solidFill>
                  <a:srgbClr val="404040"/>
                </a:solidFill>
                <a:highlight>
                  <a:srgbClr val="FFFFFF"/>
                </a:highlight>
              </a:rPr>
              <a:t>Thus, we therefore use a weight distribution q(w) to approximate the true weight distribution. This can be done by minimizing the  KL divergence of q(w) and p(w|D).  This method is called variation inference. </a:t>
            </a:r>
            <a:endParaRPr>
              <a:solidFill>
                <a:srgbClr val="404040"/>
              </a:solidFill>
              <a:highlight>
                <a:srgbClr val="FFFFFF"/>
              </a:highlight>
            </a:endParaRPr>
          </a:p>
          <a:p>
            <a:pPr marL="0" lvl="0" indent="0" algn="l" rtl="0">
              <a:spcBef>
                <a:spcPts val="0"/>
              </a:spcBef>
              <a:spcAft>
                <a:spcPts val="0"/>
              </a:spcAft>
              <a:buNone/>
            </a:pPr>
            <a:r>
              <a:rPr lang="en">
                <a:solidFill>
                  <a:srgbClr val="404040"/>
                </a:solidFill>
                <a:highlight>
                  <a:srgbClr val="FFFFFF"/>
                </a:highlight>
              </a:rPr>
              <a:t>And then derive as follow. This become a cost function, the to minimize it, we can get the weight. </a:t>
            </a:r>
            <a:endParaRPr>
              <a:solidFill>
                <a:srgbClr val="404040"/>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f73d165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f73d165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cost function then can be wrote in this form, The first term is KL divergence of q(w) and p(w), called complixeity cost, the second term is likelihood. </a:t>
            </a:r>
            <a:endParaRPr/>
          </a:p>
          <a:p>
            <a:pPr marL="0" lvl="0" indent="0" algn="l" rtl="0">
              <a:spcBef>
                <a:spcPts val="0"/>
              </a:spcBef>
              <a:spcAft>
                <a:spcPts val="0"/>
              </a:spcAft>
              <a:buNone/>
            </a:pPr>
            <a:r>
              <a:rPr lang="en"/>
              <a:t>By rearrange the KL term, we can get the formula. The three terms are all the expectation of q(w).</a:t>
            </a:r>
            <a:endParaRPr/>
          </a:p>
          <a:p>
            <a:pPr marL="0" lvl="0" indent="0" algn="l" rtl="0">
              <a:spcBef>
                <a:spcPts val="0"/>
              </a:spcBef>
              <a:spcAft>
                <a:spcPts val="0"/>
              </a:spcAft>
              <a:buNone/>
            </a:pPr>
            <a:r>
              <a:rPr lang="en"/>
              <a:t>That means we can draw samples from the q(w) to approximate the cost function as this form.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bf73d1651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bf73d165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have the cost function, we need to train. </a:t>
            </a:r>
            <a:endParaRPr/>
          </a:p>
          <a:p>
            <a:pPr marL="0" lvl="0" indent="0" algn="l" rtl="0">
              <a:spcBef>
                <a:spcPts val="0"/>
              </a:spcBef>
              <a:spcAft>
                <a:spcPts val="0"/>
              </a:spcAft>
              <a:buNone/>
            </a:pPr>
            <a:r>
              <a:rPr lang="en"/>
              <a:t>It has two step. Forward-pass. We will draw sample from the variational posterior distribution. </a:t>
            </a:r>
            <a:endParaRPr/>
          </a:p>
          <a:p>
            <a:pPr marL="0" lvl="0" indent="0" algn="l" rtl="0">
              <a:spcBef>
                <a:spcPts val="0"/>
              </a:spcBef>
              <a:spcAft>
                <a:spcPts val="0"/>
              </a:spcAft>
              <a:buNone/>
            </a:pPr>
            <a:r>
              <a:rPr lang="en"/>
              <a:t>And backward-pass, the gradient of parameter need to be calculate. Here we assume the weight has a gaussian distribution (u, sigma). </a:t>
            </a:r>
            <a:endParaRPr/>
          </a:p>
          <a:p>
            <a:pPr marL="0" lvl="0" indent="0" algn="l" rtl="0">
              <a:spcBef>
                <a:spcPts val="0"/>
              </a:spcBef>
              <a:spcAft>
                <a:spcPts val="0"/>
              </a:spcAft>
              <a:buNone/>
            </a:pPr>
            <a:r>
              <a:rPr lang="en"/>
              <a:t>But, we need a trick call re-parameterization trick for backpropagation to work. </a:t>
            </a:r>
            <a:endParaRPr/>
          </a:p>
          <a:p>
            <a:pPr marL="0" lvl="0" indent="0" algn="l" rtl="0">
              <a:spcBef>
                <a:spcPts val="0"/>
              </a:spcBef>
              <a:spcAft>
                <a:spcPts val="0"/>
              </a:spcAft>
              <a:buNone/>
            </a:pPr>
            <a:r>
              <a:rPr lang="en"/>
              <a:t>Gradient can’t derive under random parameter, it must be deterministic. As the figure shown, we transform the random node into deterministic by add a new parameter \epsilon, where epsilon is normal distribution. Here, we will take the gradient of sigma, which will we introduce a new paramter rho to ensure the the sigma is big than 0. </a:t>
            </a:r>
            <a:endParaRPr/>
          </a:p>
          <a:p>
            <a:pPr marL="0" lvl="0" indent="0" algn="l" rtl="0">
              <a:spcBef>
                <a:spcPts val="0"/>
              </a:spcBef>
              <a:spcAft>
                <a:spcPts val="0"/>
              </a:spcAft>
              <a:buNone/>
            </a:pPr>
            <a:r>
              <a:rPr lang="en"/>
              <a:t>Then the weight can be shown as the formula: w = u+log(1+exp(p)) times the epsilon.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bf73d165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bf73d165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back progagation, as this formula shown, q(epsilon)depsilon = q(w)dw</a:t>
            </a:r>
            <a:endParaRPr/>
          </a:p>
          <a:p>
            <a:pPr marL="0" lvl="0" indent="0" algn="l" rtl="0">
              <a:spcBef>
                <a:spcPts val="0"/>
              </a:spcBef>
              <a:spcAft>
                <a:spcPts val="0"/>
              </a:spcAft>
              <a:buNone/>
            </a:pPr>
            <a:r>
              <a:rPr lang="en"/>
              <a:t>Take the gradient will equal to expectation of q(epsilon) times derivative or w times w over theta, + costfunction over theta.</a:t>
            </a:r>
            <a:endParaRPr/>
          </a:p>
          <a:p>
            <a:pPr marL="0" lvl="0" indent="0" algn="l" rtl="0">
              <a:spcBef>
                <a:spcPts val="0"/>
              </a:spcBef>
              <a:spcAft>
                <a:spcPts val="0"/>
              </a:spcAft>
              <a:buNone/>
            </a:pPr>
            <a:r>
              <a:rPr lang="en"/>
              <a:t>This is the proof.</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bf73d1651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bf73d165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this is step by step implemetation:</a:t>
            </a:r>
            <a:endParaRPr/>
          </a:p>
          <a:p>
            <a:pPr marL="0" lvl="0" indent="0" algn="l" rtl="0">
              <a:spcBef>
                <a:spcPts val="0"/>
              </a:spcBef>
              <a:spcAft>
                <a:spcPts val="0"/>
              </a:spcAft>
              <a:buNone/>
            </a:pPr>
            <a:r>
              <a:rPr lang="en"/>
              <a:t>1,draw sample form </a:t>
            </a:r>
            <a:endParaRPr/>
          </a:p>
          <a:p>
            <a:pPr marL="0" lvl="0" indent="0" algn="l" rtl="0">
              <a:spcBef>
                <a:spcPts val="0"/>
              </a:spcBef>
              <a:spcAft>
                <a:spcPts val="0"/>
              </a:spcAft>
              <a:buNone/>
            </a:pPr>
            <a:r>
              <a:rPr lang="en"/>
              <a:t>2, let w = </a:t>
            </a:r>
            <a:endParaRPr/>
          </a:p>
          <a:p>
            <a:pPr marL="0" lvl="0" indent="0" algn="l" rtl="0">
              <a:spcBef>
                <a:spcPts val="0"/>
              </a:spcBef>
              <a:spcAft>
                <a:spcPts val="0"/>
              </a:spcAft>
              <a:buNone/>
            </a:pPr>
            <a:r>
              <a:rPr lang="en"/>
              <a:t>3, Then we have the theta,</a:t>
            </a:r>
            <a:endParaRPr/>
          </a:p>
          <a:p>
            <a:pPr marL="0" lvl="0" indent="0" algn="l" rtl="0">
              <a:spcBef>
                <a:spcPts val="0"/>
              </a:spcBef>
              <a:spcAft>
                <a:spcPts val="0"/>
              </a:spcAft>
              <a:buNone/>
            </a:pPr>
            <a:r>
              <a:rPr lang="en"/>
              <a:t>4, this is the loss function</a:t>
            </a:r>
            <a:endParaRPr/>
          </a:p>
          <a:p>
            <a:pPr marL="0" lvl="0" indent="0" algn="l" rtl="0">
              <a:spcBef>
                <a:spcPts val="0"/>
              </a:spcBef>
              <a:spcAft>
                <a:spcPts val="0"/>
              </a:spcAft>
              <a:buNone/>
            </a:pPr>
            <a:r>
              <a:rPr lang="en"/>
              <a:t>5, calculate the gradient with repect to the mean,</a:t>
            </a:r>
            <a:endParaRPr/>
          </a:p>
          <a:p>
            <a:pPr marL="0" lvl="0" indent="0" algn="l" rtl="0">
              <a:spcBef>
                <a:spcPts val="0"/>
              </a:spcBef>
              <a:spcAft>
                <a:spcPts val="0"/>
              </a:spcAft>
              <a:buNone/>
            </a:pPr>
            <a:r>
              <a:rPr lang="en"/>
              <a:t>6, calculate the gradient with respect to the stanard deviation parameter rho</a:t>
            </a:r>
            <a:endParaRPr/>
          </a:p>
          <a:p>
            <a:pPr marL="0" lvl="0" indent="0" algn="l" rtl="0">
              <a:spcBef>
                <a:spcPts val="0"/>
              </a:spcBef>
              <a:spcAft>
                <a:spcPts val="0"/>
              </a:spcAft>
              <a:buNone/>
            </a:pPr>
            <a:r>
              <a:rPr lang="en"/>
              <a:t>7, then update the weight.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nitarshan/bayes-by-backprop/blob/master/Weight%20Uncertainty%20in%20Neural%20Networks.ipynb" TargetMode="External"/><Relationship Id="rId3" Type="http://schemas.openxmlformats.org/officeDocument/2006/relationships/hyperlink" Target="https://github.com/cpark321/uncertainty-deep-learning" TargetMode="External"/><Relationship Id="rId7" Type="http://schemas.openxmlformats.org/officeDocument/2006/relationships/hyperlink" Target="https://github.com/JavierAntoran/Bayesian-Neural-Network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github.com/krasserm/bayesian-machine-learning" TargetMode="External"/><Relationship Id="rId5" Type="http://schemas.openxmlformats.org/officeDocument/2006/relationships/hyperlink" Target="http://krasserm.github.io/2019/03/14/bayesian-neural-networks/" TargetMode="External"/><Relationship Id="rId10" Type="http://schemas.openxmlformats.org/officeDocument/2006/relationships/hyperlink" Target="https://github.com/anassinator/bnn" TargetMode="External"/><Relationship Id="rId4" Type="http://schemas.openxmlformats.org/officeDocument/2006/relationships/hyperlink" Target="https://joshfeldman.net/ml/2018/12/17/WeightUncertainty.html" TargetMode="External"/><Relationship Id="rId9" Type="http://schemas.openxmlformats.org/officeDocument/2006/relationships/hyperlink" Target="https://paperswithcode.com/paper/weight-uncertainty-in-neural-network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Bayesian Neural network</a:t>
            </a:r>
            <a:endParaRPr/>
          </a:p>
        </p:txBody>
      </p:sp>
      <p:sp>
        <p:nvSpPr>
          <p:cNvPr id="55" name="Google Shape;55;p13"/>
          <p:cNvSpPr txBox="1">
            <a:spLocks noGrp="1"/>
          </p:cNvSpPr>
          <p:nvPr>
            <p:ph type="subTitle" idx="1"/>
          </p:nvPr>
        </p:nvSpPr>
        <p:spPr>
          <a:xfrm>
            <a:off x="243500" y="36786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222222"/>
                </a:solidFill>
                <a:highlight>
                  <a:srgbClr val="FFFFFF"/>
                </a:highlight>
              </a:rPr>
              <a:t>Blundell, Charles, et al. "Weight uncertainty in neural networks." </a:t>
            </a:r>
            <a:r>
              <a:rPr lang="en" sz="1200" i="1">
                <a:solidFill>
                  <a:srgbClr val="222222"/>
                </a:solidFill>
                <a:highlight>
                  <a:srgbClr val="FFFFFF"/>
                </a:highlight>
              </a:rPr>
              <a:t>arXiv preprint arXiv:1505.05424</a:t>
            </a:r>
            <a:r>
              <a:rPr lang="en" sz="1200">
                <a:solidFill>
                  <a:srgbClr val="222222"/>
                </a:solidFill>
                <a:highlight>
                  <a:srgbClr val="FFFFFF"/>
                </a:highlight>
              </a:rPr>
              <a:t> (2015).</a:t>
            </a:r>
            <a:endParaRPr sz="1200"/>
          </a:p>
        </p:txBody>
      </p:sp>
      <p:sp>
        <p:nvSpPr>
          <p:cNvPr id="56" name="Google Shape;56;p13"/>
          <p:cNvSpPr txBox="1"/>
          <p:nvPr/>
        </p:nvSpPr>
        <p:spPr>
          <a:xfrm>
            <a:off x="3724625" y="2841600"/>
            <a:ext cx="25104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Peng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a:t>
            </a:r>
            <a:endParaRPr/>
          </a:p>
        </p:txBody>
      </p:sp>
      <p:pic>
        <p:nvPicPr>
          <p:cNvPr id="131" name="Google Shape;131;p22"/>
          <p:cNvPicPr preferRelativeResize="0"/>
          <p:nvPr/>
        </p:nvPicPr>
        <p:blipFill>
          <a:blip r:embed="rId3">
            <a:alphaModFix/>
          </a:blip>
          <a:stretch>
            <a:fillRect/>
          </a:stretch>
        </p:blipFill>
        <p:spPr>
          <a:xfrm>
            <a:off x="3755250" y="1277925"/>
            <a:ext cx="5077050" cy="3542626"/>
          </a:xfrm>
          <a:prstGeom prst="rect">
            <a:avLst/>
          </a:prstGeom>
          <a:noFill/>
          <a:ln>
            <a:noFill/>
          </a:ln>
        </p:spPr>
      </p:pic>
      <p:pic>
        <p:nvPicPr>
          <p:cNvPr id="132" name="Google Shape;132;p22"/>
          <p:cNvPicPr preferRelativeResize="0"/>
          <p:nvPr/>
        </p:nvPicPr>
        <p:blipFill>
          <a:blip r:embed="rId4">
            <a:alphaModFix/>
          </a:blip>
          <a:stretch>
            <a:fillRect/>
          </a:stretch>
        </p:blipFill>
        <p:spPr>
          <a:xfrm>
            <a:off x="550225" y="1913450"/>
            <a:ext cx="2929275" cy="41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 Loss model</a:t>
            </a:r>
            <a:endParaRPr/>
          </a:p>
        </p:txBody>
      </p:sp>
      <p:pic>
        <p:nvPicPr>
          <p:cNvPr id="138" name="Google Shape;138;p23"/>
          <p:cNvPicPr preferRelativeResize="0"/>
          <p:nvPr/>
        </p:nvPicPr>
        <p:blipFill>
          <a:blip r:embed="rId3">
            <a:alphaModFix/>
          </a:blip>
          <a:stretch>
            <a:fillRect/>
          </a:stretch>
        </p:blipFill>
        <p:spPr>
          <a:xfrm>
            <a:off x="4717825" y="1687724"/>
            <a:ext cx="3963724" cy="3010751"/>
          </a:xfrm>
          <a:prstGeom prst="rect">
            <a:avLst/>
          </a:prstGeom>
          <a:noFill/>
          <a:ln>
            <a:noFill/>
          </a:ln>
        </p:spPr>
      </p:pic>
      <p:pic>
        <p:nvPicPr>
          <p:cNvPr id="139" name="Google Shape;139;p23"/>
          <p:cNvPicPr preferRelativeResize="0"/>
          <p:nvPr/>
        </p:nvPicPr>
        <p:blipFill>
          <a:blip r:embed="rId4">
            <a:alphaModFix/>
          </a:blip>
          <a:stretch>
            <a:fillRect/>
          </a:stretch>
        </p:blipFill>
        <p:spPr>
          <a:xfrm>
            <a:off x="1319000" y="1173225"/>
            <a:ext cx="5346350" cy="716700"/>
          </a:xfrm>
          <a:prstGeom prst="rect">
            <a:avLst/>
          </a:prstGeom>
          <a:noFill/>
          <a:ln>
            <a:noFill/>
          </a:ln>
        </p:spPr>
      </p:pic>
      <p:pic>
        <p:nvPicPr>
          <p:cNvPr id="140" name="Google Shape;140;p23"/>
          <p:cNvPicPr preferRelativeResize="0"/>
          <p:nvPr/>
        </p:nvPicPr>
        <p:blipFill>
          <a:blip r:embed="rId5">
            <a:alphaModFix/>
          </a:blip>
          <a:stretch>
            <a:fillRect/>
          </a:stretch>
        </p:blipFill>
        <p:spPr>
          <a:xfrm>
            <a:off x="5854890" y="4698475"/>
            <a:ext cx="1464859" cy="228367"/>
          </a:xfrm>
          <a:prstGeom prst="rect">
            <a:avLst/>
          </a:prstGeom>
          <a:noFill/>
          <a:ln>
            <a:noFill/>
          </a:ln>
        </p:spPr>
      </p:pic>
      <p:pic>
        <p:nvPicPr>
          <p:cNvPr id="141" name="Google Shape;141;p23"/>
          <p:cNvPicPr preferRelativeResize="0"/>
          <p:nvPr/>
        </p:nvPicPr>
        <p:blipFill>
          <a:blip r:embed="rId6">
            <a:alphaModFix/>
          </a:blip>
          <a:stretch>
            <a:fillRect/>
          </a:stretch>
        </p:blipFill>
        <p:spPr>
          <a:xfrm>
            <a:off x="417650" y="1911951"/>
            <a:ext cx="2907456" cy="283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Implementation</a:t>
            </a:r>
            <a:endParaRPr/>
          </a:p>
        </p:txBody>
      </p:sp>
      <p:pic>
        <p:nvPicPr>
          <p:cNvPr id="147" name="Google Shape;147;p24"/>
          <p:cNvPicPr preferRelativeResize="0"/>
          <p:nvPr/>
        </p:nvPicPr>
        <p:blipFill>
          <a:blip r:embed="rId3">
            <a:alphaModFix/>
          </a:blip>
          <a:stretch>
            <a:fillRect/>
          </a:stretch>
        </p:blipFill>
        <p:spPr>
          <a:xfrm>
            <a:off x="536751" y="1314450"/>
            <a:ext cx="3877175" cy="2715050"/>
          </a:xfrm>
          <a:prstGeom prst="rect">
            <a:avLst/>
          </a:prstGeom>
          <a:noFill/>
          <a:ln>
            <a:noFill/>
          </a:ln>
        </p:spPr>
      </p:pic>
      <p:pic>
        <p:nvPicPr>
          <p:cNvPr id="148" name="Google Shape;148;p24"/>
          <p:cNvPicPr preferRelativeResize="0"/>
          <p:nvPr/>
        </p:nvPicPr>
        <p:blipFill>
          <a:blip r:embed="rId4">
            <a:alphaModFix/>
          </a:blip>
          <a:stretch>
            <a:fillRect/>
          </a:stretch>
        </p:blipFill>
        <p:spPr>
          <a:xfrm>
            <a:off x="4598314" y="1521150"/>
            <a:ext cx="3823211" cy="2508350"/>
          </a:xfrm>
          <a:prstGeom prst="rect">
            <a:avLst/>
          </a:prstGeom>
          <a:noFill/>
          <a:ln>
            <a:noFill/>
          </a:ln>
        </p:spPr>
      </p:pic>
      <p:sp>
        <p:nvSpPr>
          <p:cNvPr id="149" name="Google Shape;149;p24"/>
          <p:cNvSpPr txBox="1"/>
          <p:nvPr/>
        </p:nvSpPr>
        <p:spPr>
          <a:xfrm>
            <a:off x="2352588" y="4091475"/>
            <a:ext cx="4638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X</a:t>
            </a:r>
            <a:endParaRPr/>
          </a:p>
        </p:txBody>
      </p:sp>
      <p:sp>
        <p:nvSpPr>
          <p:cNvPr id="150" name="Google Shape;150;p24"/>
          <p:cNvSpPr txBox="1"/>
          <p:nvPr/>
        </p:nvSpPr>
        <p:spPr>
          <a:xfrm>
            <a:off x="6510125" y="4091475"/>
            <a:ext cx="4638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56" name="Google Shape;15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location that have large error prediction should have large variance, but why is not this situation? </a:t>
            </a:r>
            <a:endParaRPr/>
          </a:p>
          <a:p>
            <a:pPr marL="457200" lvl="0" indent="-342900" algn="l" rtl="0">
              <a:spcBef>
                <a:spcPts val="0"/>
              </a:spcBef>
              <a:spcAft>
                <a:spcPts val="0"/>
              </a:spcAft>
              <a:buSzPts val="1800"/>
              <a:buChar char="-"/>
            </a:pPr>
            <a:r>
              <a:rPr lang="en"/>
              <a:t>How to train a neural network that can approximate the simulated function perfectly?</a:t>
            </a:r>
            <a:endParaRPr/>
          </a:p>
          <a:p>
            <a:pPr marL="457200" lvl="0" indent="-342900" algn="l" rtl="0">
              <a:spcBef>
                <a:spcPts val="0"/>
              </a:spcBef>
              <a:spcAft>
                <a:spcPts val="0"/>
              </a:spcAft>
              <a:buSzPts val="1800"/>
              <a:buChar char="-"/>
            </a:pP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a:t>
            </a:r>
            <a:endParaRPr/>
          </a:p>
        </p:txBody>
      </p:sp>
      <p:sp>
        <p:nvSpPr>
          <p:cNvPr id="162" name="Google Shape;16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Clr>
                <a:schemeClr val="accent2"/>
              </a:buClr>
              <a:buSzPts val="1200"/>
              <a:buFont typeface="Roboto"/>
              <a:buChar char="●"/>
            </a:pPr>
            <a:endParaRPr/>
          </a:p>
          <a:p>
            <a:pPr marL="457200" lvl="0" indent="-304800" algn="l" rtl="0">
              <a:spcBef>
                <a:spcPts val="0"/>
              </a:spcBef>
              <a:spcAft>
                <a:spcPts val="0"/>
              </a:spcAft>
              <a:buClr>
                <a:schemeClr val="accent2"/>
              </a:buClr>
              <a:buSzPts val="1200"/>
              <a:buFont typeface="Roboto"/>
              <a:buChar char="●"/>
            </a:pPr>
            <a:endParaRPr/>
          </a:p>
          <a:p>
            <a:pPr marL="457200" lvl="0" indent="-304800" algn="l" rtl="0">
              <a:spcBef>
                <a:spcPts val="0"/>
              </a:spcBef>
              <a:spcAft>
                <a:spcPts val="0"/>
              </a:spcAft>
              <a:buClr>
                <a:schemeClr val="accent2"/>
              </a:buClr>
              <a:buSzPts val="1200"/>
              <a:buFont typeface="Roboto"/>
              <a:buChar char="●"/>
            </a:pPr>
            <a:r>
              <a:rPr lang="en" sz="1200" u="sng">
                <a:solidFill>
                  <a:schemeClr val="hlink"/>
                </a:solidFill>
                <a:highlight>
                  <a:srgbClr val="FFFFFF"/>
                </a:highlight>
                <a:latin typeface="Roboto"/>
                <a:ea typeface="Roboto"/>
                <a:cs typeface="Roboto"/>
                <a:sym typeface="Roboto"/>
                <a:hlinkClick r:id="rId3"/>
              </a:rPr>
              <a:t>https://github.com/cpark321/uncertainty-deep-learning</a:t>
            </a:r>
            <a:endParaRPr sz="1200" u="sng">
              <a:solidFill>
                <a:schemeClr val="hlink"/>
              </a:solidFill>
              <a:highlight>
                <a:srgbClr val="FFFFFF"/>
              </a:highlight>
              <a:latin typeface="Roboto"/>
              <a:ea typeface="Roboto"/>
              <a:cs typeface="Roboto"/>
              <a:sym typeface="Roboto"/>
            </a:endParaRPr>
          </a:p>
          <a:p>
            <a:pPr marL="457200" lvl="0" indent="-304800" algn="l" rtl="0">
              <a:spcBef>
                <a:spcPts val="0"/>
              </a:spcBef>
              <a:spcAft>
                <a:spcPts val="0"/>
              </a:spcAft>
              <a:buClr>
                <a:schemeClr val="accent2"/>
              </a:buClr>
              <a:buSzPts val="1200"/>
              <a:buFont typeface="Roboto"/>
              <a:buChar char="●"/>
            </a:pPr>
            <a:r>
              <a:rPr lang="en" sz="1200" u="sng">
                <a:solidFill>
                  <a:schemeClr val="hlink"/>
                </a:solidFill>
                <a:highlight>
                  <a:srgbClr val="FFFFFF"/>
                </a:highlight>
                <a:latin typeface="Roboto"/>
                <a:ea typeface="Roboto"/>
                <a:cs typeface="Roboto"/>
                <a:sym typeface="Roboto"/>
                <a:hlinkClick r:id="rId4"/>
              </a:rPr>
              <a:t>https://joshfeldman.net/ml/2018/12/17/WeightUncertainty.html</a:t>
            </a:r>
            <a:endParaRPr sz="1200" u="sng">
              <a:solidFill>
                <a:schemeClr val="hlink"/>
              </a:solidFill>
              <a:highlight>
                <a:srgbClr val="FFFFFF"/>
              </a:highlight>
              <a:latin typeface="Roboto"/>
              <a:ea typeface="Roboto"/>
              <a:cs typeface="Roboto"/>
              <a:sym typeface="Roboto"/>
            </a:endParaRPr>
          </a:p>
          <a:p>
            <a:pPr marL="457200" lvl="0" indent="-304800" algn="l" rtl="0">
              <a:spcBef>
                <a:spcPts val="0"/>
              </a:spcBef>
              <a:spcAft>
                <a:spcPts val="0"/>
              </a:spcAft>
              <a:buClr>
                <a:schemeClr val="accent2"/>
              </a:buClr>
              <a:buSzPts val="1200"/>
              <a:buFont typeface="Roboto"/>
              <a:buChar char="●"/>
            </a:pPr>
            <a:r>
              <a:rPr lang="en" sz="1200" u="sng">
                <a:solidFill>
                  <a:schemeClr val="hlink"/>
                </a:solidFill>
                <a:highlight>
                  <a:srgbClr val="FFFFFF"/>
                </a:highlight>
                <a:latin typeface="Roboto"/>
                <a:ea typeface="Roboto"/>
                <a:cs typeface="Roboto"/>
                <a:sym typeface="Roboto"/>
                <a:hlinkClick r:id="rId5"/>
              </a:rPr>
              <a:t>http://krasserm.github.io/2019/03/14/bayesian-neural-networks/</a:t>
            </a:r>
            <a:endParaRPr sz="1200" u="sng">
              <a:solidFill>
                <a:schemeClr val="hlink"/>
              </a:solidFill>
              <a:highlight>
                <a:srgbClr val="FFFFFF"/>
              </a:highlight>
              <a:latin typeface="Roboto"/>
              <a:ea typeface="Roboto"/>
              <a:cs typeface="Roboto"/>
              <a:sym typeface="Roboto"/>
            </a:endParaRPr>
          </a:p>
          <a:p>
            <a:pPr marL="457200" lvl="0" indent="-304800" algn="l" rtl="0">
              <a:spcBef>
                <a:spcPts val="0"/>
              </a:spcBef>
              <a:spcAft>
                <a:spcPts val="0"/>
              </a:spcAft>
              <a:buClr>
                <a:schemeClr val="hlink"/>
              </a:buClr>
              <a:buSzPts val="1200"/>
              <a:buFont typeface="Roboto"/>
              <a:buChar char="●"/>
            </a:pPr>
            <a:endParaRPr sz="1200" u="sng">
              <a:solidFill>
                <a:schemeClr val="hlink"/>
              </a:solidFill>
              <a:highlight>
                <a:srgbClr val="FFFFFF"/>
              </a:highlight>
              <a:latin typeface="Roboto"/>
              <a:ea typeface="Roboto"/>
              <a:cs typeface="Roboto"/>
              <a:sym typeface="Roboto"/>
            </a:endParaRPr>
          </a:p>
          <a:p>
            <a:pPr marL="457200" lvl="0" indent="-304800" algn="l" rtl="0">
              <a:spcBef>
                <a:spcPts val="0"/>
              </a:spcBef>
              <a:spcAft>
                <a:spcPts val="0"/>
              </a:spcAft>
              <a:buClr>
                <a:schemeClr val="accent2"/>
              </a:buClr>
              <a:buSzPts val="1200"/>
              <a:buFont typeface="Roboto"/>
              <a:buChar char="●"/>
            </a:pPr>
            <a:r>
              <a:rPr lang="en" sz="1200" u="sng">
                <a:solidFill>
                  <a:schemeClr val="hlink"/>
                </a:solidFill>
                <a:highlight>
                  <a:srgbClr val="FFFFFF"/>
                </a:highlight>
                <a:latin typeface="Roboto"/>
                <a:ea typeface="Roboto"/>
                <a:cs typeface="Roboto"/>
                <a:sym typeface="Roboto"/>
                <a:hlinkClick r:id="rId6"/>
              </a:rPr>
              <a:t>https://github.com/krasserm/bayesian-machine-learning</a:t>
            </a:r>
            <a:endParaRPr sz="1200" u="sng">
              <a:solidFill>
                <a:schemeClr val="hlink"/>
              </a:solidFill>
              <a:highlight>
                <a:srgbClr val="FFFFFF"/>
              </a:highlight>
              <a:latin typeface="Roboto"/>
              <a:ea typeface="Roboto"/>
              <a:cs typeface="Roboto"/>
              <a:sym typeface="Roboto"/>
            </a:endParaRPr>
          </a:p>
          <a:p>
            <a:pPr marL="457200" lvl="0" indent="-304800" algn="l" rtl="0">
              <a:spcBef>
                <a:spcPts val="0"/>
              </a:spcBef>
              <a:spcAft>
                <a:spcPts val="0"/>
              </a:spcAft>
              <a:buClr>
                <a:schemeClr val="accent2"/>
              </a:buClr>
              <a:buSzPts val="1200"/>
              <a:buFont typeface="Roboto"/>
              <a:buChar char="●"/>
            </a:pPr>
            <a:r>
              <a:rPr lang="en" sz="1200" u="sng">
                <a:solidFill>
                  <a:schemeClr val="hlink"/>
                </a:solidFill>
                <a:highlight>
                  <a:srgbClr val="FFFFFF"/>
                </a:highlight>
                <a:latin typeface="Roboto"/>
                <a:ea typeface="Roboto"/>
                <a:cs typeface="Roboto"/>
                <a:sym typeface="Roboto"/>
                <a:hlinkClick r:id="rId7"/>
              </a:rPr>
              <a:t>https://github.com/JavierAntoran/Bayesian-Neural-Networks</a:t>
            </a:r>
            <a:endParaRPr sz="1200" u="sng">
              <a:solidFill>
                <a:schemeClr val="hlink"/>
              </a:solidFill>
              <a:highlight>
                <a:srgbClr val="FFFFFF"/>
              </a:highlight>
              <a:latin typeface="Roboto"/>
              <a:ea typeface="Roboto"/>
              <a:cs typeface="Roboto"/>
              <a:sym typeface="Roboto"/>
            </a:endParaRPr>
          </a:p>
          <a:p>
            <a:pPr marL="457200" lvl="0" indent="-304800" algn="l" rtl="0">
              <a:spcBef>
                <a:spcPts val="0"/>
              </a:spcBef>
              <a:spcAft>
                <a:spcPts val="0"/>
              </a:spcAft>
              <a:buClr>
                <a:schemeClr val="accent2"/>
              </a:buClr>
              <a:buSzPts val="1200"/>
              <a:buFont typeface="Roboto"/>
              <a:buChar char="●"/>
            </a:pPr>
            <a:r>
              <a:rPr lang="en" sz="1200" u="sng">
                <a:solidFill>
                  <a:schemeClr val="hlink"/>
                </a:solidFill>
                <a:highlight>
                  <a:srgbClr val="FFFFFF"/>
                </a:highlight>
                <a:latin typeface="Roboto"/>
                <a:ea typeface="Roboto"/>
                <a:cs typeface="Roboto"/>
                <a:sym typeface="Roboto"/>
                <a:hlinkClick r:id="rId8"/>
              </a:rPr>
              <a:t>https://github.com/nitarshan/bayes-by-backprop/blob/master/Weight%20Uncertainty%20in%20Neural%20Networks.ipynb</a:t>
            </a:r>
            <a:endParaRPr sz="1200" u="sng">
              <a:solidFill>
                <a:schemeClr val="hlink"/>
              </a:solidFill>
              <a:highlight>
                <a:srgbClr val="FFFFFF"/>
              </a:highlight>
              <a:latin typeface="Roboto"/>
              <a:ea typeface="Roboto"/>
              <a:cs typeface="Roboto"/>
              <a:sym typeface="Roboto"/>
            </a:endParaRPr>
          </a:p>
          <a:p>
            <a:pPr marL="457200" lvl="0" indent="-304800" algn="l" rtl="0">
              <a:spcBef>
                <a:spcPts val="0"/>
              </a:spcBef>
              <a:spcAft>
                <a:spcPts val="0"/>
              </a:spcAft>
              <a:buClr>
                <a:schemeClr val="accent2"/>
              </a:buClr>
              <a:buSzPts val="1200"/>
              <a:buFont typeface="Roboto"/>
              <a:buChar char="●"/>
            </a:pPr>
            <a:r>
              <a:rPr lang="en" sz="1200" u="sng">
                <a:solidFill>
                  <a:schemeClr val="hlink"/>
                </a:solidFill>
                <a:highlight>
                  <a:srgbClr val="FFFFFF"/>
                </a:highlight>
                <a:latin typeface="Roboto"/>
                <a:ea typeface="Roboto"/>
                <a:cs typeface="Roboto"/>
                <a:sym typeface="Roboto"/>
                <a:hlinkClick r:id="rId9"/>
              </a:rPr>
              <a:t>https://paperswithcode.com/paper/weight-uncertainty-in-neural-networks</a:t>
            </a:r>
            <a:endParaRPr sz="1200" u="sng">
              <a:solidFill>
                <a:schemeClr val="hlink"/>
              </a:solidFill>
              <a:highlight>
                <a:srgbClr val="FFFFFF"/>
              </a:highlight>
              <a:latin typeface="Roboto"/>
              <a:ea typeface="Roboto"/>
              <a:cs typeface="Roboto"/>
              <a:sym typeface="Roboto"/>
            </a:endParaRPr>
          </a:p>
          <a:p>
            <a:pPr marL="457200" lvl="0" indent="-304800" algn="l" rtl="0">
              <a:spcBef>
                <a:spcPts val="0"/>
              </a:spcBef>
              <a:spcAft>
                <a:spcPts val="0"/>
              </a:spcAft>
              <a:buClr>
                <a:schemeClr val="accent2"/>
              </a:buClr>
              <a:buSzPts val="1200"/>
              <a:buFont typeface="Roboto"/>
              <a:buChar char="●"/>
            </a:pPr>
            <a:r>
              <a:rPr lang="en" sz="1200" u="sng">
                <a:solidFill>
                  <a:schemeClr val="hlink"/>
                </a:solidFill>
                <a:highlight>
                  <a:srgbClr val="FFFFFF"/>
                </a:highlight>
                <a:latin typeface="Roboto"/>
                <a:ea typeface="Roboto"/>
                <a:cs typeface="Roboto"/>
                <a:sym typeface="Roboto"/>
                <a:hlinkClick r:id="rId10"/>
              </a:rPr>
              <a:t>https://github.com/anassinator/bnn</a:t>
            </a:r>
            <a:endParaRPr sz="1200" u="sng">
              <a:solidFill>
                <a:schemeClr val="hlink"/>
              </a:solidFill>
              <a:highlight>
                <a:srgbClr val="FFFFFF"/>
              </a:highlight>
              <a:latin typeface="Roboto"/>
              <a:ea typeface="Roboto"/>
              <a:cs typeface="Roboto"/>
              <a:sym typeface="Roboto"/>
            </a:endParaRPr>
          </a:p>
          <a:p>
            <a:pPr marL="0" lvl="0" indent="0" algn="l" rtl="0">
              <a:spcBef>
                <a:spcPts val="5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a:p>
            <a:pPr marL="0" lvl="0" indent="0" algn="l" rtl="0">
              <a:spcBef>
                <a:spcPts val="0"/>
              </a:spcBef>
              <a:spcAft>
                <a:spcPts val="0"/>
              </a:spcAft>
              <a:buNone/>
            </a:pP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is Bayesian Neural network</a:t>
            </a:r>
            <a:endParaRPr/>
          </a:p>
          <a:p>
            <a:pPr marL="457200" lvl="0" indent="-342900" algn="l" rtl="0">
              <a:spcBef>
                <a:spcPts val="0"/>
              </a:spcBef>
              <a:spcAft>
                <a:spcPts val="0"/>
              </a:spcAft>
              <a:buSzPts val="1800"/>
              <a:buChar char="-"/>
            </a:pPr>
            <a:r>
              <a:rPr lang="en"/>
              <a:t>Probabilistic Model</a:t>
            </a:r>
            <a:endParaRPr/>
          </a:p>
          <a:p>
            <a:pPr marL="457200" lvl="0" indent="-342900" algn="l" rtl="0">
              <a:spcBef>
                <a:spcPts val="0"/>
              </a:spcBef>
              <a:spcAft>
                <a:spcPts val="0"/>
              </a:spcAft>
              <a:buSzPts val="1800"/>
              <a:buChar char="-"/>
            </a:pPr>
            <a:r>
              <a:rPr lang="en"/>
              <a:t>Variational Inference</a:t>
            </a:r>
            <a:endParaRPr/>
          </a:p>
          <a:p>
            <a:pPr marL="457200" lvl="0" indent="-342900" algn="l" rtl="0">
              <a:spcBef>
                <a:spcPts val="0"/>
              </a:spcBef>
              <a:spcAft>
                <a:spcPts val="0"/>
              </a:spcAft>
              <a:buSzPts val="1800"/>
              <a:buChar char="-"/>
            </a:pPr>
            <a:r>
              <a:rPr lang="en"/>
              <a:t>Network training</a:t>
            </a:r>
            <a:endParaRPr/>
          </a:p>
          <a:p>
            <a:pPr marL="457200" lvl="0" indent="0" algn="l" rtl="0">
              <a:spcBef>
                <a:spcPts val="1600"/>
              </a:spcBef>
              <a:spcAft>
                <a:spcPts val="0"/>
              </a:spcAft>
              <a:buNone/>
            </a:pPr>
            <a:r>
              <a:rPr lang="en"/>
              <a:t>-- Re-parameterization</a:t>
            </a:r>
            <a:endParaRPr/>
          </a:p>
          <a:p>
            <a:pPr marL="457200" lvl="0" indent="0" algn="l" rtl="0">
              <a:spcBef>
                <a:spcPts val="1600"/>
              </a:spcBef>
              <a:spcAft>
                <a:spcPts val="0"/>
              </a:spcAft>
              <a:buNone/>
            </a:pPr>
            <a:r>
              <a:rPr lang="en"/>
              <a:t>-- Back propagation</a:t>
            </a:r>
            <a:endParaRPr/>
          </a:p>
          <a:p>
            <a:pPr marL="457200" lvl="0" indent="-342900" algn="l" rtl="0">
              <a:spcBef>
                <a:spcPts val="1600"/>
              </a:spcBef>
              <a:spcAft>
                <a:spcPts val="0"/>
              </a:spcAft>
              <a:buSzPts val="1800"/>
              <a:buChar char="-"/>
            </a:pPr>
            <a:r>
              <a:rPr lang="en"/>
              <a:t>Implementation example</a:t>
            </a:r>
            <a:endParaRPr/>
          </a:p>
          <a:p>
            <a:pPr marL="457200" lvl="0" indent="-342900" algn="l" rtl="0">
              <a:spcBef>
                <a:spcPts val="0"/>
              </a:spcBef>
              <a:spcAft>
                <a:spcPts val="0"/>
              </a:spcAft>
              <a:buSzPts val="1800"/>
              <a:buChar char="-"/>
            </a:pPr>
            <a:r>
              <a:rPr lang="en"/>
              <a:t>Reference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Bayesian Neural network?</a:t>
            </a:r>
            <a:endParaRPr sz="1800">
              <a:solidFill>
                <a:schemeClr val="dk2"/>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6264400" y="1212475"/>
            <a:ext cx="2626800" cy="352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9" name="Google Shape;69;p15"/>
          <p:cNvPicPr preferRelativeResize="0"/>
          <p:nvPr/>
        </p:nvPicPr>
        <p:blipFill>
          <a:blip r:embed="rId3">
            <a:alphaModFix/>
          </a:blip>
          <a:stretch>
            <a:fillRect/>
          </a:stretch>
        </p:blipFill>
        <p:spPr>
          <a:xfrm>
            <a:off x="505188" y="1521275"/>
            <a:ext cx="6048375" cy="2505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Probabilistic model</a:t>
            </a:r>
            <a:endParaRPr/>
          </a:p>
          <a:p>
            <a:pPr marL="0" lvl="0" indent="0" algn="l" rtl="0">
              <a:spcBef>
                <a:spcPts val="0"/>
              </a:spcBef>
              <a:spcAft>
                <a:spcPts val="0"/>
              </a:spcAft>
              <a:buNone/>
            </a:pPr>
            <a:endParaRPr/>
          </a:p>
        </p:txBody>
      </p:sp>
      <p:sp>
        <p:nvSpPr>
          <p:cNvPr id="75" name="Google Shape;75;p16"/>
          <p:cNvSpPr txBox="1">
            <a:spLocks noGrp="1"/>
          </p:cNvSpPr>
          <p:nvPr>
            <p:ph type="body" idx="1"/>
          </p:nvPr>
        </p:nvSpPr>
        <p:spPr>
          <a:xfrm>
            <a:off x="311700" y="1371575"/>
            <a:ext cx="8078400" cy="51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MLE: Given a training dataset D= (x^i,y^i), construct the likelihood function </a:t>
            </a:r>
            <a:endParaRPr/>
          </a:p>
        </p:txBody>
      </p:sp>
      <p:pic>
        <p:nvPicPr>
          <p:cNvPr id="76" name="Google Shape;76;p16"/>
          <p:cNvPicPr preferRelativeResize="0"/>
          <p:nvPr/>
        </p:nvPicPr>
        <p:blipFill>
          <a:blip r:embed="rId3">
            <a:alphaModFix/>
          </a:blip>
          <a:stretch>
            <a:fillRect/>
          </a:stretch>
        </p:blipFill>
        <p:spPr>
          <a:xfrm>
            <a:off x="976875" y="2420750"/>
            <a:ext cx="6070623" cy="518100"/>
          </a:xfrm>
          <a:prstGeom prst="rect">
            <a:avLst/>
          </a:prstGeom>
          <a:noFill/>
          <a:ln>
            <a:noFill/>
          </a:ln>
        </p:spPr>
      </p:pic>
      <p:pic>
        <p:nvPicPr>
          <p:cNvPr id="77" name="Google Shape;77;p16"/>
          <p:cNvPicPr preferRelativeResize="0"/>
          <p:nvPr/>
        </p:nvPicPr>
        <p:blipFill>
          <a:blip r:embed="rId4">
            <a:alphaModFix/>
          </a:blip>
          <a:stretch>
            <a:fillRect/>
          </a:stretch>
        </p:blipFill>
        <p:spPr>
          <a:xfrm>
            <a:off x="976875" y="1889675"/>
            <a:ext cx="2649100" cy="487125"/>
          </a:xfrm>
          <a:prstGeom prst="rect">
            <a:avLst/>
          </a:prstGeom>
          <a:noFill/>
          <a:ln>
            <a:noFill/>
          </a:ln>
        </p:spPr>
      </p:pic>
      <p:sp>
        <p:nvSpPr>
          <p:cNvPr id="78" name="Google Shape;78;p16"/>
          <p:cNvSpPr txBox="1">
            <a:spLocks noGrp="1"/>
          </p:cNvSpPr>
          <p:nvPr>
            <p:ph type="body" idx="1"/>
          </p:nvPr>
        </p:nvSpPr>
        <p:spPr>
          <a:xfrm>
            <a:off x="311700" y="3113613"/>
            <a:ext cx="8078400" cy="51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MAP: Given a training dataset D= (x^i,y^i), introduce prior distribution</a:t>
            </a:r>
            <a:endParaRPr/>
          </a:p>
        </p:txBody>
      </p:sp>
      <p:pic>
        <p:nvPicPr>
          <p:cNvPr id="79" name="Google Shape;79;p16"/>
          <p:cNvPicPr preferRelativeResize="0"/>
          <p:nvPr/>
        </p:nvPicPr>
        <p:blipFill>
          <a:blip r:embed="rId5">
            <a:alphaModFix/>
          </a:blip>
          <a:stretch>
            <a:fillRect/>
          </a:stretch>
        </p:blipFill>
        <p:spPr>
          <a:xfrm>
            <a:off x="976875" y="4142750"/>
            <a:ext cx="7150650" cy="395758"/>
          </a:xfrm>
          <a:prstGeom prst="rect">
            <a:avLst/>
          </a:prstGeom>
          <a:noFill/>
          <a:ln>
            <a:noFill/>
          </a:ln>
        </p:spPr>
      </p:pic>
      <p:pic>
        <p:nvPicPr>
          <p:cNvPr id="80" name="Google Shape;80;p16"/>
          <p:cNvPicPr preferRelativeResize="0"/>
          <p:nvPr/>
        </p:nvPicPr>
        <p:blipFill>
          <a:blip r:embed="rId6">
            <a:alphaModFix/>
          </a:blip>
          <a:stretch>
            <a:fillRect/>
          </a:stretch>
        </p:blipFill>
        <p:spPr>
          <a:xfrm>
            <a:off x="976875" y="3689100"/>
            <a:ext cx="2981125" cy="29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Variational inference</a:t>
            </a:r>
            <a:endParaRPr/>
          </a:p>
          <a:p>
            <a:pPr marL="0" lvl="0" indent="0" algn="l" rtl="0">
              <a:spcBef>
                <a:spcPts val="0"/>
              </a:spcBef>
              <a:spcAft>
                <a:spcPts val="0"/>
              </a:spcAft>
              <a:buNone/>
            </a:pPr>
            <a:endParaRPr/>
          </a:p>
        </p:txBody>
      </p:sp>
      <p:pic>
        <p:nvPicPr>
          <p:cNvPr id="86" name="Google Shape;86;p17"/>
          <p:cNvPicPr preferRelativeResize="0"/>
          <p:nvPr/>
        </p:nvPicPr>
        <p:blipFill>
          <a:blip r:embed="rId3">
            <a:alphaModFix/>
          </a:blip>
          <a:stretch>
            <a:fillRect/>
          </a:stretch>
        </p:blipFill>
        <p:spPr>
          <a:xfrm>
            <a:off x="833388" y="3058225"/>
            <a:ext cx="5235664" cy="1405250"/>
          </a:xfrm>
          <a:prstGeom prst="rect">
            <a:avLst/>
          </a:prstGeom>
          <a:noFill/>
          <a:ln>
            <a:noFill/>
          </a:ln>
        </p:spPr>
      </p:pic>
      <p:pic>
        <p:nvPicPr>
          <p:cNvPr id="87" name="Google Shape;87;p17"/>
          <p:cNvPicPr preferRelativeResize="0"/>
          <p:nvPr/>
        </p:nvPicPr>
        <p:blipFill>
          <a:blip r:embed="rId4">
            <a:alphaModFix/>
          </a:blip>
          <a:stretch>
            <a:fillRect/>
          </a:stretch>
        </p:blipFill>
        <p:spPr>
          <a:xfrm>
            <a:off x="663350" y="1671025"/>
            <a:ext cx="3714876" cy="572700"/>
          </a:xfrm>
          <a:prstGeom prst="rect">
            <a:avLst/>
          </a:prstGeom>
          <a:noFill/>
          <a:ln>
            <a:noFill/>
          </a:ln>
        </p:spPr>
      </p:pic>
      <p:sp>
        <p:nvSpPr>
          <p:cNvPr id="88" name="Google Shape;88;p17"/>
          <p:cNvSpPr txBox="1"/>
          <p:nvPr/>
        </p:nvSpPr>
        <p:spPr>
          <a:xfrm>
            <a:off x="5035850" y="1191463"/>
            <a:ext cx="3947400" cy="15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Intractable:</a:t>
            </a:r>
            <a:endParaRPr sz="1800"/>
          </a:p>
          <a:p>
            <a:pPr marL="457200" lvl="0" indent="-342900" algn="l" rtl="0">
              <a:spcBef>
                <a:spcPts val="0"/>
              </a:spcBef>
              <a:spcAft>
                <a:spcPts val="0"/>
              </a:spcAft>
              <a:buSzPts val="1800"/>
              <a:buChar char="-"/>
            </a:pPr>
            <a:r>
              <a:rPr lang="en" sz="1800"/>
              <a:t>Large dimension</a:t>
            </a:r>
            <a:endParaRPr sz="1800"/>
          </a:p>
          <a:p>
            <a:pPr marL="457200" lvl="0" indent="-342900" algn="l" rtl="0">
              <a:spcBef>
                <a:spcPts val="0"/>
              </a:spcBef>
              <a:spcAft>
                <a:spcPts val="0"/>
              </a:spcAft>
              <a:buSzPts val="1800"/>
              <a:buChar char="-"/>
            </a:pPr>
            <a:r>
              <a:rPr lang="en" sz="1800"/>
              <a:t>Complex form of posterior distribution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Variational inference</a:t>
            </a:r>
            <a:endParaRPr/>
          </a:p>
          <a:p>
            <a:pPr marL="0" lvl="0" indent="0" algn="l" rtl="0">
              <a:spcBef>
                <a:spcPts val="0"/>
              </a:spcBef>
              <a:spcAft>
                <a:spcPts val="0"/>
              </a:spcAft>
              <a:buNone/>
            </a:pPr>
            <a:endParaRPr/>
          </a:p>
        </p:txBody>
      </p:sp>
      <p:sp>
        <p:nvSpPr>
          <p:cNvPr id="94" name="Google Shape;94;p18"/>
          <p:cNvSpPr txBox="1">
            <a:spLocks noGrp="1"/>
          </p:cNvSpPr>
          <p:nvPr>
            <p:ph type="body" idx="1"/>
          </p:nvPr>
        </p:nvSpPr>
        <p:spPr>
          <a:xfrm>
            <a:off x="404500" y="1152475"/>
            <a:ext cx="842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Cost function: </a:t>
            </a:r>
            <a:endParaRPr/>
          </a:p>
        </p:txBody>
      </p:sp>
      <p:pic>
        <p:nvPicPr>
          <p:cNvPr id="95" name="Google Shape;95;p18"/>
          <p:cNvPicPr preferRelativeResize="0"/>
          <p:nvPr/>
        </p:nvPicPr>
        <p:blipFill>
          <a:blip r:embed="rId3">
            <a:alphaModFix/>
          </a:blip>
          <a:stretch>
            <a:fillRect/>
          </a:stretch>
        </p:blipFill>
        <p:spPr>
          <a:xfrm>
            <a:off x="1090875" y="3435350"/>
            <a:ext cx="6022751" cy="678629"/>
          </a:xfrm>
          <a:prstGeom prst="rect">
            <a:avLst/>
          </a:prstGeom>
          <a:noFill/>
          <a:ln>
            <a:noFill/>
          </a:ln>
        </p:spPr>
      </p:pic>
      <p:pic>
        <p:nvPicPr>
          <p:cNvPr id="96" name="Google Shape;96;p18"/>
          <p:cNvPicPr preferRelativeResize="0"/>
          <p:nvPr/>
        </p:nvPicPr>
        <p:blipFill>
          <a:blip r:embed="rId4">
            <a:alphaModFix/>
          </a:blip>
          <a:stretch>
            <a:fillRect/>
          </a:stretch>
        </p:blipFill>
        <p:spPr>
          <a:xfrm>
            <a:off x="404512" y="2735750"/>
            <a:ext cx="7911825" cy="300875"/>
          </a:xfrm>
          <a:prstGeom prst="rect">
            <a:avLst/>
          </a:prstGeom>
          <a:noFill/>
          <a:ln>
            <a:noFill/>
          </a:ln>
        </p:spPr>
      </p:pic>
      <p:pic>
        <p:nvPicPr>
          <p:cNvPr id="97" name="Google Shape;97;p18"/>
          <p:cNvPicPr preferRelativeResize="0"/>
          <p:nvPr/>
        </p:nvPicPr>
        <p:blipFill>
          <a:blip r:embed="rId5">
            <a:alphaModFix/>
          </a:blip>
          <a:stretch>
            <a:fillRect/>
          </a:stretch>
        </p:blipFill>
        <p:spPr>
          <a:xfrm>
            <a:off x="1090879" y="1859928"/>
            <a:ext cx="6022746" cy="30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Network training</a:t>
            </a:r>
            <a:endParaRPr sz="1050">
              <a:solidFill>
                <a:srgbClr val="0000FF"/>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a:p>
        </p:txBody>
      </p:sp>
      <p:sp>
        <p:nvSpPr>
          <p:cNvPr id="103" name="Google Shape;103;p19"/>
          <p:cNvSpPr txBox="1">
            <a:spLocks noGrp="1"/>
          </p:cNvSpPr>
          <p:nvPr>
            <p:ph type="body" idx="1"/>
          </p:nvPr>
        </p:nvSpPr>
        <p:spPr>
          <a:xfrm>
            <a:off x="311700" y="1152475"/>
            <a:ext cx="8392200" cy="99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Forward-pass: Draw sample from the variational posterior distribution</a:t>
            </a:r>
            <a:endParaRPr/>
          </a:p>
          <a:p>
            <a:pPr marL="457200" lvl="0" indent="-342900" algn="l" rtl="0">
              <a:spcBef>
                <a:spcPts val="0"/>
              </a:spcBef>
              <a:spcAft>
                <a:spcPts val="0"/>
              </a:spcAft>
              <a:buSzPts val="1800"/>
              <a:buChar char="-"/>
            </a:pPr>
            <a:r>
              <a:rPr lang="en"/>
              <a:t>Backward-pass: Evaluate cost function, take gradient w~N(u,σ)</a:t>
            </a: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pic>
        <p:nvPicPr>
          <p:cNvPr id="104" name="Google Shape;104;p19"/>
          <p:cNvPicPr preferRelativeResize="0"/>
          <p:nvPr/>
        </p:nvPicPr>
        <p:blipFill>
          <a:blip r:embed="rId3">
            <a:alphaModFix/>
          </a:blip>
          <a:stretch>
            <a:fillRect/>
          </a:stretch>
        </p:blipFill>
        <p:spPr>
          <a:xfrm>
            <a:off x="485963" y="4176000"/>
            <a:ext cx="4681125" cy="303575"/>
          </a:xfrm>
          <a:prstGeom prst="rect">
            <a:avLst/>
          </a:prstGeom>
          <a:noFill/>
          <a:ln>
            <a:noFill/>
          </a:ln>
        </p:spPr>
      </p:pic>
      <p:sp>
        <p:nvSpPr>
          <p:cNvPr id="105" name="Google Shape;105;p19"/>
          <p:cNvSpPr txBox="1"/>
          <p:nvPr/>
        </p:nvSpPr>
        <p:spPr>
          <a:xfrm>
            <a:off x="311700" y="2288609"/>
            <a:ext cx="7536300" cy="503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600"/>
              </a:spcAft>
              <a:buNone/>
            </a:pPr>
            <a:r>
              <a:rPr lang="en" sz="1800">
                <a:solidFill>
                  <a:schemeClr val="dk2"/>
                </a:solidFill>
              </a:rPr>
              <a:t>Re-parameterize trick:</a:t>
            </a:r>
            <a:endParaRPr sz="1800">
              <a:solidFill>
                <a:schemeClr val="dk2"/>
              </a:solidFill>
            </a:endParaRPr>
          </a:p>
        </p:txBody>
      </p:sp>
      <p:sp>
        <p:nvSpPr>
          <p:cNvPr id="106" name="Google Shape;106;p19"/>
          <p:cNvSpPr txBox="1"/>
          <p:nvPr/>
        </p:nvSpPr>
        <p:spPr>
          <a:xfrm>
            <a:off x="485975" y="3455134"/>
            <a:ext cx="7536300" cy="503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800">
                <a:solidFill>
                  <a:schemeClr val="dk2"/>
                </a:solidFill>
              </a:rPr>
              <a:t>Where </a:t>
            </a:r>
            <a:endParaRPr sz="1800">
              <a:solidFill>
                <a:schemeClr val="dk2"/>
              </a:solidFill>
            </a:endParaRPr>
          </a:p>
          <a:p>
            <a:pPr marL="457200" lvl="0" indent="0" algn="l" rtl="0">
              <a:lnSpc>
                <a:spcPct val="115000"/>
              </a:lnSpc>
              <a:spcBef>
                <a:spcPts val="1600"/>
              </a:spcBef>
              <a:spcAft>
                <a:spcPts val="0"/>
              </a:spcAft>
              <a:buNone/>
            </a:pPr>
            <a:endParaRPr sz="1800">
              <a:solidFill>
                <a:schemeClr val="dk2"/>
              </a:solidFill>
            </a:endParaRPr>
          </a:p>
          <a:p>
            <a:pPr marL="457200" lvl="0" indent="0" algn="l" rtl="0">
              <a:lnSpc>
                <a:spcPct val="115000"/>
              </a:lnSpc>
              <a:spcBef>
                <a:spcPts val="1600"/>
              </a:spcBef>
              <a:spcAft>
                <a:spcPts val="1600"/>
              </a:spcAft>
              <a:buNone/>
            </a:pPr>
            <a:endParaRPr sz="1800">
              <a:solidFill>
                <a:schemeClr val="dk2"/>
              </a:solidFill>
            </a:endParaRPr>
          </a:p>
        </p:txBody>
      </p:sp>
      <p:pic>
        <p:nvPicPr>
          <p:cNvPr id="107" name="Google Shape;107;p19"/>
          <p:cNvPicPr preferRelativeResize="0"/>
          <p:nvPr/>
        </p:nvPicPr>
        <p:blipFill>
          <a:blip r:embed="rId4">
            <a:alphaModFix/>
          </a:blip>
          <a:stretch>
            <a:fillRect/>
          </a:stretch>
        </p:blipFill>
        <p:spPr>
          <a:xfrm>
            <a:off x="1850350" y="3586013"/>
            <a:ext cx="1130850" cy="241625"/>
          </a:xfrm>
          <a:prstGeom prst="rect">
            <a:avLst/>
          </a:prstGeom>
          <a:noFill/>
          <a:ln>
            <a:noFill/>
          </a:ln>
        </p:spPr>
      </p:pic>
      <p:pic>
        <p:nvPicPr>
          <p:cNvPr id="108" name="Google Shape;108;p19"/>
          <p:cNvPicPr preferRelativeResize="0"/>
          <p:nvPr/>
        </p:nvPicPr>
        <p:blipFill>
          <a:blip r:embed="rId5">
            <a:alphaModFix/>
          </a:blip>
          <a:stretch>
            <a:fillRect/>
          </a:stretch>
        </p:blipFill>
        <p:spPr>
          <a:xfrm>
            <a:off x="1906675" y="2971775"/>
            <a:ext cx="2665326" cy="303575"/>
          </a:xfrm>
          <a:prstGeom prst="rect">
            <a:avLst/>
          </a:prstGeom>
          <a:noFill/>
          <a:ln>
            <a:noFill/>
          </a:ln>
        </p:spPr>
      </p:pic>
      <p:pic>
        <p:nvPicPr>
          <p:cNvPr id="109" name="Google Shape;109;p19"/>
          <p:cNvPicPr preferRelativeResize="0"/>
          <p:nvPr/>
        </p:nvPicPr>
        <p:blipFill>
          <a:blip r:embed="rId6">
            <a:alphaModFix/>
          </a:blip>
          <a:stretch>
            <a:fillRect/>
          </a:stretch>
        </p:blipFill>
        <p:spPr>
          <a:xfrm>
            <a:off x="3081986" y="3586001"/>
            <a:ext cx="1995726" cy="241625"/>
          </a:xfrm>
          <a:prstGeom prst="rect">
            <a:avLst/>
          </a:prstGeom>
          <a:noFill/>
          <a:ln>
            <a:noFill/>
          </a:ln>
        </p:spPr>
      </p:pic>
      <p:pic>
        <p:nvPicPr>
          <p:cNvPr id="110" name="Google Shape;110;p19"/>
          <p:cNvPicPr preferRelativeResize="0"/>
          <p:nvPr/>
        </p:nvPicPr>
        <p:blipFill>
          <a:blip r:embed="rId7">
            <a:alphaModFix/>
          </a:blip>
          <a:stretch>
            <a:fillRect/>
          </a:stretch>
        </p:blipFill>
        <p:spPr>
          <a:xfrm>
            <a:off x="5178475" y="2087030"/>
            <a:ext cx="3965525" cy="23925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 Propagation</a:t>
            </a:r>
            <a:endParaRPr/>
          </a:p>
        </p:txBody>
      </p:sp>
      <p:sp>
        <p:nvSpPr>
          <p:cNvPr id="116" name="Google Shape;116;p20"/>
          <p:cNvSpPr txBox="1">
            <a:spLocks noGrp="1"/>
          </p:cNvSpPr>
          <p:nvPr>
            <p:ph type="body" idx="1"/>
          </p:nvPr>
        </p:nvSpPr>
        <p:spPr>
          <a:xfrm>
            <a:off x="311700" y="2619175"/>
            <a:ext cx="8209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Proof:</a:t>
            </a:r>
            <a:endParaRPr/>
          </a:p>
        </p:txBody>
      </p:sp>
      <p:pic>
        <p:nvPicPr>
          <p:cNvPr id="117" name="Google Shape;117;p20"/>
          <p:cNvPicPr preferRelativeResize="0"/>
          <p:nvPr/>
        </p:nvPicPr>
        <p:blipFill>
          <a:blip r:embed="rId3">
            <a:alphaModFix/>
          </a:blip>
          <a:stretch>
            <a:fillRect/>
          </a:stretch>
        </p:blipFill>
        <p:spPr>
          <a:xfrm>
            <a:off x="1064367" y="1749550"/>
            <a:ext cx="6096259" cy="572700"/>
          </a:xfrm>
          <a:prstGeom prst="rect">
            <a:avLst/>
          </a:prstGeom>
          <a:noFill/>
          <a:ln>
            <a:noFill/>
          </a:ln>
        </p:spPr>
      </p:pic>
      <p:pic>
        <p:nvPicPr>
          <p:cNvPr id="118" name="Google Shape;118;p20"/>
          <p:cNvPicPr preferRelativeResize="0"/>
          <p:nvPr/>
        </p:nvPicPr>
        <p:blipFill>
          <a:blip r:embed="rId4">
            <a:alphaModFix/>
          </a:blip>
          <a:stretch>
            <a:fillRect/>
          </a:stretch>
        </p:blipFill>
        <p:spPr>
          <a:xfrm>
            <a:off x="1064375" y="1182800"/>
            <a:ext cx="2077653" cy="269825"/>
          </a:xfrm>
          <a:prstGeom prst="rect">
            <a:avLst/>
          </a:prstGeom>
          <a:noFill/>
          <a:ln>
            <a:noFill/>
          </a:ln>
        </p:spPr>
      </p:pic>
      <p:pic>
        <p:nvPicPr>
          <p:cNvPr id="119" name="Google Shape;119;p20"/>
          <p:cNvPicPr preferRelativeResize="0"/>
          <p:nvPr/>
        </p:nvPicPr>
        <p:blipFill>
          <a:blip r:embed="rId5">
            <a:alphaModFix/>
          </a:blip>
          <a:stretch>
            <a:fillRect/>
          </a:stretch>
        </p:blipFill>
        <p:spPr>
          <a:xfrm>
            <a:off x="1261075" y="3058251"/>
            <a:ext cx="3884126" cy="1319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by step</a:t>
            </a:r>
            <a:endParaRPr/>
          </a:p>
        </p:txBody>
      </p:sp>
      <p:pic>
        <p:nvPicPr>
          <p:cNvPr id="125" name="Google Shape;125;p21"/>
          <p:cNvPicPr preferRelativeResize="0"/>
          <p:nvPr/>
        </p:nvPicPr>
        <p:blipFill>
          <a:blip r:embed="rId3">
            <a:alphaModFix/>
          </a:blip>
          <a:stretch>
            <a:fillRect/>
          </a:stretch>
        </p:blipFill>
        <p:spPr>
          <a:xfrm>
            <a:off x="1719900" y="1276750"/>
            <a:ext cx="4319049" cy="35092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1375</Words>
  <Application>Microsoft Office PowerPoint</Application>
  <PresentationFormat>On-screen Show (16:9)</PresentationFormat>
  <Paragraphs>106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Roboto</vt:lpstr>
      <vt:lpstr>Simple Light</vt:lpstr>
      <vt:lpstr>Bayesian Neural network</vt:lpstr>
      <vt:lpstr>Outline </vt:lpstr>
      <vt:lpstr>What is Bayesian Neural network?  </vt:lpstr>
      <vt:lpstr>Probabilistic model </vt:lpstr>
      <vt:lpstr>Variational inference </vt:lpstr>
      <vt:lpstr>Variational inference </vt:lpstr>
      <vt:lpstr>Network training </vt:lpstr>
      <vt:lpstr>Back Propagation</vt:lpstr>
      <vt:lpstr>Step by step</vt:lpstr>
      <vt:lpstr>Implementation</vt:lpstr>
      <vt:lpstr>Path Loss model</vt:lpstr>
      <vt:lpstr>Implementation</vt:lpstr>
      <vt:lpstr>Questions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Neural network</dc:title>
  <cp:lastModifiedBy>大虾 墨水</cp:lastModifiedBy>
  <cp:revision>2</cp:revision>
  <dcterms:modified xsi:type="dcterms:W3CDTF">2019-12-05T21:46:42Z</dcterms:modified>
</cp:coreProperties>
</file>