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Montserrat"/>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504da4110_5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504da4110_5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504da4110_5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0504da4110_5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0504da4110_5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0504da4110_5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0504da4110_5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0504da4110_5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0504da4110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0504da4110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028b0df1df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028b0df1df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0504da411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0504da411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0504da411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0504da411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0504da4110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0504da4110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050ec67af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050ec67af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28b0df1d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28b0df1d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050ec67af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050ec67af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050ec67af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050ec67af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050ec67af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050ec67af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050ec67aff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1050ec67aff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050ec67aff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050ec67aff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04fd204d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104fd204d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104fd204dc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104fd204dc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104fd204dc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104fd204dc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104fd204dc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104fd204dc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04fd204dc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104fd204dc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28b0df1df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28b0df1df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1028b0df1df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1028b0df1df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10516a6aa0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10516a6aa0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1028b0df1df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1028b0df1df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1050ec67aff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1050ec67aff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28b0df1df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28b0df1df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50ec67a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50ec67a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50ec67af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50ec67af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504da4110_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504da4110_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504da4110_5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504da4110_5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504da4110_5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504da4110_5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59900" y="719925"/>
            <a:ext cx="5439900" cy="296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a:t>
            </a:r>
            <a:r>
              <a:rPr lang="en"/>
              <a:t> comparative analysis between </a:t>
            </a:r>
            <a:r>
              <a:rPr lang="en"/>
              <a:t>Dijkstra's</a:t>
            </a:r>
            <a:r>
              <a:rPr lang="en"/>
              <a:t> and Breadth First Search Algorithms.</a:t>
            </a:r>
            <a:endParaRPr/>
          </a:p>
        </p:txBody>
      </p:sp>
      <p:sp>
        <p:nvSpPr>
          <p:cNvPr id="135" name="Google Shape;135;p13"/>
          <p:cNvSpPr txBox="1"/>
          <p:nvPr>
            <p:ph idx="1" type="subTitle"/>
          </p:nvPr>
        </p:nvSpPr>
        <p:spPr>
          <a:xfrm>
            <a:off x="3385900" y="3044225"/>
            <a:ext cx="5839500" cy="87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Jonathan Cho, Ayush Budhwani, </a:t>
            </a:r>
            <a:r>
              <a:rPr lang="en"/>
              <a:t>Jon Paul Dongieux, and Patrice Maxwell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2"/>
          <p:cNvSpPr txBox="1"/>
          <p:nvPr>
            <p:ph type="title"/>
          </p:nvPr>
        </p:nvSpPr>
        <p:spPr>
          <a:xfrm>
            <a:off x="1297500" y="378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Dijkstra: Example</a:t>
            </a:r>
            <a:endParaRPr/>
          </a:p>
        </p:txBody>
      </p:sp>
      <p:sp>
        <p:nvSpPr>
          <p:cNvPr id="320" name="Google Shape;320;p22"/>
          <p:cNvSpPr/>
          <p:nvPr/>
        </p:nvSpPr>
        <p:spPr>
          <a:xfrm>
            <a:off x="1412625" y="1962450"/>
            <a:ext cx="566700" cy="592200"/>
          </a:xfrm>
          <a:prstGeom prst="ellipse">
            <a:avLst/>
          </a:prstGeom>
          <a:solidFill>
            <a:srgbClr val="F1C23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0</a:t>
            </a:r>
            <a:endParaRPr/>
          </a:p>
        </p:txBody>
      </p:sp>
      <p:sp>
        <p:nvSpPr>
          <p:cNvPr id="321" name="Google Shape;321;p22"/>
          <p:cNvSpPr/>
          <p:nvPr/>
        </p:nvSpPr>
        <p:spPr>
          <a:xfrm>
            <a:off x="3112975" y="1920375"/>
            <a:ext cx="566700" cy="5922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3</a:t>
            </a:r>
            <a:endParaRPr/>
          </a:p>
        </p:txBody>
      </p:sp>
      <p:sp>
        <p:nvSpPr>
          <p:cNvPr id="322" name="Google Shape;322;p22"/>
          <p:cNvSpPr/>
          <p:nvPr/>
        </p:nvSpPr>
        <p:spPr>
          <a:xfrm>
            <a:off x="2262800" y="2512575"/>
            <a:ext cx="566700" cy="5922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323" name="Google Shape;323;p22"/>
          <p:cNvSpPr/>
          <p:nvPr/>
        </p:nvSpPr>
        <p:spPr>
          <a:xfrm>
            <a:off x="2224700" y="1446875"/>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cxnSp>
        <p:nvCxnSpPr>
          <p:cNvPr id="324" name="Google Shape;324;p22"/>
          <p:cNvCxnSpPr>
            <a:stCxn id="320" idx="7"/>
            <a:endCxn id="323" idx="2"/>
          </p:cNvCxnSpPr>
          <p:nvPr/>
        </p:nvCxnSpPr>
        <p:spPr>
          <a:xfrm flipH="1" rot="10800000">
            <a:off x="1896334" y="1742876"/>
            <a:ext cx="328500" cy="3063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22"/>
          <p:cNvCxnSpPr>
            <a:endCxn id="321" idx="1"/>
          </p:cNvCxnSpPr>
          <p:nvPr/>
        </p:nvCxnSpPr>
        <p:spPr>
          <a:xfrm>
            <a:off x="2791266" y="1711001"/>
            <a:ext cx="404700" cy="2961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22"/>
          <p:cNvCxnSpPr>
            <a:endCxn id="321" idx="3"/>
          </p:cNvCxnSpPr>
          <p:nvPr/>
        </p:nvCxnSpPr>
        <p:spPr>
          <a:xfrm flipH="1" rot="10800000">
            <a:off x="2829366" y="2425849"/>
            <a:ext cx="366600" cy="3510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22"/>
          <p:cNvCxnSpPr>
            <a:endCxn id="322" idx="2"/>
          </p:cNvCxnSpPr>
          <p:nvPr/>
        </p:nvCxnSpPr>
        <p:spPr>
          <a:xfrm>
            <a:off x="1896200" y="2512575"/>
            <a:ext cx="366600" cy="296100"/>
          </a:xfrm>
          <a:prstGeom prst="straightConnector1">
            <a:avLst/>
          </a:prstGeom>
          <a:noFill/>
          <a:ln cap="flat" cmpd="sng" w="9525">
            <a:solidFill>
              <a:schemeClr val="dk2"/>
            </a:solidFill>
            <a:prstDash val="solid"/>
            <a:round/>
            <a:headEnd len="med" w="med" type="none"/>
            <a:tailEnd len="med" w="med" type="none"/>
          </a:ln>
        </p:spPr>
      </p:cxnSp>
      <p:sp>
        <p:nvSpPr>
          <p:cNvPr id="328" name="Google Shape;328;p22"/>
          <p:cNvSpPr/>
          <p:nvPr/>
        </p:nvSpPr>
        <p:spPr>
          <a:xfrm>
            <a:off x="1896200" y="1649825"/>
            <a:ext cx="1947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5</a:t>
            </a:r>
            <a:endParaRPr>
              <a:solidFill>
                <a:schemeClr val="lt1"/>
              </a:solidFill>
            </a:endParaRPr>
          </a:p>
        </p:txBody>
      </p:sp>
      <p:sp>
        <p:nvSpPr>
          <p:cNvPr id="329" name="Google Shape;329;p22"/>
          <p:cNvSpPr/>
          <p:nvPr/>
        </p:nvSpPr>
        <p:spPr>
          <a:xfrm>
            <a:off x="2977525" y="164947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330" name="Google Shape;330;p22"/>
          <p:cNvSpPr/>
          <p:nvPr/>
        </p:nvSpPr>
        <p:spPr>
          <a:xfrm>
            <a:off x="1827250" y="264332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331" name="Google Shape;331;p22"/>
          <p:cNvSpPr/>
          <p:nvPr/>
        </p:nvSpPr>
        <p:spPr>
          <a:xfrm>
            <a:off x="2977525" y="264262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2</a:t>
            </a:r>
            <a:endParaRPr>
              <a:solidFill>
                <a:schemeClr val="lt1"/>
              </a:solidFill>
            </a:endParaRPr>
          </a:p>
        </p:txBody>
      </p:sp>
      <p:sp>
        <p:nvSpPr>
          <p:cNvPr id="332" name="Google Shape;332;p22"/>
          <p:cNvSpPr txBox="1"/>
          <p:nvPr/>
        </p:nvSpPr>
        <p:spPr>
          <a:xfrm>
            <a:off x="1361875" y="3272075"/>
            <a:ext cx="2157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a:t>
            </a:r>
            <a:r>
              <a:rPr lang="en">
                <a:solidFill>
                  <a:schemeClr val="lt1"/>
                </a:solidFill>
                <a:latin typeface="Lato"/>
                <a:ea typeface="Lato"/>
                <a:cs typeface="Lato"/>
                <a:sym typeface="Lato"/>
              </a:rPr>
              <a:t>Current Vertex</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Adjacent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Unvisited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Processed </a:t>
            </a:r>
            <a:r>
              <a:rPr lang="en">
                <a:solidFill>
                  <a:schemeClr val="lt1"/>
                </a:solidFill>
                <a:latin typeface="Lato"/>
                <a:ea typeface="Lato"/>
                <a:cs typeface="Lato"/>
                <a:sym typeface="Lato"/>
              </a:rPr>
              <a:t>Vertices</a:t>
            </a:r>
            <a:endParaRPr>
              <a:solidFill>
                <a:schemeClr val="lt1"/>
              </a:solidFill>
              <a:latin typeface="Lato"/>
              <a:ea typeface="Lato"/>
              <a:cs typeface="Lato"/>
              <a:sym typeface="Lato"/>
            </a:endParaRPr>
          </a:p>
        </p:txBody>
      </p:sp>
      <p:sp>
        <p:nvSpPr>
          <p:cNvPr id="333" name="Google Shape;333;p22"/>
          <p:cNvSpPr/>
          <p:nvPr/>
        </p:nvSpPr>
        <p:spPr>
          <a:xfrm>
            <a:off x="1143475" y="3344775"/>
            <a:ext cx="218400" cy="2400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34" name="Google Shape;334;p22"/>
          <p:cNvSpPr/>
          <p:nvPr/>
        </p:nvSpPr>
        <p:spPr>
          <a:xfrm>
            <a:off x="1143475" y="3797750"/>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35" name="Google Shape;335;p22"/>
          <p:cNvSpPr/>
          <p:nvPr/>
        </p:nvSpPr>
        <p:spPr>
          <a:xfrm>
            <a:off x="865875" y="4250725"/>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36" name="Google Shape;336;p22"/>
          <p:cNvSpPr/>
          <p:nvPr/>
        </p:nvSpPr>
        <p:spPr>
          <a:xfrm>
            <a:off x="1113875" y="4250725"/>
            <a:ext cx="218400" cy="240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37" name="Google Shape;337;p22"/>
          <p:cNvSpPr txBox="1"/>
          <p:nvPr/>
        </p:nvSpPr>
        <p:spPr>
          <a:xfrm>
            <a:off x="4686600" y="1236600"/>
            <a:ext cx="3738300" cy="368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25">
                <a:solidFill>
                  <a:schemeClr val="lt1"/>
                </a:solidFill>
                <a:latin typeface="Lato"/>
                <a:ea typeface="Lato"/>
                <a:cs typeface="Lato"/>
                <a:sym typeface="Lato"/>
              </a:rPr>
              <a:t>minVertex</a:t>
            </a:r>
            <a:r>
              <a:rPr lang="en" sz="1300">
                <a:solidFill>
                  <a:schemeClr val="lt1"/>
                </a:solidFill>
                <a:highlight>
                  <a:srgbClr val="1E1E1E"/>
                </a:highlight>
                <a:latin typeface="Lato"/>
                <a:ea typeface="Lato"/>
                <a:cs typeface="Lato"/>
                <a:sym typeface="Lato"/>
              </a:rPr>
              <a:t> = 2</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Visited:</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Distances: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Vertex: </a:t>
            </a:r>
            <a:br>
              <a:rPr lang="en" sz="1300">
                <a:solidFill>
                  <a:schemeClr val="lt1"/>
                </a:solidFill>
                <a:highlight>
                  <a:srgbClr val="1E1E1E"/>
                </a:highlight>
                <a:latin typeface="Lato"/>
                <a:ea typeface="Lato"/>
                <a:cs typeface="Lato"/>
                <a:sym typeface="Lato"/>
              </a:rPr>
            </a:br>
            <a:br>
              <a:rPr lang="en" sz="1300">
                <a:solidFill>
                  <a:schemeClr val="lt1"/>
                </a:solidFill>
                <a:highlight>
                  <a:srgbClr val="1E1E1E"/>
                </a:highlight>
                <a:latin typeface="Lato"/>
                <a:ea typeface="Lato"/>
                <a:cs typeface="Lato"/>
                <a:sym typeface="Lato"/>
              </a:rPr>
            </a:br>
            <a:r>
              <a:rPr lang="en" sz="1300">
                <a:solidFill>
                  <a:schemeClr val="lt1"/>
                </a:solidFill>
                <a:highlight>
                  <a:srgbClr val="1E1E1E"/>
                </a:highlight>
                <a:latin typeface="Lato"/>
                <a:ea typeface="Lato"/>
                <a:cs typeface="Lato"/>
                <a:sym typeface="Lato"/>
              </a:rPr>
              <a:t>minDistance: INT_MAX</a:t>
            </a:r>
            <a:br>
              <a:rPr lang="en" sz="1300">
                <a:solidFill>
                  <a:schemeClr val="lt1"/>
                </a:solidFill>
                <a:highlight>
                  <a:srgbClr val="1E1E1E"/>
                </a:highlight>
                <a:latin typeface="Lato"/>
                <a:ea typeface="Lato"/>
                <a:cs typeface="Lato"/>
                <a:sym typeface="Lato"/>
              </a:rPr>
            </a:br>
            <a:r>
              <a:rPr lang="en" sz="1300">
                <a:solidFill>
                  <a:schemeClr val="lt1"/>
                </a:solidFill>
                <a:highlight>
                  <a:srgbClr val="1E1E1E"/>
                </a:highlight>
                <a:latin typeface="Lato"/>
                <a:ea typeface="Lato"/>
                <a:cs typeface="Lato"/>
                <a:sym typeface="Lato"/>
              </a:rPr>
              <a:t>dist[</a:t>
            </a:r>
            <a:r>
              <a:rPr lang="en" sz="1225">
                <a:solidFill>
                  <a:schemeClr val="lt1"/>
                </a:solidFill>
                <a:latin typeface="Lato"/>
                <a:ea typeface="Lato"/>
                <a:cs typeface="Lato"/>
                <a:sym typeface="Lato"/>
              </a:rPr>
              <a:t>minVertex</a:t>
            </a:r>
            <a:r>
              <a:rPr lang="en" sz="1300">
                <a:solidFill>
                  <a:schemeClr val="lt1"/>
                </a:solidFill>
                <a:highlight>
                  <a:srgbClr val="1E1E1E"/>
                </a:highlight>
                <a:latin typeface="Lato"/>
                <a:ea typeface="Lato"/>
                <a:cs typeface="Lato"/>
                <a:sym typeface="Lato"/>
              </a:rPr>
              <a:t>] + graph(</a:t>
            </a:r>
            <a:r>
              <a:rPr lang="en" sz="1225">
                <a:solidFill>
                  <a:schemeClr val="lt1"/>
                </a:solidFill>
                <a:latin typeface="Lato"/>
                <a:ea typeface="Lato"/>
                <a:cs typeface="Lato"/>
                <a:sym typeface="Lato"/>
              </a:rPr>
              <a:t>minVertex</a:t>
            </a:r>
            <a:r>
              <a:rPr lang="en" sz="1300">
                <a:solidFill>
                  <a:schemeClr val="lt1"/>
                </a:solidFill>
                <a:highlight>
                  <a:srgbClr val="1E1E1E"/>
                </a:highlight>
                <a:latin typeface="Lato"/>
                <a:ea typeface="Lato"/>
                <a:cs typeface="Lato"/>
                <a:sym typeface="Lato"/>
              </a:rPr>
              <a:t>, v) &lt; dist[v]</a:t>
            </a:r>
            <a:br>
              <a:rPr lang="en" sz="1300">
                <a:solidFill>
                  <a:schemeClr val="lt1"/>
                </a:solidFill>
                <a:highlight>
                  <a:srgbClr val="1E1E1E"/>
                </a:highlight>
                <a:latin typeface="Lato"/>
                <a:ea typeface="Lato"/>
                <a:cs typeface="Lato"/>
                <a:sym typeface="Lato"/>
              </a:rPr>
            </a:br>
            <a:r>
              <a:rPr lang="en" sz="1300">
                <a:solidFill>
                  <a:schemeClr val="lt1"/>
                </a:solidFill>
                <a:highlight>
                  <a:srgbClr val="1E1E1E"/>
                </a:highlight>
                <a:latin typeface="Lato"/>
                <a:ea typeface="Lato"/>
                <a:cs typeface="Lato"/>
                <a:sym typeface="Lato"/>
              </a:rPr>
              <a:t>1 + 2 &lt; MAX</a:t>
            </a:r>
            <a:br>
              <a:rPr lang="en" sz="1300">
                <a:solidFill>
                  <a:schemeClr val="lt1"/>
                </a:solidFill>
                <a:highlight>
                  <a:srgbClr val="1E1E1E"/>
                </a:highlight>
                <a:latin typeface="Lato"/>
                <a:ea typeface="Lato"/>
                <a:cs typeface="Lato"/>
                <a:sym typeface="Lato"/>
              </a:rPr>
            </a:br>
            <a:r>
              <a:rPr lang="en" sz="1300">
                <a:solidFill>
                  <a:schemeClr val="lt1"/>
                </a:solidFill>
                <a:highlight>
                  <a:srgbClr val="1E1E1E"/>
                </a:highlight>
                <a:latin typeface="Lato"/>
                <a:ea typeface="Lato"/>
                <a:cs typeface="Lato"/>
                <a:sym typeface="Lato"/>
              </a:rPr>
              <a:t>minDistance: 3  </a:t>
            </a:r>
            <a:r>
              <a:rPr lang="en" sz="1225">
                <a:solidFill>
                  <a:schemeClr val="lt1"/>
                </a:solidFill>
                <a:latin typeface="Lato"/>
                <a:ea typeface="Lato"/>
                <a:cs typeface="Lato"/>
                <a:sym typeface="Lato"/>
              </a:rPr>
              <a:t>minVertexFromAdjacentVertcies: 3</a:t>
            </a:r>
            <a:endParaRPr sz="1300">
              <a:solidFill>
                <a:schemeClr val="lt1"/>
              </a:solidFill>
              <a:highlight>
                <a:srgbClr val="1E1E1E"/>
              </a:highlight>
              <a:latin typeface="Lato"/>
              <a:ea typeface="Lato"/>
              <a:cs typeface="Lato"/>
              <a:sym typeface="Lato"/>
            </a:endParaRPr>
          </a:p>
        </p:txBody>
      </p:sp>
      <p:sp>
        <p:nvSpPr>
          <p:cNvPr id="338" name="Google Shape;338;p22"/>
          <p:cNvSpPr/>
          <p:nvPr/>
        </p:nvSpPr>
        <p:spPr>
          <a:xfrm>
            <a:off x="57819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500">
              <a:latin typeface="Lato"/>
              <a:ea typeface="Lato"/>
              <a:cs typeface="Lato"/>
              <a:sym typeface="Lato"/>
            </a:endParaRPr>
          </a:p>
        </p:txBody>
      </p:sp>
      <p:sp>
        <p:nvSpPr>
          <p:cNvPr id="339" name="Google Shape;339;p22"/>
          <p:cNvSpPr/>
          <p:nvPr/>
        </p:nvSpPr>
        <p:spPr>
          <a:xfrm>
            <a:off x="64038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340" name="Google Shape;340;p22"/>
          <p:cNvSpPr/>
          <p:nvPr/>
        </p:nvSpPr>
        <p:spPr>
          <a:xfrm>
            <a:off x="70257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341" name="Google Shape;341;p22"/>
          <p:cNvSpPr/>
          <p:nvPr/>
        </p:nvSpPr>
        <p:spPr>
          <a:xfrm>
            <a:off x="76476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342" name="Google Shape;342;p22"/>
          <p:cNvSpPr/>
          <p:nvPr/>
        </p:nvSpPr>
        <p:spPr>
          <a:xfrm>
            <a:off x="5781950"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0</a:t>
            </a:r>
            <a:endParaRPr sz="1500">
              <a:latin typeface="Lato"/>
              <a:ea typeface="Lato"/>
              <a:cs typeface="Lato"/>
              <a:sym typeface="Lato"/>
            </a:endParaRPr>
          </a:p>
        </p:txBody>
      </p:sp>
      <p:sp>
        <p:nvSpPr>
          <p:cNvPr id="343" name="Google Shape;343;p22"/>
          <p:cNvSpPr/>
          <p:nvPr/>
        </p:nvSpPr>
        <p:spPr>
          <a:xfrm>
            <a:off x="63589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5</a:t>
            </a:r>
            <a:endParaRPr sz="1200">
              <a:latin typeface="Lato"/>
              <a:ea typeface="Lato"/>
              <a:cs typeface="Lato"/>
              <a:sym typeface="Lato"/>
            </a:endParaRPr>
          </a:p>
        </p:txBody>
      </p:sp>
      <p:sp>
        <p:nvSpPr>
          <p:cNvPr id="344" name="Google Shape;344;p22"/>
          <p:cNvSpPr/>
          <p:nvPr/>
        </p:nvSpPr>
        <p:spPr>
          <a:xfrm>
            <a:off x="69808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latin typeface="Lato"/>
                <a:ea typeface="Lato"/>
                <a:cs typeface="Lato"/>
                <a:sym typeface="Lato"/>
              </a:rPr>
              <a:t>1</a:t>
            </a:r>
            <a:endParaRPr sz="1200">
              <a:latin typeface="Lato"/>
              <a:ea typeface="Lato"/>
              <a:cs typeface="Lato"/>
              <a:sym typeface="Lato"/>
            </a:endParaRPr>
          </a:p>
        </p:txBody>
      </p:sp>
      <p:sp>
        <p:nvSpPr>
          <p:cNvPr id="345" name="Google Shape;345;p22"/>
          <p:cNvSpPr/>
          <p:nvPr/>
        </p:nvSpPr>
        <p:spPr>
          <a:xfrm>
            <a:off x="76027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3</a:t>
            </a:r>
            <a:endParaRPr sz="1200">
              <a:latin typeface="Lato"/>
              <a:ea typeface="Lato"/>
              <a:cs typeface="Lato"/>
              <a:sym typeface="Lato"/>
            </a:endParaRPr>
          </a:p>
        </p:txBody>
      </p:sp>
      <p:sp>
        <p:nvSpPr>
          <p:cNvPr id="346" name="Google Shape;346;p22"/>
          <p:cNvSpPr/>
          <p:nvPr/>
        </p:nvSpPr>
        <p:spPr>
          <a:xfrm>
            <a:off x="5781950"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347" name="Google Shape;347;p22"/>
          <p:cNvSpPr/>
          <p:nvPr/>
        </p:nvSpPr>
        <p:spPr>
          <a:xfrm>
            <a:off x="63589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1</a:t>
            </a:r>
            <a:endParaRPr sz="1200">
              <a:solidFill>
                <a:schemeClr val="lt1"/>
              </a:solidFill>
              <a:latin typeface="Lato"/>
              <a:ea typeface="Lato"/>
              <a:cs typeface="Lato"/>
              <a:sym typeface="Lato"/>
            </a:endParaRPr>
          </a:p>
        </p:txBody>
      </p:sp>
      <p:sp>
        <p:nvSpPr>
          <p:cNvPr id="348" name="Google Shape;348;p22"/>
          <p:cNvSpPr/>
          <p:nvPr/>
        </p:nvSpPr>
        <p:spPr>
          <a:xfrm>
            <a:off x="69808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2</a:t>
            </a:r>
            <a:endParaRPr sz="1200">
              <a:solidFill>
                <a:schemeClr val="lt1"/>
              </a:solidFill>
              <a:latin typeface="Lato"/>
              <a:ea typeface="Lato"/>
              <a:cs typeface="Lato"/>
              <a:sym typeface="Lato"/>
            </a:endParaRPr>
          </a:p>
        </p:txBody>
      </p:sp>
      <p:sp>
        <p:nvSpPr>
          <p:cNvPr id="349" name="Google Shape;349;p22"/>
          <p:cNvSpPr/>
          <p:nvPr/>
        </p:nvSpPr>
        <p:spPr>
          <a:xfrm>
            <a:off x="76027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3</a:t>
            </a:r>
            <a:endParaRPr sz="1200">
              <a:solidFill>
                <a:schemeClr val="lt1"/>
              </a:solidFill>
              <a:latin typeface="Lato"/>
              <a:ea typeface="Lato"/>
              <a:cs typeface="Lato"/>
              <a:sym typeface="Lato"/>
            </a:endParaRPr>
          </a:p>
        </p:txBody>
      </p:sp>
      <p:sp>
        <p:nvSpPr>
          <p:cNvPr id="350" name="Google Shape;350;p22"/>
          <p:cNvSpPr/>
          <p:nvPr/>
        </p:nvSpPr>
        <p:spPr>
          <a:xfrm>
            <a:off x="1143475" y="4631500"/>
            <a:ext cx="218400" cy="240000"/>
          </a:xfrm>
          <a:prstGeom prst="ellipse">
            <a:avLst/>
          </a:prstGeom>
          <a:solidFill>
            <a:srgbClr val="F1C23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3"/>
          <p:cNvSpPr txBox="1"/>
          <p:nvPr>
            <p:ph type="title"/>
          </p:nvPr>
        </p:nvSpPr>
        <p:spPr>
          <a:xfrm>
            <a:off x="1297500" y="378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Dijkstra: Example</a:t>
            </a:r>
            <a:endParaRPr/>
          </a:p>
        </p:txBody>
      </p:sp>
      <p:sp>
        <p:nvSpPr>
          <p:cNvPr id="356" name="Google Shape;356;p23"/>
          <p:cNvSpPr/>
          <p:nvPr/>
        </p:nvSpPr>
        <p:spPr>
          <a:xfrm>
            <a:off x="1412625" y="1962450"/>
            <a:ext cx="566700" cy="592200"/>
          </a:xfrm>
          <a:prstGeom prst="ellipse">
            <a:avLst/>
          </a:prstGeom>
          <a:solidFill>
            <a:srgbClr val="F1C23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0</a:t>
            </a:r>
            <a:endParaRPr/>
          </a:p>
        </p:txBody>
      </p:sp>
      <p:sp>
        <p:nvSpPr>
          <p:cNvPr id="357" name="Google Shape;357;p23"/>
          <p:cNvSpPr/>
          <p:nvPr/>
        </p:nvSpPr>
        <p:spPr>
          <a:xfrm>
            <a:off x="3112975" y="1920375"/>
            <a:ext cx="566700" cy="5922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3</a:t>
            </a:r>
            <a:endParaRPr/>
          </a:p>
        </p:txBody>
      </p:sp>
      <p:sp>
        <p:nvSpPr>
          <p:cNvPr id="358" name="Google Shape;358;p23"/>
          <p:cNvSpPr/>
          <p:nvPr/>
        </p:nvSpPr>
        <p:spPr>
          <a:xfrm>
            <a:off x="2262800" y="2512575"/>
            <a:ext cx="566700" cy="592200"/>
          </a:xfrm>
          <a:prstGeom prst="ellipse">
            <a:avLst/>
          </a:prstGeom>
          <a:solidFill>
            <a:srgbClr val="F1C23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359" name="Google Shape;359;p23"/>
          <p:cNvSpPr/>
          <p:nvPr/>
        </p:nvSpPr>
        <p:spPr>
          <a:xfrm>
            <a:off x="2224700" y="1446875"/>
            <a:ext cx="566700" cy="5922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cxnSp>
        <p:nvCxnSpPr>
          <p:cNvPr id="360" name="Google Shape;360;p23"/>
          <p:cNvCxnSpPr>
            <a:stCxn id="356" idx="7"/>
            <a:endCxn id="359" idx="2"/>
          </p:cNvCxnSpPr>
          <p:nvPr/>
        </p:nvCxnSpPr>
        <p:spPr>
          <a:xfrm flipH="1" rot="10800000">
            <a:off x="1896334" y="1742876"/>
            <a:ext cx="328500" cy="3063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23"/>
          <p:cNvCxnSpPr>
            <a:endCxn id="357" idx="1"/>
          </p:cNvCxnSpPr>
          <p:nvPr/>
        </p:nvCxnSpPr>
        <p:spPr>
          <a:xfrm>
            <a:off x="2791266" y="1711001"/>
            <a:ext cx="404700" cy="2961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23"/>
          <p:cNvCxnSpPr>
            <a:endCxn id="357" idx="3"/>
          </p:cNvCxnSpPr>
          <p:nvPr/>
        </p:nvCxnSpPr>
        <p:spPr>
          <a:xfrm flipH="1" rot="10800000">
            <a:off x="2829366" y="2425849"/>
            <a:ext cx="366600" cy="3510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23"/>
          <p:cNvCxnSpPr>
            <a:endCxn id="358" idx="2"/>
          </p:cNvCxnSpPr>
          <p:nvPr/>
        </p:nvCxnSpPr>
        <p:spPr>
          <a:xfrm>
            <a:off x="1896200" y="2512575"/>
            <a:ext cx="366600" cy="296100"/>
          </a:xfrm>
          <a:prstGeom prst="straightConnector1">
            <a:avLst/>
          </a:prstGeom>
          <a:noFill/>
          <a:ln cap="flat" cmpd="sng" w="9525">
            <a:solidFill>
              <a:schemeClr val="dk2"/>
            </a:solidFill>
            <a:prstDash val="solid"/>
            <a:round/>
            <a:headEnd len="med" w="med" type="none"/>
            <a:tailEnd len="med" w="med" type="none"/>
          </a:ln>
        </p:spPr>
      </p:cxnSp>
      <p:sp>
        <p:nvSpPr>
          <p:cNvPr id="364" name="Google Shape;364;p23"/>
          <p:cNvSpPr/>
          <p:nvPr/>
        </p:nvSpPr>
        <p:spPr>
          <a:xfrm>
            <a:off x="1896200" y="1649825"/>
            <a:ext cx="1947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5</a:t>
            </a:r>
            <a:endParaRPr>
              <a:solidFill>
                <a:schemeClr val="lt1"/>
              </a:solidFill>
            </a:endParaRPr>
          </a:p>
        </p:txBody>
      </p:sp>
      <p:sp>
        <p:nvSpPr>
          <p:cNvPr id="365" name="Google Shape;365;p23"/>
          <p:cNvSpPr/>
          <p:nvPr/>
        </p:nvSpPr>
        <p:spPr>
          <a:xfrm>
            <a:off x="2977525" y="164947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366" name="Google Shape;366;p23"/>
          <p:cNvSpPr/>
          <p:nvPr/>
        </p:nvSpPr>
        <p:spPr>
          <a:xfrm>
            <a:off x="1827250" y="264332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367" name="Google Shape;367;p23"/>
          <p:cNvSpPr/>
          <p:nvPr/>
        </p:nvSpPr>
        <p:spPr>
          <a:xfrm>
            <a:off x="2977525" y="264262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2</a:t>
            </a:r>
            <a:endParaRPr>
              <a:solidFill>
                <a:schemeClr val="lt1"/>
              </a:solidFill>
            </a:endParaRPr>
          </a:p>
        </p:txBody>
      </p:sp>
      <p:sp>
        <p:nvSpPr>
          <p:cNvPr id="368" name="Google Shape;368;p23"/>
          <p:cNvSpPr txBox="1"/>
          <p:nvPr/>
        </p:nvSpPr>
        <p:spPr>
          <a:xfrm>
            <a:off x="1361875" y="3272075"/>
            <a:ext cx="2157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Current Vertex</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Adjacent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Unvisited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Processed </a:t>
            </a:r>
            <a:r>
              <a:rPr lang="en">
                <a:solidFill>
                  <a:schemeClr val="lt1"/>
                </a:solidFill>
                <a:latin typeface="Lato"/>
                <a:ea typeface="Lato"/>
                <a:cs typeface="Lato"/>
                <a:sym typeface="Lato"/>
              </a:rPr>
              <a:t>Vertices</a:t>
            </a:r>
            <a:endParaRPr>
              <a:solidFill>
                <a:schemeClr val="lt1"/>
              </a:solidFill>
              <a:latin typeface="Lato"/>
              <a:ea typeface="Lato"/>
              <a:cs typeface="Lato"/>
              <a:sym typeface="Lato"/>
            </a:endParaRPr>
          </a:p>
        </p:txBody>
      </p:sp>
      <p:sp>
        <p:nvSpPr>
          <p:cNvPr id="369" name="Google Shape;369;p23"/>
          <p:cNvSpPr/>
          <p:nvPr/>
        </p:nvSpPr>
        <p:spPr>
          <a:xfrm>
            <a:off x="1143475" y="3344775"/>
            <a:ext cx="218400" cy="2400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70" name="Google Shape;370;p23"/>
          <p:cNvSpPr/>
          <p:nvPr/>
        </p:nvSpPr>
        <p:spPr>
          <a:xfrm>
            <a:off x="1143475" y="3797750"/>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71" name="Google Shape;371;p23"/>
          <p:cNvSpPr/>
          <p:nvPr/>
        </p:nvSpPr>
        <p:spPr>
          <a:xfrm>
            <a:off x="865875" y="4250725"/>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72" name="Google Shape;372;p23"/>
          <p:cNvSpPr/>
          <p:nvPr/>
        </p:nvSpPr>
        <p:spPr>
          <a:xfrm>
            <a:off x="1113875" y="4250725"/>
            <a:ext cx="218400" cy="240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73" name="Google Shape;373;p23"/>
          <p:cNvSpPr txBox="1"/>
          <p:nvPr/>
        </p:nvSpPr>
        <p:spPr>
          <a:xfrm>
            <a:off x="4686600" y="1231650"/>
            <a:ext cx="3713100" cy="368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25">
                <a:solidFill>
                  <a:schemeClr val="lt1"/>
                </a:solidFill>
                <a:latin typeface="Lato"/>
                <a:ea typeface="Lato"/>
                <a:cs typeface="Lato"/>
                <a:sym typeface="Lato"/>
              </a:rPr>
              <a:t>minVertex</a:t>
            </a:r>
            <a:r>
              <a:rPr lang="en" sz="1300">
                <a:solidFill>
                  <a:schemeClr val="lt1"/>
                </a:solidFill>
                <a:highlight>
                  <a:srgbClr val="1E1E1E"/>
                </a:highlight>
                <a:latin typeface="Lato"/>
                <a:ea typeface="Lato"/>
                <a:cs typeface="Lato"/>
                <a:sym typeface="Lato"/>
              </a:rPr>
              <a:t> = 3</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Visited:</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Distances: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Vertex: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minDistance: INT_MAX</a:t>
            </a:r>
            <a:br>
              <a:rPr lang="en" sz="1300">
                <a:solidFill>
                  <a:schemeClr val="lt1"/>
                </a:solidFill>
                <a:highlight>
                  <a:srgbClr val="1E1E1E"/>
                </a:highlight>
                <a:latin typeface="Lato"/>
                <a:ea typeface="Lato"/>
                <a:cs typeface="Lato"/>
                <a:sym typeface="Lato"/>
              </a:rPr>
            </a:br>
            <a:r>
              <a:rPr lang="en" sz="1300">
                <a:solidFill>
                  <a:schemeClr val="lt1"/>
                </a:solidFill>
                <a:highlight>
                  <a:srgbClr val="1E1E1E"/>
                </a:highlight>
                <a:latin typeface="Lato"/>
                <a:ea typeface="Lato"/>
                <a:cs typeface="Lato"/>
                <a:sym typeface="Lato"/>
              </a:rPr>
              <a:t>dist[</a:t>
            </a:r>
            <a:r>
              <a:rPr lang="en" sz="1225">
                <a:solidFill>
                  <a:schemeClr val="lt1"/>
                </a:solidFill>
                <a:latin typeface="Lato"/>
                <a:ea typeface="Lato"/>
                <a:cs typeface="Lato"/>
                <a:sym typeface="Lato"/>
              </a:rPr>
              <a:t>minVertex</a:t>
            </a:r>
            <a:r>
              <a:rPr lang="en" sz="1300">
                <a:solidFill>
                  <a:schemeClr val="lt1"/>
                </a:solidFill>
                <a:highlight>
                  <a:srgbClr val="1E1E1E"/>
                </a:highlight>
                <a:latin typeface="Lato"/>
                <a:ea typeface="Lato"/>
                <a:cs typeface="Lato"/>
                <a:sym typeface="Lato"/>
              </a:rPr>
              <a:t>] + graph(</a:t>
            </a:r>
            <a:r>
              <a:rPr lang="en" sz="1225">
                <a:solidFill>
                  <a:schemeClr val="lt1"/>
                </a:solidFill>
                <a:latin typeface="Lato"/>
                <a:ea typeface="Lato"/>
                <a:cs typeface="Lato"/>
                <a:sym typeface="Lato"/>
              </a:rPr>
              <a:t>minVertex</a:t>
            </a:r>
            <a:r>
              <a:rPr lang="en" sz="1300">
                <a:solidFill>
                  <a:schemeClr val="lt1"/>
                </a:solidFill>
                <a:highlight>
                  <a:srgbClr val="1E1E1E"/>
                </a:highlight>
                <a:latin typeface="Lato"/>
                <a:ea typeface="Lato"/>
                <a:cs typeface="Lato"/>
                <a:sym typeface="Lato"/>
              </a:rPr>
              <a:t>, v) &lt; dist[v]</a:t>
            </a:r>
            <a:br>
              <a:rPr lang="en" sz="1300">
                <a:solidFill>
                  <a:schemeClr val="lt1"/>
                </a:solidFill>
                <a:highlight>
                  <a:srgbClr val="1E1E1E"/>
                </a:highlight>
                <a:latin typeface="Lato"/>
                <a:ea typeface="Lato"/>
                <a:cs typeface="Lato"/>
                <a:sym typeface="Lato"/>
              </a:rPr>
            </a:br>
            <a:r>
              <a:rPr lang="en" sz="1300">
                <a:solidFill>
                  <a:schemeClr val="lt1"/>
                </a:solidFill>
                <a:highlight>
                  <a:srgbClr val="1E1E1E"/>
                </a:highlight>
                <a:latin typeface="Lato"/>
                <a:ea typeface="Lato"/>
                <a:cs typeface="Lato"/>
                <a:sym typeface="Lato"/>
              </a:rPr>
              <a:t>3 + 1 &lt; 5</a:t>
            </a:r>
            <a:br>
              <a:rPr lang="en" sz="1300">
                <a:solidFill>
                  <a:schemeClr val="lt1"/>
                </a:solidFill>
                <a:highlight>
                  <a:srgbClr val="1E1E1E"/>
                </a:highlight>
                <a:latin typeface="Lato"/>
                <a:ea typeface="Lato"/>
                <a:cs typeface="Lato"/>
                <a:sym typeface="Lato"/>
              </a:rPr>
            </a:br>
            <a:r>
              <a:rPr lang="en" sz="1300">
                <a:solidFill>
                  <a:schemeClr val="lt1"/>
                </a:solidFill>
                <a:highlight>
                  <a:srgbClr val="1E1E1E"/>
                </a:highlight>
                <a:latin typeface="Lato"/>
                <a:ea typeface="Lato"/>
                <a:cs typeface="Lato"/>
                <a:sym typeface="Lato"/>
              </a:rPr>
              <a:t>minDistance: 4 </a:t>
            </a:r>
            <a:r>
              <a:rPr lang="en" sz="1225">
                <a:solidFill>
                  <a:schemeClr val="lt1"/>
                </a:solidFill>
                <a:latin typeface="Lato"/>
                <a:ea typeface="Lato"/>
                <a:cs typeface="Lato"/>
                <a:sym typeface="Lato"/>
              </a:rPr>
              <a:t>minVertexFromAdjacentVertcies: 1</a:t>
            </a:r>
            <a:endParaRPr sz="1300">
              <a:solidFill>
                <a:schemeClr val="lt1"/>
              </a:solidFill>
              <a:highlight>
                <a:srgbClr val="1E1E1E"/>
              </a:highlight>
              <a:latin typeface="Lato"/>
              <a:ea typeface="Lato"/>
              <a:cs typeface="Lato"/>
              <a:sym typeface="Lato"/>
            </a:endParaRPr>
          </a:p>
        </p:txBody>
      </p:sp>
      <p:sp>
        <p:nvSpPr>
          <p:cNvPr id="374" name="Google Shape;374;p23"/>
          <p:cNvSpPr/>
          <p:nvPr/>
        </p:nvSpPr>
        <p:spPr>
          <a:xfrm>
            <a:off x="57819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500">
              <a:latin typeface="Lato"/>
              <a:ea typeface="Lato"/>
              <a:cs typeface="Lato"/>
              <a:sym typeface="Lato"/>
            </a:endParaRPr>
          </a:p>
        </p:txBody>
      </p:sp>
      <p:sp>
        <p:nvSpPr>
          <p:cNvPr id="375" name="Google Shape;375;p23"/>
          <p:cNvSpPr/>
          <p:nvPr/>
        </p:nvSpPr>
        <p:spPr>
          <a:xfrm>
            <a:off x="64038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376" name="Google Shape;376;p23"/>
          <p:cNvSpPr/>
          <p:nvPr/>
        </p:nvSpPr>
        <p:spPr>
          <a:xfrm>
            <a:off x="70257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377" name="Google Shape;377;p23"/>
          <p:cNvSpPr/>
          <p:nvPr/>
        </p:nvSpPr>
        <p:spPr>
          <a:xfrm>
            <a:off x="76476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378" name="Google Shape;378;p23"/>
          <p:cNvSpPr/>
          <p:nvPr/>
        </p:nvSpPr>
        <p:spPr>
          <a:xfrm>
            <a:off x="5781950"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0</a:t>
            </a:r>
            <a:endParaRPr sz="1500">
              <a:latin typeface="Lato"/>
              <a:ea typeface="Lato"/>
              <a:cs typeface="Lato"/>
              <a:sym typeface="Lato"/>
            </a:endParaRPr>
          </a:p>
        </p:txBody>
      </p:sp>
      <p:sp>
        <p:nvSpPr>
          <p:cNvPr id="379" name="Google Shape;379;p23"/>
          <p:cNvSpPr/>
          <p:nvPr/>
        </p:nvSpPr>
        <p:spPr>
          <a:xfrm>
            <a:off x="63589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4</a:t>
            </a:r>
            <a:endParaRPr sz="1200">
              <a:latin typeface="Lato"/>
              <a:ea typeface="Lato"/>
              <a:cs typeface="Lato"/>
              <a:sym typeface="Lato"/>
            </a:endParaRPr>
          </a:p>
        </p:txBody>
      </p:sp>
      <p:sp>
        <p:nvSpPr>
          <p:cNvPr id="380" name="Google Shape;380;p23"/>
          <p:cNvSpPr/>
          <p:nvPr/>
        </p:nvSpPr>
        <p:spPr>
          <a:xfrm>
            <a:off x="69808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1</a:t>
            </a:r>
            <a:endParaRPr sz="1200">
              <a:latin typeface="Lato"/>
              <a:ea typeface="Lato"/>
              <a:cs typeface="Lato"/>
              <a:sym typeface="Lato"/>
            </a:endParaRPr>
          </a:p>
        </p:txBody>
      </p:sp>
      <p:sp>
        <p:nvSpPr>
          <p:cNvPr id="381" name="Google Shape;381;p23"/>
          <p:cNvSpPr/>
          <p:nvPr/>
        </p:nvSpPr>
        <p:spPr>
          <a:xfrm>
            <a:off x="76027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3</a:t>
            </a:r>
            <a:endParaRPr sz="1200">
              <a:latin typeface="Lato"/>
              <a:ea typeface="Lato"/>
              <a:cs typeface="Lato"/>
              <a:sym typeface="Lato"/>
            </a:endParaRPr>
          </a:p>
        </p:txBody>
      </p:sp>
      <p:sp>
        <p:nvSpPr>
          <p:cNvPr id="382" name="Google Shape;382;p23"/>
          <p:cNvSpPr/>
          <p:nvPr/>
        </p:nvSpPr>
        <p:spPr>
          <a:xfrm>
            <a:off x="5781950"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383" name="Google Shape;383;p23"/>
          <p:cNvSpPr/>
          <p:nvPr/>
        </p:nvSpPr>
        <p:spPr>
          <a:xfrm>
            <a:off x="63589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1</a:t>
            </a:r>
            <a:endParaRPr sz="1200">
              <a:solidFill>
                <a:schemeClr val="lt1"/>
              </a:solidFill>
              <a:latin typeface="Lato"/>
              <a:ea typeface="Lato"/>
              <a:cs typeface="Lato"/>
              <a:sym typeface="Lato"/>
            </a:endParaRPr>
          </a:p>
        </p:txBody>
      </p:sp>
      <p:sp>
        <p:nvSpPr>
          <p:cNvPr id="384" name="Google Shape;384;p23"/>
          <p:cNvSpPr/>
          <p:nvPr/>
        </p:nvSpPr>
        <p:spPr>
          <a:xfrm>
            <a:off x="69808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2</a:t>
            </a:r>
            <a:endParaRPr sz="1200">
              <a:solidFill>
                <a:schemeClr val="lt1"/>
              </a:solidFill>
              <a:latin typeface="Lato"/>
              <a:ea typeface="Lato"/>
              <a:cs typeface="Lato"/>
              <a:sym typeface="Lato"/>
            </a:endParaRPr>
          </a:p>
        </p:txBody>
      </p:sp>
      <p:sp>
        <p:nvSpPr>
          <p:cNvPr id="385" name="Google Shape;385;p23"/>
          <p:cNvSpPr/>
          <p:nvPr/>
        </p:nvSpPr>
        <p:spPr>
          <a:xfrm>
            <a:off x="76027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3</a:t>
            </a:r>
            <a:endParaRPr sz="1200">
              <a:solidFill>
                <a:schemeClr val="lt1"/>
              </a:solidFill>
              <a:latin typeface="Lato"/>
              <a:ea typeface="Lato"/>
              <a:cs typeface="Lato"/>
              <a:sym typeface="Lato"/>
            </a:endParaRPr>
          </a:p>
        </p:txBody>
      </p:sp>
      <p:sp>
        <p:nvSpPr>
          <p:cNvPr id="386" name="Google Shape;386;p23"/>
          <p:cNvSpPr/>
          <p:nvPr/>
        </p:nvSpPr>
        <p:spPr>
          <a:xfrm>
            <a:off x="1143475" y="4631500"/>
            <a:ext cx="218400" cy="240000"/>
          </a:xfrm>
          <a:prstGeom prst="ellipse">
            <a:avLst/>
          </a:prstGeom>
          <a:solidFill>
            <a:srgbClr val="F1C23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4"/>
          <p:cNvSpPr txBox="1"/>
          <p:nvPr>
            <p:ph type="title"/>
          </p:nvPr>
        </p:nvSpPr>
        <p:spPr>
          <a:xfrm>
            <a:off x="1297500" y="365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Dijkstra: Example</a:t>
            </a:r>
            <a:endParaRPr/>
          </a:p>
        </p:txBody>
      </p:sp>
      <p:sp>
        <p:nvSpPr>
          <p:cNvPr id="392" name="Google Shape;392;p24"/>
          <p:cNvSpPr/>
          <p:nvPr/>
        </p:nvSpPr>
        <p:spPr>
          <a:xfrm>
            <a:off x="1412625" y="1962450"/>
            <a:ext cx="566700" cy="592200"/>
          </a:xfrm>
          <a:prstGeom prst="ellipse">
            <a:avLst/>
          </a:prstGeom>
          <a:solidFill>
            <a:srgbClr val="F1C23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0</a:t>
            </a:r>
            <a:endParaRPr/>
          </a:p>
        </p:txBody>
      </p:sp>
      <p:sp>
        <p:nvSpPr>
          <p:cNvPr id="393" name="Google Shape;393;p24"/>
          <p:cNvSpPr/>
          <p:nvPr/>
        </p:nvSpPr>
        <p:spPr>
          <a:xfrm>
            <a:off x="3112975" y="1920375"/>
            <a:ext cx="566700" cy="592200"/>
          </a:xfrm>
          <a:prstGeom prst="ellipse">
            <a:avLst/>
          </a:prstGeom>
          <a:solidFill>
            <a:srgbClr val="F1C23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3</a:t>
            </a:r>
            <a:endParaRPr/>
          </a:p>
        </p:txBody>
      </p:sp>
      <p:sp>
        <p:nvSpPr>
          <p:cNvPr id="394" name="Google Shape;394;p24"/>
          <p:cNvSpPr/>
          <p:nvPr/>
        </p:nvSpPr>
        <p:spPr>
          <a:xfrm>
            <a:off x="2262800" y="2512575"/>
            <a:ext cx="566700" cy="592200"/>
          </a:xfrm>
          <a:prstGeom prst="ellipse">
            <a:avLst/>
          </a:prstGeom>
          <a:solidFill>
            <a:srgbClr val="F1C23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395" name="Google Shape;395;p24"/>
          <p:cNvSpPr/>
          <p:nvPr/>
        </p:nvSpPr>
        <p:spPr>
          <a:xfrm>
            <a:off x="2224700" y="1446875"/>
            <a:ext cx="566700" cy="5922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cxnSp>
        <p:nvCxnSpPr>
          <p:cNvPr id="396" name="Google Shape;396;p24"/>
          <p:cNvCxnSpPr>
            <a:stCxn id="392" idx="7"/>
            <a:endCxn id="395" idx="2"/>
          </p:cNvCxnSpPr>
          <p:nvPr/>
        </p:nvCxnSpPr>
        <p:spPr>
          <a:xfrm flipH="1" rot="10800000">
            <a:off x="1896334" y="1742876"/>
            <a:ext cx="328500" cy="306300"/>
          </a:xfrm>
          <a:prstGeom prst="straightConnector1">
            <a:avLst/>
          </a:prstGeom>
          <a:noFill/>
          <a:ln cap="flat" cmpd="sng" w="9525">
            <a:solidFill>
              <a:schemeClr val="dk2"/>
            </a:solidFill>
            <a:prstDash val="solid"/>
            <a:round/>
            <a:headEnd len="med" w="med" type="none"/>
            <a:tailEnd len="med" w="med" type="none"/>
          </a:ln>
        </p:spPr>
      </p:cxnSp>
      <p:cxnSp>
        <p:nvCxnSpPr>
          <p:cNvPr id="397" name="Google Shape;397;p24"/>
          <p:cNvCxnSpPr>
            <a:endCxn id="393" idx="1"/>
          </p:cNvCxnSpPr>
          <p:nvPr/>
        </p:nvCxnSpPr>
        <p:spPr>
          <a:xfrm>
            <a:off x="2791266" y="1711001"/>
            <a:ext cx="404700" cy="296100"/>
          </a:xfrm>
          <a:prstGeom prst="straightConnector1">
            <a:avLst/>
          </a:prstGeom>
          <a:noFill/>
          <a:ln cap="flat" cmpd="sng" w="9525">
            <a:solidFill>
              <a:schemeClr val="dk2"/>
            </a:solidFill>
            <a:prstDash val="solid"/>
            <a:round/>
            <a:headEnd len="med" w="med" type="none"/>
            <a:tailEnd len="med" w="med" type="none"/>
          </a:ln>
        </p:spPr>
      </p:cxnSp>
      <p:cxnSp>
        <p:nvCxnSpPr>
          <p:cNvPr id="398" name="Google Shape;398;p24"/>
          <p:cNvCxnSpPr>
            <a:endCxn id="393" idx="3"/>
          </p:cNvCxnSpPr>
          <p:nvPr/>
        </p:nvCxnSpPr>
        <p:spPr>
          <a:xfrm flipH="1" rot="10800000">
            <a:off x="2829366" y="2425849"/>
            <a:ext cx="366600" cy="351000"/>
          </a:xfrm>
          <a:prstGeom prst="straightConnector1">
            <a:avLst/>
          </a:prstGeom>
          <a:noFill/>
          <a:ln cap="flat" cmpd="sng" w="9525">
            <a:solidFill>
              <a:schemeClr val="dk2"/>
            </a:solidFill>
            <a:prstDash val="solid"/>
            <a:round/>
            <a:headEnd len="med" w="med" type="none"/>
            <a:tailEnd len="med" w="med" type="none"/>
          </a:ln>
        </p:spPr>
      </p:cxnSp>
      <p:cxnSp>
        <p:nvCxnSpPr>
          <p:cNvPr id="399" name="Google Shape;399;p24"/>
          <p:cNvCxnSpPr>
            <a:endCxn id="394" idx="2"/>
          </p:cNvCxnSpPr>
          <p:nvPr/>
        </p:nvCxnSpPr>
        <p:spPr>
          <a:xfrm>
            <a:off x="1896200" y="2512575"/>
            <a:ext cx="366600" cy="296100"/>
          </a:xfrm>
          <a:prstGeom prst="straightConnector1">
            <a:avLst/>
          </a:prstGeom>
          <a:noFill/>
          <a:ln cap="flat" cmpd="sng" w="9525">
            <a:solidFill>
              <a:schemeClr val="dk2"/>
            </a:solidFill>
            <a:prstDash val="solid"/>
            <a:round/>
            <a:headEnd len="med" w="med" type="none"/>
            <a:tailEnd len="med" w="med" type="none"/>
          </a:ln>
        </p:spPr>
      </p:cxnSp>
      <p:sp>
        <p:nvSpPr>
          <p:cNvPr id="400" name="Google Shape;400;p24"/>
          <p:cNvSpPr/>
          <p:nvPr/>
        </p:nvSpPr>
        <p:spPr>
          <a:xfrm>
            <a:off x="1896200" y="1649825"/>
            <a:ext cx="1947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5</a:t>
            </a:r>
            <a:endParaRPr>
              <a:solidFill>
                <a:schemeClr val="lt1"/>
              </a:solidFill>
            </a:endParaRPr>
          </a:p>
        </p:txBody>
      </p:sp>
      <p:sp>
        <p:nvSpPr>
          <p:cNvPr id="401" name="Google Shape;401;p24"/>
          <p:cNvSpPr/>
          <p:nvPr/>
        </p:nvSpPr>
        <p:spPr>
          <a:xfrm>
            <a:off x="2977525" y="164947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402" name="Google Shape;402;p24"/>
          <p:cNvSpPr/>
          <p:nvPr/>
        </p:nvSpPr>
        <p:spPr>
          <a:xfrm>
            <a:off x="1827250" y="264332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403" name="Google Shape;403;p24"/>
          <p:cNvSpPr/>
          <p:nvPr/>
        </p:nvSpPr>
        <p:spPr>
          <a:xfrm>
            <a:off x="2977525" y="264262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2</a:t>
            </a:r>
            <a:endParaRPr>
              <a:solidFill>
                <a:schemeClr val="lt1"/>
              </a:solidFill>
            </a:endParaRPr>
          </a:p>
        </p:txBody>
      </p:sp>
      <p:sp>
        <p:nvSpPr>
          <p:cNvPr id="404" name="Google Shape;404;p24"/>
          <p:cNvSpPr txBox="1"/>
          <p:nvPr/>
        </p:nvSpPr>
        <p:spPr>
          <a:xfrm>
            <a:off x="1361875" y="3272075"/>
            <a:ext cx="2157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Current Vertex</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Adjacent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Unvisited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Processed </a:t>
            </a:r>
            <a:r>
              <a:rPr lang="en">
                <a:solidFill>
                  <a:schemeClr val="lt1"/>
                </a:solidFill>
                <a:latin typeface="Lato"/>
                <a:ea typeface="Lato"/>
                <a:cs typeface="Lato"/>
                <a:sym typeface="Lato"/>
              </a:rPr>
              <a:t>Vertices</a:t>
            </a:r>
            <a:endParaRPr>
              <a:solidFill>
                <a:schemeClr val="lt1"/>
              </a:solidFill>
              <a:latin typeface="Lato"/>
              <a:ea typeface="Lato"/>
              <a:cs typeface="Lato"/>
              <a:sym typeface="Lato"/>
            </a:endParaRPr>
          </a:p>
        </p:txBody>
      </p:sp>
      <p:sp>
        <p:nvSpPr>
          <p:cNvPr id="405" name="Google Shape;405;p24"/>
          <p:cNvSpPr/>
          <p:nvPr/>
        </p:nvSpPr>
        <p:spPr>
          <a:xfrm>
            <a:off x="1143475" y="3344775"/>
            <a:ext cx="218400" cy="2400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06" name="Google Shape;406;p24"/>
          <p:cNvSpPr/>
          <p:nvPr/>
        </p:nvSpPr>
        <p:spPr>
          <a:xfrm>
            <a:off x="1143475" y="3797750"/>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07" name="Google Shape;407;p24"/>
          <p:cNvSpPr/>
          <p:nvPr/>
        </p:nvSpPr>
        <p:spPr>
          <a:xfrm>
            <a:off x="865875" y="4250725"/>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08" name="Google Shape;408;p24"/>
          <p:cNvSpPr/>
          <p:nvPr/>
        </p:nvSpPr>
        <p:spPr>
          <a:xfrm>
            <a:off x="1113875" y="4250725"/>
            <a:ext cx="218400" cy="240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09" name="Google Shape;409;p24"/>
          <p:cNvSpPr txBox="1"/>
          <p:nvPr/>
        </p:nvSpPr>
        <p:spPr>
          <a:xfrm>
            <a:off x="4686588" y="1231650"/>
            <a:ext cx="3649800" cy="338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25">
                <a:solidFill>
                  <a:schemeClr val="lt1"/>
                </a:solidFill>
                <a:latin typeface="Lato"/>
                <a:ea typeface="Lato"/>
                <a:cs typeface="Lato"/>
                <a:sym typeface="Lato"/>
              </a:rPr>
              <a:t>minVertex</a:t>
            </a:r>
            <a:r>
              <a:rPr lang="en" sz="1300">
                <a:solidFill>
                  <a:schemeClr val="lt1"/>
                </a:solidFill>
                <a:highlight>
                  <a:srgbClr val="1E1E1E"/>
                </a:highlight>
                <a:latin typeface="Lato"/>
                <a:ea typeface="Lato"/>
                <a:cs typeface="Lato"/>
                <a:sym typeface="Lato"/>
              </a:rPr>
              <a:t> = 1</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Visited:</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Distances: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Vertex: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minDistance: INT_MAX</a:t>
            </a: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dist[</a:t>
            </a:r>
            <a:r>
              <a:rPr lang="en" sz="1225">
                <a:solidFill>
                  <a:schemeClr val="lt1"/>
                </a:solidFill>
                <a:latin typeface="Lato"/>
                <a:ea typeface="Lato"/>
                <a:cs typeface="Lato"/>
                <a:sym typeface="Lato"/>
              </a:rPr>
              <a:t>minVertex</a:t>
            </a:r>
            <a:r>
              <a:rPr lang="en" sz="1300">
                <a:solidFill>
                  <a:schemeClr val="lt1"/>
                </a:solidFill>
                <a:highlight>
                  <a:srgbClr val="1E1E1E"/>
                </a:highlight>
                <a:latin typeface="Lato"/>
                <a:ea typeface="Lato"/>
                <a:cs typeface="Lato"/>
                <a:sym typeface="Lato"/>
              </a:rPr>
              <a:t>] + graph(</a:t>
            </a:r>
            <a:r>
              <a:rPr lang="en" sz="1225">
                <a:solidFill>
                  <a:schemeClr val="lt1"/>
                </a:solidFill>
                <a:latin typeface="Lato"/>
                <a:ea typeface="Lato"/>
                <a:cs typeface="Lato"/>
                <a:sym typeface="Lato"/>
              </a:rPr>
              <a:t>minVertex</a:t>
            </a:r>
            <a:r>
              <a:rPr lang="en" sz="1300">
                <a:solidFill>
                  <a:schemeClr val="lt1"/>
                </a:solidFill>
                <a:highlight>
                  <a:srgbClr val="1E1E1E"/>
                </a:highlight>
                <a:latin typeface="Lato"/>
                <a:ea typeface="Lato"/>
                <a:cs typeface="Lato"/>
                <a:sym typeface="Lato"/>
              </a:rPr>
              <a:t>, v) &lt; dist[v]</a:t>
            </a:r>
            <a:br>
              <a:rPr lang="en" sz="1300">
                <a:solidFill>
                  <a:schemeClr val="lt1"/>
                </a:solidFill>
                <a:highlight>
                  <a:srgbClr val="1E1E1E"/>
                </a:highlight>
                <a:latin typeface="Lato"/>
                <a:ea typeface="Lato"/>
                <a:cs typeface="Lato"/>
                <a:sym typeface="Lato"/>
              </a:rPr>
            </a:br>
            <a:r>
              <a:rPr lang="en" sz="1300">
                <a:solidFill>
                  <a:schemeClr val="lt1"/>
                </a:solidFill>
                <a:highlight>
                  <a:srgbClr val="1E1E1E"/>
                </a:highlight>
                <a:latin typeface="Lato"/>
                <a:ea typeface="Lato"/>
                <a:cs typeface="Lato"/>
                <a:sym typeface="Lato"/>
              </a:rPr>
              <a:t>minDistance: INT_MAX</a:t>
            </a:r>
            <a:endParaRPr sz="1300">
              <a:solidFill>
                <a:schemeClr val="lt1"/>
              </a:solidFill>
              <a:highlight>
                <a:srgbClr val="1E1E1E"/>
              </a:highlight>
              <a:latin typeface="Lato"/>
              <a:ea typeface="Lato"/>
              <a:cs typeface="Lato"/>
              <a:sym typeface="Lato"/>
            </a:endParaRPr>
          </a:p>
        </p:txBody>
      </p:sp>
      <p:sp>
        <p:nvSpPr>
          <p:cNvPr id="410" name="Google Shape;410;p24"/>
          <p:cNvSpPr/>
          <p:nvPr/>
        </p:nvSpPr>
        <p:spPr>
          <a:xfrm>
            <a:off x="57819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500">
              <a:latin typeface="Lato"/>
              <a:ea typeface="Lato"/>
              <a:cs typeface="Lato"/>
              <a:sym typeface="Lato"/>
            </a:endParaRPr>
          </a:p>
        </p:txBody>
      </p:sp>
      <p:sp>
        <p:nvSpPr>
          <p:cNvPr id="411" name="Google Shape;411;p24"/>
          <p:cNvSpPr/>
          <p:nvPr/>
        </p:nvSpPr>
        <p:spPr>
          <a:xfrm>
            <a:off x="64038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412" name="Google Shape;412;p24"/>
          <p:cNvSpPr/>
          <p:nvPr/>
        </p:nvSpPr>
        <p:spPr>
          <a:xfrm>
            <a:off x="70257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413" name="Google Shape;413;p24"/>
          <p:cNvSpPr/>
          <p:nvPr/>
        </p:nvSpPr>
        <p:spPr>
          <a:xfrm>
            <a:off x="76476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414" name="Google Shape;414;p24"/>
          <p:cNvSpPr/>
          <p:nvPr/>
        </p:nvSpPr>
        <p:spPr>
          <a:xfrm>
            <a:off x="5781950"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0</a:t>
            </a:r>
            <a:endParaRPr sz="1500">
              <a:latin typeface="Lato"/>
              <a:ea typeface="Lato"/>
              <a:cs typeface="Lato"/>
              <a:sym typeface="Lato"/>
            </a:endParaRPr>
          </a:p>
        </p:txBody>
      </p:sp>
      <p:sp>
        <p:nvSpPr>
          <p:cNvPr id="415" name="Google Shape;415;p24"/>
          <p:cNvSpPr/>
          <p:nvPr/>
        </p:nvSpPr>
        <p:spPr>
          <a:xfrm>
            <a:off x="63589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4</a:t>
            </a:r>
            <a:endParaRPr sz="1200">
              <a:latin typeface="Lato"/>
              <a:ea typeface="Lato"/>
              <a:cs typeface="Lato"/>
              <a:sym typeface="Lato"/>
            </a:endParaRPr>
          </a:p>
        </p:txBody>
      </p:sp>
      <p:sp>
        <p:nvSpPr>
          <p:cNvPr id="416" name="Google Shape;416;p24"/>
          <p:cNvSpPr/>
          <p:nvPr/>
        </p:nvSpPr>
        <p:spPr>
          <a:xfrm>
            <a:off x="69808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1</a:t>
            </a:r>
            <a:endParaRPr sz="1200">
              <a:latin typeface="Lato"/>
              <a:ea typeface="Lato"/>
              <a:cs typeface="Lato"/>
              <a:sym typeface="Lato"/>
            </a:endParaRPr>
          </a:p>
        </p:txBody>
      </p:sp>
      <p:sp>
        <p:nvSpPr>
          <p:cNvPr id="417" name="Google Shape;417;p24"/>
          <p:cNvSpPr/>
          <p:nvPr/>
        </p:nvSpPr>
        <p:spPr>
          <a:xfrm>
            <a:off x="76027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3</a:t>
            </a:r>
            <a:endParaRPr sz="1200">
              <a:latin typeface="Lato"/>
              <a:ea typeface="Lato"/>
              <a:cs typeface="Lato"/>
              <a:sym typeface="Lato"/>
            </a:endParaRPr>
          </a:p>
        </p:txBody>
      </p:sp>
      <p:sp>
        <p:nvSpPr>
          <p:cNvPr id="418" name="Google Shape;418;p24"/>
          <p:cNvSpPr/>
          <p:nvPr/>
        </p:nvSpPr>
        <p:spPr>
          <a:xfrm>
            <a:off x="5781950"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419" name="Google Shape;419;p24"/>
          <p:cNvSpPr/>
          <p:nvPr/>
        </p:nvSpPr>
        <p:spPr>
          <a:xfrm>
            <a:off x="63589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1</a:t>
            </a:r>
            <a:endParaRPr sz="1200">
              <a:solidFill>
                <a:schemeClr val="lt1"/>
              </a:solidFill>
              <a:latin typeface="Lato"/>
              <a:ea typeface="Lato"/>
              <a:cs typeface="Lato"/>
              <a:sym typeface="Lato"/>
            </a:endParaRPr>
          </a:p>
        </p:txBody>
      </p:sp>
      <p:sp>
        <p:nvSpPr>
          <p:cNvPr id="420" name="Google Shape;420;p24"/>
          <p:cNvSpPr/>
          <p:nvPr/>
        </p:nvSpPr>
        <p:spPr>
          <a:xfrm>
            <a:off x="69808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2</a:t>
            </a:r>
            <a:endParaRPr sz="1200">
              <a:solidFill>
                <a:schemeClr val="lt1"/>
              </a:solidFill>
              <a:latin typeface="Lato"/>
              <a:ea typeface="Lato"/>
              <a:cs typeface="Lato"/>
              <a:sym typeface="Lato"/>
            </a:endParaRPr>
          </a:p>
        </p:txBody>
      </p:sp>
      <p:sp>
        <p:nvSpPr>
          <p:cNvPr id="421" name="Google Shape;421;p24"/>
          <p:cNvSpPr/>
          <p:nvPr/>
        </p:nvSpPr>
        <p:spPr>
          <a:xfrm>
            <a:off x="76027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3</a:t>
            </a:r>
            <a:endParaRPr sz="1200">
              <a:solidFill>
                <a:schemeClr val="lt1"/>
              </a:solidFill>
              <a:latin typeface="Lato"/>
              <a:ea typeface="Lato"/>
              <a:cs typeface="Lato"/>
              <a:sym typeface="Lato"/>
            </a:endParaRPr>
          </a:p>
        </p:txBody>
      </p:sp>
      <p:sp>
        <p:nvSpPr>
          <p:cNvPr id="422" name="Google Shape;422;p24"/>
          <p:cNvSpPr/>
          <p:nvPr/>
        </p:nvSpPr>
        <p:spPr>
          <a:xfrm>
            <a:off x="1143475" y="4631500"/>
            <a:ext cx="218400" cy="240000"/>
          </a:xfrm>
          <a:prstGeom prst="ellipse">
            <a:avLst/>
          </a:prstGeom>
          <a:solidFill>
            <a:srgbClr val="F1C23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5"/>
          <p:cNvSpPr txBox="1"/>
          <p:nvPr>
            <p:ph type="title"/>
          </p:nvPr>
        </p:nvSpPr>
        <p:spPr>
          <a:xfrm>
            <a:off x="1297500" y="365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Dijkstra: Example</a:t>
            </a:r>
            <a:endParaRPr/>
          </a:p>
        </p:txBody>
      </p:sp>
      <p:sp>
        <p:nvSpPr>
          <p:cNvPr id="428" name="Google Shape;428;p25"/>
          <p:cNvSpPr/>
          <p:nvPr/>
        </p:nvSpPr>
        <p:spPr>
          <a:xfrm>
            <a:off x="1412625" y="1962450"/>
            <a:ext cx="566700" cy="592200"/>
          </a:xfrm>
          <a:prstGeom prst="ellipse">
            <a:avLst/>
          </a:prstGeom>
          <a:solidFill>
            <a:srgbClr val="F1C23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0</a:t>
            </a:r>
            <a:endParaRPr/>
          </a:p>
        </p:txBody>
      </p:sp>
      <p:sp>
        <p:nvSpPr>
          <p:cNvPr id="429" name="Google Shape;429;p25"/>
          <p:cNvSpPr/>
          <p:nvPr/>
        </p:nvSpPr>
        <p:spPr>
          <a:xfrm>
            <a:off x="3112975" y="1920375"/>
            <a:ext cx="566700" cy="592200"/>
          </a:xfrm>
          <a:prstGeom prst="ellipse">
            <a:avLst/>
          </a:prstGeom>
          <a:solidFill>
            <a:srgbClr val="F1C23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3</a:t>
            </a:r>
            <a:endParaRPr/>
          </a:p>
        </p:txBody>
      </p:sp>
      <p:sp>
        <p:nvSpPr>
          <p:cNvPr id="430" name="Google Shape;430;p25"/>
          <p:cNvSpPr/>
          <p:nvPr/>
        </p:nvSpPr>
        <p:spPr>
          <a:xfrm>
            <a:off x="2262800" y="2512575"/>
            <a:ext cx="566700" cy="592200"/>
          </a:xfrm>
          <a:prstGeom prst="ellipse">
            <a:avLst/>
          </a:prstGeom>
          <a:solidFill>
            <a:srgbClr val="F1C23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431" name="Google Shape;431;p25"/>
          <p:cNvSpPr/>
          <p:nvPr/>
        </p:nvSpPr>
        <p:spPr>
          <a:xfrm>
            <a:off x="2224700" y="1446875"/>
            <a:ext cx="566700" cy="592200"/>
          </a:xfrm>
          <a:prstGeom prst="ellipse">
            <a:avLst/>
          </a:prstGeom>
          <a:solidFill>
            <a:srgbClr val="F1C23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cxnSp>
        <p:nvCxnSpPr>
          <p:cNvPr id="432" name="Google Shape;432;p25"/>
          <p:cNvCxnSpPr>
            <a:stCxn id="428" idx="7"/>
            <a:endCxn id="431" idx="2"/>
          </p:cNvCxnSpPr>
          <p:nvPr/>
        </p:nvCxnSpPr>
        <p:spPr>
          <a:xfrm flipH="1" rot="10800000">
            <a:off x="1896334" y="1742876"/>
            <a:ext cx="328500" cy="306300"/>
          </a:xfrm>
          <a:prstGeom prst="straightConnector1">
            <a:avLst/>
          </a:prstGeom>
          <a:noFill/>
          <a:ln cap="flat" cmpd="sng" w="9525">
            <a:solidFill>
              <a:schemeClr val="dk2"/>
            </a:solidFill>
            <a:prstDash val="solid"/>
            <a:round/>
            <a:headEnd len="med" w="med" type="none"/>
            <a:tailEnd len="med" w="med" type="none"/>
          </a:ln>
        </p:spPr>
      </p:cxnSp>
      <p:cxnSp>
        <p:nvCxnSpPr>
          <p:cNvPr id="433" name="Google Shape;433;p25"/>
          <p:cNvCxnSpPr>
            <a:endCxn id="429" idx="1"/>
          </p:cNvCxnSpPr>
          <p:nvPr/>
        </p:nvCxnSpPr>
        <p:spPr>
          <a:xfrm>
            <a:off x="2791266" y="1711001"/>
            <a:ext cx="404700" cy="296100"/>
          </a:xfrm>
          <a:prstGeom prst="straightConnector1">
            <a:avLst/>
          </a:prstGeom>
          <a:noFill/>
          <a:ln cap="flat" cmpd="sng" w="9525">
            <a:solidFill>
              <a:schemeClr val="dk2"/>
            </a:solidFill>
            <a:prstDash val="solid"/>
            <a:round/>
            <a:headEnd len="med" w="med" type="none"/>
            <a:tailEnd len="med" w="med" type="none"/>
          </a:ln>
        </p:spPr>
      </p:cxnSp>
      <p:cxnSp>
        <p:nvCxnSpPr>
          <p:cNvPr id="434" name="Google Shape;434;p25"/>
          <p:cNvCxnSpPr>
            <a:endCxn id="429" idx="3"/>
          </p:cNvCxnSpPr>
          <p:nvPr/>
        </p:nvCxnSpPr>
        <p:spPr>
          <a:xfrm flipH="1" rot="10800000">
            <a:off x="2829366" y="2425849"/>
            <a:ext cx="366600" cy="351000"/>
          </a:xfrm>
          <a:prstGeom prst="straightConnector1">
            <a:avLst/>
          </a:prstGeom>
          <a:noFill/>
          <a:ln cap="flat" cmpd="sng" w="9525">
            <a:solidFill>
              <a:schemeClr val="dk2"/>
            </a:solidFill>
            <a:prstDash val="solid"/>
            <a:round/>
            <a:headEnd len="med" w="med" type="none"/>
            <a:tailEnd len="med" w="med" type="none"/>
          </a:ln>
        </p:spPr>
      </p:cxnSp>
      <p:cxnSp>
        <p:nvCxnSpPr>
          <p:cNvPr id="435" name="Google Shape;435;p25"/>
          <p:cNvCxnSpPr>
            <a:endCxn id="430" idx="2"/>
          </p:cNvCxnSpPr>
          <p:nvPr/>
        </p:nvCxnSpPr>
        <p:spPr>
          <a:xfrm>
            <a:off x="1896200" y="2512575"/>
            <a:ext cx="366600" cy="296100"/>
          </a:xfrm>
          <a:prstGeom prst="straightConnector1">
            <a:avLst/>
          </a:prstGeom>
          <a:noFill/>
          <a:ln cap="flat" cmpd="sng" w="9525">
            <a:solidFill>
              <a:schemeClr val="dk2"/>
            </a:solidFill>
            <a:prstDash val="solid"/>
            <a:round/>
            <a:headEnd len="med" w="med" type="none"/>
            <a:tailEnd len="med" w="med" type="none"/>
          </a:ln>
        </p:spPr>
      </p:cxnSp>
      <p:sp>
        <p:nvSpPr>
          <p:cNvPr id="436" name="Google Shape;436;p25"/>
          <p:cNvSpPr/>
          <p:nvPr/>
        </p:nvSpPr>
        <p:spPr>
          <a:xfrm>
            <a:off x="1896200" y="1649825"/>
            <a:ext cx="1947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5</a:t>
            </a:r>
            <a:endParaRPr>
              <a:solidFill>
                <a:schemeClr val="lt1"/>
              </a:solidFill>
            </a:endParaRPr>
          </a:p>
        </p:txBody>
      </p:sp>
      <p:sp>
        <p:nvSpPr>
          <p:cNvPr id="437" name="Google Shape;437;p25"/>
          <p:cNvSpPr/>
          <p:nvPr/>
        </p:nvSpPr>
        <p:spPr>
          <a:xfrm>
            <a:off x="2977525" y="164947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438" name="Google Shape;438;p25"/>
          <p:cNvSpPr/>
          <p:nvPr/>
        </p:nvSpPr>
        <p:spPr>
          <a:xfrm>
            <a:off x="1827250" y="264332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439" name="Google Shape;439;p25"/>
          <p:cNvSpPr/>
          <p:nvPr/>
        </p:nvSpPr>
        <p:spPr>
          <a:xfrm>
            <a:off x="2977525" y="264262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2</a:t>
            </a:r>
            <a:endParaRPr>
              <a:solidFill>
                <a:schemeClr val="lt1"/>
              </a:solidFill>
            </a:endParaRPr>
          </a:p>
        </p:txBody>
      </p:sp>
      <p:sp>
        <p:nvSpPr>
          <p:cNvPr id="440" name="Google Shape;440;p25"/>
          <p:cNvSpPr txBox="1"/>
          <p:nvPr/>
        </p:nvSpPr>
        <p:spPr>
          <a:xfrm>
            <a:off x="1361875" y="3272075"/>
            <a:ext cx="2157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Current Vertex</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Adjacent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Unvisited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Processed Vertices</a:t>
            </a:r>
            <a:endParaRPr>
              <a:solidFill>
                <a:schemeClr val="lt1"/>
              </a:solidFill>
              <a:latin typeface="Lato"/>
              <a:ea typeface="Lato"/>
              <a:cs typeface="Lato"/>
              <a:sym typeface="Lato"/>
            </a:endParaRPr>
          </a:p>
        </p:txBody>
      </p:sp>
      <p:sp>
        <p:nvSpPr>
          <p:cNvPr id="441" name="Google Shape;441;p25"/>
          <p:cNvSpPr/>
          <p:nvPr/>
        </p:nvSpPr>
        <p:spPr>
          <a:xfrm>
            <a:off x="1143475" y="3344775"/>
            <a:ext cx="218400" cy="2400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2" name="Google Shape;442;p25"/>
          <p:cNvSpPr/>
          <p:nvPr/>
        </p:nvSpPr>
        <p:spPr>
          <a:xfrm>
            <a:off x="1143475" y="3797750"/>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3" name="Google Shape;443;p25"/>
          <p:cNvSpPr/>
          <p:nvPr/>
        </p:nvSpPr>
        <p:spPr>
          <a:xfrm>
            <a:off x="865875" y="4250725"/>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4" name="Google Shape;444;p25"/>
          <p:cNvSpPr/>
          <p:nvPr/>
        </p:nvSpPr>
        <p:spPr>
          <a:xfrm>
            <a:off x="1113875" y="4250725"/>
            <a:ext cx="218400" cy="240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5" name="Google Shape;445;p25"/>
          <p:cNvSpPr txBox="1"/>
          <p:nvPr/>
        </p:nvSpPr>
        <p:spPr>
          <a:xfrm>
            <a:off x="4686588" y="1231650"/>
            <a:ext cx="3649800" cy="3086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Visited:</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Distances: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Vertex: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457200" lvl="0" marL="45720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Algorithm Complete!</a:t>
            </a: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t/>
            </a:r>
            <a:endParaRPr sz="1300">
              <a:solidFill>
                <a:schemeClr val="lt1"/>
              </a:solidFill>
              <a:highlight>
                <a:srgbClr val="1E1E1E"/>
              </a:highlight>
              <a:latin typeface="Lato"/>
              <a:ea typeface="Lato"/>
              <a:cs typeface="Lato"/>
              <a:sym typeface="Lato"/>
            </a:endParaRPr>
          </a:p>
        </p:txBody>
      </p:sp>
      <p:sp>
        <p:nvSpPr>
          <p:cNvPr id="446" name="Google Shape;446;p25"/>
          <p:cNvSpPr/>
          <p:nvPr/>
        </p:nvSpPr>
        <p:spPr>
          <a:xfrm>
            <a:off x="57819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500">
              <a:latin typeface="Lato"/>
              <a:ea typeface="Lato"/>
              <a:cs typeface="Lato"/>
              <a:sym typeface="Lato"/>
            </a:endParaRPr>
          </a:p>
        </p:txBody>
      </p:sp>
      <p:sp>
        <p:nvSpPr>
          <p:cNvPr id="447" name="Google Shape;447;p25"/>
          <p:cNvSpPr/>
          <p:nvPr/>
        </p:nvSpPr>
        <p:spPr>
          <a:xfrm>
            <a:off x="64038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448" name="Google Shape;448;p25"/>
          <p:cNvSpPr/>
          <p:nvPr/>
        </p:nvSpPr>
        <p:spPr>
          <a:xfrm>
            <a:off x="70257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449" name="Google Shape;449;p25"/>
          <p:cNvSpPr/>
          <p:nvPr/>
        </p:nvSpPr>
        <p:spPr>
          <a:xfrm>
            <a:off x="76476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450" name="Google Shape;450;p25"/>
          <p:cNvSpPr/>
          <p:nvPr/>
        </p:nvSpPr>
        <p:spPr>
          <a:xfrm>
            <a:off x="5781950"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0</a:t>
            </a:r>
            <a:endParaRPr sz="1500">
              <a:latin typeface="Lato"/>
              <a:ea typeface="Lato"/>
              <a:cs typeface="Lato"/>
              <a:sym typeface="Lato"/>
            </a:endParaRPr>
          </a:p>
        </p:txBody>
      </p:sp>
      <p:sp>
        <p:nvSpPr>
          <p:cNvPr id="451" name="Google Shape;451;p25"/>
          <p:cNvSpPr/>
          <p:nvPr/>
        </p:nvSpPr>
        <p:spPr>
          <a:xfrm>
            <a:off x="63589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4</a:t>
            </a:r>
            <a:endParaRPr sz="1200">
              <a:latin typeface="Lato"/>
              <a:ea typeface="Lato"/>
              <a:cs typeface="Lato"/>
              <a:sym typeface="Lato"/>
            </a:endParaRPr>
          </a:p>
        </p:txBody>
      </p:sp>
      <p:sp>
        <p:nvSpPr>
          <p:cNvPr id="452" name="Google Shape;452;p25"/>
          <p:cNvSpPr/>
          <p:nvPr/>
        </p:nvSpPr>
        <p:spPr>
          <a:xfrm>
            <a:off x="69808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1</a:t>
            </a:r>
            <a:endParaRPr sz="1200">
              <a:latin typeface="Lato"/>
              <a:ea typeface="Lato"/>
              <a:cs typeface="Lato"/>
              <a:sym typeface="Lato"/>
            </a:endParaRPr>
          </a:p>
        </p:txBody>
      </p:sp>
      <p:sp>
        <p:nvSpPr>
          <p:cNvPr id="453" name="Google Shape;453;p25"/>
          <p:cNvSpPr/>
          <p:nvPr/>
        </p:nvSpPr>
        <p:spPr>
          <a:xfrm>
            <a:off x="76027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3</a:t>
            </a:r>
            <a:endParaRPr sz="1200">
              <a:latin typeface="Lato"/>
              <a:ea typeface="Lato"/>
              <a:cs typeface="Lato"/>
              <a:sym typeface="Lato"/>
            </a:endParaRPr>
          </a:p>
        </p:txBody>
      </p:sp>
      <p:sp>
        <p:nvSpPr>
          <p:cNvPr id="454" name="Google Shape;454;p25"/>
          <p:cNvSpPr/>
          <p:nvPr/>
        </p:nvSpPr>
        <p:spPr>
          <a:xfrm>
            <a:off x="5781950"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455" name="Google Shape;455;p25"/>
          <p:cNvSpPr/>
          <p:nvPr/>
        </p:nvSpPr>
        <p:spPr>
          <a:xfrm>
            <a:off x="63589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1</a:t>
            </a:r>
            <a:endParaRPr sz="1200">
              <a:solidFill>
                <a:schemeClr val="lt1"/>
              </a:solidFill>
              <a:latin typeface="Lato"/>
              <a:ea typeface="Lato"/>
              <a:cs typeface="Lato"/>
              <a:sym typeface="Lato"/>
            </a:endParaRPr>
          </a:p>
        </p:txBody>
      </p:sp>
      <p:sp>
        <p:nvSpPr>
          <p:cNvPr id="456" name="Google Shape;456;p25"/>
          <p:cNvSpPr/>
          <p:nvPr/>
        </p:nvSpPr>
        <p:spPr>
          <a:xfrm>
            <a:off x="69808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2</a:t>
            </a:r>
            <a:endParaRPr sz="1200">
              <a:solidFill>
                <a:schemeClr val="lt1"/>
              </a:solidFill>
              <a:latin typeface="Lato"/>
              <a:ea typeface="Lato"/>
              <a:cs typeface="Lato"/>
              <a:sym typeface="Lato"/>
            </a:endParaRPr>
          </a:p>
        </p:txBody>
      </p:sp>
      <p:sp>
        <p:nvSpPr>
          <p:cNvPr id="457" name="Google Shape;457;p25"/>
          <p:cNvSpPr/>
          <p:nvPr/>
        </p:nvSpPr>
        <p:spPr>
          <a:xfrm>
            <a:off x="76027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3</a:t>
            </a:r>
            <a:endParaRPr sz="1200">
              <a:solidFill>
                <a:schemeClr val="lt1"/>
              </a:solidFill>
              <a:latin typeface="Lato"/>
              <a:ea typeface="Lato"/>
              <a:cs typeface="Lato"/>
              <a:sym typeface="Lato"/>
            </a:endParaRPr>
          </a:p>
        </p:txBody>
      </p:sp>
      <p:sp>
        <p:nvSpPr>
          <p:cNvPr id="458" name="Google Shape;458;p25"/>
          <p:cNvSpPr/>
          <p:nvPr/>
        </p:nvSpPr>
        <p:spPr>
          <a:xfrm>
            <a:off x="1143475" y="4631500"/>
            <a:ext cx="218400" cy="240000"/>
          </a:xfrm>
          <a:prstGeom prst="ellipse">
            <a:avLst/>
          </a:prstGeom>
          <a:solidFill>
            <a:srgbClr val="F1C23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6"/>
          <p:cNvSpPr txBox="1"/>
          <p:nvPr>
            <p:ph type="title"/>
          </p:nvPr>
        </p:nvSpPr>
        <p:spPr>
          <a:xfrm>
            <a:off x="1297500" y="300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Dijkstra Algorithm Pseudocode</a:t>
            </a:r>
            <a:endParaRPr/>
          </a:p>
        </p:txBody>
      </p:sp>
      <p:sp>
        <p:nvSpPr>
          <p:cNvPr id="464" name="Google Shape;464;p26"/>
          <p:cNvSpPr txBox="1"/>
          <p:nvPr>
            <p:ph idx="1" type="body"/>
          </p:nvPr>
        </p:nvSpPr>
        <p:spPr>
          <a:xfrm>
            <a:off x="1099650" y="795000"/>
            <a:ext cx="4263300" cy="434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5"/>
              <a:buNone/>
            </a:pPr>
            <a:r>
              <a:rPr lang="en" sz="1225"/>
              <a:t>Dijkstra(Graph, source):</a:t>
            </a:r>
            <a:br>
              <a:rPr lang="en" sz="1225"/>
            </a:br>
            <a:br>
              <a:rPr lang="en" sz="1225"/>
            </a:br>
            <a:r>
              <a:rPr lang="en" sz="1225"/>
              <a:t>for each vertex v in Graph:         </a:t>
            </a:r>
            <a:r>
              <a:rPr lang="en" sz="1225"/>
              <a:t>   </a:t>
            </a:r>
            <a:br>
              <a:rPr lang="en" sz="1225"/>
            </a:br>
            <a:r>
              <a:rPr lang="en" sz="1225"/>
              <a:t>    dist[v] ← INT_MAX                 </a:t>
            </a:r>
            <a:br>
              <a:rPr lang="en" sz="1225"/>
            </a:br>
            <a:r>
              <a:rPr lang="en" sz="1225"/>
              <a:t>    visited[v] ← false                </a:t>
            </a:r>
            <a:br>
              <a:rPr lang="en" sz="1225"/>
            </a:br>
            <a:r>
              <a:rPr lang="en" sz="1225"/>
              <a:t>    dist[source] ← 0                       </a:t>
            </a:r>
            <a:br>
              <a:rPr lang="en" sz="1225"/>
            </a:br>
            <a:r>
              <a:rPr lang="en" sz="1225"/>
              <a:t>    curr ← source</a:t>
            </a:r>
            <a:br>
              <a:rPr lang="en" sz="1225"/>
            </a:br>
            <a:br>
              <a:rPr lang="en" sz="1225"/>
            </a:br>
            <a:r>
              <a:rPr lang="en" sz="1225"/>
              <a:t>while curr is not INT_MAX:</a:t>
            </a:r>
            <a:br>
              <a:rPr lang="en" sz="1225"/>
            </a:br>
            <a:r>
              <a:rPr lang="en" sz="1225"/>
              <a:t>     minVertex ← curr (get the vertex with min dist[curr:n])   </a:t>
            </a:r>
            <a:br>
              <a:rPr lang="en" sz="1225"/>
            </a:br>
            <a:r>
              <a:rPr lang="en" sz="1225"/>
              <a:t>    set visited[minVertex] to true</a:t>
            </a:r>
            <a:br>
              <a:rPr lang="en" sz="1225"/>
            </a:br>
            <a:r>
              <a:rPr lang="en" sz="1225"/>
              <a:t>    set curr to INT_MAX</a:t>
            </a:r>
            <a:br>
              <a:rPr lang="en" sz="1225"/>
            </a:br>
            <a:r>
              <a:rPr lang="en" sz="1225"/>
              <a:t>    set minVertexFromAdjacentVertcies to INT_MAX</a:t>
            </a:r>
            <a:br>
              <a:rPr lang="en" sz="1225"/>
            </a:br>
            <a:r>
              <a:rPr lang="en" sz="1225"/>
              <a:t>            </a:t>
            </a:r>
            <a:r>
              <a:rPr lang="en" sz="1225">
                <a:solidFill>
                  <a:srgbClr val="FF9900"/>
                </a:solidFill>
              </a:rPr>
              <a:t>for all of the vertices:</a:t>
            </a:r>
            <a:br>
              <a:rPr lang="en" sz="1225">
                <a:solidFill>
                  <a:srgbClr val="FF9900"/>
                </a:solidFill>
              </a:rPr>
            </a:br>
            <a:r>
              <a:rPr lang="en" sz="1225">
                <a:solidFill>
                  <a:srgbClr val="FF9900"/>
                </a:solidFill>
              </a:rPr>
              <a:t>                if neighbor v of minVertex &amp; v is not yet visited:                </a:t>
            </a:r>
            <a:br>
              <a:rPr lang="en" sz="1225">
                <a:solidFill>
                  <a:srgbClr val="FF9900"/>
                </a:solidFill>
              </a:rPr>
            </a:br>
            <a:r>
              <a:rPr lang="en" sz="1225">
                <a:solidFill>
                  <a:srgbClr val="FF9900"/>
                </a:solidFill>
              </a:rPr>
              <a:t>                    if dist[minVertex] + grap(u, v) &lt; dist[v]</a:t>
            </a:r>
            <a:br>
              <a:rPr lang="en" sz="1225">
                <a:solidFill>
                  <a:srgbClr val="FF9900"/>
                </a:solidFill>
              </a:rPr>
            </a:br>
            <a:r>
              <a:rPr lang="en" sz="1225">
                <a:solidFill>
                  <a:srgbClr val="FF9900"/>
                </a:solidFill>
              </a:rPr>
              <a:t>                        dist[v] ← dist[minVertex] + graph(minVertex, v)</a:t>
            </a:r>
            <a:br>
              <a:rPr lang="en" sz="1225">
                <a:solidFill>
                  <a:srgbClr val="FF9900"/>
                </a:solidFill>
              </a:rPr>
            </a:br>
            <a:r>
              <a:rPr lang="en" sz="1225">
                <a:solidFill>
                  <a:srgbClr val="FF9900"/>
                </a:solidFill>
              </a:rPr>
              <a:t>                    if distances[v]  &lt; minDistance</a:t>
            </a:r>
            <a:br>
              <a:rPr lang="en" sz="1225">
                <a:solidFill>
                  <a:srgbClr val="FF9900"/>
                </a:solidFill>
              </a:rPr>
            </a:br>
            <a:r>
              <a:rPr lang="en" sz="1225">
                <a:solidFill>
                  <a:srgbClr val="FF9900"/>
                </a:solidFill>
              </a:rPr>
              <a:t>                        minDistance ← distances[v];</a:t>
            </a:r>
            <a:br>
              <a:rPr lang="en" sz="1225">
                <a:solidFill>
                  <a:srgbClr val="FF9900"/>
                </a:solidFill>
              </a:rPr>
            </a:br>
            <a:r>
              <a:rPr lang="en" sz="1225">
                <a:solidFill>
                  <a:srgbClr val="FF9900"/>
                </a:solidFill>
              </a:rPr>
              <a:t>                        minVertexFromAdjacentVertcies ← v;    </a:t>
            </a:r>
            <a:br>
              <a:rPr lang="en" sz="1225"/>
            </a:br>
            <a:r>
              <a:rPr lang="en" sz="1225"/>
              <a:t>        if minVertexFromAdjacentVertcies is not INT_MAX</a:t>
            </a:r>
            <a:br>
              <a:rPr lang="en" sz="1225"/>
            </a:br>
            <a:r>
              <a:rPr lang="en" sz="1225"/>
              <a:t>            curr ← minVertexFromAdjacentVertcies</a:t>
            </a:r>
            <a:endParaRPr sz="1225"/>
          </a:p>
          <a:p>
            <a:pPr indent="0" lvl="0" marL="0" rtl="0" algn="l">
              <a:lnSpc>
                <a:spcPct val="100000"/>
              </a:lnSpc>
              <a:spcBef>
                <a:spcPts val="1200"/>
              </a:spcBef>
              <a:spcAft>
                <a:spcPts val="1200"/>
              </a:spcAft>
              <a:buSzPts val="275"/>
              <a:buNone/>
            </a:pPr>
            <a:r>
              <a:t/>
            </a:r>
            <a:endParaRPr sz="1025">
              <a:latin typeface="Times New Roman"/>
              <a:ea typeface="Times New Roman"/>
              <a:cs typeface="Times New Roman"/>
              <a:sym typeface="Times New Roman"/>
            </a:endParaRPr>
          </a:p>
        </p:txBody>
      </p:sp>
      <p:sp>
        <p:nvSpPr>
          <p:cNvPr id="465" name="Google Shape;465;p26"/>
          <p:cNvSpPr txBox="1"/>
          <p:nvPr/>
        </p:nvSpPr>
        <p:spPr>
          <a:xfrm>
            <a:off x="5489700" y="2266975"/>
            <a:ext cx="284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466" name="Google Shape;466;p26"/>
          <p:cNvPicPr preferRelativeResize="0"/>
          <p:nvPr/>
        </p:nvPicPr>
        <p:blipFill>
          <a:blip r:embed="rId3">
            <a:alphaModFix/>
          </a:blip>
          <a:stretch>
            <a:fillRect/>
          </a:stretch>
        </p:blipFill>
        <p:spPr>
          <a:xfrm>
            <a:off x="4909975" y="922025"/>
            <a:ext cx="4180323" cy="2850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first Dijkstra’s algorithm</a:t>
            </a:r>
            <a:endParaRPr/>
          </a:p>
        </p:txBody>
      </p:sp>
      <p:sp>
        <p:nvSpPr>
          <p:cNvPr id="472" name="Google Shape;472;p27"/>
          <p:cNvSpPr txBox="1"/>
          <p:nvPr>
            <p:ph idx="1" type="body"/>
          </p:nvPr>
        </p:nvSpPr>
        <p:spPr>
          <a:xfrm>
            <a:off x="1297500" y="1586950"/>
            <a:ext cx="46083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our first, less efficient implementation of a sequential Dijkstra’s algorithm, we mainly used an array structure instead of the usual minimum priority queue.</a:t>
            </a:r>
            <a:endParaRPr/>
          </a:p>
          <a:p>
            <a:pPr indent="-311150" lvl="0" marL="457200" rtl="0" algn="l">
              <a:spcBef>
                <a:spcPts val="1000"/>
              </a:spcBef>
              <a:spcAft>
                <a:spcPts val="1000"/>
              </a:spcAft>
              <a:buSzPts val="1300"/>
              <a:buChar char="●"/>
            </a:pPr>
            <a:r>
              <a:rPr lang="en"/>
              <a:t>We then parallelized that </a:t>
            </a:r>
            <a:r>
              <a:rPr lang="en"/>
              <a:t>algorithm</a:t>
            </a:r>
            <a:r>
              <a:rPr lang="en"/>
              <a:t>, resulting in an increase in  computational complexity.</a:t>
            </a:r>
            <a:endParaRPr/>
          </a:p>
        </p:txBody>
      </p:sp>
      <p:pic>
        <p:nvPicPr>
          <p:cNvPr id="473" name="Google Shape;473;p27"/>
          <p:cNvPicPr preferRelativeResize="0"/>
          <p:nvPr/>
        </p:nvPicPr>
        <p:blipFill>
          <a:blip r:embed="rId3">
            <a:alphaModFix/>
          </a:blip>
          <a:stretch>
            <a:fillRect/>
          </a:stretch>
        </p:blipFill>
        <p:spPr>
          <a:xfrm>
            <a:off x="6108350" y="261350"/>
            <a:ext cx="2631575" cy="43602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next Dijkstra’s algorithm</a:t>
            </a:r>
            <a:endParaRPr/>
          </a:p>
        </p:txBody>
      </p:sp>
      <p:sp>
        <p:nvSpPr>
          <p:cNvPr id="479" name="Google Shape;479;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Later, in order to improve our sequential algorithm, we moved onto using a boolean array to keep track of the visited array, as well as using a distance array to implement it.</a:t>
            </a:r>
            <a:endParaRPr/>
          </a:p>
          <a:p>
            <a:pPr indent="-311150" lvl="0" marL="457200" rtl="0" algn="l">
              <a:spcBef>
                <a:spcPts val="1000"/>
              </a:spcBef>
              <a:spcAft>
                <a:spcPts val="0"/>
              </a:spcAft>
              <a:buSzPts val="1300"/>
              <a:buChar char="●"/>
            </a:pPr>
            <a:r>
              <a:rPr lang="en"/>
              <a:t>Due to these newly implemented arrays, the computational complexity of the sequential algorithm was shortened down to  O(V^2).</a:t>
            </a:r>
            <a:endParaRPr/>
          </a:p>
          <a:p>
            <a:pPr indent="-311150" lvl="0" marL="457200" rtl="0" algn="l">
              <a:spcBef>
                <a:spcPts val="1000"/>
              </a:spcBef>
              <a:spcAft>
                <a:spcPts val="1000"/>
              </a:spcAft>
              <a:buSzPts val="1300"/>
              <a:buChar char="●"/>
            </a:pPr>
            <a:r>
              <a:rPr lang="en"/>
              <a:t>In our attempt to parallelize said algorithm, we ran into the problem of being unable to fully parallelize the algorithm.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we </a:t>
            </a:r>
            <a:r>
              <a:rPr lang="en"/>
              <a:t>faced in parallelizing Dijkstra’s algorithm</a:t>
            </a:r>
            <a:endParaRPr/>
          </a:p>
        </p:txBody>
      </p:sp>
      <p:sp>
        <p:nvSpPr>
          <p:cNvPr id="485" name="Google Shape;485;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ran into an issue in which we </a:t>
            </a:r>
            <a:r>
              <a:rPr lang="en"/>
              <a:t>were</a:t>
            </a:r>
            <a:r>
              <a:rPr lang="en"/>
              <a:t> not able to fully parallelize the improved sequential algorithm.</a:t>
            </a:r>
            <a:endParaRPr/>
          </a:p>
          <a:p>
            <a:pPr indent="-311150" lvl="0" marL="457200" rtl="0" algn="l">
              <a:spcBef>
                <a:spcPts val="1000"/>
              </a:spcBef>
              <a:spcAft>
                <a:spcPts val="0"/>
              </a:spcAft>
              <a:buSzPts val="1300"/>
              <a:buChar char="●"/>
            </a:pPr>
            <a:r>
              <a:rPr lang="en"/>
              <a:t>There was also an issue with how we set up our thread creation for our second attempt at a parallel Dijkstra’s algorithm which led to a number of thread equivalent to the starting number of threads to be initialized in each loop, increasing the overhead cost of winding up threads each loop.</a:t>
            </a:r>
            <a:endParaRPr/>
          </a:p>
          <a:p>
            <a:pPr indent="-311150" lvl="0" marL="457200" rtl="0" algn="l">
              <a:spcBef>
                <a:spcPts val="1000"/>
              </a:spcBef>
              <a:spcAft>
                <a:spcPts val="1000"/>
              </a:spcAft>
              <a:buSzPts val="1300"/>
              <a:buChar char="●"/>
            </a:pPr>
            <a:r>
              <a:rPr lang="en"/>
              <a:t>This led to a stark difference between the theoretical performances of the </a:t>
            </a:r>
            <a:r>
              <a:rPr lang="en"/>
              <a:t>algorithms</a:t>
            </a:r>
            <a:r>
              <a:rPr lang="en"/>
              <a:t> </a:t>
            </a:r>
            <a:r>
              <a:rPr lang="en"/>
              <a:t>compared</a:t>
            </a:r>
            <a:r>
              <a:rPr lang="en"/>
              <a:t> to their real world performances.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BFS Works ?</a:t>
            </a:r>
            <a:endParaRPr/>
          </a:p>
        </p:txBody>
      </p:sp>
      <p:sp>
        <p:nvSpPr>
          <p:cNvPr id="491" name="Google Shape;491;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take an example….</a:t>
            </a:r>
            <a:endParaRPr/>
          </a:p>
          <a:p>
            <a:pPr indent="0" lvl="0" marL="0" rtl="0" algn="l">
              <a:spcBef>
                <a:spcPts val="1200"/>
              </a:spcBef>
              <a:spcAft>
                <a:spcPts val="0"/>
              </a:spcAft>
              <a:buNone/>
            </a:pPr>
            <a:r>
              <a:rPr lang="en"/>
              <a:t>Find the shortest path from 2 to 5</a:t>
            </a:r>
            <a:endParaRPr/>
          </a:p>
          <a:p>
            <a:pPr indent="0" lvl="0" marL="0" rtl="0" algn="l">
              <a:spcBef>
                <a:spcPts val="1200"/>
              </a:spcBef>
              <a:spcAft>
                <a:spcPts val="1200"/>
              </a:spcAft>
              <a:buNone/>
            </a:pPr>
            <a:r>
              <a:t/>
            </a:r>
            <a:endParaRPr/>
          </a:p>
        </p:txBody>
      </p:sp>
      <p:sp>
        <p:nvSpPr>
          <p:cNvPr id="492" name="Google Shape;492;p30"/>
          <p:cNvSpPr/>
          <p:nvPr/>
        </p:nvSpPr>
        <p:spPr>
          <a:xfrm>
            <a:off x="5893025" y="1708800"/>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0</a:t>
            </a:r>
            <a:endParaRPr/>
          </a:p>
        </p:txBody>
      </p:sp>
      <p:cxnSp>
        <p:nvCxnSpPr>
          <p:cNvPr id="493" name="Google Shape;493;p30"/>
          <p:cNvCxnSpPr>
            <a:stCxn id="492" idx="7"/>
            <a:endCxn id="494" idx="0"/>
          </p:cNvCxnSpPr>
          <p:nvPr/>
        </p:nvCxnSpPr>
        <p:spPr>
          <a:xfrm>
            <a:off x="6376734" y="1795526"/>
            <a:ext cx="537600" cy="480000"/>
          </a:xfrm>
          <a:prstGeom prst="straightConnector1">
            <a:avLst/>
          </a:prstGeom>
          <a:noFill/>
          <a:ln cap="flat" cmpd="sng" w="9525">
            <a:solidFill>
              <a:schemeClr val="dk2"/>
            </a:solidFill>
            <a:prstDash val="solid"/>
            <a:round/>
            <a:headEnd len="med" w="med" type="none"/>
            <a:tailEnd len="med" w="med" type="none"/>
          </a:ln>
        </p:spPr>
      </p:cxnSp>
      <p:sp>
        <p:nvSpPr>
          <p:cNvPr id="494" name="Google Shape;494;p30"/>
          <p:cNvSpPr/>
          <p:nvPr/>
        </p:nvSpPr>
        <p:spPr>
          <a:xfrm>
            <a:off x="6631125" y="2275650"/>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495" name="Google Shape;495;p30"/>
          <p:cNvSpPr/>
          <p:nvPr/>
        </p:nvSpPr>
        <p:spPr>
          <a:xfrm>
            <a:off x="5126075" y="2275650"/>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496" name="Google Shape;496;p30"/>
          <p:cNvSpPr/>
          <p:nvPr/>
        </p:nvSpPr>
        <p:spPr>
          <a:xfrm>
            <a:off x="5126075" y="3276050"/>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497" name="Google Shape;497;p30"/>
          <p:cNvSpPr/>
          <p:nvPr/>
        </p:nvSpPr>
        <p:spPr>
          <a:xfrm>
            <a:off x="6631125" y="3276050"/>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498" name="Google Shape;498;p30"/>
          <p:cNvSpPr/>
          <p:nvPr/>
        </p:nvSpPr>
        <p:spPr>
          <a:xfrm>
            <a:off x="5893025" y="3868250"/>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5</a:t>
            </a:r>
            <a:endParaRPr/>
          </a:p>
        </p:txBody>
      </p:sp>
      <p:cxnSp>
        <p:nvCxnSpPr>
          <p:cNvPr id="499" name="Google Shape;499;p30"/>
          <p:cNvCxnSpPr>
            <a:stCxn id="495" idx="7"/>
            <a:endCxn id="492" idx="2"/>
          </p:cNvCxnSpPr>
          <p:nvPr/>
        </p:nvCxnSpPr>
        <p:spPr>
          <a:xfrm flipH="1" rot="10800000">
            <a:off x="5609784" y="2004776"/>
            <a:ext cx="283200" cy="357600"/>
          </a:xfrm>
          <a:prstGeom prst="straightConnector1">
            <a:avLst/>
          </a:prstGeom>
          <a:noFill/>
          <a:ln cap="flat" cmpd="sng" w="9525">
            <a:solidFill>
              <a:schemeClr val="dk2"/>
            </a:solidFill>
            <a:prstDash val="solid"/>
            <a:round/>
            <a:headEnd len="med" w="med" type="none"/>
            <a:tailEnd len="med" w="med" type="none"/>
          </a:ln>
        </p:spPr>
      </p:cxnSp>
      <p:cxnSp>
        <p:nvCxnSpPr>
          <p:cNvPr id="500" name="Google Shape;500;p30"/>
          <p:cNvCxnSpPr>
            <a:stCxn id="496" idx="0"/>
            <a:endCxn id="495" idx="4"/>
          </p:cNvCxnSpPr>
          <p:nvPr/>
        </p:nvCxnSpPr>
        <p:spPr>
          <a:xfrm rot="10800000">
            <a:off x="5409425" y="2867750"/>
            <a:ext cx="0" cy="408300"/>
          </a:xfrm>
          <a:prstGeom prst="straightConnector1">
            <a:avLst/>
          </a:prstGeom>
          <a:noFill/>
          <a:ln cap="flat" cmpd="sng" w="9525">
            <a:solidFill>
              <a:schemeClr val="dk2"/>
            </a:solidFill>
            <a:prstDash val="solid"/>
            <a:round/>
            <a:headEnd len="med" w="med" type="none"/>
            <a:tailEnd len="med" w="med" type="none"/>
          </a:ln>
        </p:spPr>
      </p:cxnSp>
      <p:cxnSp>
        <p:nvCxnSpPr>
          <p:cNvPr id="501" name="Google Shape;501;p30"/>
          <p:cNvCxnSpPr>
            <a:stCxn id="496" idx="5"/>
            <a:endCxn id="498" idx="1"/>
          </p:cNvCxnSpPr>
          <p:nvPr/>
        </p:nvCxnSpPr>
        <p:spPr>
          <a:xfrm>
            <a:off x="5609784" y="3781524"/>
            <a:ext cx="366300" cy="173400"/>
          </a:xfrm>
          <a:prstGeom prst="straightConnector1">
            <a:avLst/>
          </a:prstGeom>
          <a:noFill/>
          <a:ln cap="flat" cmpd="sng" w="9525">
            <a:solidFill>
              <a:schemeClr val="dk2"/>
            </a:solidFill>
            <a:prstDash val="solid"/>
            <a:round/>
            <a:headEnd len="med" w="med" type="none"/>
            <a:tailEnd len="med" w="med" type="none"/>
          </a:ln>
        </p:spPr>
      </p:cxnSp>
      <p:cxnSp>
        <p:nvCxnSpPr>
          <p:cNvPr id="502" name="Google Shape;502;p30"/>
          <p:cNvCxnSpPr>
            <a:stCxn id="498" idx="7"/>
            <a:endCxn id="497" idx="3"/>
          </p:cNvCxnSpPr>
          <p:nvPr/>
        </p:nvCxnSpPr>
        <p:spPr>
          <a:xfrm flipH="1" rot="10800000">
            <a:off x="6376734" y="3781576"/>
            <a:ext cx="337500" cy="173400"/>
          </a:xfrm>
          <a:prstGeom prst="straightConnector1">
            <a:avLst/>
          </a:prstGeom>
          <a:noFill/>
          <a:ln cap="flat" cmpd="sng" w="9525">
            <a:solidFill>
              <a:schemeClr val="dk2"/>
            </a:solidFill>
            <a:prstDash val="solid"/>
            <a:round/>
            <a:headEnd len="med" w="med" type="none"/>
            <a:tailEnd len="med" w="med" type="none"/>
          </a:ln>
        </p:spPr>
      </p:cxnSp>
      <p:cxnSp>
        <p:nvCxnSpPr>
          <p:cNvPr id="503" name="Google Shape;503;p30"/>
          <p:cNvCxnSpPr>
            <a:stCxn id="497" idx="0"/>
            <a:endCxn id="494" idx="4"/>
          </p:cNvCxnSpPr>
          <p:nvPr/>
        </p:nvCxnSpPr>
        <p:spPr>
          <a:xfrm rot="10800000">
            <a:off x="6914475" y="2867750"/>
            <a:ext cx="0" cy="408300"/>
          </a:xfrm>
          <a:prstGeom prst="straightConnector1">
            <a:avLst/>
          </a:prstGeom>
          <a:noFill/>
          <a:ln cap="flat" cmpd="sng" w="9525">
            <a:solidFill>
              <a:schemeClr val="dk2"/>
            </a:solidFill>
            <a:prstDash val="solid"/>
            <a:round/>
            <a:headEnd len="med" w="med" type="none"/>
            <a:tailEnd len="med" w="med" type="none"/>
          </a:ln>
        </p:spPr>
      </p:cxnSp>
      <p:cxnSp>
        <p:nvCxnSpPr>
          <p:cNvPr id="504" name="Google Shape;504;p30"/>
          <p:cNvCxnSpPr>
            <a:stCxn id="497" idx="1"/>
            <a:endCxn id="495" idx="5"/>
          </p:cNvCxnSpPr>
          <p:nvPr/>
        </p:nvCxnSpPr>
        <p:spPr>
          <a:xfrm rot="10800000">
            <a:off x="5609816" y="2781076"/>
            <a:ext cx="1104300" cy="581700"/>
          </a:xfrm>
          <a:prstGeom prst="straightConnector1">
            <a:avLst/>
          </a:prstGeom>
          <a:noFill/>
          <a:ln cap="flat" cmpd="sng" w="9525">
            <a:solidFill>
              <a:schemeClr val="dk2"/>
            </a:solidFill>
            <a:prstDash val="solid"/>
            <a:round/>
            <a:headEnd len="med" w="med" type="none"/>
            <a:tailEnd len="med" w="med" type="none"/>
          </a:ln>
        </p:spPr>
      </p:cxnSp>
      <p:cxnSp>
        <p:nvCxnSpPr>
          <p:cNvPr id="505" name="Google Shape;505;p30"/>
          <p:cNvCxnSpPr>
            <a:stCxn id="496" idx="6"/>
            <a:endCxn id="497" idx="2"/>
          </p:cNvCxnSpPr>
          <p:nvPr/>
        </p:nvCxnSpPr>
        <p:spPr>
          <a:xfrm>
            <a:off x="5692775" y="3572150"/>
            <a:ext cx="9384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BFS Works ?</a:t>
            </a:r>
            <a:endParaRPr/>
          </a:p>
        </p:txBody>
      </p:sp>
      <p:sp>
        <p:nvSpPr>
          <p:cNvPr id="511" name="Google Shape;511;p31"/>
          <p:cNvSpPr/>
          <p:nvPr/>
        </p:nvSpPr>
        <p:spPr>
          <a:xfrm>
            <a:off x="2064450" y="1045375"/>
            <a:ext cx="566700" cy="5922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0</a:t>
            </a:r>
            <a:endParaRPr/>
          </a:p>
        </p:txBody>
      </p:sp>
      <p:cxnSp>
        <p:nvCxnSpPr>
          <p:cNvPr id="512" name="Google Shape;512;p31"/>
          <p:cNvCxnSpPr>
            <a:stCxn id="511" idx="7"/>
            <a:endCxn id="513" idx="0"/>
          </p:cNvCxnSpPr>
          <p:nvPr/>
        </p:nvCxnSpPr>
        <p:spPr>
          <a:xfrm>
            <a:off x="2548159" y="1132101"/>
            <a:ext cx="537600" cy="480000"/>
          </a:xfrm>
          <a:prstGeom prst="straightConnector1">
            <a:avLst/>
          </a:prstGeom>
          <a:noFill/>
          <a:ln cap="flat" cmpd="sng" w="9525">
            <a:solidFill>
              <a:schemeClr val="dk2"/>
            </a:solidFill>
            <a:prstDash val="solid"/>
            <a:round/>
            <a:headEnd len="med" w="med" type="none"/>
            <a:tailEnd len="med" w="med" type="none"/>
          </a:ln>
        </p:spPr>
      </p:cxnSp>
      <p:sp>
        <p:nvSpPr>
          <p:cNvPr id="513" name="Google Shape;513;p31"/>
          <p:cNvSpPr/>
          <p:nvPr/>
        </p:nvSpPr>
        <p:spPr>
          <a:xfrm>
            <a:off x="2802550" y="1612225"/>
            <a:ext cx="566700" cy="5922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514" name="Google Shape;514;p31"/>
          <p:cNvSpPr/>
          <p:nvPr/>
        </p:nvSpPr>
        <p:spPr>
          <a:xfrm>
            <a:off x="1297500" y="1612225"/>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515" name="Google Shape;515;p31"/>
          <p:cNvSpPr/>
          <p:nvPr/>
        </p:nvSpPr>
        <p:spPr>
          <a:xfrm>
            <a:off x="1297500" y="2612625"/>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516" name="Google Shape;516;p31"/>
          <p:cNvSpPr/>
          <p:nvPr/>
        </p:nvSpPr>
        <p:spPr>
          <a:xfrm>
            <a:off x="2802550" y="2612625"/>
            <a:ext cx="566700" cy="5922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517" name="Google Shape;517;p31"/>
          <p:cNvSpPr/>
          <p:nvPr/>
        </p:nvSpPr>
        <p:spPr>
          <a:xfrm>
            <a:off x="2064450" y="3204825"/>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5</a:t>
            </a:r>
            <a:endParaRPr/>
          </a:p>
        </p:txBody>
      </p:sp>
      <p:cxnSp>
        <p:nvCxnSpPr>
          <p:cNvPr id="518" name="Google Shape;518;p31"/>
          <p:cNvCxnSpPr>
            <a:stCxn id="514" idx="7"/>
            <a:endCxn id="511" idx="2"/>
          </p:cNvCxnSpPr>
          <p:nvPr/>
        </p:nvCxnSpPr>
        <p:spPr>
          <a:xfrm flipH="1" rot="10800000">
            <a:off x="1781209" y="1341351"/>
            <a:ext cx="283200" cy="357600"/>
          </a:xfrm>
          <a:prstGeom prst="straightConnector1">
            <a:avLst/>
          </a:prstGeom>
          <a:noFill/>
          <a:ln cap="flat" cmpd="sng" w="9525">
            <a:solidFill>
              <a:schemeClr val="dk2"/>
            </a:solidFill>
            <a:prstDash val="solid"/>
            <a:round/>
            <a:headEnd len="med" w="med" type="none"/>
            <a:tailEnd len="med" w="med" type="none"/>
          </a:ln>
        </p:spPr>
      </p:cxnSp>
      <p:cxnSp>
        <p:nvCxnSpPr>
          <p:cNvPr id="519" name="Google Shape;519;p31"/>
          <p:cNvCxnSpPr>
            <a:stCxn id="515" idx="0"/>
            <a:endCxn id="514" idx="4"/>
          </p:cNvCxnSpPr>
          <p:nvPr/>
        </p:nvCxnSpPr>
        <p:spPr>
          <a:xfrm rot="10800000">
            <a:off x="1580850" y="2204325"/>
            <a:ext cx="0" cy="408300"/>
          </a:xfrm>
          <a:prstGeom prst="straightConnector1">
            <a:avLst/>
          </a:prstGeom>
          <a:noFill/>
          <a:ln cap="flat" cmpd="sng" w="9525">
            <a:solidFill>
              <a:schemeClr val="dk2"/>
            </a:solidFill>
            <a:prstDash val="solid"/>
            <a:round/>
            <a:headEnd len="med" w="med" type="none"/>
            <a:tailEnd len="med" w="med" type="none"/>
          </a:ln>
        </p:spPr>
      </p:cxnSp>
      <p:cxnSp>
        <p:nvCxnSpPr>
          <p:cNvPr id="520" name="Google Shape;520;p31"/>
          <p:cNvCxnSpPr>
            <a:stCxn id="515" idx="5"/>
            <a:endCxn id="517" idx="1"/>
          </p:cNvCxnSpPr>
          <p:nvPr/>
        </p:nvCxnSpPr>
        <p:spPr>
          <a:xfrm>
            <a:off x="1781209" y="3118099"/>
            <a:ext cx="366300" cy="173400"/>
          </a:xfrm>
          <a:prstGeom prst="straightConnector1">
            <a:avLst/>
          </a:prstGeom>
          <a:noFill/>
          <a:ln cap="flat" cmpd="sng" w="9525">
            <a:solidFill>
              <a:schemeClr val="dk2"/>
            </a:solidFill>
            <a:prstDash val="solid"/>
            <a:round/>
            <a:headEnd len="med" w="med" type="none"/>
            <a:tailEnd len="med" w="med" type="none"/>
          </a:ln>
        </p:spPr>
      </p:cxnSp>
      <p:cxnSp>
        <p:nvCxnSpPr>
          <p:cNvPr id="521" name="Google Shape;521;p31"/>
          <p:cNvCxnSpPr>
            <a:stCxn id="517" idx="7"/>
            <a:endCxn id="516" idx="3"/>
          </p:cNvCxnSpPr>
          <p:nvPr/>
        </p:nvCxnSpPr>
        <p:spPr>
          <a:xfrm flipH="1" rot="10800000">
            <a:off x="2548159" y="3118151"/>
            <a:ext cx="337500" cy="173400"/>
          </a:xfrm>
          <a:prstGeom prst="straightConnector1">
            <a:avLst/>
          </a:prstGeom>
          <a:noFill/>
          <a:ln cap="flat" cmpd="sng" w="9525">
            <a:solidFill>
              <a:schemeClr val="dk2"/>
            </a:solidFill>
            <a:prstDash val="solid"/>
            <a:round/>
            <a:headEnd len="med" w="med" type="none"/>
            <a:tailEnd len="med" w="med" type="none"/>
          </a:ln>
        </p:spPr>
      </p:cxnSp>
      <p:cxnSp>
        <p:nvCxnSpPr>
          <p:cNvPr id="522" name="Google Shape;522;p31"/>
          <p:cNvCxnSpPr>
            <a:stCxn id="516" idx="0"/>
            <a:endCxn id="513" idx="4"/>
          </p:cNvCxnSpPr>
          <p:nvPr/>
        </p:nvCxnSpPr>
        <p:spPr>
          <a:xfrm rot="10800000">
            <a:off x="3085900" y="2204325"/>
            <a:ext cx="0" cy="408300"/>
          </a:xfrm>
          <a:prstGeom prst="straightConnector1">
            <a:avLst/>
          </a:prstGeom>
          <a:noFill/>
          <a:ln cap="flat" cmpd="sng" w="9525">
            <a:solidFill>
              <a:schemeClr val="dk2"/>
            </a:solidFill>
            <a:prstDash val="solid"/>
            <a:round/>
            <a:headEnd len="med" w="med" type="none"/>
            <a:tailEnd len="med" w="med" type="none"/>
          </a:ln>
        </p:spPr>
      </p:cxnSp>
      <p:cxnSp>
        <p:nvCxnSpPr>
          <p:cNvPr id="523" name="Google Shape;523;p31"/>
          <p:cNvCxnSpPr>
            <a:stCxn id="516" idx="1"/>
            <a:endCxn id="514" idx="5"/>
          </p:cNvCxnSpPr>
          <p:nvPr/>
        </p:nvCxnSpPr>
        <p:spPr>
          <a:xfrm rot="10800000">
            <a:off x="1781241" y="2117651"/>
            <a:ext cx="1104300" cy="581700"/>
          </a:xfrm>
          <a:prstGeom prst="straightConnector1">
            <a:avLst/>
          </a:prstGeom>
          <a:noFill/>
          <a:ln cap="flat" cmpd="sng" w="9525">
            <a:solidFill>
              <a:schemeClr val="dk2"/>
            </a:solidFill>
            <a:prstDash val="solid"/>
            <a:round/>
            <a:headEnd len="med" w="med" type="none"/>
            <a:tailEnd len="med" w="med" type="none"/>
          </a:ln>
        </p:spPr>
      </p:cxnSp>
      <p:cxnSp>
        <p:nvCxnSpPr>
          <p:cNvPr id="524" name="Google Shape;524;p31"/>
          <p:cNvCxnSpPr>
            <a:stCxn id="515" idx="6"/>
            <a:endCxn id="516" idx="2"/>
          </p:cNvCxnSpPr>
          <p:nvPr/>
        </p:nvCxnSpPr>
        <p:spPr>
          <a:xfrm>
            <a:off x="1864200" y="2908725"/>
            <a:ext cx="938400" cy="0"/>
          </a:xfrm>
          <a:prstGeom prst="straightConnector1">
            <a:avLst/>
          </a:prstGeom>
          <a:noFill/>
          <a:ln cap="flat" cmpd="sng" w="9525">
            <a:solidFill>
              <a:schemeClr val="dk2"/>
            </a:solidFill>
            <a:prstDash val="solid"/>
            <a:round/>
            <a:headEnd len="med" w="med" type="none"/>
            <a:tailEnd len="med" w="med" type="none"/>
          </a:ln>
        </p:spPr>
      </p:cxnSp>
      <p:sp>
        <p:nvSpPr>
          <p:cNvPr id="525" name="Google Shape;525;p31"/>
          <p:cNvSpPr txBox="1"/>
          <p:nvPr/>
        </p:nvSpPr>
        <p:spPr>
          <a:xfrm>
            <a:off x="6582525" y="3291550"/>
            <a:ext cx="2157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Current Vertex</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Adjacent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Unvisited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Processed Vertex</a:t>
            </a:r>
            <a:endParaRPr>
              <a:solidFill>
                <a:schemeClr val="lt1"/>
              </a:solidFill>
              <a:latin typeface="Lato"/>
              <a:ea typeface="Lato"/>
              <a:cs typeface="Lato"/>
              <a:sym typeface="Lato"/>
            </a:endParaRPr>
          </a:p>
        </p:txBody>
      </p:sp>
      <p:sp>
        <p:nvSpPr>
          <p:cNvPr id="526" name="Google Shape;526;p31"/>
          <p:cNvSpPr/>
          <p:nvPr/>
        </p:nvSpPr>
        <p:spPr>
          <a:xfrm>
            <a:off x="6364125" y="3364250"/>
            <a:ext cx="218400" cy="2400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27" name="Google Shape;527;p31"/>
          <p:cNvSpPr/>
          <p:nvPr/>
        </p:nvSpPr>
        <p:spPr>
          <a:xfrm>
            <a:off x="6364125" y="3817225"/>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28" name="Google Shape;528;p31"/>
          <p:cNvSpPr/>
          <p:nvPr/>
        </p:nvSpPr>
        <p:spPr>
          <a:xfrm>
            <a:off x="6086525" y="4270200"/>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29" name="Google Shape;529;p31"/>
          <p:cNvSpPr/>
          <p:nvPr/>
        </p:nvSpPr>
        <p:spPr>
          <a:xfrm>
            <a:off x="6334525" y="4270200"/>
            <a:ext cx="218400" cy="240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30" name="Google Shape;530;p31"/>
          <p:cNvSpPr/>
          <p:nvPr/>
        </p:nvSpPr>
        <p:spPr>
          <a:xfrm>
            <a:off x="6364125" y="4650975"/>
            <a:ext cx="218400" cy="240000"/>
          </a:xfrm>
          <a:prstGeom prst="ellipse">
            <a:avLst/>
          </a:prstGeom>
          <a:solidFill>
            <a:srgbClr val="F1C23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31" name="Google Shape;531;p31"/>
          <p:cNvSpPr/>
          <p:nvPr/>
        </p:nvSpPr>
        <p:spPr>
          <a:xfrm>
            <a:off x="52295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500">
              <a:latin typeface="Lato"/>
              <a:ea typeface="Lato"/>
              <a:cs typeface="Lato"/>
              <a:sym typeface="Lato"/>
            </a:endParaRPr>
          </a:p>
        </p:txBody>
      </p:sp>
      <p:sp>
        <p:nvSpPr>
          <p:cNvPr id="532" name="Google Shape;532;p31"/>
          <p:cNvSpPr/>
          <p:nvPr/>
        </p:nvSpPr>
        <p:spPr>
          <a:xfrm>
            <a:off x="58514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533" name="Google Shape;533;p31"/>
          <p:cNvSpPr/>
          <p:nvPr/>
        </p:nvSpPr>
        <p:spPr>
          <a:xfrm>
            <a:off x="64733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534" name="Google Shape;534;p31"/>
          <p:cNvSpPr/>
          <p:nvPr/>
        </p:nvSpPr>
        <p:spPr>
          <a:xfrm>
            <a:off x="70952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535" name="Google Shape;535;p31"/>
          <p:cNvSpPr/>
          <p:nvPr/>
        </p:nvSpPr>
        <p:spPr>
          <a:xfrm>
            <a:off x="5229525"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-127</a:t>
            </a:r>
            <a:endParaRPr sz="1500">
              <a:latin typeface="Lato"/>
              <a:ea typeface="Lato"/>
              <a:cs typeface="Lato"/>
              <a:sym typeface="Lato"/>
            </a:endParaRPr>
          </a:p>
        </p:txBody>
      </p:sp>
      <p:sp>
        <p:nvSpPr>
          <p:cNvPr id="536" name="Google Shape;536;p31"/>
          <p:cNvSpPr/>
          <p:nvPr/>
        </p:nvSpPr>
        <p:spPr>
          <a:xfrm>
            <a:off x="58065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-127</a:t>
            </a:r>
            <a:endParaRPr sz="1200">
              <a:latin typeface="Lato"/>
              <a:ea typeface="Lato"/>
              <a:cs typeface="Lato"/>
              <a:sym typeface="Lato"/>
            </a:endParaRPr>
          </a:p>
        </p:txBody>
      </p:sp>
      <p:sp>
        <p:nvSpPr>
          <p:cNvPr id="537" name="Google Shape;537;p31"/>
          <p:cNvSpPr/>
          <p:nvPr/>
        </p:nvSpPr>
        <p:spPr>
          <a:xfrm>
            <a:off x="64284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-127</a:t>
            </a:r>
            <a:endParaRPr sz="1200">
              <a:latin typeface="Lato"/>
              <a:ea typeface="Lato"/>
              <a:cs typeface="Lato"/>
              <a:sym typeface="Lato"/>
            </a:endParaRPr>
          </a:p>
        </p:txBody>
      </p:sp>
      <p:sp>
        <p:nvSpPr>
          <p:cNvPr id="538" name="Google Shape;538;p31"/>
          <p:cNvSpPr/>
          <p:nvPr/>
        </p:nvSpPr>
        <p:spPr>
          <a:xfrm>
            <a:off x="70503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-127</a:t>
            </a:r>
            <a:endParaRPr sz="1200">
              <a:latin typeface="Lato"/>
              <a:ea typeface="Lato"/>
              <a:cs typeface="Lato"/>
              <a:sym typeface="Lato"/>
            </a:endParaRPr>
          </a:p>
        </p:txBody>
      </p:sp>
      <p:sp>
        <p:nvSpPr>
          <p:cNvPr id="539" name="Google Shape;539;p31"/>
          <p:cNvSpPr/>
          <p:nvPr/>
        </p:nvSpPr>
        <p:spPr>
          <a:xfrm>
            <a:off x="5229525"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540" name="Google Shape;540;p31"/>
          <p:cNvSpPr/>
          <p:nvPr/>
        </p:nvSpPr>
        <p:spPr>
          <a:xfrm>
            <a:off x="58065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1</a:t>
            </a:r>
            <a:endParaRPr sz="1200">
              <a:solidFill>
                <a:schemeClr val="lt1"/>
              </a:solidFill>
              <a:latin typeface="Lato"/>
              <a:ea typeface="Lato"/>
              <a:cs typeface="Lato"/>
              <a:sym typeface="Lato"/>
            </a:endParaRPr>
          </a:p>
        </p:txBody>
      </p:sp>
      <p:sp>
        <p:nvSpPr>
          <p:cNvPr id="541" name="Google Shape;541;p31"/>
          <p:cNvSpPr/>
          <p:nvPr/>
        </p:nvSpPr>
        <p:spPr>
          <a:xfrm>
            <a:off x="64284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2</a:t>
            </a:r>
            <a:endParaRPr sz="1200">
              <a:solidFill>
                <a:schemeClr val="lt1"/>
              </a:solidFill>
              <a:latin typeface="Lato"/>
              <a:ea typeface="Lato"/>
              <a:cs typeface="Lato"/>
              <a:sym typeface="Lato"/>
            </a:endParaRPr>
          </a:p>
        </p:txBody>
      </p:sp>
      <p:sp>
        <p:nvSpPr>
          <p:cNvPr id="542" name="Google Shape;542;p31"/>
          <p:cNvSpPr/>
          <p:nvPr/>
        </p:nvSpPr>
        <p:spPr>
          <a:xfrm>
            <a:off x="70503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3</a:t>
            </a:r>
            <a:endParaRPr sz="1200">
              <a:solidFill>
                <a:schemeClr val="lt1"/>
              </a:solidFill>
              <a:latin typeface="Lato"/>
              <a:ea typeface="Lato"/>
              <a:cs typeface="Lato"/>
              <a:sym typeface="Lato"/>
            </a:endParaRPr>
          </a:p>
        </p:txBody>
      </p:sp>
      <p:sp>
        <p:nvSpPr>
          <p:cNvPr id="543" name="Google Shape;543;p31"/>
          <p:cNvSpPr/>
          <p:nvPr/>
        </p:nvSpPr>
        <p:spPr>
          <a:xfrm>
            <a:off x="77171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544" name="Google Shape;544;p31"/>
          <p:cNvSpPr/>
          <p:nvPr/>
        </p:nvSpPr>
        <p:spPr>
          <a:xfrm>
            <a:off x="83390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545" name="Google Shape;545;p31"/>
          <p:cNvSpPr/>
          <p:nvPr/>
        </p:nvSpPr>
        <p:spPr>
          <a:xfrm>
            <a:off x="76722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-127</a:t>
            </a:r>
            <a:endParaRPr sz="1200">
              <a:latin typeface="Lato"/>
              <a:ea typeface="Lato"/>
              <a:cs typeface="Lato"/>
              <a:sym typeface="Lato"/>
            </a:endParaRPr>
          </a:p>
        </p:txBody>
      </p:sp>
      <p:sp>
        <p:nvSpPr>
          <p:cNvPr id="546" name="Google Shape;546;p31"/>
          <p:cNvSpPr/>
          <p:nvPr/>
        </p:nvSpPr>
        <p:spPr>
          <a:xfrm>
            <a:off x="82941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-127</a:t>
            </a:r>
            <a:endParaRPr sz="1200">
              <a:latin typeface="Lato"/>
              <a:ea typeface="Lato"/>
              <a:cs typeface="Lato"/>
              <a:sym typeface="Lato"/>
            </a:endParaRPr>
          </a:p>
        </p:txBody>
      </p:sp>
      <p:sp>
        <p:nvSpPr>
          <p:cNvPr id="547" name="Google Shape;547;p31"/>
          <p:cNvSpPr/>
          <p:nvPr/>
        </p:nvSpPr>
        <p:spPr>
          <a:xfrm>
            <a:off x="76722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4</a:t>
            </a:r>
            <a:endParaRPr sz="1200">
              <a:solidFill>
                <a:schemeClr val="lt1"/>
              </a:solidFill>
              <a:latin typeface="Lato"/>
              <a:ea typeface="Lato"/>
              <a:cs typeface="Lato"/>
              <a:sym typeface="Lato"/>
            </a:endParaRPr>
          </a:p>
        </p:txBody>
      </p:sp>
      <p:sp>
        <p:nvSpPr>
          <p:cNvPr id="548" name="Google Shape;548;p31"/>
          <p:cNvSpPr/>
          <p:nvPr/>
        </p:nvSpPr>
        <p:spPr>
          <a:xfrm>
            <a:off x="82941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5</a:t>
            </a:r>
            <a:endParaRPr sz="1200">
              <a:solidFill>
                <a:schemeClr val="lt1"/>
              </a:solidFill>
              <a:latin typeface="Lato"/>
              <a:ea typeface="Lato"/>
              <a:cs typeface="Lato"/>
              <a:sym typeface="Lato"/>
            </a:endParaRPr>
          </a:p>
        </p:txBody>
      </p:sp>
      <p:sp>
        <p:nvSpPr>
          <p:cNvPr id="549" name="Google Shape;549;p31"/>
          <p:cNvSpPr txBox="1"/>
          <p:nvPr/>
        </p:nvSpPr>
        <p:spPr>
          <a:xfrm>
            <a:off x="4307590" y="471575"/>
            <a:ext cx="807000" cy="3086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J=2</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Visited:</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Prev: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Index: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Queue: 0,4</a:t>
            </a:r>
            <a:endParaRPr sz="1300">
              <a:solidFill>
                <a:schemeClr val="lt1"/>
              </a:solidFill>
              <a:highlight>
                <a:srgbClr val="1E1E1E"/>
              </a:highlight>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Both algorithms are considered SSSP (Single Source Shortest Path).</a:t>
            </a:r>
            <a:endParaRPr/>
          </a:p>
          <a:p>
            <a:pPr indent="-311150" lvl="0" marL="457200" rtl="0" algn="l">
              <a:spcBef>
                <a:spcPts val="1000"/>
              </a:spcBef>
              <a:spcAft>
                <a:spcPts val="0"/>
              </a:spcAft>
              <a:buSzPts val="1300"/>
              <a:buChar char="●"/>
            </a:pPr>
            <a:r>
              <a:rPr lang="en"/>
              <a:t>A real world example of Dijkstra’s algorithm would be things like GPS and what not, finding the most efficient path from a starting location to a destination.</a:t>
            </a:r>
            <a:endParaRPr/>
          </a:p>
          <a:p>
            <a:pPr indent="-311150" lvl="0" marL="457200" rtl="0" algn="l">
              <a:spcBef>
                <a:spcPts val="1000"/>
              </a:spcBef>
              <a:spcAft>
                <a:spcPts val="0"/>
              </a:spcAft>
              <a:buSzPts val="1300"/>
              <a:buChar char="●"/>
            </a:pPr>
            <a:r>
              <a:rPr lang="en"/>
              <a:t>A real world example of BFS would be social media (connections aren’t weighted)</a:t>
            </a:r>
            <a:endParaRPr/>
          </a:p>
          <a:p>
            <a:pPr indent="-311150" lvl="0" marL="457200" rtl="0" algn="l">
              <a:spcBef>
                <a:spcPts val="1000"/>
              </a:spcBef>
              <a:spcAft>
                <a:spcPts val="0"/>
              </a:spcAft>
              <a:buSzPts val="1300"/>
              <a:buChar char="●"/>
            </a:pPr>
            <a:r>
              <a:rPr lang="en"/>
              <a:t>This presentation will focus on our parallelization of each algorithm, problems we ran into, comparing the parallel versions with it’s sequential counterpart, and lastly comparing the parallel Dijkstra’s algorithm with BFS.</a:t>
            </a:r>
            <a:endParaRPr/>
          </a:p>
          <a:p>
            <a:pPr indent="0" lvl="0" marL="0" rtl="0" algn="l">
              <a:lnSpc>
                <a:spcPct val="200000"/>
              </a:lnSpc>
              <a:spcBef>
                <a:spcPts val="1000"/>
              </a:spcBef>
              <a:spcAft>
                <a:spcPts val="0"/>
              </a:spcAft>
              <a:buNone/>
            </a:pPr>
            <a:r>
              <a:t/>
            </a:r>
            <a:endParaRPr/>
          </a:p>
          <a:p>
            <a:pPr indent="0" lvl="0" marL="0" rtl="0" algn="l">
              <a:lnSpc>
                <a:spcPct val="200000"/>
              </a:lnSpc>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BFS Works ?</a:t>
            </a:r>
            <a:endParaRPr/>
          </a:p>
        </p:txBody>
      </p:sp>
      <p:sp>
        <p:nvSpPr>
          <p:cNvPr id="555" name="Google Shape;555;p32"/>
          <p:cNvSpPr/>
          <p:nvPr/>
        </p:nvSpPr>
        <p:spPr>
          <a:xfrm>
            <a:off x="2064450" y="1045375"/>
            <a:ext cx="566700" cy="5922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0</a:t>
            </a:r>
            <a:endParaRPr/>
          </a:p>
        </p:txBody>
      </p:sp>
      <p:cxnSp>
        <p:nvCxnSpPr>
          <p:cNvPr id="556" name="Google Shape;556;p32"/>
          <p:cNvCxnSpPr>
            <a:stCxn id="555" idx="7"/>
            <a:endCxn id="557" idx="0"/>
          </p:cNvCxnSpPr>
          <p:nvPr/>
        </p:nvCxnSpPr>
        <p:spPr>
          <a:xfrm>
            <a:off x="2548159" y="1132101"/>
            <a:ext cx="537600" cy="480000"/>
          </a:xfrm>
          <a:prstGeom prst="straightConnector1">
            <a:avLst/>
          </a:prstGeom>
          <a:noFill/>
          <a:ln cap="flat" cmpd="sng" w="9525">
            <a:solidFill>
              <a:schemeClr val="dk2"/>
            </a:solidFill>
            <a:prstDash val="solid"/>
            <a:round/>
            <a:headEnd len="med" w="med" type="none"/>
            <a:tailEnd len="med" w="med" type="none"/>
          </a:ln>
        </p:spPr>
      </p:cxnSp>
      <p:sp>
        <p:nvSpPr>
          <p:cNvPr id="557" name="Google Shape;557;p32"/>
          <p:cNvSpPr/>
          <p:nvPr/>
        </p:nvSpPr>
        <p:spPr>
          <a:xfrm>
            <a:off x="2802550" y="1612225"/>
            <a:ext cx="566700" cy="5922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558" name="Google Shape;558;p32"/>
          <p:cNvSpPr/>
          <p:nvPr/>
        </p:nvSpPr>
        <p:spPr>
          <a:xfrm>
            <a:off x="1297500" y="1612225"/>
            <a:ext cx="566700" cy="5922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559" name="Google Shape;559;p32"/>
          <p:cNvSpPr/>
          <p:nvPr/>
        </p:nvSpPr>
        <p:spPr>
          <a:xfrm>
            <a:off x="1297500" y="2612625"/>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560" name="Google Shape;560;p32"/>
          <p:cNvSpPr/>
          <p:nvPr/>
        </p:nvSpPr>
        <p:spPr>
          <a:xfrm>
            <a:off x="2802550" y="2612625"/>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561" name="Google Shape;561;p32"/>
          <p:cNvSpPr/>
          <p:nvPr/>
        </p:nvSpPr>
        <p:spPr>
          <a:xfrm>
            <a:off x="2064450" y="3204825"/>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5</a:t>
            </a:r>
            <a:endParaRPr/>
          </a:p>
        </p:txBody>
      </p:sp>
      <p:cxnSp>
        <p:nvCxnSpPr>
          <p:cNvPr id="562" name="Google Shape;562;p32"/>
          <p:cNvCxnSpPr>
            <a:stCxn id="558" idx="7"/>
            <a:endCxn id="555" idx="2"/>
          </p:cNvCxnSpPr>
          <p:nvPr/>
        </p:nvCxnSpPr>
        <p:spPr>
          <a:xfrm flipH="1" rot="10800000">
            <a:off x="1781209" y="1341351"/>
            <a:ext cx="283200" cy="357600"/>
          </a:xfrm>
          <a:prstGeom prst="straightConnector1">
            <a:avLst/>
          </a:prstGeom>
          <a:noFill/>
          <a:ln cap="flat" cmpd="sng" w="9525">
            <a:solidFill>
              <a:schemeClr val="dk2"/>
            </a:solidFill>
            <a:prstDash val="solid"/>
            <a:round/>
            <a:headEnd len="med" w="med" type="none"/>
            <a:tailEnd len="med" w="med" type="none"/>
          </a:ln>
        </p:spPr>
      </p:cxnSp>
      <p:cxnSp>
        <p:nvCxnSpPr>
          <p:cNvPr id="563" name="Google Shape;563;p32"/>
          <p:cNvCxnSpPr>
            <a:stCxn id="559" idx="0"/>
            <a:endCxn id="558" idx="4"/>
          </p:cNvCxnSpPr>
          <p:nvPr/>
        </p:nvCxnSpPr>
        <p:spPr>
          <a:xfrm rot="10800000">
            <a:off x="1580850" y="2204325"/>
            <a:ext cx="0" cy="408300"/>
          </a:xfrm>
          <a:prstGeom prst="straightConnector1">
            <a:avLst/>
          </a:prstGeom>
          <a:noFill/>
          <a:ln cap="flat" cmpd="sng" w="9525">
            <a:solidFill>
              <a:schemeClr val="dk2"/>
            </a:solidFill>
            <a:prstDash val="solid"/>
            <a:round/>
            <a:headEnd len="med" w="med" type="none"/>
            <a:tailEnd len="med" w="med" type="none"/>
          </a:ln>
        </p:spPr>
      </p:cxnSp>
      <p:cxnSp>
        <p:nvCxnSpPr>
          <p:cNvPr id="564" name="Google Shape;564;p32"/>
          <p:cNvCxnSpPr>
            <a:stCxn id="559" idx="5"/>
            <a:endCxn id="561" idx="1"/>
          </p:cNvCxnSpPr>
          <p:nvPr/>
        </p:nvCxnSpPr>
        <p:spPr>
          <a:xfrm>
            <a:off x="1781209" y="3118099"/>
            <a:ext cx="366300" cy="173400"/>
          </a:xfrm>
          <a:prstGeom prst="straightConnector1">
            <a:avLst/>
          </a:prstGeom>
          <a:noFill/>
          <a:ln cap="flat" cmpd="sng" w="9525">
            <a:solidFill>
              <a:schemeClr val="dk2"/>
            </a:solidFill>
            <a:prstDash val="solid"/>
            <a:round/>
            <a:headEnd len="med" w="med" type="none"/>
            <a:tailEnd len="med" w="med" type="none"/>
          </a:ln>
        </p:spPr>
      </p:cxnSp>
      <p:cxnSp>
        <p:nvCxnSpPr>
          <p:cNvPr id="565" name="Google Shape;565;p32"/>
          <p:cNvCxnSpPr>
            <a:stCxn id="561" idx="7"/>
            <a:endCxn id="560" idx="3"/>
          </p:cNvCxnSpPr>
          <p:nvPr/>
        </p:nvCxnSpPr>
        <p:spPr>
          <a:xfrm flipH="1" rot="10800000">
            <a:off x="2548159" y="3118151"/>
            <a:ext cx="337500" cy="173400"/>
          </a:xfrm>
          <a:prstGeom prst="straightConnector1">
            <a:avLst/>
          </a:prstGeom>
          <a:noFill/>
          <a:ln cap="flat" cmpd="sng" w="9525">
            <a:solidFill>
              <a:schemeClr val="dk2"/>
            </a:solidFill>
            <a:prstDash val="solid"/>
            <a:round/>
            <a:headEnd len="med" w="med" type="none"/>
            <a:tailEnd len="med" w="med" type="none"/>
          </a:ln>
        </p:spPr>
      </p:cxnSp>
      <p:cxnSp>
        <p:nvCxnSpPr>
          <p:cNvPr id="566" name="Google Shape;566;p32"/>
          <p:cNvCxnSpPr>
            <a:stCxn id="560" idx="0"/>
            <a:endCxn id="557" idx="4"/>
          </p:cNvCxnSpPr>
          <p:nvPr/>
        </p:nvCxnSpPr>
        <p:spPr>
          <a:xfrm rot="10800000">
            <a:off x="3085900" y="2204325"/>
            <a:ext cx="0" cy="408300"/>
          </a:xfrm>
          <a:prstGeom prst="straightConnector1">
            <a:avLst/>
          </a:prstGeom>
          <a:noFill/>
          <a:ln cap="flat" cmpd="sng" w="9525">
            <a:solidFill>
              <a:schemeClr val="dk2"/>
            </a:solidFill>
            <a:prstDash val="solid"/>
            <a:round/>
            <a:headEnd len="med" w="med" type="none"/>
            <a:tailEnd len="med" w="med" type="none"/>
          </a:ln>
        </p:spPr>
      </p:cxnSp>
      <p:cxnSp>
        <p:nvCxnSpPr>
          <p:cNvPr id="567" name="Google Shape;567;p32"/>
          <p:cNvCxnSpPr>
            <a:stCxn id="560" idx="1"/>
            <a:endCxn id="558" idx="5"/>
          </p:cNvCxnSpPr>
          <p:nvPr/>
        </p:nvCxnSpPr>
        <p:spPr>
          <a:xfrm rot="10800000">
            <a:off x="1781241" y="2117651"/>
            <a:ext cx="1104300" cy="581700"/>
          </a:xfrm>
          <a:prstGeom prst="straightConnector1">
            <a:avLst/>
          </a:prstGeom>
          <a:noFill/>
          <a:ln cap="flat" cmpd="sng" w="9525">
            <a:solidFill>
              <a:schemeClr val="dk2"/>
            </a:solidFill>
            <a:prstDash val="solid"/>
            <a:round/>
            <a:headEnd len="med" w="med" type="none"/>
            <a:tailEnd len="med" w="med" type="none"/>
          </a:ln>
        </p:spPr>
      </p:cxnSp>
      <p:cxnSp>
        <p:nvCxnSpPr>
          <p:cNvPr id="568" name="Google Shape;568;p32"/>
          <p:cNvCxnSpPr>
            <a:stCxn id="559" idx="6"/>
            <a:endCxn id="560" idx="2"/>
          </p:cNvCxnSpPr>
          <p:nvPr/>
        </p:nvCxnSpPr>
        <p:spPr>
          <a:xfrm>
            <a:off x="1864200" y="2908725"/>
            <a:ext cx="938400" cy="0"/>
          </a:xfrm>
          <a:prstGeom prst="straightConnector1">
            <a:avLst/>
          </a:prstGeom>
          <a:noFill/>
          <a:ln cap="flat" cmpd="sng" w="9525">
            <a:solidFill>
              <a:schemeClr val="dk2"/>
            </a:solidFill>
            <a:prstDash val="solid"/>
            <a:round/>
            <a:headEnd len="med" w="med" type="none"/>
            <a:tailEnd len="med" w="med" type="none"/>
          </a:ln>
        </p:spPr>
      </p:cxnSp>
      <p:sp>
        <p:nvSpPr>
          <p:cNvPr id="569" name="Google Shape;569;p32"/>
          <p:cNvSpPr txBox="1"/>
          <p:nvPr/>
        </p:nvSpPr>
        <p:spPr>
          <a:xfrm>
            <a:off x="6582525" y="3291550"/>
            <a:ext cx="2157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Current Vertex</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Adjacent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Unvisited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Processed Vertex</a:t>
            </a:r>
            <a:endParaRPr>
              <a:solidFill>
                <a:schemeClr val="lt1"/>
              </a:solidFill>
              <a:latin typeface="Lato"/>
              <a:ea typeface="Lato"/>
              <a:cs typeface="Lato"/>
              <a:sym typeface="Lato"/>
            </a:endParaRPr>
          </a:p>
        </p:txBody>
      </p:sp>
      <p:sp>
        <p:nvSpPr>
          <p:cNvPr id="570" name="Google Shape;570;p32"/>
          <p:cNvSpPr/>
          <p:nvPr/>
        </p:nvSpPr>
        <p:spPr>
          <a:xfrm>
            <a:off x="6364125" y="3364250"/>
            <a:ext cx="218400" cy="2400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71" name="Google Shape;571;p32"/>
          <p:cNvSpPr/>
          <p:nvPr/>
        </p:nvSpPr>
        <p:spPr>
          <a:xfrm>
            <a:off x="6364125" y="3817225"/>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72" name="Google Shape;572;p32"/>
          <p:cNvSpPr/>
          <p:nvPr/>
        </p:nvSpPr>
        <p:spPr>
          <a:xfrm>
            <a:off x="6086525" y="4270200"/>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73" name="Google Shape;573;p32"/>
          <p:cNvSpPr/>
          <p:nvPr/>
        </p:nvSpPr>
        <p:spPr>
          <a:xfrm>
            <a:off x="6334525" y="4270200"/>
            <a:ext cx="218400" cy="240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74" name="Google Shape;574;p32"/>
          <p:cNvSpPr/>
          <p:nvPr/>
        </p:nvSpPr>
        <p:spPr>
          <a:xfrm>
            <a:off x="6364125" y="4650975"/>
            <a:ext cx="218400" cy="240000"/>
          </a:xfrm>
          <a:prstGeom prst="ellipse">
            <a:avLst/>
          </a:prstGeom>
          <a:solidFill>
            <a:srgbClr val="F1C23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75" name="Google Shape;575;p32"/>
          <p:cNvSpPr/>
          <p:nvPr/>
        </p:nvSpPr>
        <p:spPr>
          <a:xfrm>
            <a:off x="52295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500">
              <a:latin typeface="Lato"/>
              <a:ea typeface="Lato"/>
              <a:cs typeface="Lato"/>
              <a:sym typeface="Lato"/>
            </a:endParaRPr>
          </a:p>
        </p:txBody>
      </p:sp>
      <p:sp>
        <p:nvSpPr>
          <p:cNvPr id="576" name="Google Shape;576;p32"/>
          <p:cNvSpPr/>
          <p:nvPr/>
        </p:nvSpPr>
        <p:spPr>
          <a:xfrm>
            <a:off x="58514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577" name="Google Shape;577;p32"/>
          <p:cNvSpPr/>
          <p:nvPr/>
        </p:nvSpPr>
        <p:spPr>
          <a:xfrm>
            <a:off x="64733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578" name="Google Shape;578;p32"/>
          <p:cNvSpPr/>
          <p:nvPr/>
        </p:nvSpPr>
        <p:spPr>
          <a:xfrm>
            <a:off x="70952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579" name="Google Shape;579;p32"/>
          <p:cNvSpPr/>
          <p:nvPr/>
        </p:nvSpPr>
        <p:spPr>
          <a:xfrm>
            <a:off x="5229525"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2</a:t>
            </a:r>
            <a:endParaRPr sz="1500">
              <a:latin typeface="Lato"/>
              <a:ea typeface="Lato"/>
              <a:cs typeface="Lato"/>
              <a:sym typeface="Lato"/>
            </a:endParaRPr>
          </a:p>
        </p:txBody>
      </p:sp>
      <p:sp>
        <p:nvSpPr>
          <p:cNvPr id="580" name="Google Shape;580;p32"/>
          <p:cNvSpPr/>
          <p:nvPr/>
        </p:nvSpPr>
        <p:spPr>
          <a:xfrm>
            <a:off x="58065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-127</a:t>
            </a:r>
            <a:endParaRPr sz="1200">
              <a:latin typeface="Lato"/>
              <a:ea typeface="Lato"/>
              <a:cs typeface="Lato"/>
              <a:sym typeface="Lato"/>
            </a:endParaRPr>
          </a:p>
        </p:txBody>
      </p:sp>
      <p:sp>
        <p:nvSpPr>
          <p:cNvPr id="581" name="Google Shape;581;p32"/>
          <p:cNvSpPr/>
          <p:nvPr/>
        </p:nvSpPr>
        <p:spPr>
          <a:xfrm>
            <a:off x="64284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-127</a:t>
            </a:r>
            <a:endParaRPr sz="1200">
              <a:latin typeface="Lato"/>
              <a:ea typeface="Lato"/>
              <a:cs typeface="Lato"/>
              <a:sym typeface="Lato"/>
            </a:endParaRPr>
          </a:p>
        </p:txBody>
      </p:sp>
      <p:sp>
        <p:nvSpPr>
          <p:cNvPr id="582" name="Google Shape;582;p32"/>
          <p:cNvSpPr/>
          <p:nvPr/>
        </p:nvSpPr>
        <p:spPr>
          <a:xfrm>
            <a:off x="70503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-127</a:t>
            </a:r>
            <a:endParaRPr sz="1200">
              <a:latin typeface="Lato"/>
              <a:ea typeface="Lato"/>
              <a:cs typeface="Lato"/>
              <a:sym typeface="Lato"/>
            </a:endParaRPr>
          </a:p>
        </p:txBody>
      </p:sp>
      <p:sp>
        <p:nvSpPr>
          <p:cNvPr id="583" name="Google Shape;583;p32"/>
          <p:cNvSpPr/>
          <p:nvPr/>
        </p:nvSpPr>
        <p:spPr>
          <a:xfrm>
            <a:off x="5229525"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584" name="Google Shape;584;p32"/>
          <p:cNvSpPr/>
          <p:nvPr/>
        </p:nvSpPr>
        <p:spPr>
          <a:xfrm>
            <a:off x="58065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1</a:t>
            </a:r>
            <a:endParaRPr sz="1200">
              <a:solidFill>
                <a:schemeClr val="lt1"/>
              </a:solidFill>
              <a:latin typeface="Lato"/>
              <a:ea typeface="Lato"/>
              <a:cs typeface="Lato"/>
              <a:sym typeface="Lato"/>
            </a:endParaRPr>
          </a:p>
        </p:txBody>
      </p:sp>
      <p:sp>
        <p:nvSpPr>
          <p:cNvPr id="585" name="Google Shape;585;p32"/>
          <p:cNvSpPr/>
          <p:nvPr/>
        </p:nvSpPr>
        <p:spPr>
          <a:xfrm>
            <a:off x="64284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2</a:t>
            </a:r>
            <a:endParaRPr sz="1200">
              <a:solidFill>
                <a:schemeClr val="lt1"/>
              </a:solidFill>
              <a:latin typeface="Lato"/>
              <a:ea typeface="Lato"/>
              <a:cs typeface="Lato"/>
              <a:sym typeface="Lato"/>
            </a:endParaRPr>
          </a:p>
        </p:txBody>
      </p:sp>
      <p:sp>
        <p:nvSpPr>
          <p:cNvPr id="586" name="Google Shape;586;p32"/>
          <p:cNvSpPr/>
          <p:nvPr/>
        </p:nvSpPr>
        <p:spPr>
          <a:xfrm>
            <a:off x="70503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3</a:t>
            </a:r>
            <a:endParaRPr sz="1200">
              <a:solidFill>
                <a:schemeClr val="lt1"/>
              </a:solidFill>
              <a:latin typeface="Lato"/>
              <a:ea typeface="Lato"/>
              <a:cs typeface="Lato"/>
              <a:sym typeface="Lato"/>
            </a:endParaRPr>
          </a:p>
        </p:txBody>
      </p:sp>
      <p:sp>
        <p:nvSpPr>
          <p:cNvPr id="587" name="Google Shape;587;p32"/>
          <p:cNvSpPr/>
          <p:nvPr/>
        </p:nvSpPr>
        <p:spPr>
          <a:xfrm>
            <a:off x="77171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588" name="Google Shape;588;p32"/>
          <p:cNvSpPr/>
          <p:nvPr/>
        </p:nvSpPr>
        <p:spPr>
          <a:xfrm>
            <a:off x="83390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589" name="Google Shape;589;p32"/>
          <p:cNvSpPr/>
          <p:nvPr/>
        </p:nvSpPr>
        <p:spPr>
          <a:xfrm>
            <a:off x="76722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2</a:t>
            </a:r>
            <a:endParaRPr sz="1200">
              <a:latin typeface="Lato"/>
              <a:ea typeface="Lato"/>
              <a:cs typeface="Lato"/>
              <a:sym typeface="Lato"/>
            </a:endParaRPr>
          </a:p>
        </p:txBody>
      </p:sp>
      <p:sp>
        <p:nvSpPr>
          <p:cNvPr id="590" name="Google Shape;590;p32"/>
          <p:cNvSpPr/>
          <p:nvPr/>
        </p:nvSpPr>
        <p:spPr>
          <a:xfrm>
            <a:off x="82941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-127</a:t>
            </a:r>
            <a:endParaRPr sz="1200">
              <a:latin typeface="Lato"/>
              <a:ea typeface="Lato"/>
              <a:cs typeface="Lato"/>
              <a:sym typeface="Lato"/>
            </a:endParaRPr>
          </a:p>
        </p:txBody>
      </p:sp>
      <p:sp>
        <p:nvSpPr>
          <p:cNvPr id="591" name="Google Shape;591;p32"/>
          <p:cNvSpPr/>
          <p:nvPr/>
        </p:nvSpPr>
        <p:spPr>
          <a:xfrm>
            <a:off x="76722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4</a:t>
            </a:r>
            <a:endParaRPr sz="1200">
              <a:solidFill>
                <a:schemeClr val="lt1"/>
              </a:solidFill>
              <a:latin typeface="Lato"/>
              <a:ea typeface="Lato"/>
              <a:cs typeface="Lato"/>
              <a:sym typeface="Lato"/>
            </a:endParaRPr>
          </a:p>
        </p:txBody>
      </p:sp>
      <p:sp>
        <p:nvSpPr>
          <p:cNvPr id="592" name="Google Shape;592;p32"/>
          <p:cNvSpPr/>
          <p:nvPr/>
        </p:nvSpPr>
        <p:spPr>
          <a:xfrm>
            <a:off x="82941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5</a:t>
            </a:r>
            <a:endParaRPr sz="1200">
              <a:solidFill>
                <a:schemeClr val="lt1"/>
              </a:solidFill>
              <a:latin typeface="Lato"/>
              <a:ea typeface="Lato"/>
              <a:cs typeface="Lato"/>
              <a:sym typeface="Lato"/>
            </a:endParaRPr>
          </a:p>
        </p:txBody>
      </p:sp>
      <p:sp>
        <p:nvSpPr>
          <p:cNvPr id="593" name="Google Shape;593;p32"/>
          <p:cNvSpPr txBox="1"/>
          <p:nvPr/>
        </p:nvSpPr>
        <p:spPr>
          <a:xfrm>
            <a:off x="4307590" y="471575"/>
            <a:ext cx="807000" cy="3086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J=0</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Visited:</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Prev: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Index: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Queue: 4,1</a:t>
            </a:r>
            <a:endParaRPr sz="1300">
              <a:solidFill>
                <a:schemeClr val="lt1"/>
              </a:solidFill>
              <a:highlight>
                <a:srgbClr val="1E1E1E"/>
              </a:highlight>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BFS Works ?</a:t>
            </a:r>
            <a:endParaRPr/>
          </a:p>
        </p:txBody>
      </p:sp>
      <p:sp>
        <p:nvSpPr>
          <p:cNvPr id="599" name="Google Shape;599;p33"/>
          <p:cNvSpPr/>
          <p:nvPr/>
        </p:nvSpPr>
        <p:spPr>
          <a:xfrm>
            <a:off x="2064450" y="1045375"/>
            <a:ext cx="566700" cy="5922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0</a:t>
            </a:r>
            <a:endParaRPr/>
          </a:p>
        </p:txBody>
      </p:sp>
      <p:cxnSp>
        <p:nvCxnSpPr>
          <p:cNvPr id="600" name="Google Shape;600;p33"/>
          <p:cNvCxnSpPr>
            <a:stCxn id="599" idx="7"/>
            <a:endCxn id="601" idx="0"/>
          </p:cNvCxnSpPr>
          <p:nvPr/>
        </p:nvCxnSpPr>
        <p:spPr>
          <a:xfrm>
            <a:off x="2548159" y="1132101"/>
            <a:ext cx="537600" cy="480000"/>
          </a:xfrm>
          <a:prstGeom prst="straightConnector1">
            <a:avLst/>
          </a:prstGeom>
          <a:noFill/>
          <a:ln cap="flat" cmpd="sng" w="9525">
            <a:solidFill>
              <a:schemeClr val="dk2"/>
            </a:solidFill>
            <a:prstDash val="solid"/>
            <a:round/>
            <a:headEnd len="med" w="med" type="none"/>
            <a:tailEnd len="med" w="med" type="none"/>
          </a:ln>
        </p:spPr>
      </p:cxnSp>
      <p:sp>
        <p:nvSpPr>
          <p:cNvPr id="601" name="Google Shape;601;p33"/>
          <p:cNvSpPr/>
          <p:nvPr/>
        </p:nvSpPr>
        <p:spPr>
          <a:xfrm>
            <a:off x="2802550" y="1612225"/>
            <a:ext cx="566700" cy="5922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602" name="Google Shape;602;p33"/>
          <p:cNvSpPr/>
          <p:nvPr/>
        </p:nvSpPr>
        <p:spPr>
          <a:xfrm>
            <a:off x="1297500" y="1612225"/>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603" name="Google Shape;603;p33"/>
          <p:cNvSpPr/>
          <p:nvPr/>
        </p:nvSpPr>
        <p:spPr>
          <a:xfrm>
            <a:off x="1297500" y="2612625"/>
            <a:ext cx="566700" cy="5922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604" name="Google Shape;604;p33"/>
          <p:cNvSpPr/>
          <p:nvPr/>
        </p:nvSpPr>
        <p:spPr>
          <a:xfrm>
            <a:off x="2802550" y="2612625"/>
            <a:ext cx="566700" cy="5922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605" name="Google Shape;605;p33"/>
          <p:cNvSpPr/>
          <p:nvPr/>
        </p:nvSpPr>
        <p:spPr>
          <a:xfrm>
            <a:off x="2064450" y="3204825"/>
            <a:ext cx="566700" cy="5922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5</a:t>
            </a:r>
            <a:endParaRPr/>
          </a:p>
        </p:txBody>
      </p:sp>
      <p:cxnSp>
        <p:nvCxnSpPr>
          <p:cNvPr id="606" name="Google Shape;606;p33"/>
          <p:cNvCxnSpPr>
            <a:stCxn id="602" idx="7"/>
            <a:endCxn id="599" idx="2"/>
          </p:cNvCxnSpPr>
          <p:nvPr/>
        </p:nvCxnSpPr>
        <p:spPr>
          <a:xfrm flipH="1" rot="10800000">
            <a:off x="1781209" y="1341351"/>
            <a:ext cx="283200" cy="357600"/>
          </a:xfrm>
          <a:prstGeom prst="straightConnector1">
            <a:avLst/>
          </a:prstGeom>
          <a:noFill/>
          <a:ln cap="flat" cmpd="sng" w="9525">
            <a:solidFill>
              <a:schemeClr val="dk2"/>
            </a:solidFill>
            <a:prstDash val="solid"/>
            <a:round/>
            <a:headEnd len="med" w="med" type="none"/>
            <a:tailEnd len="med" w="med" type="none"/>
          </a:ln>
        </p:spPr>
      </p:cxnSp>
      <p:cxnSp>
        <p:nvCxnSpPr>
          <p:cNvPr id="607" name="Google Shape;607;p33"/>
          <p:cNvCxnSpPr>
            <a:stCxn id="603" idx="0"/>
            <a:endCxn id="602" idx="4"/>
          </p:cNvCxnSpPr>
          <p:nvPr/>
        </p:nvCxnSpPr>
        <p:spPr>
          <a:xfrm rot="10800000">
            <a:off x="1580850" y="2204325"/>
            <a:ext cx="0" cy="40830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33"/>
          <p:cNvCxnSpPr>
            <a:stCxn id="603" idx="5"/>
            <a:endCxn id="605" idx="1"/>
          </p:cNvCxnSpPr>
          <p:nvPr/>
        </p:nvCxnSpPr>
        <p:spPr>
          <a:xfrm>
            <a:off x="1781209" y="3118099"/>
            <a:ext cx="366300" cy="173400"/>
          </a:xfrm>
          <a:prstGeom prst="straightConnector1">
            <a:avLst/>
          </a:prstGeom>
          <a:noFill/>
          <a:ln cap="flat" cmpd="sng" w="9525">
            <a:solidFill>
              <a:schemeClr val="dk2"/>
            </a:solidFill>
            <a:prstDash val="solid"/>
            <a:round/>
            <a:headEnd len="med" w="med" type="none"/>
            <a:tailEnd len="med" w="med" type="none"/>
          </a:ln>
        </p:spPr>
      </p:cxnSp>
      <p:cxnSp>
        <p:nvCxnSpPr>
          <p:cNvPr id="609" name="Google Shape;609;p33"/>
          <p:cNvCxnSpPr>
            <a:stCxn id="605" idx="7"/>
            <a:endCxn id="604" idx="3"/>
          </p:cNvCxnSpPr>
          <p:nvPr/>
        </p:nvCxnSpPr>
        <p:spPr>
          <a:xfrm flipH="1" rot="10800000">
            <a:off x="2548159" y="3118151"/>
            <a:ext cx="337500" cy="173400"/>
          </a:xfrm>
          <a:prstGeom prst="straightConnector1">
            <a:avLst/>
          </a:prstGeom>
          <a:noFill/>
          <a:ln cap="flat" cmpd="sng" w="9525">
            <a:solidFill>
              <a:schemeClr val="dk2"/>
            </a:solidFill>
            <a:prstDash val="solid"/>
            <a:round/>
            <a:headEnd len="med" w="med" type="none"/>
            <a:tailEnd len="med" w="med" type="none"/>
          </a:ln>
        </p:spPr>
      </p:cxnSp>
      <p:cxnSp>
        <p:nvCxnSpPr>
          <p:cNvPr id="610" name="Google Shape;610;p33"/>
          <p:cNvCxnSpPr>
            <a:stCxn id="604" idx="0"/>
            <a:endCxn id="601" idx="4"/>
          </p:cNvCxnSpPr>
          <p:nvPr/>
        </p:nvCxnSpPr>
        <p:spPr>
          <a:xfrm rot="10800000">
            <a:off x="3085900" y="2204325"/>
            <a:ext cx="0" cy="4083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33"/>
          <p:cNvCxnSpPr>
            <a:stCxn id="604" idx="1"/>
            <a:endCxn id="602" idx="5"/>
          </p:cNvCxnSpPr>
          <p:nvPr/>
        </p:nvCxnSpPr>
        <p:spPr>
          <a:xfrm rot="10800000">
            <a:off x="1781241" y="2117651"/>
            <a:ext cx="1104300" cy="58170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33"/>
          <p:cNvCxnSpPr>
            <a:stCxn id="603" idx="6"/>
            <a:endCxn id="604" idx="2"/>
          </p:cNvCxnSpPr>
          <p:nvPr/>
        </p:nvCxnSpPr>
        <p:spPr>
          <a:xfrm>
            <a:off x="1864200" y="2908725"/>
            <a:ext cx="938400" cy="0"/>
          </a:xfrm>
          <a:prstGeom prst="straightConnector1">
            <a:avLst/>
          </a:prstGeom>
          <a:noFill/>
          <a:ln cap="flat" cmpd="sng" w="9525">
            <a:solidFill>
              <a:schemeClr val="dk2"/>
            </a:solidFill>
            <a:prstDash val="solid"/>
            <a:round/>
            <a:headEnd len="med" w="med" type="none"/>
            <a:tailEnd len="med" w="med" type="none"/>
          </a:ln>
        </p:spPr>
      </p:cxnSp>
      <p:sp>
        <p:nvSpPr>
          <p:cNvPr id="613" name="Google Shape;613;p33"/>
          <p:cNvSpPr txBox="1"/>
          <p:nvPr/>
        </p:nvSpPr>
        <p:spPr>
          <a:xfrm>
            <a:off x="6582525" y="3291550"/>
            <a:ext cx="2157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Current Vertex</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Adjacent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Unvisited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Processed Vertex</a:t>
            </a:r>
            <a:endParaRPr>
              <a:solidFill>
                <a:schemeClr val="lt1"/>
              </a:solidFill>
              <a:latin typeface="Lato"/>
              <a:ea typeface="Lato"/>
              <a:cs typeface="Lato"/>
              <a:sym typeface="Lato"/>
            </a:endParaRPr>
          </a:p>
        </p:txBody>
      </p:sp>
      <p:sp>
        <p:nvSpPr>
          <p:cNvPr id="614" name="Google Shape;614;p33"/>
          <p:cNvSpPr/>
          <p:nvPr/>
        </p:nvSpPr>
        <p:spPr>
          <a:xfrm>
            <a:off x="6364125" y="3364250"/>
            <a:ext cx="218400" cy="2400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5" name="Google Shape;615;p33"/>
          <p:cNvSpPr/>
          <p:nvPr/>
        </p:nvSpPr>
        <p:spPr>
          <a:xfrm>
            <a:off x="6364125" y="3817225"/>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6" name="Google Shape;616;p33"/>
          <p:cNvSpPr/>
          <p:nvPr/>
        </p:nvSpPr>
        <p:spPr>
          <a:xfrm>
            <a:off x="6086525" y="4270200"/>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7" name="Google Shape;617;p33"/>
          <p:cNvSpPr/>
          <p:nvPr/>
        </p:nvSpPr>
        <p:spPr>
          <a:xfrm>
            <a:off x="6334525" y="4270200"/>
            <a:ext cx="218400" cy="240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8" name="Google Shape;618;p33"/>
          <p:cNvSpPr/>
          <p:nvPr/>
        </p:nvSpPr>
        <p:spPr>
          <a:xfrm>
            <a:off x="6364125" y="4650975"/>
            <a:ext cx="218400" cy="240000"/>
          </a:xfrm>
          <a:prstGeom prst="ellipse">
            <a:avLst/>
          </a:prstGeom>
          <a:solidFill>
            <a:srgbClr val="F1C23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9" name="Google Shape;619;p33"/>
          <p:cNvSpPr/>
          <p:nvPr/>
        </p:nvSpPr>
        <p:spPr>
          <a:xfrm>
            <a:off x="52295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500">
              <a:latin typeface="Lato"/>
              <a:ea typeface="Lato"/>
              <a:cs typeface="Lato"/>
              <a:sym typeface="Lato"/>
            </a:endParaRPr>
          </a:p>
        </p:txBody>
      </p:sp>
      <p:sp>
        <p:nvSpPr>
          <p:cNvPr id="620" name="Google Shape;620;p33"/>
          <p:cNvSpPr/>
          <p:nvPr/>
        </p:nvSpPr>
        <p:spPr>
          <a:xfrm>
            <a:off x="58514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621" name="Google Shape;621;p33"/>
          <p:cNvSpPr/>
          <p:nvPr/>
        </p:nvSpPr>
        <p:spPr>
          <a:xfrm>
            <a:off x="64733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622" name="Google Shape;622;p33"/>
          <p:cNvSpPr/>
          <p:nvPr/>
        </p:nvSpPr>
        <p:spPr>
          <a:xfrm>
            <a:off x="70952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623" name="Google Shape;623;p33"/>
          <p:cNvSpPr/>
          <p:nvPr/>
        </p:nvSpPr>
        <p:spPr>
          <a:xfrm>
            <a:off x="5229525"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2</a:t>
            </a:r>
            <a:endParaRPr sz="1500">
              <a:latin typeface="Lato"/>
              <a:ea typeface="Lato"/>
              <a:cs typeface="Lato"/>
              <a:sym typeface="Lato"/>
            </a:endParaRPr>
          </a:p>
        </p:txBody>
      </p:sp>
      <p:sp>
        <p:nvSpPr>
          <p:cNvPr id="624" name="Google Shape;624;p33"/>
          <p:cNvSpPr/>
          <p:nvPr/>
        </p:nvSpPr>
        <p:spPr>
          <a:xfrm>
            <a:off x="58065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0</a:t>
            </a:r>
            <a:endParaRPr sz="1200">
              <a:latin typeface="Lato"/>
              <a:ea typeface="Lato"/>
              <a:cs typeface="Lato"/>
              <a:sym typeface="Lato"/>
            </a:endParaRPr>
          </a:p>
        </p:txBody>
      </p:sp>
      <p:sp>
        <p:nvSpPr>
          <p:cNvPr id="625" name="Google Shape;625;p33"/>
          <p:cNvSpPr/>
          <p:nvPr/>
        </p:nvSpPr>
        <p:spPr>
          <a:xfrm>
            <a:off x="64284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-127</a:t>
            </a:r>
            <a:endParaRPr sz="1200">
              <a:latin typeface="Lato"/>
              <a:ea typeface="Lato"/>
              <a:cs typeface="Lato"/>
              <a:sym typeface="Lato"/>
            </a:endParaRPr>
          </a:p>
        </p:txBody>
      </p:sp>
      <p:sp>
        <p:nvSpPr>
          <p:cNvPr id="626" name="Google Shape;626;p33"/>
          <p:cNvSpPr/>
          <p:nvPr/>
        </p:nvSpPr>
        <p:spPr>
          <a:xfrm>
            <a:off x="70503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-127</a:t>
            </a:r>
            <a:endParaRPr sz="1200">
              <a:latin typeface="Lato"/>
              <a:ea typeface="Lato"/>
              <a:cs typeface="Lato"/>
              <a:sym typeface="Lato"/>
            </a:endParaRPr>
          </a:p>
        </p:txBody>
      </p:sp>
      <p:sp>
        <p:nvSpPr>
          <p:cNvPr id="627" name="Google Shape;627;p33"/>
          <p:cNvSpPr/>
          <p:nvPr/>
        </p:nvSpPr>
        <p:spPr>
          <a:xfrm>
            <a:off x="5229525"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628" name="Google Shape;628;p33"/>
          <p:cNvSpPr/>
          <p:nvPr/>
        </p:nvSpPr>
        <p:spPr>
          <a:xfrm>
            <a:off x="58065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1</a:t>
            </a:r>
            <a:endParaRPr sz="1200">
              <a:solidFill>
                <a:schemeClr val="lt1"/>
              </a:solidFill>
              <a:latin typeface="Lato"/>
              <a:ea typeface="Lato"/>
              <a:cs typeface="Lato"/>
              <a:sym typeface="Lato"/>
            </a:endParaRPr>
          </a:p>
        </p:txBody>
      </p:sp>
      <p:sp>
        <p:nvSpPr>
          <p:cNvPr id="629" name="Google Shape;629;p33"/>
          <p:cNvSpPr/>
          <p:nvPr/>
        </p:nvSpPr>
        <p:spPr>
          <a:xfrm>
            <a:off x="64284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2</a:t>
            </a:r>
            <a:endParaRPr sz="1200">
              <a:solidFill>
                <a:schemeClr val="lt1"/>
              </a:solidFill>
              <a:latin typeface="Lato"/>
              <a:ea typeface="Lato"/>
              <a:cs typeface="Lato"/>
              <a:sym typeface="Lato"/>
            </a:endParaRPr>
          </a:p>
        </p:txBody>
      </p:sp>
      <p:sp>
        <p:nvSpPr>
          <p:cNvPr id="630" name="Google Shape;630;p33"/>
          <p:cNvSpPr/>
          <p:nvPr/>
        </p:nvSpPr>
        <p:spPr>
          <a:xfrm>
            <a:off x="70503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3</a:t>
            </a:r>
            <a:endParaRPr sz="1200">
              <a:solidFill>
                <a:schemeClr val="lt1"/>
              </a:solidFill>
              <a:latin typeface="Lato"/>
              <a:ea typeface="Lato"/>
              <a:cs typeface="Lato"/>
              <a:sym typeface="Lato"/>
            </a:endParaRPr>
          </a:p>
        </p:txBody>
      </p:sp>
      <p:sp>
        <p:nvSpPr>
          <p:cNvPr id="631" name="Google Shape;631;p33"/>
          <p:cNvSpPr/>
          <p:nvPr/>
        </p:nvSpPr>
        <p:spPr>
          <a:xfrm>
            <a:off x="77171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632" name="Google Shape;632;p33"/>
          <p:cNvSpPr/>
          <p:nvPr/>
        </p:nvSpPr>
        <p:spPr>
          <a:xfrm>
            <a:off x="83390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633" name="Google Shape;633;p33"/>
          <p:cNvSpPr/>
          <p:nvPr/>
        </p:nvSpPr>
        <p:spPr>
          <a:xfrm>
            <a:off x="76722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2</a:t>
            </a:r>
            <a:endParaRPr sz="1200">
              <a:latin typeface="Lato"/>
              <a:ea typeface="Lato"/>
              <a:cs typeface="Lato"/>
              <a:sym typeface="Lato"/>
            </a:endParaRPr>
          </a:p>
        </p:txBody>
      </p:sp>
      <p:sp>
        <p:nvSpPr>
          <p:cNvPr id="634" name="Google Shape;634;p33"/>
          <p:cNvSpPr/>
          <p:nvPr/>
        </p:nvSpPr>
        <p:spPr>
          <a:xfrm>
            <a:off x="82941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-127</a:t>
            </a:r>
            <a:endParaRPr sz="1200">
              <a:latin typeface="Lato"/>
              <a:ea typeface="Lato"/>
              <a:cs typeface="Lato"/>
              <a:sym typeface="Lato"/>
            </a:endParaRPr>
          </a:p>
        </p:txBody>
      </p:sp>
      <p:sp>
        <p:nvSpPr>
          <p:cNvPr id="635" name="Google Shape;635;p33"/>
          <p:cNvSpPr/>
          <p:nvPr/>
        </p:nvSpPr>
        <p:spPr>
          <a:xfrm>
            <a:off x="76722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4</a:t>
            </a:r>
            <a:endParaRPr sz="1200">
              <a:solidFill>
                <a:schemeClr val="lt1"/>
              </a:solidFill>
              <a:latin typeface="Lato"/>
              <a:ea typeface="Lato"/>
              <a:cs typeface="Lato"/>
              <a:sym typeface="Lato"/>
            </a:endParaRPr>
          </a:p>
        </p:txBody>
      </p:sp>
      <p:sp>
        <p:nvSpPr>
          <p:cNvPr id="636" name="Google Shape;636;p33"/>
          <p:cNvSpPr/>
          <p:nvPr/>
        </p:nvSpPr>
        <p:spPr>
          <a:xfrm>
            <a:off x="82941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5</a:t>
            </a:r>
            <a:endParaRPr sz="1200">
              <a:solidFill>
                <a:schemeClr val="lt1"/>
              </a:solidFill>
              <a:latin typeface="Lato"/>
              <a:ea typeface="Lato"/>
              <a:cs typeface="Lato"/>
              <a:sym typeface="Lato"/>
            </a:endParaRPr>
          </a:p>
        </p:txBody>
      </p:sp>
      <p:sp>
        <p:nvSpPr>
          <p:cNvPr id="637" name="Google Shape;637;p33"/>
          <p:cNvSpPr txBox="1"/>
          <p:nvPr/>
        </p:nvSpPr>
        <p:spPr>
          <a:xfrm>
            <a:off x="4307590" y="471575"/>
            <a:ext cx="807000" cy="3086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J=4</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Visited:</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Prev: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Index: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Queue: 1,3,5</a:t>
            </a:r>
            <a:endParaRPr sz="1300">
              <a:solidFill>
                <a:schemeClr val="lt1"/>
              </a:solidFill>
              <a:highlight>
                <a:srgbClr val="1E1E1E"/>
              </a:highlight>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BFS Works ?</a:t>
            </a:r>
            <a:endParaRPr/>
          </a:p>
        </p:txBody>
      </p:sp>
      <p:sp>
        <p:nvSpPr>
          <p:cNvPr id="643" name="Google Shape;643;p34"/>
          <p:cNvSpPr/>
          <p:nvPr/>
        </p:nvSpPr>
        <p:spPr>
          <a:xfrm>
            <a:off x="2064450" y="1045375"/>
            <a:ext cx="566700" cy="5922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0</a:t>
            </a:r>
            <a:endParaRPr/>
          </a:p>
        </p:txBody>
      </p:sp>
      <p:cxnSp>
        <p:nvCxnSpPr>
          <p:cNvPr id="644" name="Google Shape;644;p34"/>
          <p:cNvCxnSpPr>
            <a:stCxn id="643" idx="7"/>
            <a:endCxn id="645" idx="0"/>
          </p:cNvCxnSpPr>
          <p:nvPr/>
        </p:nvCxnSpPr>
        <p:spPr>
          <a:xfrm>
            <a:off x="2548159" y="1132101"/>
            <a:ext cx="537600" cy="480000"/>
          </a:xfrm>
          <a:prstGeom prst="straightConnector1">
            <a:avLst/>
          </a:prstGeom>
          <a:noFill/>
          <a:ln cap="flat" cmpd="sng" w="9525">
            <a:solidFill>
              <a:schemeClr val="dk2"/>
            </a:solidFill>
            <a:prstDash val="solid"/>
            <a:round/>
            <a:headEnd len="med" w="med" type="none"/>
            <a:tailEnd len="med" w="med" type="none"/>
          </a:ln>
        </p:spPr>
      </p:cxnSp>
      <p:sp>
        <p:nvSpPr>
          <p:cNvPr id="645" name="Google Shape;645;p34"/>
          <p:cNvSpPr/>
          <p:nvPr/>
        </p:nvSpPr>
        <p:spPr>
          <a:xfrm>
            <a:off x="2802550" y="1612225"/>
            <a:ext cx="566700" cy="5922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646" name="Google Shape;646;p34"/>
          <p:cNvSpPr/>
          <p:nvPr/>
        </p:nvSpPr>
        <p:spPr>
          <a:xfrm>
            <a:off x="1297500" y="1612225"/>
            <a:ext cx="566700" cy="5922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647" name="Google Shape;647;p34"/>
          <p:cNvSpPr/>
          <p:nvPr/>
        </p:nvSpPr>
        <p:spPr>
          <a:xfrm>
            <a:off x="1297500" y="2612625"/>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648" name="Google Shape;648;p34"/>
          <p:cNvSpPr/>
          <p:nvPr/>
        </p:nvSpPr>
        <p:spPr>
          <a:xfrm>
            <a:off x="2802550" y="2612625"/>
            <a:ext cx="566700" cy="5922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649" name="Google Shape;649;p34"/>
          <p:cNvSpPr/>
          <p:nvPr/>
        </p:nvSpPr>
        <p:spPr>
          <a:xfrm>
            <a:off x="2064450" y="3204825"/>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5</a:t>
            </a:r>
            <a:endParaRPr/>
          </a:p>
        </p:txBody>
      </p:sp>
      <p:cxnSp>
        <p:nvCxnSpPr>
          <p:cNvPr id="650" name="Google Shape;650;p34"/>
          <p:cNvCxnSpPr>
            <a:stCxn id="646" idx="7"/>
            <a:endCxn id="643" idx="2"/>
          </p:cNvCxnSpPr>
          <p:nvPr/>
        </p:nvCxnSpPr>
        <p:spPr>
          <a:xfrm flipH="1" rot="10800000">
            <a:off x="1781209" y="1341351"/>
            <a:ext cx="283200" cy="357600"/>
          </a:xfrm>
          <a:prstGeom prst="straightConnector1">
            <a:avLst/>
          </a:prstGeom>
          <a:noFill/>
          <a:ln cap="flat" cmpd="sng" w="9525">
            <a:solidFill>
              <a:schemeClr val="dk2"/>
            </a:solidFill>
            <a:prstDash val="solid"/>
            <a:round/>
            <a:headEnd len="med" w="med" type="none"/>
            <a:tailEnd len="med" w="med" type="none"/>
          </a:ln>
        </p:spPr>
      </p:cxnSp>
      <p:cxnSp>
        <p:nvCxnSpPr>
          <p:cNvPr id="651" name="Google Shape;651;p34"/>
          <p:cNvCxnSpPr>
            <a:stCxn id="647" idx="0"/>
            <a:endCxn id="646" idx="4"/>
          </p:cNvCxnSpPr>
          <p:nvPr/>
        </p:nvCxnSpPr>
        <p:spPr>
          <a:xfrm rot="10800000">
            <a:off x="1580850" y="2204325"/>
            <a:ext cx="0" cy="40830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34"/>
          <p:cNvCxnSpPr>
            <a:stCxn id="647" idx="5"/>
            <a:endCxn id="649" idx="1"/>
          </p:cNvCxnSpPr>
          <p:nvPr/>
        </p:nvCxnSpPr>
        <p:spPr>
          <a:xfrm>
            <a:off x="1781209" y="3118099"/>
            <a:ext cx="366300" cy="173400"/>
          </a:xfrm>
          <a:prstGeom prst="straightConnector1">
            <a:avLst/>
          </a:prstGeom>
          <a:noFill/>
          <a:ln cap="flat" cmpd="sng" w="9525">
            <a:solidFill>
              <a:schemeClr val="dk2"/>
            </a:solidFill>
            <a:prstDash val="solid"/>
            <a:round/>
            <a:headEnd len="med" w="med" type="none"/>
            <a:tailEnd len="med" w="med" type="none"/>
          </a:ln>
        </p:spPr>
      </p:cxnSp>
      <p:cxnSp>
        <p:nvCxnSpPr>
          <p:cNvPr id="653" name="Google Shape;653;p34"/>
          <p:cNvCxnSpPr>
            <a:stCxn id="649" idx="7"/>
            <a:endCxn id="648" idx="3"/>
          </p:cNvCxnSpPr>
          <p:nvPr/>
        </p:nvCxnSpPr>
        <p:spPr>
          <a:xfrm flipH="1" rot="10800000">
            <a:off x="2548159" y="3118151"/>
            <a:ext cx="337500" cy="173400"/>
          </a:xfrm>
          <a:prstGeom prst="straightConnector1">
            <a:avLst/>
          </a:prstGeom>
          <a:noFill/>
          <a:ln cap="flat" cmpd="sng" w="9525">
            <a:solidFill>
              <a:schemeClr val="dk2"/>
            </a:solidFill>
            <a:prstDash val="solid"/>
            <a:round/>
            <a:headEnd len="med" w="med" type="none"/>
            <a:tailEnd len="med" w="med" type="none"/>
          </a:ln>
        </p:spPr>
      </p:cxnSp>
      <p:cxnSp>
        <p:nvCxnSpPr>
          <p:cNvPr id="654" name="Google Shape;654;p34"/>
          <p:cNvCxnSpPr>
            <a:stCxn id="648" idx="0"/>
            <a:endCxn id="645" idx="4"/>
          </p:cNvCxnSpPr>
          <p:nvPr/>
        </p:nvCxnSpPr>
        <p:spPr>
          <a:xfrm rot="10800000">
            <a:off x="3085900" y="2204325"/>
            <a:ext cx="0" cy="408300"/>
          </a:xfrm>
          <a:prstGeom prst="straightConnector1">
            <a:avLst/>
          </a:prstGeom>
          <a:noFill/>
          <a:ln cap="flat" cmpd="sng" w="9525">
            <a:solidFill>
              <a:schemeClr val="dk2"/>
            </a:solidFill>
            <a:prstDash val="solid"/>
            <a:round/>
            <a:headEnd len="med" w="med" type="none"/>
            <a:tailEnd len="med" w="med" type="none"/>
          </a:ln>
        </p:spPr>
      </p:cxnSp>
      <p:cxnSp>
        <p:nvCxnSpPr>
          <p:cNvPr id="655" name="Google Shape;655;p34"/>
          <p:cNvCxnSpPr>
            <a:stCxn id="648" idx="1"/>
            <a:endCxn id="646" idx="5"/>
          </p:cNvCxnSpPr>
          <p:nvPr/>
        </p:nvCxnSpPr>
        <p:spPr>
          <a:xfrm rot="10800000">
            <a:off x="1781241" y="2117651"/>
            <a:ext cx="1104300" cy="581700"/>
          </a:xfrm>
          <a:prstGeom prst="straightConnector1">
            <a:avLst/>
          </a:prstGeom>
          <a:noFill/>
          <a:ln cap="flat" cmpd="sng" w="9525">
            <a:solidFill>
              <a:schemeClr val="dk2"/>
            </a:solidFill>
            <a:prstDash val="solid"/>
            <a:round/>
            <a:headEnd len="med" w="med" type="none"/>
            <a:tailEnd len="med" w="med" type="none"/>
          </a:ln>
        </p:spPr>
      </p:cxnSp>
      <p:cxnSp>
        <p:nvCxnSpPr>
          <p:cNvPr id="656" name="Google Shape;656;p34"/>
          <p:cNvCxnSpPr>
            <a:stCxn id="647" idx="6"/>
            <a:endCxn id="648" idx="2"/>
          </p:cNvCxnSpPr>
          <p:nvPr/>
        </p:nvCxnSpPr>
        <p:spPr>
          <a:xfrm>
            <a:off x="1864200" y="2908725"/>
            <a:ext cx="938400" cy="0"/>
          </a:xfrm>
          <a:prstGeom prst="straightConnector1">
            <a:avLst/>
          </a:prstGeom>
          <a:noFill/>
          <a:ln cap="flat" cmpd="sng" w="9525">
            <a:solidFill>
              <a:schemeClr val="dk2"/>
            </a:solidFill>
            <a:prstDash val="solid"/>
            <a:round/>
            <a:headEnd len="med" w="med" type="none"/>
            <a:tailEnd len="med" w="med" type="none"/>
          </a:ln>
        </p:spPr>
      </p:cxnSp>
      <p:sp>
        <p:nvSpPr>
          <p:cNvPr id="657" name="Google Shape;657;p34"/>
          <p:cNvSpPr txBox="1"/>
          <p:nvPr/>
        </p:nvSpPr>
        <p:spPr>
          <a:xfrm>
            <a:off x="6582525" y="3291550"/>
            <a:ext cx="2157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Current Vertex</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Adjacent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Unvisited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Processed Vertex</a:t>
            </a:r>
            <a:endParaRPr>
              <a:solidFill>
                <a:schemeClr val="lt1"/>
              </a:solidFill>
              <a:latin typeface="Lato"/>
              <a:ea typeface="Lato"/>
              <a:cs typeface="Lato"/>
              <a:sym typeface="Lato"/>
            </a:endParaRPr>
          </a:p>
        </p:txBody>
      </p:sp>
      <p:sp>
        <p:nvSpPr>
          <p:cNvPr id="658" name="Google Shape;658;p34"/>
          <p:cNvSpPr/>
          <p:nvPr/>
        </p:nvSpPr>
        <p:spPr>
          <a:xfrm>
            <a:off x="6364125" y="3364250"/>
            <a:ext cx="218400" cy="2400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59" name="Google Shape;659;p34"/>
          <p:cNvSpPr/>
          <p:nvPr/>
        </p:nvSpPr>
        <p:spPr>
          <a:xfrm>
            <a:off x="6364125" y="3817225"/>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60" name="Google Shape;660;p34"/>
          <p:cNvSpPr/>
          <p:nvPr/>
        </p:nvSpPr>
        <p:spPr>
          <a:xfrm>
            <a:off x="6086525" y="4270200"/>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61" name="Google Shape;661;p34"/>
          <p:cNvSpPr/>
          <p:nvPr/>
        </p:nvSpPr>
        <p:spPr>
          <a:xfrm>
            <a:off x="6334525" y="4270200"/>
            <a:ext cx="218400" cy="240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62" name="Google Shape;662;p34"/>
          <p:cNvSpPr/>
          <p:nvPr/>
        </p:nvSpPr>
        <p:spPr>
          <a:xfrm>
            <a:off x="6364125" y="4650975"/>
            <a:ext cx="218400" cy="240000"/>
          </a:xfrm>
          <a:prstGeom prst="ellipse">
            <a:avLst/>
          </a:prstGeom>
          <a:solidFill>
            <a:srgbClr val="F1C23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63" name="Google Shape;663;p34"/>
          <p:cNvSpPr/>
          <p:nvPr/>
        </p:nvSpPr>
        <p:spPr>
          <a:xfrm>
            <a:off x="52295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500">
              <a:latin typeface="Lato"/>
              <a:ea typeface="Lato"/>
              <a:cs typeface="Lato"/>
              <a:sym typeface="Lato"/>
            </a:endParaRPr>
          </a:p>
        </p:txBody>
      </p:sp>
      <p:sp>
        <p:nvSpPr>
          <p:cNvPr id="664" name="Google Shape;664;p34"/>
          <p:cNvSpPr/>
          <p:nvPr/>
        </p:nvSpPr>
        <p:spPr>
          <a:xfrm>
            <a:off x="58514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665" name="Google Shape;665;p34"/>
          <p:cNvSpPr/>
          <p:nvPr/>
        </p:nvSpPr>
        <p:spPr>
          <a:xfrm>
            <a:off x="64733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666" name="Google Shape;666;p34"/>
          <p:cNvSpPr/>
          <p:nvPr/>
        </p:nvSpPr>
        <p:spPr>
          <a:xfrm>
            <a:off x="70952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667" name="Google Shape;667;p34"/>
          <p:cNvSpPr/>
          <p:nvPr/>
        </p:nvSpPr>
        <p:spPr>
          <a:xfrm>
            <a:off x="5229525"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2</a:t>
            </a:r>
            <a:endParaRPr sz="1500">
              <a:latin typeface="Lato"/>
              <a:ea typeface="Lato"/>
              <a:cs typeface="Lato"/>
              <a:sym typeface="Lato"/>
            </a:endParaRPr>
          </a:p>
        </p:txBody>
      </p:sp>
      <p:sp>
        <p:nvSpPr>
          <p:cNvPr id="668" name="Google Shape;668;p34"/>
          <p:cNvSpPr/>
          <p:nvPr/>
        </p:nvSpPr>
        <p:spPr>
          <a:xfrm>
            <a:off x="58065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0</a:t>
            </a:r>
            <a:endParaRPr sz="1200">
              <a:latin typeface="Lato"/>
              <a:ea typeface="Lato"/>
              <a:cs typeface="Lato"/>
              <a:sym typeface="Lato"/>
            </a:endParaRPr>
          </a:p>
        </p:txBody>
      </p:sp>
      <p:sp>
        <p:nvSpPr>
          <p:cNvPr id="669" name="Google Shape;669;p34"/>
          <p:cNvSpPr/>
          <p:nvPr/>
        </p:nvSpPr>
        <p:spPr>
          <a:xfrm>
            <a:off x="64284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-127</a:t>
            </a:r>
            <a:endParaRPr sz="1200">
              <a:latin typeface="Lato"/>
              <a:ea typeface="Lato"/>
              <a:cs typeface="Lato"/>
              <a:sym typeface="Lato"/>
            </a:endParaRPr>
          </a:p>
        </p:txBody>
      </p:sp>
      <p:sp>
        <p:nvSpPr>
          <p:cNvPr id="670" name="Google Shape;670;p34"/>
          <p:cNvSpPr/>
          <p:nvPr/>
        </p:nvSpPr>
        <p:spPr>
          <a:xfrm>
            <a:off x="70503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4</a:t>
            </a:r>
            <a:endParaRPr sz="1200">
              <a:latin typeface="Lato"/>
              <a:ea typeface="Lato"/>
              <a:cs typeface="Lato"/>
              <a:sym typeface="Lato"/>
            </a:endParaRPr>
          </a:p>
        </p:txBody>
      </p:sp>
      <p:sp>
        <p:nvSpPr>
          <p:cNvPr id="671" name="Google Shape;671;p34"/>
          <p:cNvSpPr/>
          <p:nvPr/>
        </p:nvSpPr>
        <p:spPr>
          <a:xfrm>
            <a:off x="5229525"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672" name="Google Shape;672;p34"/>
          <p:cNvSpPr/>
          <p:nvPr/>
        </p:nvSpPr>
        <p:spPr>
          <a:xfrm>
            <a:off x="58065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1</a:t>
            </a:r>
            <a:endParaRPr sz="1200">
              <a:solidFill>
                <a:schemeClr val="lt1"/>
              </a:solidFill>
              <a:latin typeface="Lato"/>
              <a:ea typeface="Lato"/>
              <a:cs typeface="Lato"/>
              <a:sym typeface="Lato"/>
            </a:endParaRPr>
          </a:p>
        </p:txBody>
      </p:sp>
      <p:sp>
        <p:nvSpPr>
          <p:cNvPr id="673" name="Google Shape;673;p34"/>
          <p:cNvSpPr/>
          <p:nvPr/>
        </p:nvSpPr>
        <p:spPr>
          <a:xfrm>
            <a:off x="64284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2</a:t>
            </a:r>
            <a:endParaRPr sz="1200">
              <a:solidFill>
                <a:schemeClr val="lt1"/>
              </a:solidFill>
              <a:latin typeface="Lato"/>
              <a:ea typeface="Lato"/>
              <a:cs typeface="Lato"/>
              <a:sym typeface="Lato"/>
            </a:endParaRPr>
          </a:p>
        </p:txBody>
      </p:sp>
      <p:sp>
        <p:nvSpPr>
          <p:cNvPr id="674" name="Google Shape;674;p34"/>
          <p:cNvSpPr/>
          <p:nvPr/>
        </p:nvSpPr>
        <p:spPr>
          <a:xfrm>
            <a:off x="70503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3</a:t>
            </a:r>
            <a:endParaRPr sz="1200">
              <a:solidFill>
                <a:schemeClr val="lt1"/>
              </a:solidFill>
              <a:latin typeface="Lato"/>
              <a:ea typeface="Lato"/>
              <a:cs typeface="Lato"/>
              <a:sym typeface="Lato"/>
            </a:endParaRPr>
          </a:p>
        </p:txBody>
      </p:sp>
      <p:sp>
        <p:nvSpPr>
          <p:cNvPr id="675" name="Google Shape;675;p34"/>
          <p:cNvSpPr/>
          <p:nvPr/>
        </p:nvSpPr>
        <p:spPr>
          <a:xfrm>
            <a:off x="77171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676" name="Google Shape;676;p34"/>
          <p:cNvSpPr/>
          <p:nvPr/>
        </p:nvSpPr>
        <p:spPr>
          <a:xfrm>
            <a:off x="83390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677" name="Google Shape;677;p34"/>
          <p:cNvSpPr/>
          <p:nvPr/>
        </p:nvSpPr>
        <p:spPr>
          <a:xfrm>
            <a:off x="76722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2</a:t>
            </a:r>
            <a:endParaRPr sz="1200">
              <a:latin typeface="Lato"/>
              <a:ea typeface="Lato"/>
              <a:cs typeface="Lato"/>
              <a:sym typeface="Lato"/>
            </a:endParaRPr>
          </a:p>
        </p:txBody>
      </p:sp>
      <p:sp>
        <p:nvSpPr>
          <p:cNvPr id="678" name="Google Shape;678;p34"/>
          <p:cNvSpPr/>
          <p:nvPr/>
        </p:nvSpPr>
        <p:spPr>
          <a:xfrm>
            <a:off x="82941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4</a:t>
            </a:r>
            <a:endParaRPr sz="1200">
              <a:latin typeface="Lato"/>
              <a:ea typeface="Lato"/>
              <a:cs typeface="Lato"/>
              <a:sym typeface="Lato"/>
            </a:endParaRPr>
          </a:p>
        </p:txBody>
      </p:sp>
      <p:sp>
        <p:nvSpPr>
          <p:cNvPr id="679" name="Google Shape;679;p34"/>
          <p:cNvSpPr/>
          <p:nvPr/>
        </p:nvSpPr>
        <p:spPr>
          <a:xfrm>
            <a:off x="76722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4</a:t>
            </a:r>
            <a:endParaRPr sz="1200">
              <a:solidFill>
                <a:schemeClr val="lt1"/>
              </a:solidFill>
              <a:latin typeface="Lato"/>
              <a:ea typeface="Lato"/>
              <a:cs typeface="Lato"/>
              <a:sym typeface="Lato"/>
            </a:endParaRPr>
          </a:p>
        </p:txBody>
      </p:sp>
      <p:sp>
        <p:nvSpPr>
          <p:cNvPr id="680" name="Google Shape;680;p34"/>
          <p:cNvSpPr/>
          <p:nvPr/>
        </p:nvSpPr>
        <p:spPr>
          <a:xfrm>
            <a:off x="82941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5</a:t>
            </a:r>
            <a:endParaRPr sz="1200">
              <a:solidFill>
                <a:schemeClr val="lt1"/>
              </a:solidFill>
              <a:latin typeface="Lato"/>
              <a:ea typeface="Lato"/>
              <a:cs typeface="Lato"/>
              <a:sym typeface="Lato"/>
            </a:endParaRPr>
          </a:p>
        </p:txBody>
      </p:sp>
      <p:sp>
        <p:nvSpPr>
          <p:cNvPr id="681" name="Google Shape;681;p34"/>
          <p:cNvSpPr txBox="1"/>
          <p:nvPr/>
        </p:nvSpPr>
        <p:spPr>
          <a:xfrm>
            <a:off x="4307590" y="471575"/>
            <a:ext cx="807000" cy="3086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J=1</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Visited:</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Prev: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Index: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Queue: 3,5</a:t>
            </a:r>
            <a:endParaRPr sz="1300">
              <a:solidFill>
                <a:schemeClr val="lt1"/>
              </a:solidFill>
              <a:highlight>
                <a:srgbClr val="1E1E1E"/>
              </a:highlight>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BFS Works ?</a:t>
            </a:r>
            <a:endParaRPr/>
          </a:p>
        </p:txBody>
      </p:sp>
      <p:sp>
        <p:nvSpPr>
          <p:cNvPr id="687" name="Google Shape;687;p35"/>
          <p:cNvSpPr/>
          <p:nvPr/>
        </p:nvSpPr>
        <p:spPr>
          <a:xfrm>
            <a:off x="2064450" y="1045375"/>
            <a:ext cx="566700" cy="5922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0</a:t>
            </a:r>
            <a:endParaRPr/>
          </a:p>
        </p:txBody>
      </p:sp>
      <p:cxnSp>
        <p:nvCxnSpPr>
          <p:cNvPr id="688" name="Google Shape;688;p35"/>
          <p:cNvCxnSpPr>
            <a:stCxn id="687" idx="7"/>
            <a:endCxn id="689" idx="0"/>
          </p:cNvCxnSpPr>
          <p:nvPr/>
        </p:nvCxnSpPr>
        <p:spPr>
          <a:xfrm>
            <a:off x="2548159" y="1132101"/>
            <a:ext cx="537600" cy="480000"/>
          </a:xfrm>
          <a:prstGeom prst="straightConnector1">
            <a:avLst/>
          </a:prstGeom>
          <a:noFill/>
          <a:ln cap="flat" cmpd="sng" w="9525">
            <a:solidFill>
              <a:schemeClr val="dk2"/>
            </a:solidFill>
            <a:prstDash val="solid"/>
            <a:round/>
            <a:headEnd len="med" w="med" type="none"/>
            <a:tailEnd len="med" w="med" type="none"/>
          </a:ln>
        </p:spPr>
      </p:cxnSp>
      <p:sp>
        <p:nvSpPr>
          <p:cNvPr id="689" name="Google Shape;689;p35"/>
          <p:cNvSpPr/>
          <p:nvPr/>
        </p:nvSpPr>
        <p:spPr>
          <a:xfrm>
            <a:off x="2802550" y="1612225"/>
            <a:ext cx="566700" cy="5922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690" name="Google Shape;690;p35"/>
          <p:cNvSpPr/>
          <p:nvPr/>
        </p:nvSpPr>
        <p:spPr>
          <a:xfrm>
            <a:off x="1297500" y="1612225"/>
            <a:ext cx="566700" cy="5922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691" name="Google Shape;691;p35"/>
          <p:cNvSpPr/>
          <p:nvPr/>
        </p:nvSpPr>
        <p:spPr>
          <a:xfrm>
            <a:off x="1297500" y="2612625"/>
            <a:ext cx="566700" cy="5922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692" name="Google Shape;692;p35"/>
          <p:cNvSpPr/>
          <p:nvPr/>
        </p:nvSpPr>
        <p:spPr>
          <a:xfrm>
            <a:off x="2802550" y="2612625"/>
            <a:ext cx="566700" cy="5922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693" name="Google Shape;693;p35"/>
          <p:cNvSpPr/>
          <p:nvPr/>
        </p:nvSpPr>
        <p:spPr>
          <a:xfrm>
            <a:off x="2064450" y="3204825"/>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5</a:t>
            </a:r>
            <a:endParaRPr/>
          </a:p>
        </p:txBody>
      </p:sp>
      <p:cxnSp>
        <p:nvCxnSpPr>
          <p:cNvPr id="694" name="Google Shape;694;p35"/>
          <p:cNvCxnSpPr>
            <a:stCxn id="690" idx="7"/>
            <a:endCxn id="687" idx="2"/>
          </p:cNvCxnSpPr>
          <p:nvPr/>
        </p:nvCxnSpPr>
        <p:spPr>
          <a:xfrm flipH="1" rot="10800000">
            <a:off x="1781209" y="1341351"/>
            <a:ext cx="283200" cy="357600"/>
          </a:xfrm>
          <a:prstGeom prst="straightConnector1">
            <a:avLst/>
          </a:prstGeom>
          <a:noFill/>
          <a:ln cap="flat" cmpd="sng" w="9525">
            <a:solidFill>
              <a:schemeClr val="dk2"/>
            </a:solidFill>
            <a:prstDash val="solid"/>
            <a:round/>
            <a:headEnd len="med" w="med" type="none"/>
            <a:tailEnd len="med" w="med" type="none"/>
          </a:ln>
        </p:spPr>
      </p:cxnSp>
      <p:cxnSp>
        <p:nvCxnSpPr>
          <p:cNvPr id="695" name="Google Shape;695;p35"/>
          <p:cNvCxnSpPr>
            <a:stCxn id="691" idx="0"/>
            <a:endCxn id="690" idx="4"/>
          </p:cNvCxnSpPr>
          <p:nvPr/>
        </p:nvCxnSpPr>
        <p:spPr>
          <a:xfrm rot="10800000">
            <a:off x="1580850" y="2204325"/>
            <a:ext cx="0" cy="408300"/>
          </a:xfrm>
          <a:prstGeom prst="straightConnector1">
            <a:avLst/>
          </a:prstGeom>
          <a:noFill/>
          <a:ln cap="flat" cmpd="sng" w="9525">
            <a:solidFill>
              <a:schemeClr val="dk2"/>
            </a:solidFill>
            <a:prstDash val="solid"/>
            <a:round/>
            <a:headEnd len="med" w="med" type="none"/>
            <a:tailEnd len="med" w="med" type="none"/>
          </a:ln>
        </p:spPr>
      </p:cxnSp>
      <p:cxnSp>
        <p:nvCxnSpPr>
          <p:cNvPr id="696" name="Google Shape;696;p35"/>
          <p:cNvCxnSpPr>
            <a:stCxn id="691" idx="5"/>
            <a:endCxn id="693" idx="1"/>
          </p:cNvCxnSpPr>
          <p:nvPr/>
        </p:nvCxnSpPr>
        <p:spPr>
          <a:xfrm>
            <a:off x="1781209" y="3118099"/>
            <a:ext cx="366300" cy="173400"/>
          </a:xfrm>
          <a:prstGeom prst="straightConnector1">
            <a:avLst/>
          </a:prstGeom>
          <a:noFill/>
          <a:ln cap="flat" cmpd="sng" w="9525">
            <a:solidFill>
              <a:schemeClr val="dk2"/>
            </a:solidFill>
            <a:prstDash val="solid"/>
            <a:round/>
            <a:headEnd len="med" w="med" type="none"/>
            <a:tailEnd len="med" w="med" type="none"/>
          </a:ln>
        </p:spPr>
      </p:cxnSp>
      <p:cxnSp>
        <p:nvCxnSpPr>
          <p:cNvPr id="697" name="Google Shape;697;p35"/>
          <p:cNvCxnSpPr>
            <a:stCxn id="693" idx="7"/>
            <a:endCxn id="692" idx="3"/>
          </p:cNvCxnSpPr>
          <p:nvPr/>
        </p:nvCxnSpPr>
        <p:spPr>
          <a:xfrm flipH="1" rot="10800000">
            <a:off x="2548159" y="3118151"/>
            <a:ext cx="337500" cy="173400"/>
          </a:xfrm>
          <a:prstGeom prst="straightConnector1">
            <a:avLst/>
          </a:prstGeom>
          <a:noFill/>
          <a:ln cap="flat" cmpd="sng" w="9525">
            <a:solidFill>
              <a:schemeClr val="dk2"/>
            </a:solidFill>
            <a:prstDash val="solid"/>
            <a:round/>
            <a:headEnd len="med" w="med" type="none"/>
            <a:tailEnd len="med" w="med" type="none"/>
          </a:ln>
        </p:spPr>
      </p:cxnSp>
      <p:cxnSp>
        <p:nvCxnSpPr>
          <p:cNvPr id="698" name="Google Shape;698;p35"/>
          <p:cNvCxnSpPr>
            <a:stCxn id="692" idx="0"/>
            <a:endCxn id="689" idx="4"/>
          </p:cNvCxnSpPr>
          <p:nvPr/>
        </p:nvCxnSpPr>
        <p:spPr>
          <a:xfrm rot="10800000">
            <a:off x="3085900" y="2204325"/>
            <a:ext cx="0" cy="408300"/>
          </a:xfrm>
          <a:prstGeom prst="straightConnector1">
            <a:avLst/>
          </a:prstGeom>
          <a:noFill/>
          <a:ln cap="flat" cmpd="sng" w="9525">
            <a:solidFill>
              <a:schemeClr val="dk2"/>
            </a:solidFill>
            <a:prstDash val="solid"/>
            <a:round/>
            <a:headEnd len="med" w="med" type="none"/>
            <a:tailEnd len="med" w="med" type="none"/>
          </a:ln>
        </p:spPr>
      </p:cxnSp>
      <p:cxnSp>
        <p:nvCxnSpPr>
          <p:cNvPr id="699" name="Google Shape;699;p35"/>
          <p:cNvCxnSpPr>
            <a:stCxn id="692" idx="1"/>
            <a:endCxn id="690" idx="5"/>
          </p:cNvCxnSpPr>
          <p:nvPr/>
        </p:nvCxnSpPr>
        <p:spPr>
          <a:xfrm rot="10800000">
            <a:off x="1781241" y="2117651"/>
            <a:ext cx="1104300" cy="581700"/>
          </a:xfrm>
          <a:prstGeom prst="straightConnector1">
            <a:avLst/>
          </a:prstGeom>
          <a:noFill/>
          <a:ln cap="flat" cmpd="sng" w="9525">
            <a:solidFill>
              <a:schemeClr val="dk2"/>
            </a:solidFill>
            <a:prstDash val="solid"/>
            <a:round/>
            <a:headEnd len="med" w="med" type="none"/>
            <a:tailEnd len="med" w="med" type="none"/>
          </a:ln>
        </p:spPr>
      </p:cxnSp>
      <p:cxnSp>
        <p:nvCxnSpPr>
          <p:cNvPr id="700" name="Google Shape;700;p35"/>
          <p:cNvCxnSpPr>
            <a:stCxn id="691" idx="6"/>
            <a:endCxn id="692" idx="2"/>
          </p:cNvCxnSpPr>
          <p:nvPr/>
        </p:nvCxnSpPr>
        <p:spPr>
          <a:xfrm>
            <a:off x="1864200" y="2908725"/>
            <a:ext cx="938400" cy="0"/>
          </a:xfrm>
          <a:prstGeom prst="straightConnector1">
            <a:avLst/>
          </a:prstGeom>
          <a:noFill/>
          <a:ln cap="flat" cmpd="sng" w="9525">
            <a:solidFill>
              <a:schemeClr val="dk2"/>
            </a:solidFill>
            <a:prstDash val="solid"/>
            <a:round/>
            <a:headEnd len="med" w="med" type="none"/>
            <a:tailEnd len="med" w="med" type="none"/>
          </a:ln>
        </p:spPr>
      </p:cxnSp>
      <p:sp>
        <p:nvSpPr>
          <p:cNvPr id="701" name="Google Shape;701;p35"/>
          <p:cNvSpPr txBox="1"/>
          <p:nvPr/>
        </p:nvSpPr>
        <p:spPr>
          <a:xfrm>
            <a:off x="6582525" y="3291550"/>
            <a:ext cx="2157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Current Vertex</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Adjacent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Unvisited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Processed Vertex</a:t>
            </a:r>
            <a:endParaRPr>
              <a:solidFill>
                <a:schemeClr val="lt1"/>
              </a:solidFill>
              <a:latin typeface="Lato"/>
              <a:ea typeface="Lato"/>
              <a:cs typeface="Lato"/>
              <a:sym typeface="Lato"/>
            </a:endParaRPr>
          </a:p>
        </p:txBody>
      </p:sp>
      <p:sp>
        <p:nvSpPr>
          <p:cNvPr id="702" name="Google Shape;702;p35"/>
          <p:cNvSpPr/>
          <p:nvPr/>
        </p:nvSpPr>
        <p:spPr>
          <a:xfrm>
            <a:off x="6364125" y="3364250"/>
            <a:ext cx="218400" cy="2400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03" name="Google Shape;703;p35"/>
          <p:cNvSpPr/>
          <p:nvPr/>
        </p:nvSpPr>
        <p:spPr>
          <a:xfrm>
            <a:off x="6364125" y="3817225"/>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04" name="Google Shape;704;p35"/>
          <p:cNvSpPr/>
          <p:nvPr/>
        </p:nvSpPr>
        <p:spPr>
          <a:xfrm>
            <a:off x="6086525" y="4270200"/>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05" name="Google Shape;705;p35"/>
          <p:cNvSpPr/>
          <p:nvPr/>
        </p:nvSpPr>
        <p:spPr>
          <a:xfrm>
            <a:off x="6334525" y="4270200"/>
            <a:ext cx="218400" cy="240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06" name="Google Shape;706;p35"/>
          <p:cNvSpPr/>
          <p:nvPr/>
        </p:nvSpPr>
        <p:spPr>
          <a:xfrm>
            <a:off x="6364125" y="4650975"/>
            <a:ext cx="218400" cy="240000"/>
          </a:xfrm>
          <a:prstGeom prst="ellipse">
            <a:avLst/>
          </a:prstGeom>
          <a:solidFill>
            <a:srgbClr val="F1C23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07" name="Google Shape;707;p35"/>
          <p:cNvSpPr/>
          <p:nvPr/>
        </p:nvSpPr>
        <p:spPr>
          <a:xfrm>
            <a:off x="52295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500">
              <a:latin typeface="Lato"/>
              <a:ea typeface="Lato"/>
              <a:cs typeface="Lato"/>
              <a:sym typeface="Lato"/>
            </a:endParaRPr>
          </a:p>
        </p:txBody>
      </p:sp>
      <p:sp>
        <p:nvSpPr>
          <p:cNvPr id="708" name="Google Shape;708;p35"/>
          <p:cNvSpPr/>
          <p:nvPr/>
        </p:nvSpPr>
        <p:spPr>
          <a:xfrm>
            <a:off x="58514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709" name="Google Shape;709;p35"/>
          <p:cNvSpPr/>
          <p:nvPr/>
        </p:nvSpPr>
        <p:spPr>
          <a:xfrm>
            <a:off x="64733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710" name="Google Shape;710;p35"/>
          <p:cNvSpPr/>
          <p:nvPr/>
        </p:nvSpPr>
        <p:spPr>
          <a:xfrm>
            <a:off x="70952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711" name="Google Shape;711;p35"/>
          <p:cNvSpPr/>
          <p:nvPr/>
        </p:nvSpPr>
        <p:spPr>
          <a:xfrm>
            <a:off x="5229525"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2</a:t>
            </a:r>
            <a:endParaRPr sz="1500">
              <a:latin typeface="Lato"/>
              <a:ea typeface="Lato"/>
              <a:cs typeface="Lato"/>
              <a:sym typeface="Lato"/>
            </a:endParaRPr>
          </a:p>
        </p:txBody>
      </p:sp>
      <p:sp>
        <p:nvSpPr>
          <p:cNvPr id="712" name="Google Shape;712;p35"/>
          <p:cNvSpPr/>
          <p:nvPr/>
        </p:nvSpPr>
        <p:spPr>
          <a:xfrm>
            <a:off x="58065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0</a:t>
            </a:r>
            <a:endParaRPr sz="1200">
              <a:latin typeface="Lato"/>
              <a:ea typeface="Lato"/>
              <a:cs typeface="Lato"/>
              <a:sym typeface="Lato"/>
            </a:endParaRPr>
          </a:p>
        </p:txBody>
      </p:sp>
      <p:sp>
        <p:nvSpPr>
          <p:cNvPr id="713" name="Google Shape;713;p35"/>
          <p:cNvSpPr/>
          <p:nvPr/>
        </p:nvSpPr>
        <p:spPr>
          <a:xfrm>
            <a:off x="64284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-127</a:t>
            </a:r>
            <a:endParaRPr sz="1200">
              <a:latin typeface="Lato"/>
              <a:ea typeface="Lato"/>
              <a:cs typeface="Lato"/>
              <a:sym typeface="Lato"/>
            </a:endParaRPr>
          </a:p>
        </p:txBody>
      </p:sp>
      <p:sp>
        <p:nvSpPr>
          <p:cNvPr id="714" name="Google Shape;714;p35"/>
          <p:cNvSpPr/>
          <p:nvPr/>
        </p:nvSpPr>
        <p:spPr>
          <a:xfrm>
            <a:off x="70503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4</a:t>
            </a:r>
            <a:endParaRPr sz="1200">
              <a:latin typeface="Lato"/>
              <a:ea typeface="Lato"/>
              <a:cs typeface="Lato"/>
              <a:sym typeface="Lato"/>
            </a:endParaRPr>
          </a:p>
        </p:txBody>
      </p:sp>
      <p:sp>
        <p:nvSpPr>
          <p:cNvPr id="715" name="Google Shape;715;p35"/>
          <p:cNvSpPr/>
          <p:nvPr/>
        </p:nvSpPr>
        <p:spPr>
          <a:xfrm>
            <a:off x="5229525"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716" name="Google Shape;716;p35"/>
          <p:cNvSpPr/>
          <p:nvPr/>
        </p:nvSpPr>
        <p:spPr>
          <a:xfrm>
            <a:off x="58065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1</a:t>
            </a:r>
            <a:endParaRPr sz="1200">
              <a:solidFill>
                <a:schemeClr val="lt1"/>
              </a:solidFill>
              <a:latin typeface="Lato"/>
              <a:ea typeface="Lato"/>
              <a:cs typeface="Lato"/>
              <a:sym typeface="Lato"/>
            </a:endParaRPr>
          </a:p>
        </p:txBody>
      </p:sp>
      <p:sp>
        <p:nvSpPr>
          <p:cNvPr id="717" name="Google Shape;717;p35"/>
          <p:cNvSpPr/>
          <p:nvPr/>
        </p:nvSpPr>
        <p:spPr>
          <a:xfrm>
            <a:off x="64284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2</a:t>
            </a:r>
            <a:endParaRPr sz="1200">
              <a:solidFill>
                <a:schemeClr val="lt1"/>
              </a:solidFill>
              <a:latin typeface="Lato"/>
              <a:ea typeface="Lato"/>
              <a:cs typeface="Lato"/>
              <a:sym typeface="Lato"/>
            </a:endParaRPr>
          </a:p>
        </p:txBody>
      </p:sp>
      <p:sp>
        <p:nvSpPr>
          <p:cNvPr id="718" name="Google Shape;718;p35"/>
          <p:cNvSpPr/>
          <p:nvPr/>
        </p:nvSpPr>
        <p:spPr>
          <a:xfrm>
            <a:off x="70503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3</a:t>
            </a:r>
            <a:endParaRPr sz="1200">
              <a:solidFill>
                <a:schemeClr val="lt1"/>
              </a:solidFill>
              <a:latin typeface="Lato"/>
              <a:ea typeface="Lato"/>
              <a:cs typeface="Lato"/>
              <a:sym typeface="Lato"/>
            </a:endParaRPr>
          </a:p>
        </p:txBody>
      </p:sp>
      <p:sp>
        <p:nvSpPr>
          <p:cNvPr id="719" name="Google Shape;719;p35"/>
          <p:cNvSpPr/>
          <p:nvPr/>
        </p:nvSpPr>
        <p:spPr>
          <a:xfrm>
            <a:off x="77171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720" name="Google Shape;720;p35"/>
          <p:cNvSpPr/>
          <p:nvPr/>
        </p:nvSpPr>
        <p:spPr>
          <a:xfrm>
            <a:off x="83390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721" name="Google Shape;721;p35"/>
          <p:cNvSpPr/>
          <p:nvPr/>
        </p:nvSpPr>
        <p:spPr>
          <a:xfrm>
            <a:off x="76722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2</a:t>
            </a:r>
            <a:endParaRPr sz="1200">
              <a:latin typeface="Lato"/>
              <a:ea typeface="Lato"/>
              <a:cs typeface="Lato"/>
              <a:sym typeface="Lato"/>
            </a:endParaRPr>
          </a:p>
        </p:txBody>
      </p:sp>
      <p:sp>
        <p:nvSpPr>
          <p:cNvPr id="722" name="Google Shape;722;p35"/>
          <p:cNvSpPr/>
          <p:nvPr/>
        </p:nvSpPr>
        <p:spPr>
          <a:xfrm>
            <a:off x="82941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4</a:t>
            </a:r>
            <a:endParaRPr sz="1200">
              <a:latin typeface="Lato"/>
              <a:ea typeface="Lato"/>
              <a:cs typeface="Lato"/>
              <a:sym typeface="Lato"/>
            </a:endParaRPr>
          </a:p>
        </p:txBody>
      </p:sp>
      <p:sp>
        <p:nvSpPr>
          <p:cNvPr id="723" name="Google Shape;723;p35"/>
          <p:cNvSpPr/>
          <p:nvPr/>
        </p:nvSpPr>
        <p:spPr>
          <a:xfrm>
            <a:off x="76722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4</a:t>
            </a:r>
            <a:endParaRPr sz="1200">
              <a:solidFill>
                <a:schemeClr val="lt1"/>
              </a:solidFill>
              <a:latin typeface="Lato"/>
              <a:ea typeface="Lato"/>
              <a:cs typeface="Lato"/>
              <a:sym typeface="Lato"/>
            </a:endParaRPr>
          </a:p>
        </p:txBody>
      </p:sp>
      <p:sp>
        <p:nvSpPr>
          <p:cNvPr id="724" name="Google Shape;724;p35"/>
          <p:cNvSpPr/>
          <p:nvPr/>
        </p:nvSpPr>
        <p:spPr>
          <a:xfrm>
            <a:off x="82941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5</a:t>
            </a:r>
            <a:endParaRPr sz="1200">
              <a:solidFill>
                <a:schemeClr val="lt1"/>
              </a:solidFill>
              <a:latin typeface="Lato"/>
              <a:ea typeface="Lato"/>
              <a:cs typeface="Lato"/>
              <a:sym typeface="Lato"/>
            </a:endParaRPr>
          </a:p>
        </p:txBody>
      </p:sp>
      <p:sp>
        <p:nvSpPr>
          <p:cNvPr id="725" name="Google Shape;725;p35"/>
          <p:cNvSpPr txBox="1"/>
          <p:nvPr/>
        </p:nvSpPr>
        <p:spPr>
          <a:xfrm>
            <a:off x="4307590" y="471575"/>
            <a:ext cx="807000" cy="3086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J=3</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Visited:</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Prev: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Index: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Queue: 5</a:t>
            </a:r>
            <a:endParaRPr sz="1300">
              <a:solidFill>
                <a:schemeClr val="lt1"/>
              </a:solidFill>
              <a:highlight>
                <a:srgbClr val="1E1E1E"/>
              </a:highlight>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BFS Works ?</a:t>
            </a:r>
            <a:endParaRPr/>
          </a:p>
        </p:txBody>
      </p:sp>
      <p:sp>
        <p:nvSpPr>
          <p:cNvPr id="731" name="Google Shape;731;p36"/>
          <p:cNvSpPr/>
          <p:nvPr/>
        </p:nvSpPr>
        <p:spPr>
          <a:xfrm>
            <a:off x="2064450" y="1045375"/>
            <a:ext cx="566700" cy="5922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0</a:t>
            </a:r>
            <a:endParaRPr/>
          </a:p>
        </p:txBody>
      </p:sp>
      <p:cxnSp>
        <p:nvCxnSpPr>
          <p:cNvPr id="732" name="Google Shape;732;p36"/>
          <p:cNvCxnSpPr>
            <a:stCxn id="731" idx="7"/>
            <a:endCxn id="733" idx="0"/>
          </p:cNvCxnSpPr>
          <p:nvPr/>
        </p:nvCxnSpPr>
        <p:spPr>
          <a:xfrm>
            <a:off x="2548159" y="1132101"/>
            <a:ext cx="537600" cy="480000"/>
          </a:xfrm>
          <a:prstGeom prst="straightConnector1">
            <a:avLst/>
          </a:prstGeom>
          <a:noFill/>
          <a:ln cap="flat" cmpd="sng" w="9525">
            <a:solidFill>
              <a:schemeClr val="dk2"/>
            </a:solidFill>
            <a:prstDash val="solid"/>
            <a:round/>
            <a:headEnd len="med" w="med" type="none"/>
            <a:tailEnd len="med" w="med" type="none"/>
          </a:ln>
        </p:spPr>
      </p:cxnSp>
      <p:sp>
        <p:nvSpPr>
          <p:cNvPr id="733" name="Google Shape;733;p36"/>
          <p:cNvSpPr/>
          <p:nvPr/>
        </p:nvSpPr>
        <p:spPr>
          <a:xfrm>
            <a:off x="2802550" y="1612225"/>
            <a:ext cx="566700" cy="5922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734" name="Google Shape;734;p36"/>
          <p:cNvSpPr/>
          <p:nvPr/>
        </p:nvSpPr>
        <p:spPr>
          <a:xfrm>
            <a:off x="1297500" y="1612225"/>
            <a:ext cx="566700" cy="5922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735" name="Google Shape;735;p36"/>
          <p:cNvSpPr/>
          <p:nvPr/>
        </p:nvSpPr>
        <p:spPr>
          <a:xfrm>
            <a:off x="1297500" y="2612625"/>
            <a:ext cx="566700" cy="5922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736" name="Google Shape;736;p36"/>
          <p:cNvSpPr/>
          <p:nvPr/>
        </p:nvSpPr>
        <p:spPr>
          <a:xfrm>
            <a:off x="2802550" y="2612625"/>
            <a:ext cx="566700" cy="5922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737" name="Google Shape;737;p36"/>
          <p:cNvSpPr/>
          <p:nvPr/>
        </p:nvSpPr>
        <p:spPr>
          <a:xfrm>
            <a:off x="2064450" y="3204825"/>
            <a:ext cx="566700" cy="5922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5</a:t>
            </a:r>
            <a:endParaRPr/>
          </a:p>
        </p:txBody>
      </p:sp>
      <p:cxnSp>
        <p:nvCxnSpPr>
          <p:cNvPr id="738" name="Google Shape;738;p36"/>
          <p:cNvCxnSpPr>
            <a:stCxn id="734" idx="7"/>
            <a:endCxn id="731" idx="2"/>
          </p:cNvCxnSpPr>
          <p:nvPr/>
        </p:nvCxnSpPr>
        <p:spPr>
          <a:xfrm flipH="1" rot="10800000">
            <a:off x="1781209" y="1341351"/>
            <a:ext cx="283200" cy="357600"/>
          </a:xfrm>
          <a:prstGeom prst="straightConnector1">
            <a:avLst/>
          </a:prstGeom>
          <a:noFill/>
          <a:ln cap="flat" cmpd="sng" w="9525">
            <a:solidFill>
              <a:schemeClr val="dk2"/>
            </a:solidFill>
            <a:prstDash val="solid"/>
            <a:round/>
            <a:headEnd len="med" w="med" type="none"/>
            <a:tailEnd len="med" w="med" type="none"/>
          </a:ln>
        </p:spPr>
      </p:cxnSp>
      <p:cxnSp>
        <p:nvCxnSpPr>
          <p:cNvPr id="739" name="Google Shape;739;p36"/>
          <p:cNvCxnSpPr>
            <a:stCxn id="735" idx="0"/>
            <a:endCxn id="734" idx="4"/>
          </p:cNvCxnSpPr>
          <p:nvPr/>
        </p:nvCxnSpPr>
        <p:spPr>
          <a:xfrm rot="10800000">
            <a:off x="1580850" y="2204325"/>
            <a:ext cx="0" cy="408300"/>
          </a:xfrm>
          <a:prstGeom prst="straightConnector1">
            <a:avLst/>
          </a:prstGeom>
          <a:noFill/>
          <a:ln cap="flat" cmpd="sng" w="9525">
            <a:solidFill>
              <a:schemeClr val="dk2"/>
            </a:solidFill>
            <a:prstDash val="solid"/>
            <a:round/>
            <a:headEnd len="med" w="med" type="none"/>
            <a:tailEnd len="med" w="med" type="none"/>
          </a:ln>
        </p:spPr>
      </p:cxnSp>
      <p:cxnSp>
        <p:nvCxnSpPr>
          <p:cNvPr id="740" name="Google Shape;740;p36"/>
          <p:cNvCxnSpPr>
            <a:stCxn id="735" idx="5"/>
            <a:endCxn id="737" idx="1"/>
          </p:cNvCxnSpPr>
          <p:nvPr/>
        </p:nvCxnSpPr>
        <p:spPr>
          <a:xfrm>
            <a:off x="1781209" y="3118099"/>
            <a:ext cx="366300" cy="173400"/>
          </a:xfrm>
          <a:prstGeom prst="straightConnector1">
            <a:avLst/>
          </a:prstGeom>
          <a:noFill/>
          <a:ln cap="flat" cmpd="sng" w="9525">
            <a:solidFill>
              <a:schemeClr val="dk2"/>
            </a:solidFill>
            <a:prstDash val="solid"/>
            <a:round/>
            <a:headEnd len="med" w="med" type="none"/>
            <a:tailEnd len="med" w="med" type="none"/>
          </a:ln>
        </p:spPr>
      </p:cxnSp>
      <p:cxnSp>
        <p:nvCxnSpPr>
          <p:cNvPr id="741" name="Google Shape;741;p36"/>
          <p:cNvCxnSpPr>
            <a:stCxn id="737" idx="7"/>
            <a:endCxn id="736" idx="3"/>
          </p:cNvCxnSpPr>
          <p:nvPr/>
        </p:nvCxnSpPr>
        <p:spPr>
          <a:xfrm flipH="1" rot="10800000">
            <a:off x="2548159" y="3118151"/>
            <a:ext cx="337500" cy="173400"/>
          </a:xfrm>
          <a:prstGeom prst="straightConnector1">
            <a:avLst/>
          </a:prstGeom>
          <a:noFill/>
          <a:ln cap="flat" cmpd="sng" w="9525">
            <a:solidFill>
              <a:schemeClr val="dk2"/>
            </a:solidFill>
            <a:prstDash val="solid"/>
            <a:round/>
            <a:headEnd len="med" w="med" type="none"/>
            <a:tailEnd len="med" w="med" type="none"/>
          </a:ln>
        </p:spPr>
      </p:cxnSp>
      <p:cxnSp>
        <p:nvCxnSpPr>
          <p:cNvPr id="742" name="Google Shape;742;p36"/>
          <p:cNvCxnSpPr>
            <a:stCxn id="736" idx="0"/>
            <a:endCxn id="733" idx="4"/>
          </p:cNvCxnSpPr>
          <p:nvPr/>
        </p:nvCxnSpPr>
        <p:spPr>
          <a:xfrm rot="10800000">
            <a:off x="3085900" y="2204325"/>
            <a:ext cx="0" cy="408300"/>
          </a:xfrm>
          <a:prstGeom prst="straightConnector1">
            <a:avLst/>
          </a:prstGeom>
          <a:noFill/>
          <a:ln cap="flat" cmpd="sng" w="9525">
            <a:solidFill>
              <a:schemeClr val="dk2"/>
            </a:solidFill>
            <a:prstDash val="solid"/>
            <a:round/>
            <a:headEnd len="med" w="med" type="none"/>
            <a:tailEnd len="med" w="med" type="none"/>
          </a:ln>
        </p:spPr>
      </p:cxnSp>
      <p:cxnSp>
        <p:nvCxnSpPr>
          <p:cNvPr id="743" name="Google Shape;743;p36"/>
          <p:cNvCxnSpPr>
            <a:stCxn id="736" idx="1"/>
            <a:endCxn id="734" idx="5"/>
          </p:cNvCxnSpPr>
          <p:nvPr/>
        </p:nvCxnSpPr>
        <p:spPr>
          <a:xfrm rot="10800000">
            <a:off x="1781241" y="2117651"/>
            <a:ext cx="1104300" cy="581700"/>
          </a:xfrm>
          <a:prstGeom prst="straightConnector1">
            <a:avLst/>
          </a:prstGeom>
          <a:noFill/>
          <a:ln cap="flat" cmpd="sng" w="9525">
            <a:solidFill>
              <a:schemeClr val="dk2"/>
            </a:solidFill>
            <a:prstDash val="solid"/>
            <a:round/>
            <a:headEnd len="med" w="med" type="none"/>
            <a:tailEnd len="med" w="med" type="none"/>
          </a:ln>
        </p:spPr>
      </p:cxnSp>
      <p:cxnSp>
        <p:nvCxnSpPr>
          <p:cNvPr id="744" name="Google Shape;744;p36"/>
          <p:cNvCxnSpPr>
            <a:stCxn id="735" idx="6"/>
            <a:endCxn id="736" idx="2"/>
          </p:cNvCxnSpPr>
          <p:nvPr/>
        </p:nvCxnSpPr>
        <p:spPr>
          <a:xfrm>
            <a:off x="1864200" y="2908725"/>
            <a:ext cx="938400" cy="0"/>
          </a:xfrm>
          <a:prstGeom prst="straightConnector1">
            <a:avLst/>
          </a:prstGeom>
          <a:noFill/>
          <a:ln cap="flat" cmpd="sng" w="9525">
            <a:solidFill>
              <a:schemeClr val="dk2"/>
            </a:solidFill>
            <a:prstDash val="solid"/>
            <a:round/>
            <a:headEnd len="med" w="med" type="none"/>
            <a:tailEnd len="med" w="med" type="none"/>
          </a:ln>
        </p:spPr>
      </p:cxnSp>
      <p:sp>
        <p:nvSpPr>
          <p:cNvPr id="745" name="Google Shape;745;p36"/>
          <p:cNvSpPr txBox="1"/>
          <p:nvPr/>
        </p:nvSpPr>
        <p:spPr>
          <a:xfrm>
            <a:off x="6582525" y="3291550"/>
            <a:ext cx="2157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  Current Vertex</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Adjacent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Unvisited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Processed Vertex</a:t>
            </a:r>
            <a:endParaRPr>
              <a:solidFill>
                <a:schemeClr val="lt1"/>
              </a:solidFill>
              <a:latin typeface="Lato"/>
              <a:ea typeface="Lato"/>
              <a:cs typeface="Lato"/>
              <a:sym typeface="Lato"/>
            </a:endParaRPr>
          </a:p>
        </p:txBody>
      </p:sp>
      <p:sp>
        <p:nvSpPr>
          <p:cNvPr id="746" name="Google Shape;746;p36"/>
          <p:cNvSpPr/>
          <p:nvPr/>
        </p:nvSpPr>
        <p:spPr>
          <a:xfrm>
            <a:off x="6364125" y="3364250"/>
            <a:ext cx="218400" cy="2400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47" name="Google Shape;747;p36"/>
          <p:cNvSpPr/>
          <p:nvPr/>
        </p:nvSpPr>
        <p:spPr>
          <a:xfrm>
            <a:off x="6364125" y="3817225"/>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48" name="Google Shape;748;p36"/>
          <p:cNvSpPr/>
          <p:nvPr/>
        </p:nvSpPr>
        <p:spPr>
          <a:xfrm>
            <a:off x="6086525" y="4270200"/>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49" name="Google Shape;749;p36"/>
          <p:cNvSpPr/>
          <p:nvPr/>
        </p:nvSpPr>
        <p:spPr>
          <a:xfrm>
            <a:off x="6334525" y="4270200"/>
            <a:ext cx="218400" cy="240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50" name="Google Shape;750;p36"/>
          <p:cNvSpPr/>
          <p:nvPr/>
        </p:nvSpPr>
        <p:spPr>
          <a:xfrm>
            <a:off x="6364125" y="4650975"/>
            <a:ext cx="218400" cy="240000"/>
          </a:xfrm>
          <a:prstGeom prst="ellipse">
            <a:avLst/>
          </a:prstGeom>
          <a:solidFill>
            <a:srgbClr val="F1C23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51" name="Google Shape;751;p36"/>
          <p:cNvSpPr/>
          <p:nvPr/>
        </p:nvSpPr>
        <p:spPr>
          <a:xfrm>
            <a:off x="52295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500">
              <a:latin typeface="Lato"/>
              <a:ea typeface="Lato"/>
              <a:cs typeface="Lato"/>
              <a:sym typeface="Lato"/>
            </a:endParaRPr>
          </a:p>
        </p:txBody>
      </p:sp>
      <p:sp>
        <p:nvSpPr>
          <p:cNvPr id="752" name="Google Shape;752;p36"/>
          <p:cNvSpPr/>
          <p:nvPr/>
        </p:nvSpPr>
        <p:spPr>
          <a:xfrm>
            <a:off x="58514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753" name="Google Shape;753;p36"/>
          <p:cNvSpPr/>
          <p:nvPr/>
        </p:nvSpPr>
        <p:spPr>
          <a:xfrm>
            <a:off x="64733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754" name="Google Shape;754;p36"/>
          <p:cNvSpPr/>
          <p:nvPr/>
        </p:nvSpPr>
        <p:spPr>
          <a:xfrm>
            <a:off x="70952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755" name="Google Shape;755;p36"/>
          <p:cNvSpPr/>
          <p:nvPr/>
        </p:nvSpPr>
        <p:spPr>
          <a:xfrm>
            <a:off x="5229525"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2</a:t>
            </a:r>
            <a:endParaRPr sz="1500">
              <a:latin typeface="Lato"/>
              <a:ea typeface="Lato"/>
              <a:cs typeface="Lato"/>
              <a:sym typeface="Lato"/>
            </a:endParaRPr>
          </a:p>
        </p:txBody>
      </p:sp>
      <p:sp>
        <p:nvSpPr>
          <p:cNvPr id="756" name="Google Shape;756;p36"/>
          <p:cNvSpPr/>
          <p:nvPr/>
        </p:nvSpPr>
        <p:spPr>
          <a:xfrm>
            <a:off x="58065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0</a:t>
            </a:r>
            <a:endParaRPr sz="1200">
              <a:latin typeface="Lato"/>
              <a:ea typeface="Lato"/>
              <a:cs typeface="Lato"/>
              <a:sym typeface="Lato"/>
            </a:endParaRPr>
          </a:p>
        </p:txBody>
      </p:sp>
      <p:sp>
        <p:nvSpPr>
          <p:cNvPr id="757" name="Google Shape;757;p36"/>
          <p:cNvSpPr/>
          <p:nvPr/>
        </p:nvSpPr>
        <p:spPr>
          <a:xfrm>
            <a:off x="64284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-127</a:t>
            </a:r>
            <a:endParaRPr sz="1200">
              <a:latin typeface="Lato"/>
              <a:ea typeface="Lato"/>
              <a:cs typeface="Lato"/>
              <a:sym typeface="Lato"/>
            </a:endParaRPr>
          </a:p>
        </p:txBody>
      </p:sp>
      <p:sp>
        <p:nvSpPr>
          <p:cNvPr id="758" name="Google Shape;758;p36"/>
          <p:cNvSpPr/>
          <p:nvPr/>
        </p:nvSpPr>
        <p:spPr>
          <a:xfrm>
            <a:off x="70503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4</a:t>
            </a:r>
            <a:endParaRPr sz="1200">
              <a:latin typeface="Lato"/>
              <a:ea typeface="Lato"/>
              <a:cs typeface="Lato"/>
              <a:sym typeface="Lato"/>
            </a:endParaRPr>
          </a:p>
        </p:txBody>
      </p:sp>
      <p:sp>
        <p:nvSpPr>
          <p:cNvPr id="759" name="Google Shape;759;p36"/>
          <p:cNvSpPr/>
          <p:nvPr/>
        </p:nvSpPr>
        <p:spPr>
          <a:xfrm>
            <a:off x="5229525"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760" name="Google Shape;760;p36"/>
          <p:cNvSpPr/>
          <p:nvPr/>
        </p:nvSpPr>
        <p:spPr>
          <a:xfrm>
            <a:off x="58065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1</a:t>
            </a:r>
            <a:endParaRPr sz="1200">
              <a:solidFill>
                <a:schemeClr val="lt1"/>
              </a:solidFill>
              <a:latin typeface="Lato"/>
              <a:ea typeface="Lato"/>
              <a:cs typeface="Lato"/>
              <a:sym typeface="Lato"/>
            </a:endParaRPr>
          </a:p>
        </p:txBody>
      </p:sp>
      <p:sp>
        <p:nvSpPr>
          <p:cNvPr id="761" name="Google Shape;761;p36"/>
          <p:cNvSpPr/>
          <p:nvPr/>
        </p:nvSpPr>
        <p:spPr>
          <a:xfrm>
            <a:off x="64284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2</a:t>
            </a:r>
            <a:endParaRPr sz="1200">
              <a:solidFill>
                <a:schemeClr val="lt1"/>
              </a:solidFill>
              <a:latin typeface="Lato"/>
              <a:ea typeface="Lato"/>
              <a:cs typeface="Lato"/>
              <a:sym typeface="Lato"/>
            </a:endParaRPr>
          </a:p>
        </p:txBody>
      </p:sp>
      <p:sp>
        <p:nvSpPr>
          <p:cNvPr id="762" name="Google Shape;762;p36"/>
          <p:cNvSpPr/>
          <p:nvPr/>
        </p:nvSpPr>
        <p:spPr>
          <a:xfrm>
            <a:off x="70503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3</a:t>
            </a:r>
            <a:endParaRPr sz="1200">
              <a:solidFill>
                <a:schemeClr val="lt1"/>
              </a:solidFill>
              <a:latin typeface="Lato"/>
              <a:ea typeface="Lato"/>
              <a:cs typeface="Lato"/>
              <a:sym typeface="Lato"/>
            </a:endParaRPr>
          </a:p>
        </p:txBody>
      </p:sp>
      <p:sp>
        <p:nvSpPr>
          <p:cNvPr id="763" name="Google Shape;763;p36"/>
          <p:cNvSpPr/>
          <p:nvPr/>
        </p:nvSpPr>
        <p:spPr>
          <a:xfrm>
            <a:off x="77171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764" name="Google Shape;764;p36"/>
          <p:cNvSpPr/>
          <p:nvPr/>
        </p:nvSpPr>
        <p:spPr>
          <a:xfrm>
            <a:off x="8339025" y="10996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200">
              <a:latin typeface="Lato"/>
              <a:ea typeface="Lato"/>
              <a:cs typeface="Lato"/>
              <a:sym typeface="Lato"/>
            </a:endParaRPr>
          </a:p>
        </p:txBody>
      </p:sp>
      <p:sp>
        <p:nvSpPr>
          <p:cNvPr id="765" name="Google Shape;765;p36"/>
          <p:cNvSpPr/>
          <p:nvPr/>
        </p:nvSpPr>
        <p:spPr>
          <a:xfrm>
            <a:off x="76722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2</a:t>
            </a:r>
            <a:endParaRPr sz="1200">
              <a:latin typeface="Lato"/>
              <a:ea typeface="Lato"/>
              <a:cs typeface="Lato"/>
              <a:sym typeface="Lato"/>
            </a:endParaRPr>
          </a:p>
        </p:txBody>
      </p:sp>
      <p:sp>
        <p:nvSpPr>
          <p:cNvPr id="766" name="Google Shape;766;p36"/>
          <p:cNvSpPr/>
          <p:nvPr/>
        </p:nvSpPr>
        <p:spPr>
          <a:xfrm>
            <a:off x="8294100" y="17199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4</a:t>
            </a:r>
            <a:endParaRPr sz="1200">
              <a:latin typeface="Lato"/>
              <a:ea typeface="Lato"/>
              <a:cs typeface="Lato"/>
              <a:sym typeface="Lato"/>
            </a:endParaRPr>
          </a:p>
        </p:txBody>
      </p:sp>
      <p:sp>
        <p:nvSpPr>
          <p:cNvPr id="767" name="Google Shape;767;p36"/>
          <p:cNvSpPr/>
          <p:nvPr/>
        </p:nvSpPr>
        <p:spPr>
          <a:xfrm>
            <a:off x="76722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4</a:t>
            </a:r>
            <a:endParaRPr sz="1200">
              <a:solidFill>
                <a:schemeClr val="lt1"/>
              </a:solidFill>
              <a:latin typeface="Lato"/>
              <a:ea typeface="Lato"/>
              <a:cs typeface="Lato"/>
              <a:sym typeface="Lato"/>
            </a:endParaRPr>
          </a:p>
        </p:txBody>
      </p:sp>
      <p:sp>
        <p:nvSpPr>
          <p:cNvPr id="768" name="Google Shape;768;p36"/>
          <p:cNvSpPr/>
          <p:nvPr/>
        </p:nvSpPr>
        <p:spPr>
          <a:xfrm>
            <a:off x="8294100" y="22840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5</a:t>
            </a:r>
            <a:endParaRPr sz="1200">
              <a:solidFill>
                <a:schemeClr val="lt1"/>
              </a:solidFill>
              <a:latin typeface="Lato"/>
              <a:ea typeface="Lato"/>
              <a:cs typeface="Lato"/>
              <a:sym typeface="Lato"/>
            </a:endParaRPr>
          </a:p>
        </p:txBody>
      </p:sp>
      <p:sp>
        <p:nvSpPr>
          <p:cNvPr id="769" name="Google Shape;769;p36"/>
          <p:cNvSpPr txBox="1"/>
          <p:nvPr/>
        </p:nvSpPr>
        <p:spPr>
          <a:xfrm>
            <a:off x="4307590" y="471575"/>
            <a:ext cx="807000" cy="2786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J=5</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Visited:</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Prev: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Index: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Queue: </a:t>
            </a:r>
            <a:endParaRPr sz="1300">
              <a:solidFill>
                <a:schemeClr val="lt1"/>
              </a:solidFill>
              <a:highlight>
                <a:srgbClr val="1E1E1E"/>
              </a:highlight>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parallelized BFS algorithm</a:t>
            </a:r>
            <a:endParaRPr/>
          </a:p>
        </p:txBody>
      </p:sp>
      <p:sp>
        <p:nvSpPr>
          <p:cNvPr id="775" name="Google Shape;775;p37"/>
          <p:cNvSpPr txBox="1"/>
          <p:nvPr>
            <p:ph idx="1" type="body"/>
          </p:nvPr>
        </p:nvSpPr>
        <p:spPr>
          <a:xfrm>
            <a:off x="788100" y="1574625"/>
            <a:ext cx="23391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1000"/>
              </a:spcAft>
              <a:buSzPts val="1300"/>
              <a:buChar char="●"/>
            </a:pPr>
            <a:r>
              <a:rPr lang="en"/>
              <a:t>Consider this pseudocode of a BFS traversal...</a:t>
            </a:r>
            <a:endParaRPr/>
          </a:p>
        </p:txBody>
      </p:sp>
      <p:pic>
        <p:nvPicPr>
          <p:cNvPr id="776" name="Google Shape;776;p37"/>
          <p:cNvPicPr preferRelativeResize="0"/>
          <p:nvPr/>
        </p:nvPicPr>
        <p:blipFill>
          <a:blip r:embed="rId3">
            <a:alphaModFix/>
          </a:blip>
          <a:stretch>
            <a:fillRect/>
          </a:stretch>
        </p:blipFill>
        <p:spPr>
          <a:xfrm>
            <a:off x="3279600" y="1460250"/>
            <a:ext cx="4314825" cy="3028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parallelized BFS algorithm</a:t>
            </a:r>
            <a:endParaRPr/>
          </a:p>
        </p:txBody>
      </p:sp>
      <p:sp>
        <p:nvSpPr>
          <p:cNvPr id="782" name="Google Shape;782;p38"/>
          <p:cNvSpPr txBox="1"/>
          <p:nvPr>
            <p:ph idx="1" type="body"/>
          </p:nvPr>
        </p:nvSpPr>
        <p:spPr>
          <a:xfrm>
            <a:off x="788100" y="1574625"/>
            <a:ext cx="23391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Consider this pseudocode of a BFS traversal…</a:t>
            </a:r>
            <a:endParaRPr/>
          </a:p>
          <a:p>
            <a:pPr indent="-311150" lvl="0" marL="457200" rtl="0" algn="l">
              <a:spcBef>
                <a:spcPts val="1000"/>
              </a:spcBef>
              <a:spcAft>
                <a:spcPts val="1000"/>
              </a:spcAft>
              <a:buSzPts val="1300"/>
              <a:buChar char="●"/>
            </a:pPr>
            <a:r>
              <a:rPr lang="en"/>
              <a:t>Sequential version has V^2 time complexity</a:t>
            </a:r>
            <a:endParaRPr/>
          </a:p>
        </p:txBody>
      </p:sp>
      <p:pic>
        <p:nvPicPr>
          <p:cNvPr id="783" name="Google Shape;783;p38"/>
          <p:cNvPicPr preferRelativeResize="0"/>
          <p:nvPr/>
        </p:nvPicPr>
        <p:blipFill>
          <a:blip r:embed="rId3">
            <a:alphaModFix/>
          </a:blip>
          <a:stretch>
            <a:fillRect/>
          </a:stretch>
        </p:blipFill>
        <p:spPr>
          <a:xfrm>
            <a:off x="3973950" y="1307850"/>
            <a:ext cx="4362450" cy="3057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parallelized BFS algorithm</a:t>
            </a:r>
            <a:endParaRPr/>
          </a:p>
        </p:txBody>
      </p:sp>
      <p:pic>
        <p:nvPicPr>
          <p:cNvPr id="789" name="Google Shape;789;p39"/>
          <p:cNvPicPr preferRelativeResize="0"/>
          <p:nvPr/>
        </p:nvPicPr>
        <p:blipFill>
          <a:blip r:embed="rId3">
            <a:alphaModFix/>
          </a:blip>
          <a:stretch>
            <a:fillRect/>
          </a:stretch>
        </p:blipFill>
        <p:spPr>
          <a:xfrm>
            <a:off x="2764263" y="1194350"/>
            <a:ext cx="5572125" cy="3657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Problems we faced ?</a:t>
            </a:r>
            <a:endParaRPr/>
          </a:p>
        </p:txBody>
      </p:sp>
      <p:sp>
        <p:nvSpPr>
          <p:cNvPr id="795" name="Google Shape;795;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 wasn’t able to implement BFS using an adjacency list. Which would’ve had a O(V+E) time complexity</a:t>
            </a:r>
            <a:endParaRPr/>
          </a:p>
          <a:p>
            <a:pPr indent="-311150" lvl="0" marL="457200" rtl="0" algn="l">
              <a:spcBef>
                <a:spcPts val="1000"/>
              </a:spcBef>
              <a:spcAft>
                <a:spcPts val="1000"/>
              </a:spcAft>
              <a:buSzPts val="1300"/>
              <a:buChar char="●"/>
            </a:pPr>
            <a:r>
              <a:rPr lang="en"/>
              <a:t>The adjacency matrix version has O(V^2) time complexity, but I saw an opportunity to parallelize it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parallelized BFS algorithm</a:t>
            </a:r>
            <a:endParaRPr/>
          </a:p>
        </p:txBody>
      </p:sp>
      <p:sp>
        <p:nvSpPr>
          <p:cNvPr id="801" name="Google Shape;801;p4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Parallelizing BFS was a similar situation.</a:t>
            </a:r>
            <a:endParaRPr/>
          </a:p>
          <a:p>
            <a:pPr indent="-311150" lvl="0" marL="457200" rtl="0" algn="l">
              <a:spcBef>
                <a:spcPts val="1000"/>
              </a:spcBef>
              <a:spcAft>
                <a:spcPts val="0"/>
              </a:spcAft>
              <a:buSzPts val="1300"/>
              <a:buChar char="●"/>
            </a:pPr>
            <a:r>
              <a:rPr lang="en"/>
              <a:t>The parallelized  BFS algorithm would process every vertices of a single level at the same time, and then repeat that process onto the next level and so forth with a for loop.</a:t>
            </a:r>
            <a:endParaRPr/>
          </a:p>
          <a:p>
            <a:pPr indent="-311150" lvl="0" marL="457200" rtl="0" algn="l">
              <a:spcBef>
                <a:spcPts val="1000"/>
              </a:spcBef>
              <a:spcAft>
                <a:spcPts val="1000"/>
              </a:spcAft>
              <a:buSzPts val="1300"/>
              <a:buChar char="●"/>
            </a:pPr>
            <a:r>
              <a:rPr lang="en"/>
              <a:t>Similar to our first try at Dijkstra’s algorithm in which we used a queue, a priority queue data structure to be specific, we used a regular data queue structure due to the fact that BFS works with unweighted graphs and what not.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quick refresher on Dijkstra’s algorithm and BFS</a:t>
            </a:r>
            <a:endParaRPr/>
          </a:p>
        </p:txBody>
      </p:sp>
      <p:sp>
        <p:nvSpPr>
          <p:cNvPr id="147" name="Google Shape;147;p15"/>
          <p:cNvSpPr txBox="1"/>
          <p:nvPr>
            <p:ph idx="1" type="body"/>
          </p:nvPr>
        </p:nvSpPr>
        <p:spPr>
          <a:xfrm>
            <a:off x="1052550" y="96810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Both algorithms are algorithms that are used to find the shortest distance/path from the starting node to a target node.</a:t>
            </a:r>
            <a:endParaRPr/>
          </a:p>
          <a:p>
            <a:pPr indent="-311150" lvl="0" marL="457200" rtl="0" algn="l">
              <a:spcBef>
                <a:spcPts val="1000"/>
              </a:spcBef>
              <a:spcAft>
                <a:spcPts val="0"/>
              </a:spcAft>
              <a:buSzPts val="1300"/>
              <a:buChar char="●"/>
            </a:pPr>
            <a:r>
              <a:rPr lang="en"/>
              <a:t>For Dijkstra’s algorithm, the graph is weighted, meaning the edges that connect the </a:t>
            </a:r>
            <a:r>
              <a:rPr lang="en"/>
              <a:t>vertices</a:t>
            </a:r>
            <a:r>
              <a:rPr lang="en"/>
              <a:t> have a numerical value </a:t>
            </a:r>
            <a:r>
              <a:rPr lang="en"/>
              <a:t>attached</a:t>
            </a:r>
            <a:r>
              <a:rPr lang="en"/>
              <a:t> to each individual vertex.</a:t>
            </a:r>
            <a:endParaRPr/>
          </a:p>
          <a:p>
            <a:pPr indent="-311150" lvl="0" marL="457200" rtl="0" algn="l">
              <a:spcBef>
                <a:spcPts val="1000"/>
              </a:spcBef>
              <a:spcAft>
                <a:spcPts val="1000"/>
              </a:spcAft>
              <a:buSzPts val="1300"/>
              <a:buChar char="●"/>
            </a:pPr>
            <a:r>
              <a:rPr lang="en"/>
              <a:t>However BFS is unweighted, and lacks that numerical value, which makes the edge more of a symbolic relation between different nodes.</a:t>
            </a:r>
            <a:endParaRPr/>
          </a:p>
        </p:txBody>
      </p:sp>
      <p:pic>
        <p:nvPicPr>
          <p:cNvPr id="148" name="Google Shape;148;p15"/>
          <p:cNvPicPr preferRelativeResize="0"/>
          <p:nvPr/>
        </p:nvPicPr>
        <p:blipFill>
          <a:blip r:embed="rId3">
            <a:alphaModFix/>
          </a:blip>
          <a:stretch>
            <a:fillRect/>
          </a:stretch>
        </p:blipFill>
        <p:spPr>
          <a:xfrm>
            <a:off x="1052550" y="2775902"/>
            <a:ext cx="7400874" cy="220664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42"/>
          <p:cNvSpPr txBox="1"/>
          <p:nvPr>
            <p:ph type="title"/>
          </p:nvPr>
        </p:nvSpPr>
        <p:spPr>
          <a:xfrm>
            <a:off x="1314425" y="402225"/>
            <a:ext cx="50124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Performances of each algorithm</a:t>
            </a:r>
            <a:endParaRPr/>
          </a:p>
        </p:txBody>
      </p:sp>
      <p:sp>
        <p:nvSpPr>
          <p:cNvPr id="807" name="Google Shape;807;p42"/>
          <p:cNvSpPr txBox="1"/>
          <p:nvPr>
            <p:ph idx="1" type="body"/>
          </p:nvPr>
        </p:nvSpPr>
        <p:spPr>
          <a:xfrm>
            <a:off x="291000" y="1441750"/>
            <a:ext cx="4819200" cy="29112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Large amount of </a:t>
            </a:r>
            <a:r>
              <a:rPr lang="en"/>
              <a:t>vertices</a:t>
            </a:r>
            <a:r>
              <a:rPr lang="en"/>
              <a:t> were used due to the fact that the overhead time costs of winding up threads would make it so that the sequential algorithms were more time efficient.</a:t>
            </a:r>
            <a:endParaRPr/>
          </a:p>
          <a:p>
            <a:pPr indent="-304958" lvl="0" marL="457200" rtl="0" algn="l">
              <a:spcBef>
                <a:spcPts val="1000"/>
              </a:spcBef>
              <a:spcAft>
                <a:spcPts val="0"/>
              </a:spcAft>
              <a:buSzPct val="100000"/>
              <a:buChar char="●"/>
            </a:pPr>
            <a:r>
              <a:rPr lang="en"/>
              <a:t>However, despite data inputs increases, the parallelized algorithms failed to show improvements in runtime, and this due to to problem we faced in our inability to fully </a:t>
            </a:r>
            <a:r>
              <a:rPr lang="en"/>
              <a:t>parallelize</a:t>
            </a:r>
            <a:r>
              <a:rPr lang="en"/>
              <a:t> each algorithm.</a:t>
            </a:r>
            <a:endParaRPr/>
          </a:p>
          <a:p>
            <a:pPr indent="-304958" lvl="0" marL="457200" rtl="0" algn="l">
              <a:spcBef>
                <a:spcPts val="1000"/>
              </a:spcBef>
              <a:spcAft>
                <a:spcPts val="0"/>
              </a:spcAft>
              <a:buSzPct val="100000"/>
              <a:buChar char="●"/>
            </a:pPr>
            <a:r>
              <a:rPr lang="en"/>
              <a:t>To slightly improve performance, we fixed the number of threads being created to a constant value of two.</a:t>
            </a:r>
            <a:endParaRPr/>
          </a:p>
          <a:p>
            <a:pPr indent="-304958" lvl="0" marL="457200" rtl="0" algn="l">
              <a:spcBef>
                <a:spcPts val="1000"/>
              </a:spcBef>
              <a:spcAft>
                <a:spcPts val="1000"/>
              </a:spcAft>
              <a:buSzPct val="100000"/>
              <a:buChar char="●"/>
            </a:pPr>
            <a:r>
              <a:rPr lang="en"/>
              <a:t>The overhead cost  of initializing an additional two threads each loop made it so  that the parallel algorithms were  less efficient than the sequential algorithms.</a:t>
            </a:r>
            <a:endParaRPr/>
          </a:p>
        </p:txBody>
      </p:sp>
      <p:sp>
        <p:nvSpPr>
          <p:cNvPr id="808" name="Google Shape;808;p42"/>
          <p:cNvSpPr txBox="1"/>
          <p:nvPr/>
        </p:nvSpPr>
        <p:spPr>
          <a:xfrm>
            <a:off x="6406175" y="4478750"/>
            <a:ext cx="26226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sz="1300">
                <a:solidFill>
                  <a:schemeClr val="dk1"/>
                </a:solidFill>
                <a:latin typeface="Lato"/>
                <a:ea typeface="Lato"/>
                <a:cs typeface="Lato"/>
                <a:sym typeface="Lato"/>
              </a:rPr>
              <a:t>Results from our first algorithms</a:t>
            </a:r>
            <a:endParaRPr b="1">
              <a:solidFill>
                <a:schemeClr val="dk1"/>
              </a:solidFill>
              <a:latin typeface="Lato"/>
              <a:ea typeface="Lato"/>
              <a:cs typeface="Lato"/>
              <a:sym typeface="Lato"/>
            </a:endParaRPr>
          </a:p>
        </p:txBody>
      </p:sp>
      <p:pic>
        <p:nvPicPr>
          <p:cNvPr id="809" name="Google Shape;809;p42"/>
          <p:cNvPicPr preferRelativeResize="0"/>
          <p:nvPr/>
        </p:nvPicPr>
        <p:blipFill>
          <a:blip r:embed="rId3">
            <a:alphaModFix/>
          </a:blip>
          <a:stretch>
            <a:fillRect/>
          </a:stretch>
        </p:blipFill>
        <p:spPr>
          <a:xfrm>
            <a:off x="4890425" y="1560175"/>
            <a:ext cx="4194374" cy="2204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Performance of each algorithm: Graph</a:t>
            </a:r>
            <a:endParaRPr/>
          </a:p>
        </p:txBody>
      </p:sp>
      <p:sp>
        <p:nvSpPr>
          <p:cNvPr id="815" name="Google Shape;815;p4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Paste it here!</a:t>
            </a:r>
            <a:endParaRPr/>
          </a:p>
        </p:txBody>
      </p:sp>
      <p:pic>
        <p:nvPicPr>
          <p:cNvPr id="816" name="Google Shape;816;p43" title="Points scored"/>
          <p:cNvPicPr preferRelativeResize="0"/>
          <p:nvPr/>
        </p:nvPicPr>
        <p:blipFill>
          <a:blip r:embed="rId3">
            <a:alphaModFix/>
          </a:blip>
          <a:stretch>
            <a:fillRect/>
          </a:stretch>
        </p:blipFill>
        <p:spPr>
          <a:xfrm>
            <a:off x="1393050" y="977925"/>
            <a:ext cx="6357900" cy="3931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4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 world </a:t>
            </a:r>
            <a:r>
              <a:rPr lang="en"/>
              <a:t>Performances of each algorithm</a:t>
            </a:r>
            <a:endParaRPr/>
          </a:p>
          <a:p>
            <a:pPr indent="0" lvl="0" marL="0" rtl="0" algn="l">
              <a:spcBef>
                <a:spcPts val="0"/>
              </a:spcBef>
              <a:spcAft>
                <a:spcPts val="0"/>
              </a:spcAft>
              <a:buNone/>
            </a:pPr>
            <a:r>
              <a:t/>
            </a:r>
            <a:endParaRPr/>
          </a:p>
        </p:txBody>
      </p:sp>
      <p:sp>
        <p:nvSpPr>
          <p:cNvPr id="822" name="Google Shape;822;p4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parallelized Dijkstra’s algorithm, due to </a:t>
            </a:r>
            <a:r>
              <a:rPr lang="en"/>
              <a:t>its</a:t>
            </a:r>
            <a:r>
              <a:rPr lang="en"/>
              <a:t> nature, is ill suited for small scale tasks, and can be used to </a:t>
            </a:r>
            <a:r>
              <a:rPr lang="en"/>
              <a:t>its</a:t>
            </a:r>
            <a:r>
              <a:rPr lang="en"/>
              <a:t> potential with  large scale software applications such  as a Global Positioning System and </a:t>
            </a:r>
            <a:r>
              <a:rPr lang="en"/>
              <a:t>what</a:t>
            </a:r>
            <a:r>
              <a:rPr lang="en"/>
              <a:t> not.</a:t>
            </a:r>
            <a:endParaRPr/>
          </a:p>
          <a:p>
            <a:pPr indent="-311150" lvl="0" marL="457200" rtl="0" algn="l">
              <a:spcBef>
                <a:spcPts val="1000"/>
              </a:spcBef>
              <a:spcAft>
                <a:spcPts val="1000"/>
              </a:spcAft>
              <a:buSzPts val="1300"/>
              <a:buChar char="●"/>
            </a:pPr>
            <a:r>
              <a:rPr lang="en"/>
              <a:t>Parallelized BFS would be much more suited for mapping out and/or searching for a certain file within a directory.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4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Thanks</a:t>
            </a:r>
            <a:endParaRPr/>
          </a:p>
          <a:p>
            <a:pPr indent="0" lvl="0" marL="0" rtl="0" algn="l">
              <a:spcBef>
                <a:spcPts val="0"/>
              </a:spcBef>
              <a:spcAft>
                <a:spcPts val="0"/>
              </a:spcAft>
              <a:buNone/>
            </a:pPr>
            <a:r>
              <a:t/>
            </a:r>
            <a:endParaRPr/>
          </a:p>
        </p:txBody>
      </p:sp>
      <p:sp>
        <p:nvSpPr>
          <p:cNvPr id="828" name="Google Shape;828;p4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5500"/>
              <a:t>Big </a:t>
            </a:r>
            <a:r>
              <a:rPr b="1" lang="en" sz="5500"/>
              <a:t>success</a:t>
            </a:r>
            <a:r>
              <a:rPr b="1" lang="en" sz="5500"/>
              <a:t>, good job!</a:t>
            </a:r>
            <a:endParaRPr b="1" sz="5500"/>
          </a:p>
          <a:p>
            <a:pPr indent="0" lvl="0" marL="0" rtl="0" algn="l">
              <a:spcBef>
                <a:spcPts val="1200"/>
              </a:spcBef>
              <a:spcAft>
                <a:spcPts val="1200"/>
              </a:spcAft>
              <a:buNone/>
            </a:pPr>
            <a:r>
              <a:rPr b="1" lang="en" sz="3000"/>
              <a:t>No questions.</a:t>
            </a:r>
            <a:endParaRPr b="1" sz="3000"/>
          </a:p>
        </p:txBody>
      </p:sp>
      <p:pic>
        <p:nvPicPr>
          <p:cNvPr id="829" name="Google Shape;829;p45"/>
          <p:cNvPicPr preferRelativeResize="0"/>
          <p:nvPr/>
        </p:nvPicPr>
        <p:blipFill>
          <a:blip r:embed="rId3">
            <a:alphaModFix/>
          </a:blip>
          <a:stretch>
            <a:fillRect/>
          </a:stretch>
        </p:blipFill>
        <p:spPr>
          <a:xfrm>
            <a:off x="4113538" y="2571738"/>
            <a:ext cx="4410075" cy="3343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these algorithms work?</a:t>
            </a:r>
            <a:endParaRPr/>
          </a:p>
          <a:p>
            <a:pPr indent="0" lvl="0" marL="0" rtl="0" algn="l">
              <a:spcBef>
                <a:spcPts val="0"/>
              </a:spcBef>
              <a:spcAft>
                <a:spcPts val="0"/>
              </a:spcAft>
              <a:buNone/>
            </a:pPr>
            <a:r>
              <a:t/>
            </a:r>
            <a:endParaRPr/>
          </a:p>
        </p:txBody>
      </p:sp>
      <p:sp>
        <p:nvSpPr>
          <p:cNvPr id="154" name="Google Shape;154;p16"/>
          <p:cNvSpPr txBox="1"/>
          <p:nvPr>
            <p:ph idx="1" type="body"/>
          </p:nvPr>
        </p:nvSpPr>
        <p:spPr>
          <a:xfrm>
            <a:off x="1052550" y="997700"/>
            <a:ext cx="7038900" cy="914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To understand their performances and why we’re comparing them, we must first know what each algorithm does.</a:t>
            </a:r>
            <a:endParaRPr/>
          </a:p>
          <a:p>
            <a:pPr indent="0" lvl="0" marL="0" rtl="0" algn="l">
              <a:spcBef>
                <a:spcPts val="1200"/>
              </a:spcBef>
              <a:spcAft>
                <a:spcPts val="1200"/>
              </a:spcAft>
              <a:buNone/>
            </a:pPr>
            <a:r>
              <a:rPr lang="en"/>
              <a:t>	Dijkstra’s:</a:t>
            </a:r>
            <a:endParaRPr/>
          </a:p>
        </p:txBody>
      </p:sp>
      <p:pic>
        <p:nvPicPr>
          <p:cNvPr id="155" name="Google Shape;155;p16"/>
          <p:cNvPicPr preferRelativeResize="0"/>
          <p:nvPr/>
        </p:nvPicPr>
        <p:blipFill>
          <a:blip r:embed="rId3">
            <a:alphaModFix/>
          </a:blip>
          <a:stretch>
            <a:fillRect/>
          </a:stretch>
        </p:blipFill>
        <p:spPr>
          <a:xfrm>
            <a:off x="1856663" y="2571748"/>
            <a:ext cx="5920576" cy="196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Dijkstra's Shortest Path Algorithm Works ?</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take an example….</a:t>
            </a:r>
            <a:br>
              <a:rPr lang="en"/>
            </a:br>
            <a:endParaRPr/>
          </a:p>
        </p:txBody>
      </p:sp>
      <p:sp>
        <p:nvSpPr>
          <p:cNvPr id="162" name="Google Shape;162;p17"/>
          <p:cNvSpPr/>
          <p:nvPr/>
        </p:nvSpPr>
        <p:spPr>
          <a:xfrm>
            <a:off x="3527325" y="2427675"/>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0</a:t>
            </a:r>
            <a:endParaRPr/>
          </a:p>
        </p:txBody>
      </p:sp>
      <p:sp>
        <p:nvSpPr>
          <p:cNvPr id="163" name="Google Shape;163;p17"/>
          <p:cNvSpPr/>
          <p:nvPr/>
        </p:nvSpPr>
        <p:spPr>
          <a:xfrm>
            <a:off x="5227675" y="2385600"/>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3</a:t>
            </a:r>
            <a:endParaRPr/>
          </a:p>
        </p:txBody>
      </p:sp>
      <p:sp>
        <p:nvSpPr>
          <p:cNvPr id="164" name="Google Shape;164;p17"/>
          <p:cNvSpPr/>
          <p:nvPr/>
        </p:nvSpPr>
        <p:spPr>
          <a:xfrm>
            <a:off x="4377500" y="2977800"/>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165" name="Google Shape;165;p17"/>
          <p:cNvSpPr/>
          <p:nvPr/>
        </p:nvSpPr>
        <p:spPr>
          <a:xfrm>
            <a:off x="4339400" y="1912100"/>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cxnSp>
        <p:nvCxnSpPr>
          <p:cNvPr id="166" name="Google Shape;166;p17"/>
          <p:cNvCxnSpPr>
            <a:stCxn id="162" idx="7"/>
            <a:endCxn id="165" idx="2"/>
          </p:cNvCxnSpPr>
          <p:nvPr/>
        </p:nvCxnSpPr>
        <p:spPr>
          <a:xfrm flipH="1" rot="10800000">
            <a:off x="4011034" y="2208101"/>
            <a:ext cx="328500" cy="30630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17"/>
          <p:cNvCxnSpPr>
            <a:endCxn id="163" idx="1"/>
          </p:cNvCxnSpPr>
          <p:nvPr/>
        </p:nvCxnSpPr>
        <p:spPr>
          <a:xfrm>
            <a:off x="4905966" y="2176226"/>
            <a:ext cx="404700" cy="29610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17"/>
          <p:cNvCxnSpPr>
            <a:endCxn id="163" idx="3"/>
          </p:cNvCxnSpPr>
          <p:nvPr/>
        </p:nvCxnSpPr>
        <p:spPr>
          <a:xfrm flipH="1" rot="10800000">
            <a:off x="4944066" y="2891074"/>
            <a:ext cx="366600" cy="35100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17"/>
          <p:cNvCxnSpPr>
            <a:endCxn id="164" idx="2"/>
          </p:cNvCxnSpPr>
          <p:nvPr/>
        </p:nvCxnSpPr>
        <p:spPr>
          <a:xfrm>
            <a:off x="4010900" y="2977800"/>
            <a:ext cx="366600" cy="296100"/>
          </a:xfrm>
          <a:prstGeom prst="straightConnector1">
            <a:avLst/>
          </a:prstGeom>
          <a:noFill/>
          <a:ln cap="flat" cmpd="sng" w="9525">
            <a:solidFill>
              <a:schemeClr val="dk2"/>
            </a:solidFill>
            <a:prstDash val="solid"/>
            <a:round/>
            <a:headEnd len="med" w="med" type="none"/>
            <a:tailEnd len="med" w="med" type="none"/>
          </a:ln>
        </p:spPr>
      </p:cxnSp>
      <p:sp>
        <p:nvSpPr>
          <p:cNvPr id="170" name="Google Shape;170;p17"/>
          <p:cNvSpPr/>
          <p:nvPr/>
        </p:nvSpPr>
        <p:spPr>
          <a:xfrm>
            <a:off x="4010900" y="2115050"/>
            <a:ext cx="1947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5</a:t>
            </a:r>
            <a:endParaRPr>
              <a:solidFill>
                <a:schemeClr val="lt1"/>
              </a:solidFill>
            </a:endParaRPr>
          </a:p>
        </p:txBody>
      </p:sp>
      <p:sp>
        <p:nvSpPr>
          <p:cNvPr id="171" name="Google Shape;171;p17"/>
          <p:cNvSpPr/>
          <p:nvPr/>
        </p:nvSpPr>
        <p:spPr>
          <a:xfrm>
            <a:off x="5092225" y="2114700"/>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172" name="Google Shape;172;p17"/>
          <p:cNvSpPr/>
          <p:nvPr/>
        </p:nvSpPr>
        <p:spPr>
          <a:xfrm>
            <a:off x="3941950" y="3108550"/>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173" name="Google Shape;173;p17"/>
          <p:cNvSpPr/>
          <p:nvPr/>
        </p:nvSpPr>
        <p:spPr>
          <a:xfrm>
            <a:off x="5092225" y="3107850"/>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2</a:t>
            </a:r>
            <a:endParaRPr>
              <a:solidFill>
                <a:schemeClr val="lt1"/>
              </a:solidFill>
            </a:endParaRPr>
          </a:p>
        </p:txBody>
      </p:sp>
      <p:sp>
        <p:nvSpPr>
          <p:cNvPr id="174" name="Google Shape;174;p17"/>
          <p:cNvSpPr txBox="1"/>
          <p:nvPr/>
        </p:nvSpPr>
        <p:spPr>
          <a:xfrm>
            <a:off x="2869125" y="2554425"/>
            <a:ext cx="65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Source</a:t>
            </a:r>
            <a:endParaRPr sz="12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Dijkstra: Example</a:t>
            </a:r>
            <a:endParaRPr/>
          </a:p>
        </p:txBody>
      </p:sp>
      <p:sp>
        <p:nvSpPr>
          <p:cNvPr id="180" name="Google Shape;180;p18"/>
          <p:cNvSpPr/>
          <p:nvPr/>
        </p:nvSpPr>
        <p:spPr>
          <a:xfrm>
            <a:off x="1412625" y="1962450"/>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0</a:t>
            </a:r>
            <a:endParaRPr/>
          </a:p>
        </p:txBody>
      </p:sp>
      <p:sp>
        <p:nvSpPr>
          <p:cNvPr id="181" name="Google Shape;181;p18"/>
          <p:cNvSpPr/>
          <p:nvPr/>
        </p:nvSpPr>
        <p:spPr>
          <a:xfrm>
            <a:off x="3112975" y="1920375"/>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3</a:t>
            </a:r>
            <a:endParaRPr/>
          </a:p>
        </p:txBody>
      </p:sp>
      <p:sp>
        <p:nvSpPr>
          <p:cNvPr id="182" name="Google Shape;182;p18"/>
          <p:cNvSpPr/>
          <p:nvPr/>
        </p:nvSpPr>
        <p:spPr>
          <a:xfrm>
            <a:off x="2262800" y="2512575"/>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183" name="Google Shape;183;p18"/>
          <p:cNvSpPr/>
          <p:nvPr/>
        </p:nvSpPr>
        <p:spPr>
          <a:xfrm>
            <a:off x="2224700" y="1446875"/>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cxnSp>
        <p:nvCxnSpPr>
          <p:cNvPr id="184" name="Google Shape;184;p18"/>
          <p:cNvCxnSpPr>
            <a:stCxn id="180" idx="7"/>
            <a:endCxn id="183" idx="2"/>
          </p:cNvCxnSpPr>
          <p:nvPr/>
        </p:nvCxnSpPr>
        <p:spPr>
          <a:xfrm flipH="1" rot="10800000">
            <a:off x="1896334" y="1742876"/>
            <a:ext cx="328500" cy="3063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18"/>
          <p:cNvCxnSpPr>
            <a:endCxn id="181" idx="1"/>
          </p:cNvCxnSpPr>
          <p:nvPr/>
        </p:nvCxnSpPr>
        <p:spPr>
          <a:xfrm>
            <a:off x="2791266" y="1711001"/>
            <a:ext cx="404700" cy="2961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18"/>
          <p:cNvCxnSpPr>
            <a:endCxn id="181" idx="3"/>
          </p:cNvCxnSpPr>
          <p:nvPr/>
        </p:nvCxnSpPr>
        <p:spPr>
          <a:xfrm flipH="1" rot="10800000">
            <a:off x="2829366" y="2425849"/>
            <a:ext cx="366600" cy="3510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18"/>
          <p:cNvCxnSpPr>
            <a:endCxn id="182" idx="2"/>
          </p:cNvCxnSpPr>
          <p:nvPr/>
        </p:nvCxnSpPr>
        <p:spPr>
          <a:xfrm>
            <a:off x="1896200" y="2512575"/>
            <a:ext cx="366600" cy="296100"/>
          </a:xfrm>
          <a:prstGeom prst="straightConnector1">
            <a:avLst/>
          </a:prstGeom>
          <a:noFill/>
          <a:ln cap="flat" cmpd="sng" w="9525">
            <a:solidFill>
              <a:schemeClr val="dk2"/>
            </a:solidFill>
            <a:prstDash val="solid"/>
            <a:round/>
            <a:headEnd len="med" w="med" type="none"/>
            <a:tailEnd len="med" w="med" type="none"/>
          </a:ln>
        </p:spPr>
      </p:cxnSp>
      <p:sp>
        <p:nvSpPr>
          <p:cNvPr id="188" name="Google Shape;188;p18"/>
          <p:cNvSpPr/>
          <p:nvPr/>
        </p:nvSpPr>
        <p:spPr>
          <a:xfrm>
            <a:off x="1896200" y="1649825"/>
            <a:ext cx="1947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5</a:t>
            </a:r>
            <a:endParaRPr>
              <a:solidFill>
                <a:schemeClr val="lt1"/>
              </a:solidFill>
            </a:endParaRPr>
          </a:p>
        </p:txBody>
      </p:sp>
      <p:sp>
        <p:nvSpPr>
          <p:cNvPr id="189" name="Google Shape;189;p18"/>
          <p:cNvSpPr/>
          <p:nvPr/>
        </p:nvSpPr>
        <p:spPr>
          <a:xfrm>
            <a:off x="2977525" y="164947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190" name="Google Shape;190;p18"/>
          <p:cNvSpPr/>
          <p:nvPr/>
        </p:nvSpPr>
        <p:spPr>
          <a:xfrm>
            <a:off x="1827250" y="264332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191" name="Google Shape;191;p18"/>
          <p:cNvSpPr/>
          <p:nvPr/>
        </p:nvSpPr>
        <p:spPr>
          <a:xfrm>
            <a:off x="2977525" y="264262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2</a:t>
            </a:r>
            <a:endParaRPr>
              <a:solidFill>
                <a:schemeClr val="lt1"/>
              </a:solidFill>
            </a:endParaRPr>
          </a:p>
        </p:txBody>
      </p:sp>
      <p:sp>
        <p:nvSpPr>
          <p:cNvPr id="192" name="Google Shape;192;p18"/>
          <p:cNvSpPr txBox="1"/>
          <p:nvPr/>
        </p:nvSpPr>
        <p:spPr>
          <a:xfrm>
            <a:off x="1361875" y="3400450"/>
            <a:ext cx="2157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br>
              <a:rPr lang="en">
                <a:solidFill>
                  <a:schemeClr val="lt1"/>
                </a:solidFill>
                <a:latin typeface="Lato"/>
                <a:ea typeface="Lato"/>
                <a:cs typeface="Lato"/>
                <a:sym typeface="Lato"/>
              </a:rPr>
            </a:br>
            <a:r>
              <a:rPr lang="en">
                <a:solidFill>
                  <a:schemeClr val="lt1"/>
                </a:solidFill>
                <a:latin typeface="Lato"/>
                <a:ea typeface="Lato"/>
                <a:cs typeface="Lato"/>
                <a:sym typeface="Lato"/>
              </a:rPr>
              <a:t> Current Vertex</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Adjacent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Unvisited Vertices</a:t>
            </a:r>
            <a:endParaRPr>
              <a:solidFill>
                <a:schemeClr val="lt1"/>
              </a:solidFill>
              <a:latin typeface="Lato"/>
              <a:ea typeface="Lato"/>
              <a:cs typeface="Lato"/>
              <a:sym typeface="Lato"/>
            </a:endParaRPr>
          </a:p>
        </p:txBody>
      </p:sp>
      <p:sp>
        <p:nvSpPr>
          <p:cNvPr id="193" name="Google Shape;193;p18"/>
          <p:cNvSpPr/>
          <p:nvPr/>
        </p:nvSpPr>
        <p:spPr>
          <a:xfrm>
            <a:off x="1143475" y="3696100"/>
            <a:ext cx="218400" cy="2400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4" name="Google Shape;194;p18"/>
          <p:cNvSpPr/>
          <p:nvPr/>
        </p:nvSpPr>
        <p:spPr>
          <a:xfrm>
            <a:off x="1143475" y="4110725"/>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5" name="Google Shape;195;p18"/>
          <p:cNvSpPr/>
          <p:nvPr/>
        </p:nvSpPr>
        <p:spPr>
          <a:xfrm>
            <a:off x="925075" y="4525350"/>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6" name="Google Shape;196;p18"/>
          <p:cNvSpPr/>
          <p:nvPr/>
        </p:nvSpPr>
        <p:spPr>
          <a:xfrm>
            <a:off x="1194225" y="4525350"/>
            <a:ext cx="218400" cy="240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7" name="Google Shape;197;p18"/>
          <p:cNvSpPr/>
          <p:nvPr/>
        </p:nvSpPr>
        <p:spPr>
          <a:xfrm>
            <a:off x="57819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500">
              <a:latin typeface="Lato"/>
              <a:ea typeface="Lato"/>
              <a:cs typeface="Lato"/>
              <a:sym typeface="Lato"/>
            </a:endParaRPr>
          </a:p>
        </p:txBody>
      </p:sp>
      <p:sp>
        <p:nvSpPr>
          <p:cNvPr id="198" name="Google Shape;198;p18"/>
          <p:cNvSpPr/>
          <p:nvPr/>
        </p:nvSpPr>
        <p:spPr>
          <a:xfrm>
            <a:off x="64038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199" name="Google Shape;199;p18"/>
          <p:cNvSpPr/>
          <p:nvPr/>
        </p:nvSpPr>
        <p:spPr>
          <a:xfrm>
            <a:off x="70257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200" name="Google Shape;200;p18"/>
          <p:cNvSpPr/>
          <p:nvPr/>
        </p:nvSpPr>
        <p:spPr>
          <a:xfrm>
            <a:off x="76476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201" name="Google Shape;201;p18"/>
          <p:cNvSpPr/>
          <p:nvPr/>
        </p:nvSpPr>
        <p:spPr>
          <a:xfrm>
            <a:off x="5781950"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latin typeface="Lato"/>
                <a:ea typeface="Lato"/>
                <a:cs typeface="Lato"/>
                <a:sym typeface="Lato"/>
              </a:rPr>
              <a:t>MAX</a:t>
            </a:r>
            <a:endParaRPr sz="12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02" name="Google Shape;202;p18"/>
          <p:cNvSpPr/>
          <p:nvPr/>
        </p:nvSpPr>
        <p:spPr>
          <a:xfrm>
            <a:off x="63589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MAX</a:t>
            </a:r>
            <a:endParaRPr sz="1200">
              <a:latin typeface="Lato"/>
              <a:ea typeface="Lato"/>
              <a:cs typeface="Lato"/>
              <a:sym typeface="Lato"/>
            </a:endParaRPr>
          </a:p>
        </p:txBody>
      </p:sp>
      <p:sp>
        <p:nvSpPr>
          <p:cNvPr id="203" name="Google Shape;203;p18"/>
          <p:cNvSpPr/>
          <p:nvPr/>
        </p:nvSpPr>
        <p:spPr>
          <a:xfrm>
            <a:off x="69808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MAX</a:t>
            </a:r>
            <a:endParaRPr sz="1200">
              <a:latin typeface="Lato"/>
              <a:ea typeface="Lato"/>
              <a:cs typeface="Lato"/>
              <a:sym typeface="Lato"/>
            </a:endParaRPr>
          </a:p>
        </p:txBody>
      </p:sp>
      <p:sp>
        <p:nvSpPr>
          <p:cNvPr id="204" name="Google Shape;204;p18"/>
          <p:cNvSpPr/>
          <p:nvPr/>
        </p:nvSpPr>
        <p:spPr>
          <a:xfrm>
            <a:off x="76027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MAX</a:t>
            </a:r>
            <a:endParaRPr sz="1200">
              <a:latin typeface="Lato"/>
              <a:ea typeface="Lato"/>
              <a:cs typeface="Lato"/>
              <a:sym typeface="Lato"/>
            </a:endParaRPr>
          </a:p>
        </p:txBody>
      </p:sp>
      <p:sp>
        <p:nvSpPr>
          <p:cNvPr id="205" name="Google Shape;205;p18"/>
          <p:cNvSpPr/>
          <p:nvPr/>
        </p:nvSpPr>
        <p:spPr>
          <a:xfrm>
            <a:off x="5781950"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206" name="Google Shape;206;p18"/>
          <p:cNvSpPr/>
          <p:nvPr/>
        </p:nvSpPr>
        <p:spPr>
          <a:xfrm>
            <a:off x="63589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1</a:t>
            </a:r>
            <a:endParaRPr sz="1200">
              <a:solidFill>
                <a:schemeClr val="lt1"/>
              </a:solidFill>
              <a:latin typeface="Lato"/>
              <a:ea typeface="Lato"/>
              <a:cs typeface="Lato"/>
              <a:sym typeface="Lato"/>
            </a:endParaRPr>
          </a:p>
        </p:txBody>
      </p:sp>
      <p:sp>
        <p:nvSpPr>
          <p:cNvPr id="207" name="Google Shape;207;p18"/>
          <p:cNvSpPr/>
          <p:nvPr/>
        </p:nvSpPr>
        <p:spPr>
          <a:xfrm>
            <a:off x="69808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2</a:t>
            </a:r>
            <a:endParaRPr sz="1200">
              <a:solidFill>
                <a:schemeClr val="lt1"/>
              </a:solidFill>
              <a:latin typeface="Lato"/>
              <a:ea typeface="Lato"/>
              <a:cs typeface="Lato"/>
              <a:sym typeface="Lato"/>
            </a:endParaRPr>
          </a:p>
        </p:txBody>
      </p:sp>
      <p:sp>
        <p:nvSpPr>
          <p:cNvPr id="208" name="Google Shape;208;p18"/>
          <p:cNvSpPr/>
          <p:nvPr/>
        </p:nvSpPr>
        <p:spPr>
          <a:xfrm>
            <a:off x="76027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3</a:t>
            </a:r>
            <a:endParaRPr sz="1200">
              <a:solidFill>
                <a:schemeClr val="lt1"/>
              </a:solidFill>
              <a:latin typeface="Lato"/>
              <a:ea typeface="Lato"/>
              <a:cs typeface="Lato"/>
              <a:sym typeface="Lato"/>
            </a:endParaRPr>
          </a:p>
        </p:txBody>
      </p:sp>
      <p:sp>
        <p:nvSpPr>
          <p:cNvPr id="209" name="Google Shape;209;p18"/>
          <p:cNvSpPr txBox="1"/>
          <p:nvPr/>
        </p:nvSpPr>
        <p:spPr>
          <a:xfrm>
            <a:off x="4728888" y="1265625"/>
            <a:ext cx="3649800" cy="2485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Visited:</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Distances: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Vertex: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Dijkstra: Example</a:t>
            </a:r>
            <a:endParaRPr/>
          </a:p>
        </p:txBody>
      </p:sp>
      <p:sp>
        <p:nvSpPr>
          <p:cNvPr id="215" name="Google Shape;215;p19"/>
          <p:cNvSpPr/>
          <p:nvPr/>
        </p:nvSpPr>
        <p:spPr>
          <a:xfrm>
            <a:off x="1412625" y="1962450"/>
            <a:ext cx="566700" cy="5922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0</a:t>
            </a:r>
            <a:endParaRPr/>
          </a:p>
        </p:txBody>
      </p:sp>
      <p:sp>
        <p:nvSpPr>
          <p:cNvPr id="216" name="Google Shape;216;p19"/>
          <p:cNvSpPr/>
          <p:nvPr/>
        </p:nvSpPr>
        <p:spPr>
          <a:xfrm>
            <a:off x="3112975" y="1920375"/>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3</a:t>
            </a:r>
            <a:endParaRPr/>
          </a:p>
        </p:txBody>
      </p:sp>
      <p:sp>
        <p:nvSpPr>
          <p:cNvPr id="217" name="Google Shape;217;p19"/>
          <p:cNvSpPr/>
          <p:nvPr/>
        </p:nvSpPr>
        <p:spPr>
          <a:xfrm>
            <a:off x="2262800" y="2512575"/>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218" name="Google Shape;218;p19"/>
          <p:cNvSpPr/>
          <p:nvPr/>
        </p:nvSpPr>
        <p:spPr>
          <a:xfrm>
            <a:off x="2224700" y="1446875"/>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cxnSp>
        <p:nvCxnSpPr>
          <p:cNvPr id="219" name="Google Shape;219;p19"/>
          <p:cNvCxnSpPr>
            <a:stCxn id="215" idx="7"/>
            <a:endCxn id="218" idx="2"/>
          </p:cNvCxnSpPr>
          <p:nvPr/>
        </p:nvCxnSpPr>
        <p:spPr>
          <a:xfrm flipH="1" rot="10800000">
            <a:off x="1896334" y="1742876"/>
            <a:ext cx="328500" cy="306300"/>
          </a:xfrm>
          <a:prstGeom prst="straightConnector1">
            <a:avLst/>
          </a:prstGeom>
          <a:noFill/>
          <a:ln cap="flat" cmpd="sng" w="9525">
            <a:solidFill>
              <a:schemeClr val="dk2"/>
            </a:solidFill>
            <a:prstDash val="solid"/>
            <a:round/>
            <a:headEnd len="med" w="med" type="none"/>
            <a:tailEnd len="med" w="med" type="none"/>
          </a:ln>
        </p:spPr>
      </p:cxnSp>
      <p:cxnSp>
        <p:nvCxnSpPr>
          <p:cNvPr id="220" name="Google Shape;220;p19"/>
          <p:cNvCxnSpPr>
            <a:endCxn id="216" idx="1"/>
          </p:cNvCxnSpPr>
          <p:nvPr/>
        </p:nvCxnSpPr>
        <p:spPr>
          <a:xfrm>
            <a:off x="2791266" y="1711001"/>
            <a:ext cx="404700" cy="296100"/>
          </a:xfrm>
          <a:prstGeom prst="straightConnector1">
            <a:avLst/>
          </a:prstGeom>
          <a:noFill/>
          <a:ln cap="flat" cmpd="sng" w="9525">
            <a:solidFill>
              <a:schemeClr val="dk2"/>
            </a:solidFill>
            <a:prstDash val="solid"/>
            <a:round/>
            <a:headEnd len="med" w="med" type="none"/>
            <a:tailEnd len="med" w="med" type="none"/>
          </a:ln>
        </p:spPr>
      </p:cxnSp>
      <p:cxnSp>
        <p:nvCxnSpPr>
          <p:cNvPr id="221" name="Google Shape;221;p19"/>
          <p:cNvCxnSpPr>
            <a:endCxn id="216" idx="3"/>
          </p:cNvCxnSpPr>
          <p:nvPr/>
        </p:nvCxnSpPr>
        <p:spPr>
          <a:xfrm flipH="1" rot="10800000">
            <a:off x="2829366" y="2425849"/>
            <a:ext cx="366600" cy="351000"/>
          </a:xfrm>
          <a:prstGeom prst="straightConnector1">
            <a:avLst/>
          </a:prstGeom>
          <a:noFill/>
          <a:ln cap="flat" cmpd="sng" w="9525">
            <a:solidFill>
              <a:schemeClr val="dk2"/>
            </a:solidFill>
            <a:prstDash val="solid"/>
            <a:round/>
            <a:headEnd len="med" w="med" type="none"/>
            <a:tailEnd len="med" w="med" type="none"/>
          </a:ln>
        </p:spPr>
      </p:cxnSp>
      <p:cxnSp>
        <p:nvCxnSpPr>
          <p:cNvPr id="222" name="Google Shape;222;p19"/>
          <p:cNvCxnSpPr>
            <a:endCxn id="217" idx="2"/>
          </p:cNvCxnSpPr>
          <p:nvPr/>
        </p:nvCxnSpPr>
        <p:spPr>
          <a:xfrm>
            <a:off x="1896200" y="2512575"/>
            <a:ext cx="366600" cy="296100"/>
          </a:xfrm>
          <a:prstGeom prst="straightConnector1">
            <a:avLst/>
          </a:prstGeom>
          <a:noFill/>
          <a:ln cap="flat" cmpd="sng" w="9525">
            <a:solidFill>
              <a:schemeClr val="dk2"/>
            </a:solidFill>
            <a:prstDash val="solid"/>
            <a:round/>
            <a:headEnd len="med" w="med" type="none"/>
            <a:tailEnd len="med" w="med" type="none"/>
          </a:ln>
        </p:spPr>
      </p:cxnSp>
      <p:sp>
        <p:nvSpPr>
          <p:cNvPr id="223" name="Google Shape;223;p19"/>
          <p:cNvSpPr/>
          <p:nvPr/>
        </p:nvSpPr>
        <p:spPr>
          <a:xfrm>
            <a:off x="1896200" y="1649825"/>
            <a:ext cx="1947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5</a:t>
            </a:r>
            <a:endParaRPr>
              <a:solidFill>
                <a:schemeClr val="lt1"/>
              </a:solidFill>
            </a:endParaRPr>
          </a:p>
        </p:txBody>
      </p:sp>
      <p:sp>
        <p:nvSpPr>
          <p:cNvPr id="224" name="Google Shape;224;p19"/>
          <p:cNvSpPr/>
          <p:nvPr/>
        </p:nvSpPr>
        <p:spPr>
          <a:xfrm>
            <a:off x="2977525" y="164947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225" name="Google Shape;225;p19"/>
          <p:cNvSpPr/>
          <p:nvPr/>
        </p:nvSpPr>
        <p:spPr>
          <a:xfrm>
            <a:off x="1827250" y="264332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226" name="Google Shape;226;p19"/>
          <p:cNvSpPr/>
          <p:nvPr/>
        </p:nvSpPr>
        <p:spPr>
          <a:xfrm>
            <a:off x="2977525" y="264262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2</a:t>
            </a:r>
            <a:endParaRPr>
              <a:solidFill>
                <a:schemeClr val="lt1"/>
              </a:solidFill>
            </a:endParaRPr>
          </a:p>
        </p:txBody>
      </p:sp>
      <p:sp>
        <p:nvSpPr>
          <p:cNvPr id="227" name="Google Shape;227;p19"/>
          <p:cNvSpPr txBox="1"/>
          <p:nvPr/>
        </p:nvSpPr>
        <p:spPr>
          <a:xfrm>
            <a:off x="1361875" y="3400450"/>
            <a:ext cx="2157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br>
              <a:rPr lang="en">
                <a:solidFill>
                  <a:schemeClr val="lt1"/>
                </a:solidFill>
                <a:latin typeface="Lato"/>
                <a:ea typeface="Lato"/>
                <a:cs typeface="Lato"/>
                <a:sym typeface="Lato"/>
              </a:rPr>
            </a:br>
            <a:r>
              <a:rPr lang="en">
                <a:solidFill>
                  <a:schemeClr val="lt1"/>
                </a:solidFill>
                <a:latin typeface="Lato"/>
                <a:ea typeface="Lato"/>
                <a:cs typeface="Lato"/>
                <a:sym typeface="Lato"/>
              </a:rPr>
              <a:t> Current Vertex</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Adjacent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Unvisited Vertices</a:t>
            </a:r>
            <a:endParaRPr>
              <a:solidFill>
                <a:schemeClr val="lt1"/>
              </a:solidFill>
              <a:latin typeface="Lato"/>
              <a:ea typeface="Lato"/>
              <a:cs typeface="Lato"/>
              <a:sym typeface="Lato"/>
            </a:endParaRPr>
          </a:p>
        </p:txBody>
      </p:sp>
      <p:sp>
        <p:nvSpPr>
          <p:cNvPr id="228" name="Google Shape;228;p19"/>
          <p:cNvSpPr/>
          <p:nvPr/>
        </p:nvSpPr>
        <p:spPr>
          <a:xfrm>
            <a:off x="1143475" y="3696100"/>
            <a:ext cx="218400" cy="2400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9" name="Google Shape;229;p19"/>
          <p:cNvSpPr/>
          <p:nvPr/>
        </p:nvSpPr>
        <p:spPr>
          <a:xfrm>
            <a:off x="1143475" y="4110725"/>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0" name="Google Shape;230;p19"/>
          <p:cNvSpPr/>
          <p:nvPr/>
        </p:nvSpPr>
        <p:spPr>
          <a:xfrm>
            <a:off x="925075" y="4525350"/>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1" name="Google Shape;231;p19"/>
          <p:cNvSpPr/>
          <p:nvPr/>
        </p:nvSpPr>
        <p:spPr>
          <a:xfrm>
            <a:off x="1194225" y="4525350"/>
            <a:ext cx="218400" cy="240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2" name="Google Shape;232;p19"/>
          <p:cNvSpPr/>
          <p:nvPr/>
        </p:nvSpPr>
        <p:spPr>
          <a:xfrm>
            <a:off x="57819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500">
              <a:latin typeface="Lato"/>
              <a:ea typeface="Lato"/>
              <a:cs typeface="Lato"/>
              <a:sym typeface="Lato"/>
            </a:endParaRPr>
          </a:p>
        </p:txBody>
      </p:sp>
      <p:sp>
        <p:nvSpPr>
          <p:cNvPr id="233" name="Google Shape;233;p19"/>
          <p:cNvSpPr/>
          <p:nvPr/>
        </p:nvSpPr>
        <p:spPr>
          <a:xfrm>
            <a:off x="64038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234" name="Google Shape;234;p19"/>
          <p:cNvSpPr/>
          <p:nvPr/>
        </p:nvSpPr>
        <p:spPr>
          <a:xfrm>
            <a:off x="70257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235" name="Google Shape;235;p19"/>
          <p:cNvSpPr/>
          <p:nvPr/>
        </p:nvSpPr>
        <p:spPr>
          <a:xfrm>
            <a:off x="76476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236" name="Google Shape;236;p19"/>
          <p:cNvSpPr/>
          <p:nvPr/>
        </p:nvSpPr>
        <p:spPr>
          <a:xfrm>
            <a:off x="5781950"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0</a:t>
            </a:r>
            <a:endParaRPr sz="1500">
              <a:latin typeface="Lato"/>
              <a:ea typeface="Lato"/>
              <a:cs typeface="Lato"/>
              <a:sym typeface="Lato"/>
            </a:endParaRPr>
          </a:p>
        </p:txBody>
      </p:sp>
      <p:sp>
        <p:nvSpPr>
          <p:cNvPr id="237" name="Google Shape;237;p19"/>
          <p:cNvSpPr/>
          <p:nvPr/>
        </p:nvSpPr>
        <p:spPr>
          <a:xfrm>
            <a:off x="63589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MAX</a:t>
            </a:r>
            <a:endParaRPr sz="1200">
              <a:latin typeface="Lato"/>
              <a:ea typeface="Lato"/>
              <a:cs typeface="Lato"/>
              <a:sym typeface="Lato"/>
            </a:endParaRPr>
          </a:p>
        </p:txBody>
      </p:sp>
      <p:sp>
        <p:nvSpPr>
          <p:cNvPr id="238" name="Google Shape;238;p19"/>
          <p:cNvSpPr/>
          <p:nvPr/>
        </p:nvSpPr>
        <p:spPr>
          <a:xfrm>
            <a:off x="69808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MAX</a:t>
            </a:r>
            <a:endParaRPr sz="1200">
              <a:latin typeface="Lato"/>
              <a:ea typeface="Lato"/>
              <a:cs typeface="Lato"/>
              <a:sym typeface="Lato"/>
            </a:endParaRPr>
          </a:p>
        </p:txBody>
      </p:sp>
      <p:sp>
        <p:nvSpPr>
          <p:cNvPr id="239" name="Google Shape;239;p19"/>
          <p:cNvSpPr/>
          <p:nvPr/>
        </p:nvSpPr>
        <p:spPr>
          <a:xfrm>
            <a:off x="76027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MAX</a:t>
            </a:r>
            <a:endParaRPr sz="1200">
              <a:latin typeface="Lato"/>
              <a:ea typeface="Lato"/>
              <a:cs typeface="Lato"/>
              <a:sym typeface="Lato"/>
            </a:endParaRPr>
          </a:p>
        </p:txBody>
      </p:sp>
      <p:sp>
        <p:nvSpPr>
          <p:cNvPr id="240" name="Google Shape;240;p19"/>
          <p:cNvSpPr txBox="1"/>
          <p:nvPr/>
        </p:nvSpPr>
        <p:spPr>
          <a:xfrm>
            <a:off x="4728888" y="1265625"/>
            <a:ext cx="3649800" cy="2786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25">
                <a:solidFill>
                  <a:schemeClr val="lt1"/>
                </a:solidFill>
                <a:latin typeface="Lato"/>
                <a:ea typeface="Lato"/>
                <a:cs typeface="Lato"/>
                <a:sym typeface="Lato"/>
              </a:rPr>
              <a:t>minVertex</a:t>
            </a:r>
            <a:r>
              <a:rPr lang="en" sz="1300">
                <a:solidFill>
                  <a:schemeClr val="lt1"/>
                </a:solidFill>
                <a:highlight>
                  <a:srgbClr val="1E1E1E"/>
                </a:highlight>
                <a:latin typeface="Lato"/>
                <a:ea typeface="Lato"/>
                <a:cs typeface="Lato"/>
                <a:sym typeface="Lato"/>
              </a:rPr>
              <a:t> = 0</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Visited:</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Distances: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Vertex: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minDistance: INT_MAX</a:t>
            </a:r>
            <a:endParaRPr sz="1300">
              <a:solidFill>
                <a:schemeClr val="lt1"/>
              </a:solidFill>
              <a:highlight>
                <a:srgbClr val="1E1E1E"/>
              </a:highlight>
              <a:latin typeface="Lato"/>
              <a:ea typeface="Lato"/>
              <a:cs typeface="Lato"/>
              <a:sym typeface="Lato"/>
            </a:endParaRPr>
          </a:p>
        </p:txBody>
      </p:sp>
      <p:sp>
        <p:nvSpPr>
          <p:cNvPr id="241" name="Google Shape;241;p19"/>
          <p:cNvSpPr/>
          <p:nvPr/>
        </p:nvSpPr>
        <p:spPr>
          <a:xfrm>
            <a:off x="5781950"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242" name="Google Shape;242;p19"/>
          <p:cNvSpPr/>
          <p:nvPr/>
        </p:nvSpPr>
        <p:spPr>
          <a:xfrm>
            <a:off x="63589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1</a:t>
            </a:r>
            <a:endParaRPr sz="1200">
              <a:solidFill>
                <a:schemeClr val="lt1"/>
              </a:solidFill>
              <a:latin typeface="Lato"/>
              <a:ea typeface="Lato"/>
              <a:cs typeface="Lato"/>
              <a:sym typeface="Lato"/>
            </a:endParaRPr>
          </a:p>
        </p:txBody>
      </p:sp>
      <p:sp>
        <p:nvSpPr>
          <p:cNvPr id="243" name="Google Shape;243;p19"/>
          <p:cNvSpPr/>
          <p:nvPr/>
        </p:nvSpPr>
        <p:spPr>
          <a:xfrm>
            <a:off x="69808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2</a:t>
            </a:r>
            <a:endParaRPr sz="1200">
              <a:solidFill>
                <a:schemeClr val="lt1"/>
              </a:solidFill>
              <a:latin typeface="Lato"/>
              <a:ea typeface="Lato"/>
              <a:cs typeface="Lato"/>
              <a:sym typeface="Lato"/>
            </a:endParaRPr>
          </a:p>
        </p:txBody>
      </p:sp>
      <p:sp>
        <p:nvSpPr>
          <p:cNvPr id="244" name="Google Shape;244;p19"/>
          <p:cNvSpPr/>
          <p:nvPr/>
        </p:nvSpPr>
        <p:spPr>
          <a:xfrm>
            <a:off x="76027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3</a:t>
            </a:r>
            <a:endParaRPr sz="12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Dijkstra: Example</a:t>
            </a:r>
            <a:endParaRPr/>
          </a:p>
        </p:txBody>
      </p:sp>
      <p:sp>
        <p:nvSpPr>
          <p:cNvPr id="250" name="Google Shape;250;p20"/>
          <p:cNvSpPr/>
          <p:nvPr/>
        </p:nvSpPr>
        <p:spPr>
          <a:xfrm>
            <a:off x="1412625" y="1962450"/>
            <a:ext cx="566700" cy="5922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0</a:t>
            </a:r>
            <a:endParaRPr/>
          </a:p>
        </p:txBody>
      </p:sp>
      <p:sp>
        <p:nvSpPr>
          <p:cNvPr id="251" name="Google Shape;251;p20"/>
          <p:cNvSpPr/>
          <p:nvPr/>
        </p:nvSpPr>
        <p:spPr>
          <a:xfrm>
            <a:off x="3112975" y="1920375"/>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3</a:t>
            </a:r>
            <a:endParaRPr/>
          </a:p>
        </p:txBody>
      </p:sp>
      <p:sp>
        <p:nvSpPr>
          <p:cNvPr id="252" name="Google Shape;252;p20"/>
          <p:cNvSpPr/>
          <p:nvPr/>
        </p:nvSpPr>
        <p:spPr>
          <a:xfrm>
            <a:off x="2262800" y="2512575"/>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253" name="Google Shape;253;p20"/>
          <p:cNvSpPr/>
          <p:nvPr/>
        </p:nvSpPr>
        <p:spPr>
          <a:xfrm>
            <a:off x="2224700" y="1446875"/>
            <a:ext cx="566700" cy="5922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cxnSp>
        <p:nvCxnSpPr>
          <p:cNvPr id="254" name="Google Shape;254;p20"/>
          <p:cNvCxnSpPr>
            <a:stCxn id="250" idx="7"/>
            <a:endCxn id="253" idx="2"/>
          </p:cNvCxnSpPr>
          <p:nvPr/>
        </p:nvCxnSpPr>
        <p:spPr>
          <a:xfrm flipH="1" rot="10800000">
            <a:off x="1896334" y="1742876"/>
            <a:ext cx="328500" cy="3063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20"/>
          <p:cNvCxnSpPr>
            <a:endCxn id="251" idx="1"/>
          </p:cNvCxnSpPr>
          <p:nvPr/>
        </p:nvCxnSpPr>
        <p:spPr>
          <a:xfrm>
            <a:off x="2791266" y="1711001"/>
            <a:ext cx="404700" cy="2961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20"/>
          <p:cNvCxnSpPr>
            <a:endCxn id="251" idx="3"/>
          </p:cNvCxnSpPr>
          <p:nvPr/>
        </p:nvCxnSpPr>
        <p:spPr>
          <a:xfrm flipH="1" rot="10800000">
            <a:off x="2829366" y="2425849"/>
            <a:ext cx="366600" cy="35100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p20"/>
          <p:cNvCxnSpPr>
            <a:endCxn id="252" idx="2"/>
          </p:cNvCxnSpPr>
          <p:nvPr/>
        </p:nvCxnSpPr>
        <p:spPr>
          <a:xfrm>
            <a:off x="1896200" y="2512575"/>
            <a:ext cx="366600" cy="296100"/>
          </a:xfrm>
          <a:prstGeom prst="straightConnector1">
            <a:avLst/>
          </a:prstGeom>
          <a:noFill/>
          <a:ln cap="flat" cmpd="sng" w="9525">
            <a:solidFill>
              <a:schemeClr val="dk2"/>
            </a:solidFill>
            <a:prstDash val="solid"/>
            <a:round/>
            <a:headEnd len="med" w="med" type="none"/>
            <a:tailEnd len="med" w="med" type="none"/>
          </a:ln>
        </p:spPr>
      </p:cxnSp>
      <p:sp>
        <p:nvSpPr>
          <p:cNvPr id="258" name="Google Shape;258;p20"/>
          <p:cNvSpPr/>
          <p:nvPr/>
        </p:nvSpPr>
        <p:spPr>
          <a:xfrm>
            <a:off x="1896200" y="1649825"/>
            <a:ext cx="1947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5</a:t>
            </a:r>
            <a:endParaRPr>
              <a:solidFill>
                <a:schemeClr val="lt1"/>
              </a:solidFill>
            </a:endParaRPr>
          </a:p>
        </p:txBody>
      </p:sp>
      <p:sp>
        <p:nvSpPr>
          <p:cNvPr id="259" name="Google Shape;259;p20"/>
          <p:cNvSpPr/>
          <p:nvPr/>
        </p:nvSpPr>
        <p:spPr>
          <a:xfrm>
            <a:off x="2977525" y="164947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260" name="Google Shape;260;p20"/>
          <p:cNvSpPr/>
          <p:nvPr/>
        </p:nvSpPr>
        <p:spPr>
          <a:xfrm>
            <a:off x="1827250" y="264332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261" name="Google Shape;261;p20"/>
          <p:cNvSpPr/>
          <p:nvPr/>
        </p:nvSpPr>
        <p:spPr>
          <a:xfrm>
            <a:off x="2977525" y="264262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2</a:t>
            </a:r>
            <a:endParaRPr>
              <a:solidFill>
                <a:schemeClr val="lt1"/>
              </a:solidFill>
            </a:endParaRPr>
          </a:p>
        </p:txBody>
      </p:sp>
      <p:sp>
        <p:nvSpPr>
          <p:cNvPr id="262" name="Google Shape;262;p20"/>
          <p:cNvSpPr txBox="1"/>
          <p:nvPr/>
        </p:nvSpPr>
        <p:spPr>
          <a:xfrm>
            <a:off x="1361875" y="3400450"/>
            <a:ext cx="2157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br>
              <a:rPr lang="en">
                <a:solidFill>
                  <a:schemeClr val="lt1"/>
                </a:solidFill>
                <a:latin typeface="Lato"/>
                <a:ea typeface="Lato"/>
                <a:cs typeface="Lato"/>
                <a:sym typeface="Lato"/>
              </a:rPr>
            </a:br>
            <a:r>
              <a:rPr lang="en">
                <a:solidFill>
                  <a:schemeClr val="lt1"/>
                </a:solidFill>
                <a:latin typeface="Lato"/>
                <a:ea typeface="Lato"/>
                <a:cs typeface="Lato"/>
                <a:sym typeface="Lato"/>
              </a:rPr>
              <a:t> Current Vertex</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Adjacent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Unvisited Vertices</a:t>
            </a:r>
            <a:endParaRPr>
              <a:solidFill>
                <a:schemeClr val="lt1"/>
              </a:solidFill>
              <a:latin typeface="Lato"/>
              <a:ea typeface="Lato"/>
              <a:cs typeface="Lato"/>
              <a:sym typeface="Lato"/>
            </a:endParaRPr>
          </a:p>
        </p:txBody>
      </p:sp>
      <p:sp>
        <p:nvSpPr>
          <p:cNvPr id="263" name="Google Shape;263;p20"/>
          <p:cNvSpPr/>
          <p:nvPr/>
        </p:nvSpPr>
        <p:spPr>
          <a:xfrm>
            <a:off x="1143475" y="3696100"/>
            <a:ext cx="218400" cy="2400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64" name="Google Shape;264;p20"/>
          <p:cNvSpPr/>
          <p:nvPr/>
        </p:nvSpPr>
        <p:spPr>
          <a:xfrm>
            <a:off x="1143475" y="4110725"/>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65" name="Google Shape;265;p20"/>
          <p:cNvSpPr/>
          <p:nvPr/>
        </p:nvSpPr>
        <p:spPr>
          <a:xfrm>
            <a:off x="925075" y="4525350"/>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66" name="Google Shape;266;p20"/>
          <p:cNvSpPr/>
          <p:nvPr/>
        </p:nvSpPr>
        <p:spPr>
          <a:xfrm>
            <a:off x="1194225" y="4525350"/>
            <a:ext cx="218400" cy="240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67" name="Google Shape;267;p20"/>
          <p:cNvSpPr txBox="1"/>
          <p:nvPr/>
        </p:nvSpPr>
        <p:spPr>
          <a:xfrm>
            <a:off x="4686600" y="1191550"/>
            <a:ext cx="3780600" cy="368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25">
                <a:solidFill>
                  <a:schemeClr val="lt1"/>
                </a:solidFill>
                <a:latin typeface="Lato"/>
                <a:ea typeface="Lato"/>
                <a:cs typeface="Lato"/>
                <a:sym typeface="Lato"/>
              </a:rPr>
              <a:t>minVertex</a:t>
            </a:r>
            <a:r>
              <a:rPr lang="en" sz="1300">
                <a:solidFill>
                  <a:schemeClr val="lt1"/>
                </a:solidFill>
                <a:highlight>
                  <a:srgbClr val="1E1E1E"/>
                </a:highlight>
                <a:latin typeface="Lato"/>
                <a:ea typeface="Lato"/>
                <a:cs typeface="Lato"/>
                <a:sym typeface="Lato"/>
              </a:rPr>
              <a:t> = 0</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Visited:</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Distances: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Vertex: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minDistance: INT_MAX</a:t>
            </a: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dist[</a:t>
            </a:r>
            <a:r>
              <a:rPr lang="en" sz="1225">
                <a:solidFill>
                  <a:schemeClr val="lt1"/>
                </a:solidFill>
                <a:latin typeface="Lato"/>
                <a:ea typeface="Lato"/>
                <a:cs typeface="Lato"/>
                <a:sym typeface="Lato"/>
              </a:rPr>
              <a:t>minVertex</a:t>
            </a:r>
            <a:r>
              <a:rPr lang="en" sz="1300">
                <a:solidFill>
                  <a:schemeClr val="lt1"/>
                </a:solidFill>
                <a:highlight>
                  <a:srgbClr val="1E1E1E"/>
                </a:highlight>
                <a:latin typeface="Lato"/>
                <a:ea typeface="Lato"/>
                <a:cs typeface="Lato"/>
                <a:sym typeface="Lato"/>
              </a:rPr>
              <a:t>] + graph(</a:t>
            </a:r>
            <a:r>
              <a:rPr lang="en" sz="1225">
                <a:solidFill>
                  <a:schemeClr val="lt1"/>
                </a:solidFill>
                <a:latin typeface="Lato"/>
                <a:ea typeface="Lato"/>
                <a:cs typeface="Lato"/>
                <a:sym typeface="Lato"/>
              </a:rPr>
              <a:t>minVertex</a:t>
            </a:r>
            <a:r>
              <a:rPr lang="en" sz="1300">
                <a:solidFill>
                  <a:schemeClr val="lt1"/>
                </a:solidFill>
                <a:highlight>
                  <a:srgbClr val="1E1E1E"/>
                </a:highlight>
                <a:latin typeface="Lato"/>
                <a:ea typeface="Lato"/>
                <a:cs typeface="Lato"/>
                <a:sym typeface="Lato"/>
              </a:rPr>
              <a:t>, v) &lt; dist[v]</a:t>
            </a:r>
            <a:br>
              <a:rPr lang="en" sz="1300">
                <a:solidFill>
                  <a:schemeClr val="lt1"/>
                </a:solidFill>
                <a:highlight>
                  <a:srgbClr val="1E1E1E"/>
                </a:highlight>
                <a:latin typeface="Lato"/>
                <a:ea typeface="Lato"/>
                <a:cs typeface="Lato"/>
                <a:sym typeface="Lato"/>
              </a:rPr>
            </a:br>
            <a:r>
              <a:rPr lang="en" sz="1300">
                <a:solidFill>
                  <a:schemeClr val="lt1"/>
                </a:solidFill>
                <a:highlight>
                  <a:srgbClr val="1E1E1E"/>
                </a:highlight>
                <a:latin typeface="Lato"/>
                <a:ea typeface="Lato"/>
                <a:cs typeface="Lato"/>
                <a:sym typeface="Lato"/>
              </a:rPr>
              <a:t>0 + 5 &lt; MAX</a:t>
            </a: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minDistance: 5  </a:t>
            </a:r>
            <a:r>
              <a:rPr lang="en" sz="1225">
                <a:solidFill>
                  <a:schemeClr val="lt1"/>
                </a:solidFill>
                <a:latin typeface="Lato"/>
                <a:ea typeface="Lato"/>
                <a:cs typeface="Lato"/>
                <a:sym typeface="Lato"/>
              </a:rPr>
              <a:t>minVertexFromAdjacentVertcies: 1</a:t>
            </a:r>
            <a:endParaRPr sz="1300">
              <a:solidFill>
                <a:schemeClr val="lt1"/>
              </a:solidFill>
              <a:highlight>
                <a:srgbClr val="1E1E1E"/>
              </a:highlight>
              <a:latin typeface="Lato"/>
              <a:ea typeface="Lato"/>
              <a:cs typeface="Lato"/>
              <a:sym typeface="Lato"/>
            </a:endParaRPr>
          </a:p>
        </p:txBody>
      </p:sp>
      <p:sp>
        <p:nvSpPr>
          <p:cNvPr id="268" name="Google Shape;268;p20"/>
          <p:cNvSpPr/>
          <p:nvPr/>
        </p:nvSpPr>
        <p:spPr>
          <a:xfrm>
            <a:off x="57819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500">
              <a:latin typeface="Lato"/>
              <a:ea typeface="Lato"/>
              <a:cs typeface="Lato"/>
              <a:sym typeface="Lato"/>
            </a:endParaRPr>
          </a:p>
        </p:txBody>
      </p:sp>
      <p:sp>
        <p:nvSpPr>
          <p:cNvPr id="269" name="Google Shape;269;p20"/>
          <p:cNvSpPr/>
          <p:nvPr/>
        </p:nvSpPr>
        <p:spPr>
          <a:xfrm>
            <a:off x="64038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270" name="Google Shape;270;p20"/>
          <p:cNvSpPr/>
          <p:nvPr/>
        </p:nvSpPr>
        <p:spPr>
          <a:xfrm>
            <a:off x="70257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271" name="Google Shape;271;p20"/>
          <p:cNvSpPr/>
          <p:nvPr/>
        </p:nvSpPr>
        <p:spPr>
          <a:xfrm>
            <a:off x="76476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272" name="Google Shape;272;p20"/>
          <p:cNvSpPr/>
          <p:nvPr/>
        </p:nvSpPr>
        <p:spPr>
          <a:xfrm>
            <a:off x="5781950"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0</a:t>
            </a:r>
            <a:endParaRPr sz="1500">
              <a:latin typeface="Lato"/>
              <a:ea typeface="Lato"/>
              <a:cs typeface="Lato"/>
              <a:sym typeface="Lato"/>
            </a:endParaRPr>
          </a:p>
        </p:txBody>
      </p:sp>
      <p:sp>
        <p:nvSpPr>
          <p:cNvPr id="273" name="Google Shape;273;p20"/>
          <p:cNvSpPr/>
          <p:nvPr/>
        </p:nvSpPr>
        <p:spPr>
          <a:xfrm>
            <a:off x="63589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5</a:t>
            </a:r>
            <a:endParaRPr sz="1200">
              <a:latin typeface="Lato"/>
              <a:ea typeface="Lato"/>
              <a:cs typeface="Lato"/>
              <a:sym typeface="Lato"/>
            </a:endParaRPr>
          </a:p>
        </p:txBody>
      </p:sp>
      <p:sp>
        <p:nvSpPr>
          <p:cNvPr id="274" name="Google Shape;274;p20"/>
          <p:cNvSpPr/>
          <p:nvPr/>
        </p:nvSpPr>
        <p:spPr>
          <a:xfrm>
            <a:off x="69808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MAX</a:t>
            </a:r>
            <a:endParaRPr sz="1200">
              <a:latin typeface="Lato"/>
              <a:ea typeface="Lato"/>
              <a:cs typeface="Lato"/>
              <a:sym typeface="Lato"/>
            </a:endParaRPr>
          </a:p>
        </p:txBody>
      </p:sp>
      <p:sp>
        <p:nvSpPr>
          <p:cNvPr id="275" name="Google Shape;275;p20"/>
          <p:cNvSpPr/>
          <p:nvPr/>
        </p:nvSpPr>
        <p:spPr>
          <a:xfrm>
            <a:off x="76027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MAX</a:t>
            </a:r>
            <a:endParaRPr sz="1200">
              <a:latin typeface="Lato"/>
              <a:ea typeface="Lato"/>
              <a:cs typeface="Lato"/>
              <a:sym typeface="Lato"/>
            </a:endParaRPr>
          </a:p>
        </p:txBody>
      </p:sp>
      <p:sp>
        <p:nvSpPr>
          <p:cNvPr id="276" name="Google Shape;276;p20"/>
          <p:cNvSpPr/>
          <p:nvPr/>
        </p:nvSpPr>
        <p:spPr>
          <a:xfrm>
            <a:off x="5781950"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277" name="Google Shape;277;p20"/>
          <p:cNvSpPr/>
          <p:nvPr/>
        </p:nvSpPr>
        <p:spPr>
          <a:xfrm>
            <a:off x="63589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1</a:t>
            </a:r>
            <a:endParaRPr sz="1200">
              <a:solidFill>
                <a:schemeClr val="lt1"/>
              </a:solidFill>
              <a:latin typeface="Lato"/>
              <a:ea typeface="Lato"/>
              <a:cs typeface="Lato"/>
              <a:sym typeface="Lato"/>
            </a:endParaRPr>
          </a:p>
        </p:txBody>
      </p:sp>
      <p:sp>
        <p:nvSpPr>
          <p:cNvPr id="278" name="Google Shape;278;p20"/>
          <p:cNvSpPr/>
          <p:nvPr/>
        </p:nvSpPr>
        <p:spPr>
          <a:xfrm>
            <a:off x="69808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2</a:t>
            </a:r>
            <a:endParaRPr sz="1200">
              <a:solidFill>
                <a:schemeClr val="lt1"/>
              </a:solidFill>
              <a:latin typeface="Lato"/>
              <a:ea typeface="Lato"/>
              <a:cs typeface="Lato"/>
              <a:sym typeface="Lato"/>
            </a:endParaRPr>
          </a:p>
        </p:txBody>
      </p:sp>
      <p:sp>
        <p:nvSpPr>
          <p:cNvPr id="279" name="Google Shape;279;p20"/>
          <p:cNvSpPr/>
          <p:nvPr/>
        </p:nvSpPr>
        <p:spPr>
          <a:xfrm>
            <a:off x="76027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3</a:t>
            </a:r>
            <a:endParaRPr sz="12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Dijkstra: Example</a:t>
            </a:r>
            <a:endParaRPr/>
          </a:p>
        </p:txBody>
      </p:sp>
      <p:sp>
        <p:nvSpPr>
          <p:cNvPr id="285" name="Google Shape;285;p21"/>
          <p:cNvSpPr/>
          <p:nvPr/>
        </p:nvSpPr>
        <p:spPr>
          <a:xfrm>
            <a:off x="1412625" y="1962450"/>
            <a:ext cx="566700" cy="5922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0</a:t>
            </a:r>
            <a:endParaRPr/>
          </a:p>
        </p:txBody>
      </p:sp>
      <p:sp>
        <p:nvSpPr>
          <p:cNvPr id="286" name="Google Shape;286;p21"/>
          <p:cNvSpPr/>
          <p:nvPr/>
        </p:nvSpPr>
        <p:spPr>
          <a:xfrm>
            <a:off x="3112975" y="1920375"/>
            <a:ext cx="566700" cy="5922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3</a:t>
            </a:r>
            <a:endParaRPr/>
          </a:p>
        </p:txBody>
      </p:sp>
      <p:sp>
        <p:nvSpPr>
          <p:cNvPr id="287" name="Google Shape;287;p21"/>
          <p:cNvSpPr/>
          <p:nvPr/>
        </p:nvSpPr>
        <p:spPr>
          <a:xfrm>
            <a:off x="2262800" y="2512575"/>
            <a:ext cx="566700" cy="5922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288" name="Google Shape;288;p21"/>
          <p:cNvSpPr/>
          <p:nvPr/>
        </p:nvSpPr>
        <p:spPr>
          <a:xfrm>
            <a:off x="2224700" y="1446875"/>
            <a:ext cx="566700" cy="5922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cxnSp>
        <p:nvCxnSpPr>
          <p:cNvPr id="289" name="Google Shape;289;p21"/>
          <p:cNvCxnSpPr>
            <a:stCxn id="285" idx="7"/>
            <a:endCxn id="288" idx="2"/>
          </p:cNvCxnSpPr>
          <p:nvPr/>
        </p:nvCxnSpPr>
        <p:spPr>
          <a:xfrm flipH="1" rot="10800000">
            <a:off x="1896334" y="1742876"/>
            <a:ext cx="328500" cy="3063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21"/>
          <p:cNvCxnSpPr>
            <a:endCxn id="286" idx="1"/>
          </p:cNvCxnSpPr>
          <p:nvPr/>
        </p:nvCxnSpPr>
        <p:spPr>
          <a:xfrm>
            <a:off x="2791266" y="1711001"/>
            <a:ext cx="404700" cy="296100"/>
          </a:xfrm>
          <a:prstGeom prst="straightConnector1">
            <a:avLst/>
          </a:prstGeom>
          <a:noFill/>
          <a:ln cap="flat" cmpd="sng" w="9525">
            <a:solidFill>
              <a:schemeClr val="dk2"/>
            </a:solidFill>
            <a:prstDash val="solid"/>
            <a:round/>
            <a:headEnd len="med" w="med" type="none"/>
            <a:tailEnd len="med" w="med" type="none"/>
          </a:ln>
        </p:spPr>
      </p:cxnSp>
      <p:cxnSp>
        <p:nvCxnSpPr>
          <p:cNvPr id="291" name="Google Shape;291;p21"/>
          <p:cNvCxnSpPr>
            <a:endCxn id="286" idx="3"/>
          </p:cNvCxnSpPr>
          <p:nvPr/>
        </p:nvCxnSpPr>
        <p:spPr>
          <a:xfrm flipH="1" rot="10800000">
            <a:off x="2829366" y="2425849"/>
            <a:ext cx="366600" cy="351000"/>
          </a:xfrm>
          <a:prstGeom prst="straightConnector1">
            <a:avLst/>
          </a:prstGeom>
          <a:noFill/>
          <a:ln cap="flat" cmpd="sng" w="9525">
            <a:solidFill>
              <a:schemeClr val="dk2"/>
            </a:solidFill>
            <a:prstDash val="solid"/>
            <a:round/>
            <a:headEnd len="med" w="med" type="none"/>
            <a:tailEnd len="med" w="med" type="none"/>
          </a:ln>
        </p:spPr>
      </p:cxnSp>
      <p:cxnSp>
        <p:nvCxnSpPr>
          <p:cNvPr id="292" name="Google Shape;292;p21"/>
          <p:cNvCxnSpPr>
            <a:endCxn id="287" idx="2"/>
          </p:cNvCxnSpPr>
          <p:nvPr/>
        </p:nvCxnSpPr>
        <p:spPr>
          <a:xfrm>
            <a:off x="1896200" y="2512575"/>
            <a:ext cx="366600" cy="296100"/>
          </a:xfrm>
          <a:prstGeom prst="straightConnector1">
            <a:avLst/>
          </a:prstGeom>
          <a:noFill/>
          <a:ln cap="flat" cmpd="sng" w="9525">
            <a:solidFill>
              <a:schemeClr val="dk2"/>
            </a:solidFill>
            <a:prstDash val="solid"/>
            <a:round/>
            <a:headEnd len="med" w="med" type="none"/>
            <a:tailEnd len="med" w="med" type="none"/>
          </a:ln>
        </p:spPr>
      </p:cxnSp>
      <p:sp>
        <p:nvSpPr>
          <p:cNvPr id="293" name="Google Shape;293;p21"/>
          <p:cNvSpPr/>
          <p:nvPr/>
        </p:nvSpPr>
        <p:spPr>
          <a:xfrm>
            <a:off x="1896200" y="1649825"/>
            <a:ext cx="1947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5</a:t>
            </a:r>
            <a:endParaRPr>
              <a:solidFill>
                <a:schemeClr val="lt1"/>
              </a:solidFill>
            </a:endParaRPr>
          </a:p>
        </p:txBody>
      </p:sp>
      <p:sp>
        <p:nvSpPr>
          <p:cNvPr id="294" name="Google Shape;294;p21"/>
          <p:cNvSpPr/>
          <p:nvPr/>
        </p:nvSpPr>
        <p:spPr>
          <a:xfrm>
            <a:off x="2977525" y="164947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295" name="Google Shape;295;p21"/>
          <p:cNvSpPr/>
          <p:nvPr/>
        </p:nvSpPr>
        <p:spPr>
          <a:xfrm>
            <a:off x="1827250" y="264332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296" name="Google Shape;296;p21"/>
          <p:cNvSpPr/>
          <p:nvPr/>
        </p:nvSpPr>
        <p:spPr>
          <a:xfrm>
            <a:off x="2977525" y="2642625"/>
            <a:ext cx="218400" cy="1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2</a:t>
            </a:r>
            <a:endParaRPr>
              <a:solidFill>
                <a:schemeClr val="lt1"/>
              </a:solidFill>
            </a:endParaRPr>
          </a:p>
        </p:txBody>
      </p:sp>
      <p:sp>
        <p:nvSpPr>
          <p:cNvPr id="297" name="Google Shape;297;p21"/>
          <p:cNvSpPr txBox="1"/>
          <p:nvPr/>
        </p:nvSpPr>
        <p:spPr>
          <a:xfrm>
            <a:off x="1361875" y="3400450"/>
            <a:ext cx="2157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br>
              <a:rPr lang="en">
                <a:solidFill>
                  <a:schemeClr val="lt1"/>
                </a:solidFill>
                <a:latin typeface="Lato"/>
                <a:ea typeface="Lato"/>
                <a:cs typeface="Lato"/>
                <a:sym typeface="Lato"/>
              </a:rPr>
            </a:br>
            <a:r>
              <a:rPr lang="en">
                <a:solidFill>
                  <a:schemeClr val="lt1"/>
                </a:solidFill>
                <a:latin typeface="Lato"/>
                <a:ea typeface="Lato"/>
                <a:cs typeface="Lato"/>
                <a:sym typeface="Lato"/>
              </a:rPr>
              <a:t> Current Vertex</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Adjacent Vertices</a:t>
            </a:r>
            <a:br>
              <a:rPr lang="en">
                <a:solidFill>
                  <a:schemeClr val="lt1"/>
                </a:solidFill>
                <a:latin typeface="Lato"/>
                <a:ea typeface="Lato"/>
                <a:cs typeface="Lato"/>
                <a:sym typeface="Lato"/>
              </a:rPr>
            </a:br>
            <a:br>
              <a:rPr lang="en">
                <a:solidFill>
                  <a:schemeClr val="lt1"/>
                </a:solidFill>
                <a:latin typeface="Lato"/>
                <a:ea typeface="Lato"/>
                <a:cs typeface="Lato"/>
                <a:sym typeface="Lato"/>
              </a:rPr>
            </a:br>
            <a:r>
              <a:rPr lang="en">
                <a:solidFill>
                  <a:schemeClr val="lt1"/>
                </a:solidFill>
                <a:latin typeface="Lato"/>
                <a:ea typeface="Lato"/>
                <a:cs typeface="Lato"/>
                <a:sym typeface="Lato"/>
              </a:rPr>
              <a:t> Unvisited Vertices</a:t>
            </a:r>
            <a:endParaRPr>
              <a:solidFill>
                <a:schemeClr val="lt1"/>
              </a:solidFill>
              <a:latin typeface="Lato"/>
              <a:ea typeface="Lato"/>
              <a:cs typeface="Lato"/>
              <a:sym typeface="Lato"/>
            </a:endParaRPr>
          </a:p>
        </p:txBody>
      </p:sp>
      <p:sp>
        <p:nvSpPr>
          <p:cNvPr id="298" name="Google Shape;298;p21"/>
          <p:cNvSpPr/>
          <p:nvPr/>
        </p:nvSpPr>
        <p:spPr>
          <a:xfrm>
            <a:off x="1143475" y="3696100"/>
            <a:ext cx="218400" cy="240000"/>
          </a:xfrm>
          <a:prstGeom prst="ellipse">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99" name="Google Shape;299;p21"/>
          <p:cNvSpPr/>
          <p:nvPr/>
        </p:nvSpPr>
        <p:spPr>
          <a:xfrm>
            <a:off x="1143475" y="4110725"/>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0" name="Google Shape;300;p21"/>
          <p:cNvSpPr/>
          <p:nvPr/>
        </p:nvSpPr>
        <p:spPr>
          <a:xfrm>
            <a:off x="925075" y="4525350"/>
            <a:ext cx="218400" cy="2400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1" name="Google Shape;301;p21"/>
          <p:cNvSpPr/>
          <p:nvPr/>
        </p:nvSpPr>
        <p:spPr>
          <a:xfrm>
            <a:off x="1194225" y="4525350"/>
            <a:ext cx="218400" cy="240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2" name="Google Shape;302;p21"/>
          <p:cNvSpPr txBox="1"/>
          <p:nvPr/>
        </p:nvSpPr>
        <p:spPr>
          <a:xfrm>
            <a:off x="4686600" y="1225400"/>
            <a:ext cx="3755400" cy="368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25">
                <a:solidFill>
                  <a:schemeClr val="lt1"/>
                </a:solidFill>
                <a:latin typeface="Lato"/>
                <a:ea typeface="Lato"/>
                <a:cs typeface="Lato"/>
                <a:sym typeface="Lato"/>
              </a:rPr>
              <a:t>minVertex</a:t>
            </a:r>
            <a:r>
              <a:rPr lang="en" sz="1300">
                <a:solidFill>
                  <a:schemeClr val="lt1"/>
                </a:solidFill>
                <a:highlight>
                  <a:srgbClr val="1E1E1E"/>
                </a:highlight>
                <a:latin typeface="Lato"/>
                <a:ea typeface="Lato"/>
                <a:cs typeface="Lato"/>
                <a:sym typeface="Lato"/>
              </a:rPr>
              <a:t> = 0</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Visited:</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Distances: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Vertex: </a:t>
            </a:r>
            <a:br>
              <a:rPr lang="en" sz="1300">
                <a:solidFill>
                  <a:schemeClr val="lt1"/>
                </a:solidFill>
                <a:highlight>
                  <a:srgbClr val="1E1E1E"/>
                </a:highlight>
                <a:latin typeface="Lato"/>
                <a:ea typeface="Lato"/>
                <a:cs typeface="Lato"/>
                <a:sym typeface="Lato"/>
              </a:rPr>
            </a:br>
            <a:endParaRPr sz="1300">
              <a:solidFill>
                <a:schemeClr val="lt1"/>
              </a:solidFill>
              <a:highlight>
                <a:srgbClr val="1E1E1E"/>
              </a:highlight>
              <a:latin typeface="Lato"/>
              <a:ea typeface="Lato"/>
              <a:cs typeface="Lato"/>
              <a:sym typeface="Lato"/>
            </a:endParaRPr>
          </a:p>
          <a:p>
            <a:pPr indent="0" lvl="0" marL="0" rtl="0" algn="l">
              <a:lnSpc>
                <a:spcPct val="150000"/>
              </a:lnSpc>
              <a:spcBef>
                <a:spcPts val="0"/>
              </a:spcBef>
              <a:spcAft>
                <a:spcPts val="0"/>
              </a:spcAft>
              <a:buNone/>
            </a:pPr>
            <a:r>
              <a:rPr lang="en" sz="1300">
                <a:solidFill>
                  <a:schemeClr val="lt1"/>
                </a:solidFill>
                <a:highlight>
                  <a:srgbClr val="1E1E1E"/>
                </a:highlight>
                <a:latin typeface="Lato"/>
                <a:ea typeface="Lato"/>
                <a:cs typeface="Lato"/>
                <a:sym typeface="Lato"/>
              </a:rPr>
              <a:t>minDistance: 5</a:t>
            </a:r>
            <a:br>
              <a:rPr lang="en" sz="1300">
                <a:solidFill>
                  <a:schemeClr val="lt1"/>
                </a:solidFill>
                <a:highlight>
                  <a:srgbClr val="1E1E1E"/>
                </a:highlight>
                <a:latin typeface="Lato"/>
                <a:ea typeface="Lato"/>
                <a:cs typeface="Lato"/>
                <a:sym typeface="Lato"/>
              </a:rPr>
            </a:br>
            <a:r>
              <a:rPr lang="en" sz="1300">
                <a:solidFill>
                  <a:schemeClr val="lt1"/>
                </a:solidFill>
                <a:highlight>
                  <a:srgbClr val="1E1E1E"/>
                </a:highlight>
                <a:latin typeface="Lato"/>
                <a:ea typeface="Lato"/>
                <a:cs typeface="Lato"/>
                <a:sym typeface="Lato"/>
              </a:rPr>
              <a:t>dist[</a:t>
            </a:r>
            <a:r>
              <a:rPr lang="en" sz="1225">
                <a:solidFill>
                  <a:schemeClr val="lt1"/>
                </a:solidFill>
                <a:latin typeface="Lato"/>
                <a:ea typeface="Lato"/>
                <a:cs typeface="Lato"/>
                <a:sym typeface="Lato"/>
              </a:rPr>
              <a:t>minVertex</a:t>
            </a:r>
            <a:r>
              <a:rPr lang="en" sz="1300">
                <a:solidFill>
                  <a:schemeClr val="lt1"/>
                </a:solidFill>
                <a:highlight>
                  <a:srgbClr val="1E1E1E"/>
                </a:highlight>
                <a:latin typeface="Lato"/>
                <a:ea typeface="Lato"/>
                <a:cs typeface="Lato"/>
                <a:sym typeface="Lato"/>
              </a:rPr>
              <a:t>] + graph(</a:t>
            </a:r>
            <a:r>
              <a:rPr lang="en" sz="1225">
                <a:solidFill>
                  <a:schemeClr val="lt1"/>
                </a:solidFill>
                <a:latin typeface="Lato"/>
                <a:ea typeface="Lato"/>
                <a:cs typeface="Lato"/>
                <a:sym typeface="Lato"/>
              </a:rPr>
              <a:t>minVertex</a:t>
            </a:r>
            <a:r>
              <a:rPr lang="en" sz="1300">
                <a:solidFill>
                  <a:schemeClr val="lt1"/>
                </a:solidFill>
                <a:highlight>
                  <a:srgbClr val="1E1E1E"/>
                </a:highlight>
                <a:latin typeface="Lato"/>
                <a:ea typeface="Lato"/>
                <a:cs typeface="Lato"/>
                <a:sym typeface="Lato"/>
              </a:rPr>
              <a:t>, v) &lt; dist[v]</a:t>
            </a:r>
            <a:br>
              <a:rPr lang="en" sz="1300">
                <a:solidFill>
                  <a:schemeClr val="lt1"/>
                </a:solidFill>
                <a:highlight>
                  <a:srgbClr val="1E1E1E"/>
                </a:highlight>
                <a:latin typeface="Lato"/>
                <a:ea typeface="Lato"/>
                <a:cs typeface="Lato"/>
                <a:sym typeface="Lato"/>
              </a:rPr>
            </a:br>
            <a:r>
              <a:rPr lang="en" sz="1300">
                <a:solidFill>
                  <a:schemeClr val="lt1"/>
                </a:solidFill>
                <a:highlight>
                  <a:srgbClr val="1E1E1E"/>
                </a:highlight>
                <a:latin typeface="Lato"/>
                <a:ea typeface="Lato"/>
                <a:cs typeface="Lato"/>
                <a:sym typeface="Lato"/>
              </a:rPr>
              <a:t>0 + 1 &lt; MAX</a:t>
            </a:r>
            <a:br>
              <a:rPr lang="en" sz="1300">
                <a:solidFill>
                  <a:schemeClr val="lt1"/>
                </a:solidFill>
                <a:highlight>
                  <a:srgbClr val="1E1E1E"/>
                </a:highlight>
                <a:latin typeface="Lato"/>
                <a:ea typeface="Lato"/>
                <a:cs typeface="Lato"/>
                <a:sym typeface="Lato"/>
              </a:rPr>
            </a:br>
            <a:r>
              <a:rPr lang="en" sz="1300">
                <a:solidFill>
                  <a:schemeClr val="lt1"/>
                </a:solidFill>
                <a:highlight>
                  <a:srgbClr val="1E1E1E"/>
                </a:highlight>
                <a:latin typeface="Lato"/>
                <a:ea typeface="Lato"/>
                <a:cs typeface="Lato"/>
                <a:sym typeface="Lato"/>
              </a:rPr>
              <a:t>minDistance: 1 </a:t>
            </a:r>
            <a:r>
              <a:rPr lang="en" sz="1225">
                <a:solidFill>
                  <a:schemeClr val="lt1"/>
                </a:solidFill>
                <a:latin typeface="Lato"/>
                <a:ea typeface="Lato"/>
                <a:cs typeface="Lato"/>
                <a:sym typeface="Lato"/>
              </a:rPr>
              <a:t>minVertexFromAdjacentVertcies: 2</a:t>
            </a:r>
            <a:endParaRPr sz="1300">
              <a:solidFill>
                <a:schemeClr val="lt1"/>
              </a:solidFill>
              <a:highlight>
                <a:srgbClr val="1E1E1E"/>
              </a:highlight>
              <a:latin typeface="Lato"/>
              <a:ea typeface="Lato"/>
              <a:cs typeface="Lato"/>
              <a:sym typeface="Lato"/>
            </a:endParaRPr>
          </a:p>
        </p:txBody>
      </p:sp>
      <p:sp>
        <p:nvSpPr>
          <p:cNvPr id="303" name="Google Shape;303;p21"/>
          <p:cNvSpPr/>
          <p:nvPr/>
        </p:nvSpPr>
        <p:spPr>
          <a:xfrm>
            <a:off x="57819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True</a:t>
            </a:r>
            <a:endParaRPr sz="1500">
              <a:latin typeface="Lato"/>
              <a:ea typeface="Lato"/>
              <a:cs typeface="Lato"/>
              <a:sym typeface="Lato"/>
            </a:endParaRPr>
          </a:p>
        </p:txBody>
      </p:sp>
      <p:sp>
        <p:nvSpPr>
          <p:cNvPr id="304" name="Google Shape;304;p21"/>
          <p:cNvSpPr/>
          <p:nvPr/>
        </p:nvSpPr>
        <p:spPr>
          <a:xfrm>
            <a:off x="64038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305" name="Google Shape;305;p21"/>
          <p:cNvSpPr/>
          <p:nvPr/>
        </p:nvSpPr>
        <p:spPr>
          <a:xfrm>
            <a:off x="70257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306" name="Google Shape;306;p21"/>
          <p:cNvSpPr/>
          <p:nvPr/>
        </p:nvSpPr>
        <p:spPr>
          <a:xfrm>
            <a:off x="7647650" y="192037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False</a:t>
            </a:r>
            <a:endParaRPr sz="1200">
              <a:latin typeface="Lato"/>
              <a:ea typeface="Lato"/>
              <a:cs typeface="Lato"/>
              <a:sym typeface="Lato"/>
            </a:endParaRPr>
          </a:p>
        </p:txBody>
      </p:sp>
      <p:sp>
        <p:nvSpPr>
          <p:cNvPr id="307" name="Google Shape;307;p21"/>
          <p:cNvSpPr/>
          <p:nvPr/>
        </p:nvSpPr>
        <p:spPr>
          <a:xfrm>
            <a:off x="5781950"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0</a:t>
            </a:r>
            <a:endParaRPr sz="1500">
              <a:latin typeface="Lato"/>
              <a:ea typeface="Lato"/>
              <a:cs typeface="Lato"/>
              <a:sym typeface="Lato"/>
            </a:endParaRPr>
          </a:p>
        </p:txBody>
      </p:sp>
      <p:sp>
        <p:nvSpPr>
          <p:cNvPr id="308" name="Google Shape;308;p21"/>
          <p:cNvSpPr/>
          <p:nvPr/>
        </p:nvSpPr>
        <p:spPr>
          <a:xfrm>
            <a:off x="63589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5</a:t>
            </a:r>
            <a:endParaRPr sz="1200">
              <a:latin typeface="Lato"/>
              <a:ea typeface="Lato"/>
              <a:cs typeface="Lato"/>
              <a:sym typeface="Lato"/>
            </a:endParaRPr>
          </a:p>
        </p:txBody>
      </p:sp>
      <p:sp>
        <p:nvSpPr>
          <p:cNvPr id="309" name="Google Shape;309;p21"/>
          <p:cNvSpPr/>
          <p:nvPr/>
        </p:nvSpPr>
        <p:spPr>
          <a:xfrm>
            <a:off x="69808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1</a:t>
            </a:r>
            <a:endParaRPr sz="1200">
              <a:latin typeface="Lato"/>
              <a:ea typeface="Lato"/>
              <a:cs typeface="Lato"/>
              <a:sym typeface="Lato"/>
            </a:endParaRPr>
          </a:p>
        </p:txBody>
      </p:sp>
      <p:sp>
        <p:nvSpPr>
          <p:cNvPr id="310" name="Google Shape;310;p21"/>
          <p:cNvSpPr/>
          <p:nvPr/>
        </p:nvSpPr>
        <p:spPr>
          <a:xfrm>
            <a:off x="7602725" y="2540625"/>
            <a:ext cx="621900" cy="24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MAX</a:t>
            </a:r>
            <a:endParaRPr sz="1200">
              <a:latin typeface="Lato"/>
              <a:ea typeface="Lato"/>
              <a:cs typeface="Lato"/>
              <a:sym typeface="Lato"/>
            </a:endParaRPr>
          </a:p>
        </p:txBody>
      </p:sp>
      <p:sp>
        <p:nvSpPr>
          <p:cNvPr id="311" name="Google Shape;311;p21"/>
          <p:cNvSpPr/>
          <p:nvPr/>
        </p:nvSpPr>
        <p:spPr>
          <a:xfrm>
            <a:off x="5781950"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312" name="Google Shape;312;p21"/>
          <p:cNvSpPr/>
          <p:nvPr/>
        </p:nvSpPr>
        <p:spPr>
          <a:xfrm>
            <a:off x="63589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1</a:t>
            </a:r>
            <a:endParaRPr sz="1200">
              <a:solidFill>
                <a:schemeClr val="lt1"/>
              </a:solidFill>
              <a:latin typeface="Lato"/>
              <a:ea typeface="Lato"/>
              <a:cs typeface="Lato"/>
              <a:sym typeface="Lato"/>
            </a:endParaRPr>
          </a:p>
        </p:txBody>
      </p:sp>
      <p:sp>
        <p:nvSpPr>
          <p:cNvPr id="313" name="Google Shape;313;p21"/>
          <p:cNvSpPr/>
          <p:nvPr/>
        </p:nvSpPr>
        <p:spPr>
          <a:xfrm>
            <a:off x="69808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2</a:t>
            </a:r>
            <a:endParaRPr sz="1200">
              <a:solidFill>
                <a:schemeClr val="lt1"/>
              </a:solidFill>
              <a:latin typeface="Lato"/>
              <a:ea typeface="Lato"/>
              <a:cs typeface="Lato"/>
              <a:sym typeface="Lato"/>
            </a:endParaRPr>
          </a:p>
        </p:txBody>
      </p:sp>
      <p:sp>
        <p:nvSpPr>
          <p:cNvPr id="314" name="Google Shape;314;p21"/>
          <p:cNvSpPr/>
          <p:nvPr/>
        </p:nvSpPr>
        <p:spPr>
          <a:xfrm>
            <a:off x="7602725" y="3104775"/>
            <a:ext cx="621900" cy="240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solidFill>
                  <a:schemeClr val="lt1"/>
                </a:solidFill>
                <a:latin typeface="Lato"/>
                <a:ea typeface="Lato"/>
                <a:cs typeface="Lato"/>
                <a:sym typeface="Lato"/>
              </a:rPr>
              <a:t>3</a:t>
            </a:r>
            <a:endParaRPr sz="12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