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462" r:id="rId2"/>
    <p:sldId id="463" r:id="rId3"/>
    <p:sldId id="2147347929" r:id="rId4"/>
    <p:sldId id="258" r:id="rId5"/>
    <p:sldId id="465" r:id="rId6"/>
    <p:sldId id="466" r:id="rId7"/>
    <p:sldId id="467" r:id="rId8"/>
    <p:sldId id="259" r:id="rId9"/>
    <p:sldId id="260" r:id="rId10"/>
    <p:sldId id="262" r:id="rId11"/>
    <p:sldId id="265" r:id="rId12"/>
    <p:sldId id="271" r:id="rId13"/>
    <p:sldId id="272" r:id="rId14"/>
    <p:sldId id="273" r:id="rId15"/>
    <p:sldId id="214734792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3" autoAdjust="0"/>
    <p:restoredTop sz="94660"/>
  </p:normalViewPr>
  <p:slideViewPr>
    <p:cSldViewPr snapToGrid="0">
      <p:cViewPr varScale="1">
        <p:scale>
          <a:sx n="108" d="100"/>
          <a:sy n="108" d="100"/>
        </p:scale>
        <p:origin x="42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DD5FBA-922D-4E2A-87DE-695684DBEAB7}" type="datetimeFigureOut">
              <a:rPr lang="en-US" smtClean="0"/>
              <a:t>8/23/2024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D9EB41-A4EB-4747-876A-FFDF7F690CC4}" type="slidenum">
              <a:rPr lang="en-US" smtClean="0"/>
              <a:t>‹#›</a:t>
            </a:fld>
            <a:endParaRPr lang="en-US"/>
          </a:p>
        </p:txBody>
      </p:sp>
    </p:spTree>
    <p:extLst>
      <p:ext uri="{BB962C8B-B14F-4D97-AF65-F5344CB8AC3E}">
        <p14:creationId xmlns:p14="http://schemas.microsoft.com/office/powerpoint/2010/main" val="2445402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SQL Server collector consists of three scripts executed from a Windows-OS based client using Powershell. The servers.csv file contains information about SQL Server targets and is used as input for the two powershell scripts, which generate output files in CSV format. There are two separate scripts for different execution frequencies.
Original Content:
The SQL Server collector consists of three scripts and is executed from a Windows-OS based client using Powershell.  These scripts are server.csv, generate_info_files_v2405.ps1, and generate_workload_files_v2405.ps1.  The servers.csv file is information supplied by the client pertaining to the SQL Server targets and is used as input for the two powershell (ps1) scripts.  The powershell scripts, in turn, generate output files in a CSV format in designated locations.  There are two separate scripts due to the frequency which they will likely be executed.  Details of the collection process are in the following sections.
</a:t>
            </a:r>
          </a:p>
        </p:txBody>
      </p:sp>
      <p:sp>
        <p:nvSpPr>
          <p:cNvPr id="4" name="Slide Number Placeholder 3"/>
          <p:cNvSpPr>
            <a:spLocks noGrp="1"/>
          </p:cNvSpPr>
          <p:nvPr>
            <p:ph type="sldNum" sz="quarter" idx="5"/>
          </p:nvPr>
        </p:nvSpPr>
        <p:spPr/>
        <p:txBody>
          <a:bodyPr/>
          <a:lstStyle/>
          <a:p>
            <a:fld id="{A3DA4725-7EDA-4A9E-B715-061F88E1F3F1}" type="slidenum">
              <a:rPr lang="en-US" smtClean="0"/>
              <a:t>4</a:t>
            </a:fld>
            <a:endParaRPr lang="en-US"/>
          </a:p>
        </p:txBody>
      </p:sp>
    </p:spTree>
    <p:extLst>
      <p:ext uri="{BB962C8B-B14F-4D97-AF65-F5344CB8AC3E}">
        <p14:creationId xmlns:p14="http://schemas.microsoft.com/office/powerpoint/2010/main" val="3406493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script creates a user on a target database using the server.csv file for input. The values in the username and password fields are used as credentials for creating the collection user. If the user already exists, the execution generates errors.
Original Content:
User creation
This script uses the server.csv file for input, but instead of using the values in the username and password fields as the credentials for connecting to the target databases, it uses these credentials to create the collection user on the target database(s).  For example, using the settings below, it would create a user called “username” with a password of “password” on the WINJON target.  The execution of this script will generate errors if the user already exists.
</a:t>
            </a:r>
          </a:p>
        </p:txBody>
      </p:sp>
      <p:sp>
        <p:nvSpPr>
          <p:cNvPr id="4" name="Slide Number Placeholder 3"/>
          <p:cNvSpPr>
            <a:spLocks noGrp="1"/>
          </p:cNvSpPr>
          <p:nvPr>
            <p:ph type="sldNum" sz="quarter" idx="5"/>
          </p:nvPr>
        </p:nvSpPr>
        <p:spPr/>
        <p:txBody>
          <a:bodyPr/>
          <a:lstStyle/>
          <a:p>
            <a:fld id="{A3DA4725-7EDA-4A9E-B715-061F88E1F3F1}" type="slidenum">
              <a:rPr lang="en-US" smtClean="0"/>
              <a:t>13</a:t>
            </a:fld>
            <a:endParaRPr lang="en-US"/>
          </a:p>
        </p:txBody>
      </p:sp>
    </p:spTree>
    <p:extLst>
      <p:ext uri="{BB962C8B-B14F-4D97-AF65-F5344CB8AC3E}">
        <p14:creationId xmlns:p14="http://schemas.microsoft.com/office/powerpoint/2010/main" val="2769612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script deletes a user on the target database using the server.csv file for input. Extra care is needed to prevent the deletion of necessary accounts.
Original Content:
User deletion
This script uses the server.csv file for input, but instead of using the values in the username and password fields as the credentials for connecting to the target databases, it uses these credentials to delete this user on the target database(s).  For example, using the settings below, it would delete the user called “username” if it exists on the WINJON target.  Extra care needs to be taken when executing this script to prevent the deletion of necessary user accounts.
</a:t>
            </a:r>
          </a:p>
        </p:txBody>
      </p:sp>
      <p:sp>
        <p:nvSpPr>
          <p:cNvPr id="4" name="Slide Number Placeholder 3"/>
          <p:cNvSpPr>
            <a:spLocks noGrp="1"/>
          </p:cNvSpPr>
          <p:nvPr>
            <p:ph type="sldNum" sz="quarter" idx="5"/>
          </p:nvPr>
        </p:nvSpPr>
        <p:spPr/>
        <p:txBody>
          <a:bodyPr/>
          <a:lstStyle/>
          <a:p>
            <a:fld id="{A3DA4725-7EDA-4A9E-B715-061F88E1F3F1}" type="slidenum">
              <a:rPr lang="en-US" smtClean="0"/>
              <a:t>14</a:t>
            </a:fld>
            <a:endParaRPr lang="en-US"/>
          </a:p>
        </p:txBody>
      </p:sp>
    </p:spTree>
    <p:extLst>
      <p:ext uri="{BB962C8B-B14F-4D97-AF65-F5344CB8AC3E}">
        <p14:creationId xmlns:p14="http://schemas.microsoft.com/office/powerpoint/2010/main" val="4042007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SQL Server collector consists of three scripts executed from a Windows-OS based client using Powershell. The servers.csv file contains information about SQL Server targets and is used as input for the two powershell scripts, which generate output files in CSV format. There are two separate scripts for different execution frequencies.
Original Content:
The SQL Server collector consists of three scripts and is executed from a Windows-OS based client using Powershell.  These scripts are server.csv, generate_info_files_v2405.ps1, and generate_workload_files_v2405.ps1.  The servers.csv file is information supplied by the client pertaining to the SQL Server targets and is used as input for the two powershell (ps1) scripts.  The powershell scripts, in turn, generate output files in a CSV format in designated locations.  There are two separate scripts due to the frequency which they will likely be executed.  Details of the collection process are in the following sections.
</a:t>
            </a:r>
          </a:p>
        </p:txBody>
      </p:sp>
      <p:sp>
        <p:nvSpPr>
          <p:cNvPr id="4" name="Slide Number Placeholder 3"/>
          <p:cNvSpPr>
            <a:spLocks noGrp="1"/>
          </p:cNvSpPr>
          <p:nvPr>
            <p:ph type="sldNum" sz="quarter" idx="5"/>
          </p:nvPr>
        </p:nvSpPr>
        <p:spPr/>
        <p:txBody>
          <a:bodyPr/>
          <a:lstStyle/>
          <a:p>
            <a:fld id="{A3DA4725-7EDA-4A9E-B715-061F88E1F3F1}" type="slidenum">
              <a:rPr lang="en-US" smtClean="0"/>
              <a:t>5</a:t>
            </a:fld>
            <a:endParaRPr lang="en-US"/>
          </a:p>
        </p:txBody>
      </p:sp>
    </p:spTree>
    <p:extLst>
      <p:ext uri="{BB962C8B-B14F-4D97-AF65-F5344CB8AC3E}">
        <p14:creationId xmlns:p14="http://schemas.microsoft.com/office/powerpoint/2010/main" val="953907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SQL Server collector consists of three scripts executed from a Windows-OS based client using Powershell. The servers.csv file contains information about SQL Server targets and is used as input for the two powershell scripts, which generate output files in CSV format. There are two separate scripts for different execution frequencies.
Original Content:
The SQL Server collector consists of three scripts and is executed from a Windows-OS based client using Powershell.  These scripts are server.csv, generate_info_files_v2405.ps1, and generate_workload_files_v2405.ps1.  The servers.csv file is information supplied by the client pertaining to the SQL Server targets and is used as input for the two powershell (ps1) scripts.  The powershell scripts, in turn, generate output files in a CSV format in designated locations.  There are two separate scripts due to the frequency which they will likely be executed.  Details of the collection process are in the following sections.
</a:t>
            </a:r>
          </a:p>
        </p:txBody>
      </p:sp>
      <p:sp>
        <p:nvSpPr>
          <p:cNvPr id="4" name="Slide Number Placeholder 3"/>
          <p:cNvSpPr>
            <a:spLocks noGrp="1"/>
          </p:cNvSpPr>
          <p:nvPr>
            <p:ph type="sldNum" sz="quarter" idx="5"/>
          </p:nvPr>
        </p:nvSpPr>
        <p:spPr/>
        <p:txBody>
          <a:bodyPr/>
          <a:lstStyle/>
          <a:p>
            <a:fld id="{A3DA4725-7EDA-4A9E-B715-061F88E1F3F1}" type="slidenum">
              <a:rPr lang="en-US" smtClean="0"/>
              <a:t>6</a:t>
            </a:fld>
            <a:endParaRPr lang="en-US"/>
          </a:p>
        </p:txBody>
      </p:sp>
    </p:spTree>
    <p:extLst>
      <p:ext uri="{BB962C8B-B14F-4D97-AF65-F5344CB8AC3E}">
        <p14:creationId xmlns:p14="http://schemas.microsoft.com/office/powerpoint/2010/main" val="924585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SQL Server collector consists of three scripts executed from a Windows-OS based client using Powershell. The servers.csv file contains information about SQL Server targets and is used as input for the two powershell scripts, which generate output files in CSV format. There are two separate scripts for different execution frequencies.
Original Content:
The SQL Server collector consists of three scripts and is executed from a Windows-OS based client using Powershell.  These scripts are server.csv, generate_info_files_v2405.ps1, and generate_workload_files_v2405.ps1.  The servers.csv file is information supplied by the client pertaining to the SQL Server targets and is used as input for the two powershell (ps1) scripts.  The powershell scripts, in turn, generate output files in a CSV format in designated locations.  There are two separate scripts due to the frequency which they will likely be executed.  Details of the collection process are in the following sections.
</a:t>
            </a:r>
          </a:p>
        </p:txBody>
      </p:sp>
      <p:sp>
        <p:nvSpPr>
          <p:cNvPr id="4" name="Slide Number Placeholder 3"/>
          <p:cNvSpPr>
            <a:spLocks noGrp="1"/>
          </p:cNvSpPr>
          <p:nvPr>
            <p:ph type="sldNum" sz="quarter" idx="5"/>
          </p:nvPr>
        </p:nvSpPr>
        <p:spPr/>
        <p:txBody>
          <a:bodyPr/>
          <a:lstStyle/>
          <a:p>
            <a:fld id="{A3DA4725-7EDA-4A9E-B715-061F88E1F3F1}" type="slidenum">
              <a:rPr lang="en-US" smtClean="0"/>
              <a:t>7</a:t>
            </a:fld>
            <a:endParaRPr lang="en-US"/>
          </a:p>
        </p:txBody>
      </p:sp>
    </p:spTree>
    <p:extLst>
      <p:ext uri="{BB962C8B-B14F-4D97-AF65-F5344CB8AC3E}">
        <p14:creationId xmlns:p14="http://schemas.microsoft.com/office/powerpoint/2010/main" val="2224079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collector requires PowerShell version 5.1 or above and the SQL Server module installed. To check for these, execute the commands “$PSVersionTable” and “Get-Command -Module sqlserver”. If the module is not installed, execute “Install-Module sqlserver” as an administrator. To execute the collector script, run the command “&lt;path&gt;&lt;collector_script&gt;” from the PowerShell prompt. Output files are created with the format YYYYMMDD_HH24MMSS to prevent overwriting.
Original Content:
The collector requires powershell version 5.1 or above with the SQL Server (sqlserver) module installed.  Execute the command “$PSVersionTable” from the powershell command prompt to get the current version.  To check for the sqlserver module, execute the command “Get-Command -Module sqlserver” at the powershell command prompt.  The result should be a list of Cmdlets.  If not, install the module by opening a powershell interface as an administrator and execute the command “Install-Module sqlserver”.  Executing these scripts from the powershell command line is simple.  From the powershell prompt, execute the command “&lt;path&gt;\&lt;collector_script&gt;”.  Whenever these powershell scripts are executed, output files with the format YYYYMMDD_HH24MMSS in the name are created to prevent output files being overwritten during each execution.
</a:t>
            </a:r>
          </a:p>
        </p:txBody>
      </p:sp>
      <p:sp>
        <p:nvSpPr>
          <p:cNvPr id="4" name="Slide Number Placeholder 3"/>
          <p:cNvSpPr>
            <a:spLocks noGrp="1"/>
          </p:cNvSpPr>
          <p:nvPr>
            <p:ph type="sldNum" sz="quarter" idx="5"/>
          </p:nvPr>
        </p:nvSpPr>
        <p:spPr/>
        <p:txBody>
          <a:bodyPr/>
          <a:lstStyle/>
          <a:p>
            <a:fld id="{A3DA4725-7EDA-4A9E-B715-061F88E1F3F1}" type="slidenum">
              <a:rPr lang="en-US" smtClean="0"/>
              <a:t>8</a:t>
            </a:fld>
            <a:endParaRPr lang="en-US"/>
          </a:p>
        </p:txBody>
      </p:sp>
    </p:spTree>
    <p:extLst>
      <p:ext uri="{BB962C8B-B14F-4D97-AF65-F5344CB8AC3E}">
        <p14:creationId xmlns:p14="http://schemas.microsoft.com/office/powerpoint/2010/main" val="2862288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client must provide details on each target environment in the server.csv file. This file is used by PowerShell scripts to collect information on the target environments.
Original Content:
For the powershell scripts to collect details on the target environments, the client needs to provide details on each target in the server.csv file.  Here is an extract of the contents of that file in a table format for readability:
</a:t>
            </a:r>
          </a:p>
        </p:txBody>
      </p:sp>
      <p:sp>
        <p:nvSpPr>
          <p:cNvPr id="4" name="Slide Number Placeholder 3"/>
          <p:cNvSpPr>
            <a:spLocks noGrp="1"/>
          </p:cNvSpPr>
          <p:nvPr>
            <p:ph type="sldNum" sz="quarter" idx="5"/>
          </p:nvPr>
        </p:nvSpPr>
        <p:spPr/>
        <p:txBody>
          <a:bodyPr/>
          <a:lstStyle/>
          <a:p>
            <a:fld id="{A3DA4725-7EDA-4A9E-B715-061F88E1F3F1}" type="slidenum">
              <a:rPr lang="en-US" smtClean="0"/>
              <a:t>9</a:t>
            </a:fld>
            <a:endParaRPr lang="en-US"/>
          </a:p>
        </p:txBody>
      </p:sp>
    </p:spTree>
    <p:extLst>
      <p:ext uri="{BB962C8B-B14F-4D97-AF65-F5344CB8AC3E}">
        <p14:creationId xmlns:p14="http://schemas.microsoft.com/office/powerpoint/2010/main" val="3668915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discusses the use of SQL Server authentication for target connection. If the username and password fields are used, then SQL Server authentication is used, otherwise Windows authentication is used. It is recommended to create a specific read-only user for the collections process, and the user credentials are not shared outside the client organization or included in the CSV output files.
Original Content:
Note – If the username and password fields are used, then the collector uses SQL Server authentication for target connection, else Windows authentication is used if these fields are left empty.  Both these fields must be empty or have values listed.
It is recommended to create a specific read-only type of user for this collections process on the target.  As this file stays in the possession and is used exclusively by the client, these credentials are not shared outside the client organization.  The collection process does not include the user credentials in the CSV output files.
</a:t>
            </a:r>
          </a:p>
        </p:txBody>
      </p:sp>
      <p:sp>
        <p:nvSpPr>
          <p:cNvPr id="4" name="Slide Number Placeholder 3"/>
          <p:cNvSpPr>
            <a:spLocks noGrp="1"/>
          </p:cNvSpPr>
          <p:nvPr>
            <p:ph type="sldNum" sz="quarter" idx="5"/>
          </p:nvPr>
        </p:nvSpPr>
        <p:spPr/>
        <p:txBody>
          <a:bodyPr/>
          <a:lstStyle/>
          <a:p>
            <a:fld id="{A3DA4725-7EDA-4A9E-B715-061F88E1F3F1}" type="slidenum">
              <a:rPr lang="en-US" smtClean="0"/>
              <a:t>10</a:t>
            </a:fld>
            <a:endParaRPr lang="en-US"/>
          </a:p>
        </p:txBody>
      </p:sp>
    </p:spTree>
    <p:extLst>
      <p:ext uri="{BB962C8B-B14F-4D97-AF65-F5344CB8AC3E}">
        <p14:creationId xmlns:p14="http://schemas.microsoft.com/office/powerpoint/2010/main" val="1497742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$Path variable is used to designate the location of info output CSV files. In the given example, the files are created in a directory called 'info' under the current user's directory. During each execution, YYYYMMDD_HH24MISS directories will be created under this designated directory.
Original Content:
$Path = 'C:\Users\Joe\Documents\info\' + $ClientName (TestClient)
Use this variable to designate the location of the info output CSV files.  In this example, the files are created in a directory called “info” under the current user’s directory.  Remember, YYYYMMDD_HH24MISS directories will be created under this designated directory during each execution.
</a:t>
            </a:r>
          </a:p>
        </p:txBody>
      </p:sp>
      <p:sp>
        <p:nvSpPr>
          <p:cNvPr id="4" name="Slide Number Placeholder 3"/>
          <p:cNvSpPr>
            <a:spLocks noGrp="1"/>
          </p:cNvSpPr>
          <p:nvPr>
            <p:ph type="sldNum" sz="quarter" idx="5"/>
          </p:nvPr>
        </p:nvSpPr>
        <p:spPr/>
        <p:txBody>
          <a:bodyPr/>
          <a:lstStyle/>
          <a:p>
            <a:fld id="{A3DA4725-7EDA-4A9E-B715-061F88E1F3F1}" type="slidenum">
              <a:rPr lang="en-US" smtClean="0"/>
              <a:t>11</a:t>
            </a:fld>
            <a:endParaRPr lang="en-US"/>
          </a:p>
        </p:txBody>
      </p:sp>
    </p:spTree>
    <p:extLst>
      <p:ext uri="{BB962C8B-B14F-4D97-AF65-F5344CB8AC3E}">
        <p14:creationId xmlns:p14="http://schemas.microsoft.com/office/powerpoint/2010/main" val="2573185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Upon request, clients can receive scripts for creating or destroying user accounts for the collection process. These scripts are not necessary if using Windows authenticated accounts. Care must be taken when using the user destruction script to prevent the removal of necessary accounts.
Original Content:
User creation and destruction scripts
Upon request from the client, scripts that create and destroy collection users will be given.  The purpose of these scripts is to either create or destroy user accounts created specifically for the collection process.  These scripts are not necessary if Windows authenticated accounts are used for the collection process.  Care must be taken when using the user destruction script to prevent the removal of necessary accounts.
</a:t>
            </a:r>
          </a:p>
        </p:txBody>
      </p:sp>
      <p:sp>
        <p:nvSpPr>
          <p:cNvPr id="4" name="Slide Number Placeholder 3"/>
          <p:cNvSpPr>
            <a:spLocks noGrp="1"/>
          </p:cNvSpPr>
          <p:nvPr>
            <p:ph type="sldNum" sz="quarter" idx="5"/>
          </p:nvPr>
        </p:nvSpPr>
        <p:spPr/>
        <p:txBody>
          <a:bodyPr/>
          <a:lstStyle/>
          <a:p>
            <a:fld id="{A3DA4725-7EDA-4A9E-B715-061F88E1F3F1}" type="slidenum">
              <a:rPr lang="en-US" smtClean="0"/>
              <a:t>12</a:t>
            </a:fld>
            <a:endParaRPr lang="en-US"/>
          </a:p>
        </p:txBody>
      </p:sp>
    </p:spTree>
    <p:extLst>
      <p:ext uri="{BB962C8B-B14F-4D97-AF65-F5344CB8AC3E}">
        <p14:creationId xmlns:p14="http://schemas.microsoft.com/office/powerpoint/2010/main" val="344322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D40562BA-6317-4893-AB17-C443B0173D8C}" type="datetime1">
              <a:rPr lang="en-US" smtClean="0"/>
              <a:t>8/23/2024</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2862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6A4828AF-D3E1-4D24-B8DC-99CD57C30C6A}" type="datetime1">
              <a:rPr lang="en-US" smtClean="0"/>
              <a:t>8/23/2024</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086805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DE875009-16CC-46CA-BDB4-F9CD31C7023B}" type="datetime1">
              <a:rPr lang="en-US" smtClean="0"/>
              <a:t>8/23/2024</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1531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 Black">
    <p:bg bwMode="gray">
      <p:bgPr>
        <a:solidFill>
          <a:schemeClr val="tx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9ED29CA-6A60-490D-9D54-EA7CC7AF832C}"/>
              </a:ext>
            </a:extLst>
          </p:cNvPr>
          <p:cNvGrpSpPr>
            <a:grpSpLocks noChangeAspect="1"/>
          </p:cNvGrpSpPr>
          <p:nvPr/>
        </p:nvGrpSpPr>
        <p:grpSpPr>
          <a:xfrm>
            <a:off x="475325" y="457200"/>
            <a:ext cx="1998000" cy="374400"/>
            <a:chOff x="398463" y="404813"/>
            <a:chExt cx="1627187" cy="307976"/>
          </a:xfrm>
          <a:solidFill>
            <a:schemeClr val="bg1"/>
          </a:solidFill>
        </p:grpSpPr>
        <p:sp>
          <p:nvSpPr>
            <p:cNvPr id="31" name="Oval 5">
              <a:extLst>
                <a:ext uri="{FF2B5EF4-FFF2-40B4-BE49-F238E27FC236}">
                  <a16:creationId xmlns:a16="http://schemas.microsoft.com/office/drawing/2014/main" id="{119E2360-A688-44DF-A6BB-76D18177CCFF}"/>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accent1"/>
                </a:solidFill>
              </a:endParaRPr>
            </a:p>
          </p:txBody>
        </p:sp>
        <p:sp>
          <p:nvSpPr>
            <p:cNvPr id="32" name="Freeform 6">
              <a:extLst>
                <a:ext uri="{FF2B5EF4-FFF2-40B4-BE49-F238E27FC236}">
                  <a16:creationId xmlns:a16="http://schemas.microsoft.com/office/drawing/2014/main" id="{4265C3C7-34A9-47F1-AB5F-2771E187891E}"/>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7">
              <a:extLst>
                <a:ext uri="{FF2B5EF4-FFF2-40B4-BE49-F238E27FC236}">
                  <a16:creationId xmlns:a16="http://schemas.microsoft.com/office/drawing/2014/main" id="{A9400861-EDC5-4A80-9569-C20320CE006A}"/>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8">
              <a:extLst>
                <a:ext uri="{FF2B5EF4-FFF2-40B4-BE49-F238E27FC236}">
                  <a16:creationId xmlns:a16="http://schemas.microsoft.com/office/drawing/2014/main" id="{64DC9296-DBBC-4C4E-ACB4-7DA2607D524B}"/>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Rectangle 9">
              <a:extLst>
                <a:ext uri="{FF2B5EF4-FFF2-40B4-BE49-F238E27FC236}">
                  <a16:creationId xmlns:a16="http://schemas.microsoft.com/office/drawing/2014/main" id="{3E26591B-8E9F-4856-8284-BF3F8DB6ABC1}"/>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Rectangle 10">
              <a:extLst>
                <a:ext uri="{FF2B5EF4-FFF2-40B4-BE49-F238E27FC236}">
                  <a16:creationId xmlns:a16="http://schemas.microsoft.com/office/drawing/2014/main" id="{43F42271-5510-4D15-B07B-133237928BB4}"/>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1">
              <a:extLst>
                <a:ext uri="{FF2B5EF4-FFF2-40B4-BE49-F238E27FC236}">
                  <a16:creationId xmlns:a16="http://schemas.microsoft.com/office/drawing/2014/main" id="{00E9FD99-54D9-422B-9717-D0DD3442A0DF}"/>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8" name="Freeform 12">
              <a:extLst>
                <a:ext uri="{FF2B5EF4-FFF2-40B4-BE49-F238E27FC236}">
                  <a16:creationId xmlns:a16="http://schemas.microsoft.com/office/drawing/2014/main" id="{BAF30821-90D3-436A-8DDF-D130E66447E2}"/>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9" name="Freeform 13">
              <a:extLst>
                <a:ext uri="{FF2B5EF4-FFF2-40B4-BE49-F238E27FC236}">
                  <a16:creationId xmlns:a16="http://schemas.microsoft.com/office/drawing/2014/main" id="{5C1A565D-B22B-4EE2-ACC9-C993D581F00C}"/>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0" name="Freeform 14">
              <a:extLst>
                <a:ext uri="{FF2B5EF4-FFF2-40B4-BE49-F238E27FC236}">
                  <a16:creationId xmlns:a16="http://schemas.microsoft.com/office/drawing/2014/main" id="{666738FD-9737-43F5-8E36-896FD725FE08}"/>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41" name="Picture Placeholder 8">
            <a:extLst>
              <a:ext uri="{FF2B5EF4-FFF2-40B4-BE49-F238E27FC236}">
                <a16:creationId xmlns:a16="http://schemas.microsoft.com/office/drawing/2014/main" id="{AC175F74-77C8-4969-BBF5-920619ED7628}"/>
              </a:ext>
            </a:extLst>
          </p:cNvPr>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501651" y="5186207"/>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endParaRPr lang="en-US" noProof="0" dirty="0"/>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501651" y="6381750"/>
            <a:ext cx="4446269"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3655932459"/>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1"/>
            <a:ext cx="11188700" cy="698500"/>
          </a:xfrm>
        </p:spPr>
        <p:txBody>
          <a:bodyPr/>
          <a:lstStyle/>
          <a:p>
            <a:r>
              <a:rPr lang="en-US"/>
              <a:t>Click to edit Master title style</a:t>
            </a:r>
            <a:endParaRPr lang="en-US" dirty="0"/>
          </a:p>
        </p:txBody>
      </p:sp>
      <p:sp>
        <p:nvSpPr>
          <p:cNvPr id="14" name="Text Placeholder 18"/>
          <p:cNvSpPr>
            <a:spLocks noGrp="1"/>
          </p:cNvSpPr>
          <p:nvPr>
            <p:ph idx="1"/>
          </p:nvPr>
        </p:nvSpPr>
        <p:spPr>
          <a:xfrm>
            <a:off x="501651" y="1665289"/>
            <a:ext cx="11165416" cy="4716463"/>
          </a:xfrm>
          <a:prstGeom prst="rect">
            <a:avLst/>
          </a:prstGeom>
        </p:spPr>
        <p:txBody>
          <a:bodyPr vert="horz" lIns="0" tIns="0" rIns="0" bIns="0" rtlCol="0">
            <a:normAutofit/>
          </a:bodyPr>
          <a:lstStyle>
            <a:lvl1pPr>
              <a:defRPr>
                <a:latin typeface="+mn-lt"/>
              </a:defRPr>
            </a:lvl1pPr>
            <a:lvl2pPr>
              <a:defRPr>
                <a:latin typeface="+mj-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768698901"/>
      </p:ext>
    </p:extLst>
  </p:cSld>
  <p:clrMapOvr>
    <a:masterClrMapping/>
  </p:clrMapOvr>
  <p:transition>
    <p:fade/>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AD1FA391-B5C0-401C-806B-2743C16BD4FB}" type="datetime1">
              <a:rPr lang="en-US" smtClean="0"/>
              <a:t>8/23/2024</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28932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A787CAA6-CEC4-4299-965E-494374F8A4AC}" type="datetime1">
              <a:rPr lang="en-US" smtClean="0"/>
              <a:t>8/23/2024</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306570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735C9914-2680-46B5-908A-9F31A98DC89D}" type="datetime1">
              <a:rPr lang="en-US" smtClean="0"/>
              <a:t>8/23/2024</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27046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2D9DDEBB-39D8-49F9-B69B-0ACB3110EF73}" type="datetime1">
              <a:rPr lang="en-US" smtClean="0"/>
              <a:t>8/23/2024</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977378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62DF2E81-6EEB-4882-92C5-D630F2F9A245}" type="datetime1">
              <a:rPr lang="en-US" smtClean="0"/>
              <a:t>8/23/2024</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973964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82E0FEEC-C6DD-4EC3-BCF3-27401640379D}" type="datetime1">
              <a:rPr lang="en-US" smtClean="0"/>
              <a:t>8/23/2024</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532369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0949A659-CD0F-42B4-8A47-FD3B17567DA8}" type="datetime1">
              <a:rPr lang="en-US" smtClean="0"/>
              <a:t>8/23/2024</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187742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3C714B50-68E9-4FD6-935C-3DF853E1165D}" type="datetime1">
              <a:rPr lang="en-US" smtClean="0"/>
              <a:t>8/23/2024</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843861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6F0E5616-76C2-4183-ACDF-FFB9D459ECEF}" type="datetime1">
              <a:rPr lang="en-US" smtClean="0"/>
              <a:t>8/23/2024</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8F8250-7A81-4A19-87AD-FFB2CE4E39A5}"/>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13592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4" r:id="rId13"/>
  </p:sldLayoutIdLst>
  <p:hf hdr="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CCAB432B-E0E7-4F80-A4A1-76DCDC1FBF7B}"/>
              </a:ext>
            </a:extLst>
          </p:cNvPr>
          <p:cNvPicPr>
            <a:picLocks noGrp="1" noChangeAspect="1"/>
          </p:cNvPicPr>
          <p:nvPr>
            <p:ph type="pic" sz="quarter" idx="11"/>
          </p:nvPr>
        </p:nvPicPr>
        <p:blipFill>
          <a:blip r:embed="rId2" cstate="email">
            <a:extLst>
              <a:ext uri="{28A0092B-C50C-407E-A947-70E740481C1C}">
                <a14:useLocalDpi xmlns:a14="http://schemas.microsoft.com/office/drawing/2010/main" val="0"/>
              </a:ext>
            </a:extLst>
          </a:blip>
          <a:srcRect/>
          <a:stretch>
            <a:fillRect/>
          </a:stretch>
        </p:blipFill>
        <p:spPr>
          <a:xfrm>
            <a:off x="5294852" y="729000"/>
            <a:ext cx="5400000" cy="5400000"/>
          </a:xfrm>
        </p:spPr>
      </p:pic>
      <p:sp>
        <p:nvSpPr>
          <p:cNvPr id="12" name="Title 11">
            <a:extLst>
              <a:ext uri="{FF2B5EF4-FFF2-40B4-BE49-F238E27FC236}">
                <a16:creationId xmlns:a16="http://schemas.microsoft.com/office/drawing/2014/main" id="{C2F03B24-5911-487D-A541-83315BB92292}"/>
              </a:ext>
            </a:extLst>
          </p:cNvPr>
          <p:cNvSpPr>
            <a:spLocks noGrp="1"/>
          </p:cNvSpPr>
          <p:nvPr>
            <p:ph type="ctrTitle"/>
          </p:nvPr>
        </p:nvSpPr>
        <p:spPr>
          <a:xfrm>
            <a:off x="501650" y="960698"/>
            <a:ext cx="4446269" cy="521197"/>
          </a:xfrm>
        </p:spPr>
        <p:txBody>
          <a:bodyPr/>
          <a:lstStyle/>
          <a:p>
            <a:br>
              <a:rPr lang="en-US" dirty="0"/>
            </a:br>
            <a:r>
              <a:rPr lang="en-US" dirty="0"/>
              <a:t>Oracle Technology Group</a:t>
            </a:r>
          </a:p>
        </p:txBody>
      </p:sp>
      <p:pic>
        <p:nvPicPr>
          <p:cNvPr id="11" name="Picture 10">
            <a:extLst>
              <a:ext uri="{FF2B5EF4-FFF2-40B4-BE49-F238E27FC236}">
                <a16:creationId xmlns:a16="http://schemas.microsoft.com/office/drawing/2014/main" id="{24091ED7-C412-487B-88AC-F1B76F6BA2F2}"/>
              </a:ext>
            </a:extLst>
          </p:cNvPr>
          <p:cNvPicPr>
            <a:picLocks noChangeAspect="1"/>
          </p:cNvPicPr>
          <p:nvPr/>
        </p:nvPicPr>
        <p:blipFill>
          <a:blip r:embed="rId3"/>
          <a:srcRect/>
          <a:stretch/>
        </p:blipFill>
        <p:spPr>
          <a:xfrm>
            <a:off x="10694852" y="5659120"/>
            <a:ext cx="1198880" cy="1198880"/>
          </a:xfrm>
          <a:prstGeom prst="rect">
            <a:avLst/>
          </a:prstGeom>
        </p:spPr>
      </p:pic>
      <p:sp>
        <p:nvSpPr>
          <p:cNvPr id="3" name="Text Placeholder 2">
            <a:extLst>
              <a:ext uri="{FF2B5EF4-FFF2-40B4-BE49-F238E27FC236}">
                <a16:creationId xmlns:a16="http://schemas.microsoft.com/office/drawing/2014/main" id="{68D95936-66AC-4E67-A531-A2AAF0E80949}"/>
              </a:ext>
            </a:extLst>
          </p:cNvPr>
          <p:cNvSpPr>
            <a:spLocks noGrp="1"/>
          </p:cNvSpPr>
          <p:nvPr>
            <p:ph type="body" sz="quarter" idx="10"/>
          </p:nvPr>
        </p:nvSpPr>
        <p:spPr>
          <a:xfrm>
            <a:off x="501649" y="5854545"/>
            <a:ext cx="4446269" cy="273050"/>
          </a:xfrm>
        </p:spPr>
        <p:txBody>
          <a:bodyPr/>
          <a:lstStyle/>
          <a:p>
            <a:pPr marL="0" indent="0">
              <a:buNone/>
            </a:pPr>
            <a:r>
              <a:rPr lang="en-US" sz="3600" dirty="0"/>
              <a:t>SQL Server Collector</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August 2024</a:t>
            </a:r>
          </a:p>
        </p:txBody>
      </p:sp>
    </p:spTree>
    <p:extLst>
      <p:ext uri="{BB962C8B-B14F-4D97-AF65-F5344CB8AC3E}">
        <p14:creationId xmlns:p14="http://schemas.microsoft.com/office/powerpoint/2010/main" val="139569154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C91D93-014B-66D5-D263-730212C94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669F72-03F3-3BD0-3EBE-63A0665F9B71}"/>
              </a:ext>
            </a:extLst>
          </p:cNvPr>
          <p:cNvSpPr>
            <a:spLocks noGrp="1"/>
          </p:cNvSpPr>
          <p:nvPr>
            <p:ph type="title"/>
          </p:nvPr>
        </p:nvSpPr>
        <p:spPr>
          <a:xfrm>
            <a:off x="517868" y="976160"/>
            <a:ext cx="8686800" cy="941110"/>
          </a:xfrm>
        </p:spPr>
        <p:txBody>
          <a:bodyPr>
            <a:normAutofit/>
          </a:bodyPr>
          <a:lstStyle/>
          <a:p>
            <a:r>
              <a:rPr lang="en-US" sz="4400"/>
              <a:t>Input file usage</a:t>
            </a:r>
          </a:p>
        </p:txBody>
      </p:sp>
      <p:sp>
        <p:nvSpPr>
          <p:cNvPr id="3" name="Content Placeholder 2">
            <a:extLst>
              <a:ext uri="{FF2B5EF4-FFF2-40B4-BE49-F238E27FC236}">
                <a16:creationId xmlns:a16="http://schemas.microsoft.com/office/drawing/2014/main" id="{70879630-2074-5485-7497-03C192192A8F}"/>
              </a:ext>
            </a:extLst>
          </p:cNvPr>
          <p:cNvSpPr>
            <a:spLocks noGrp="1"/>
          </p:cNvSpPr>
          <p:nvPr>
            <p:ph idx="1"/>
          </p:nvPr>
        </p:nvSpPr>
        <p:spPr>
          <a:xfrm>
            <a:off x="517868" y="2114512"/>
            <a:ext cx="9180936" cy="3767328"/>
          </a:xfrm>
        </p:spPr>
        <p:txBody>
          <a:bodyPr>
            <a:noAutofit/>
          </a:bodyPr>
          <a:lstStyle/>
          <a:p>
            <a:r>
              <a:rPr lang="en-US" sz="2400" dirty="0"/>
              <a:t>Username and password fields are used for SQL Server authentication</a:t>
            </a:r>
          </a:p>
          <a:p>
            <a:pPr lvl="1"/>
            <a:r>
              <a:rPr lang="en-US" sz="2400" dirty="0"/>
              <a:t>Leave fields empty for Windows authentication</a:t>
            </a:r>
          </a:p>
          <a:p>
            <a:endParaRPr lang="en-US" sz="2400" dirty="0"/>
          </a:p>
          <a:p>
            <a:r>
              <a:rPr lang="en-US" sz="2400" dirty="0"/>
              <a:t>Both fields must be empty or have values listed</a:t>
            </a:r>
          </a:p>
          <a:p>
            <a:pPr lvl="1"/>
            <a:r>
              <a:rPr lang="en-US" sz="2400" dirty="0"/>
              <a:t>It is recommended to create a specific read-only user for collections process</a:t>
            </a:r>
          </a:p>
          <a:p>
            <a:pPr lvl="1"/>
            <a:r>
              <a:rPr lang="en-US" sz="2400" dirty="0"/>
              <a:t>User credentials are not shared outside the client organization</a:t>
            </a:r>
          </a:p>
          <a:p>
            <a:pPr lvl="1"/>
            <a:r>
              <a:rPr lang="en-US" sz="2400" dirty="0"/>
              <a:t>User credentials are not included in the CSV output files</a:t>
            </a:r>
          </a:p>
        </p:txBody>
      </p:sp>
      <p:sp>
        <p:nvSpPr>
          <p:cNvPr id="10" name="Rectangle 9">
            <a:extLst>
              <a:ext uri="{FF2B5EF4-FFF2-40B4-BE49-F238E27FC236}">
                <a16:creationId xmlns:a16="http://schemas.microsoft.com/office/drawing/2014/main" id="{9568B8C9-6702-8441-0D92-220DE92C8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0163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C91D93-014B-66D5-D263-730212C94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6F092B-7831-5EBB-62C6-C3F275EE76C4}"/>
              </a:ext>
            </a:extLst>
          </p:cNvPr>
          <p:cNvSpPr>
            <a:spLocks noGrp="1"/>
          </p:cNvSpPr>
          <p:nvPr>
            <p:ph type="title"/>
          </p:nvPr>
        </p:nvSpPr>
        <p:spPr>
          <a:xfrm>
            <a:off x="517867" y="976160"/>
            <a:ext cx="9036036" cy="1463040"/>
          </a:xfrm>
        </p:spPr>
        <p:txBody>
          <a:bodyPr>
            <a:normAutofit/>
          </a:bodyPr>
          <a:lstStyle/>
          <a:p>
            <a:r>
              <a:rPr lang="en-US" sz="4400" dirty="0"/>
              <a:t>Collection script changes needed prior to execution</a:t>
            </a:r>
          </a:p>
        </p:txBody>
      </p:sp>
      <p:sp>
        <p:nvSpPr>
          <p:cNvPr id="3" name="Content Placeholder 2">
            <a:extLst>
              <a:ext uri="{FF2B5EF4-FFF2-40B4-BE49-F238E27FC236}">
                <a16:creationId xmlns:a16="http://schemas.microsoft.com/office/drawing/2014/main" id="{21216E71-CAD7-3F54-907B-63D9AC0B21EC}"/>
              </a:ext>
            </a:extLst>
          </p:cNvPr>
          <p:cNvSpPr>
            <a:spLocks noGrp="1"/>
          </p:cNvSpPr>
          <p:nvPr>
            <p:ph idx="1"/>
          </p:nvPr>
        </p:nvSpPr>
        <p:spPr>
          <a:xfrm>
            <a:off x="517870" y="2439200"/>
            <a:ext cx="9396692" cy="3906736"/>
          </a:xfrm>
        </p:spPr>
        <p:txBody>
          <a:bodyPr>
            <a:noAutofit/>
          </a:bodyPr>
          <a:lstStyle/>
          <a:p>
            <a:r>
              <a:rPr lang="en-US" sz="1800" dirty="0"/>
              <a:t>Client Name:</a:t>
            </a:r>
          </a:p>
          <a:p>
            <a:pPr lvl="1"/>
            <a:r>
              <a:rPr lang="en-US" dirty="0"/>
              <a:t>Abbreviations are encouraged</a:t>
            </a:r>
          </a:p>
          <a:p>
            <a:pPr lvl="1"/>
            <a:r>
              <a:rPr lang="en-US" dirty="0"/>
              <a:t>Value must be a single word</a:t>
            </a:r>
          </a:p>
          <a:p>
            <a:pPr lvl="1"/>
            <a:r>
              <a:rPr lang="en-US" dirty="0"/>
              <a:t>Mix of upper- and lower-case letters with (optional) numbers</a:t>
            </a:r>
          </a:p>
          <a:p>
            <a:pPr lvl="1"/>
            <a:r>
              <a:rPr lang="en-US" dirty="0"/>
              <a:t>Special characters and spaces not allowed</a:t>
            </a:r>
          </a:p>
          <a:p>
            <a:pPr lvl="1"/>
            <a:r>
              <a:rPr lang="en-US" dirty="0"/>
              <a:t>Value will be prefix of output files (TestClient_cpu_20240506_080423.csv)</a:t>
            </a:r>
          </a:p>
          <a:p>
            <a:r>
              <a:rPr lang="en-US" sz="1800" dirty="0"/>
              <a:t>Desired location of info and workload output CSV files</a:t>
            </a:r>
          </a:p>
          <a:p>
            <a:pPr lvl="1"/>
            <a:r>
              <a:rPr lang="en-US" dirty="0"/>
              <a:t>Example: 'C:\Users\Joe\Documents\collector\'</a:t>
            </a:r>
          </a:p>
          <a:p>
            <a:pPr marL="285750" indent="-285750">
              <a:buFont typeface="Arial" panose="020B0604020202020204" pitchFamily="34" charset="0"/>
              <a:buChar char="•"/>
            </a:pPr>
            <a:r>
              <a:rPr lang="en-US" sz="1800" dirty="0"/>
              <a:t>Files are created under the designated output directory</a:t>
            </a:r>
          </a:p>
          <a:p>
            <a:pPr lvl="1"/>
            <a:r>
              <a:rPr lang="en-US" dirty="0"/>
              <a:t>Output file with YYYYMMDD_HH24MISS timestamp format in the name will be created under this designated directory during each execution</a:t>
            </a:r>
          </a:p>
        </p:txBody>
      </p:sp>
      <p:sp>
        <p:nvSpPr>
          <p:cNvPr id="10" name="Rectangle 9">
            <a:extLst>
              <a:ext uri="{FF2B5EF4-FFF2-40B4-BE49-F238E27FC236}">
                <a16:creationId xmlns:a16="http://schemas.microsoft.com/office/drawing/2014/main" id="{9568B8C9-6702-8441-0D92-220DE92C8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8124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C91D93-014B-66D5-D263-730212C94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100C792-D1B8-3729-905C-97F1EEBE3DD8}"/>
              </a:ext>
            </a:extLst>
          </p:cNvPr>
          <p:cNvSpPr>
            <a:spLocks noGrp="1"/>
          </p:cNvSpPr>
          <p:nvPr>
            <p:ph type="title"/>
          </p:nvPr>
        </p:nvSpPr>
        <p:spPr>
          <a:xfrm>
            <a:off x="517867" y="976160"/>
            <a:ext cx="10612588" cy="1463040"/>
          </a:xfrm>
        </p:spPr>
        <p:txBody>
          <a:bodyPr>
            <a:normAutofit/>
          </a:bodyPr>
          <a:lstStyle/>
          <a:p>
            <a:r>
              <a:rPr lang="en-US" sz="4400" dirty="0"/>
              <a:t>Collection user creation and deletion scripts are available</a:t>
            </a:r>
          </a:p>
        </p:txBody>
      </p:sp>
      <p:sp>
        <p:nvSpPr>
          <p:cNvPr id="3" name="Content Placeholder 2">
            <a:extLst>
              <a:ext uri="{FF2B5EF4-FFF2-40B4-BE49-F238E27FC236}">
                <a16:creationId xmlns:a16="http://schemas.microsoft.com/office/drawing/2014/main" id="{BAA5DA32-E9CC-3EC5-0FF3-3C51695A36D4}"/>
              </a:ext>
            </a:extLst>
          </p:cNvPr>
          <p:cNvSpPr>
            <a:spLocks noGrp="1"/>
          </p:cNvSpPr>
          <p:nvPr>
            <p:ph idx="1"/>
          </p:nvPr>
        </p:nvSpPr>
        <p:spPr>
          <a:xfrm>
            <a:off x="517870" y="2578608"/>
            <a:ext cx="8686800" cy="3767328"/>
          </a:xfrm>
        </p:spPr>
        <p:txBody>
          <a:bodyPr>
            <a:normAutofit fontScale="92500" lnSpcReduction="10000"/>
          </a:bodyPr>
          <a:lstStyle/>
          <a:p>
            <a:r>
              <a:rPr lang="en-US" sz="2400" dirty="0"/>
              <a:t>Scripts are available for clients that desire to create and eventually delete a specific user for the collection process.  </a:t>
            </a:r>
          </a:p>
          <a:p>
            <a:endParaRPr lang="en-US" sz="2400" dirty="0"/>
          </a:p>
          <a:p>
            <a:r>
              <a:rPr lang="en-US" sz="2400" dirty="0"/>
              <a:t>Utilize the scripts to establish a unique, and standard, user with the appropriate privileges for the collector in keeping with the standard of least privilege.</a:t>
            </a:r>
          </a:p>
          <a:p>
            <a:endParaRPr lang="en-US" sz="2400" dirty="0"/>
          </a:p>
          <a:p>
            <a:pPr marL="0" lvl="1" indent="0">
              <a:buNone/>
            </a:pPr>
            <a:r>
              <a:rPr lang="en-US" sz="2400" dirty="0"/>
              <a:t>Caution is required when using user deletion script to prevent removal of existing accounts.</a:t>
            </a:r>
          </a:p>
        </p:txBody>
      </p:sp>
      <p:sp>
        <p:nvSpPr>
          <p:cNvPr id="10" name="Rectangle 9">
            <a:extLst>
              <a:ext uri="{FF2B5EF4-FFF2-40B4-BE49-F238E27FC236}">
                <a16:creationId xmlns:a16="http://schemas.microsoft.com/office/drawing/2014/main" id="{9568B8C9-6702-8441-0D92-220DE92C8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3684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2E50E7-0BAC-C459-E7F2-F5ABD26E0BFA}"/>
              </a:ext>
            </a:extLst>
          </p:cNvPr>
          <p:cNvSpPr>
            <a:spLocks noGrp="1"/>
          </p:cNvSpPr>
          <p:nvPr>
            <p:ph type="title"/>
          </p:nvPr>
        </p:nvSpPr>
        <p:spPr>
          <a:xfrm>
            <a:off x="517867" y="976160"/>
            <a:ext cx="6300216" cy="1322903"/>
          </a:xfrm>
        </p:spPr>
        <p:txBody>
          <a:bodyPr vert="horz" lIns="91440" tIns="45720" rIns="91440" bIns="45720" rtlCol="0" anchor="t">
            <a:normAutofit/>
          </a:bodyPr>
          <a:lstStyle/>
          <a:p>
            <a:r>
              <a:rPr lang="en-US" sz="4400"/>
              <a:t>User creation</a:t>
            </a:r>
          </a:p>
        </p:txBody>
      </p:sp>
      <p:sp>
        <p:nvSpPr>
          <p:cNvPr id="4" name="Content Placeholder 3">
            <a:extLst>
              <a:ext uri="{FF2B5EF4-FFF2-40B4-BE49-F238E27FC236}">
                <a16:creationId xmlns:a16="http://schemas.microsoft.com/office/drawing/2014/main" id="{79BB27C9-0D7F-2EB3-1F35-A46B1DD1D9F0}"/>
              </a:ext>
            </a:extLst>
          </p:cNvPr>
          <p:cNvSpPr>
            <a:spLocks noGrp="1"/>
          </p:cNvSpPr>
          <p:nvPr>
            <p:ph sz="half" idx="2"/>
          </p:nvPr>
        </p:nvSpPr>
        <p:spPr>
          <a:xfrm>
            <a:off x="7507224" y="1088204"/>
            <a:ext cx="4160520" cy="5257800"/>
          </a:xfrm>
        </p:spPr>
        <p:txBody>
          <a:bodyPr vert="horz" lIns="91440" tIns="45720" rIns="91440" bIns="45720" rtlCol="0">
            <a:normAutofit/>
          </a:bodyPr>
          <a:lstStyle/>
          <a:p>
            <a:r>
              <a:rPr lang="en-US" sz="2400" dirty="0"/>
              <a:t>Uses server.csv file for input</a:t>
            </a:r>
          </a:p>
          <a:p>
            <a:pPr lvl="1"/>
            <a:r>
              <a:rPr lang="en-US" sz="2400" dirty="0"/>
              <a:t>Values in username and password fields used as credentials for creating collection user on target database(s)</a:t>
            </a:r>
          </a:p>
          <a:p>
            <a:r>
              <a:rPr lang="en-US" sz="2400" dirty="0"/>
              <a:t>Example: creates user called 'username' with password 'password' on WINJON target</a:t>
            </a:r>
          </a:p>
          <a:p>
            <a:pPr lvl="1"/>
            <a:r>
              <a:rPr lang="en-US" sz="2400" dirty="0"/>
              <a:t>Execution generates errors if user already exists</a:t>
            </a:r>
          </a:p>
        </p:txBody>
      </p:sp>
      <p:sp>
        <p:nvSpPr>
          <p:cNvPr id="17" name="Rectangle 16">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5">
            <a:extLst>
              <a:ext uri="{FF2B5EF4-FFF2-40B4-BE49-F238E27FC236}">
                <a16:creationId xmlns:a16="http://schemas.microsoft.com/office/drawing/2014/main" id="{5FED6358-CF04-47AE-BA55-A5669B792618}"/>
              </a:ext>
            </a:extLst>
          </p:cNvPr>
          <p:cNvGraphicFramePr>
            <a:graphicFrameLocks noGrp="1"/>
          </p:cNvGraphicFramePr>
          <p:nvPr>
            <p:ph sz="half" idx="1"/>
            <p:extLst>
              <p:ext uri="{D42A27DB-BD31-4B8C-83A1-F6EECF244321}">
                <p14:modId xmlns:p14="http://schemas.microsoft.com/office/powerpoint/2010/main" val="4046045866"/>
              </p:ext>
            </p:extLst>
          </p:nvPr>
        </p:nvGraphicFramePr>
        <p:xfrm>
          <a:off x="517866" y="1985689"/>
          <a:ext cx="6281930" cy="2886615"/>
        </p:xfrm>
        <a:graphic>
          <a:graphicData uri="http://schemas.openxmlformats.org/drawingml/2006/table">
            <a:tbl>
              <a:tblPr firstRow="1" firstCol="1" bandRow="1">
                <a:solidFill>
                  <a:schemeClr val="bg1"/>
                </a:solidFill>
                <a:tableStyleId>{5C22544A-7EE6-4342-B048-85BDC9FD1C3A}</a:tableStyleId>
              </a:tblPr>
              <a:tblGrid>
                <a:gridCol w="1135833">
                  <a:extLst>
                    <a:ext uri="{9D8B030D-6E8A-4147-A177-3AD203B41FA5}">
                      <a16:colId xmlns:a16="http://schemas.microsoft.com/office/drawing/2014/main" val="2903019910"/>
                    </a:ext>
                  </a:extLst>
                </a:gridCol>
                <a:gridCol w="2527482">
                  <a:extLst>
                    <a:ext uri="{9D8B030D-6E8A-4147-A177-3AD203B41FA5}">
                      <a16:colId xmlns:a16="http://schemas.microsoft.com/office/drawing/2014/main" val="2473146912"/>
                    </a:ext>
                  </a:extLst>
                </a:gridCol>
                <a:gridCol w="1326655">
                  <a:extLst>
                    <a:ext uri="{9D8B030D-6E8A-4147-A177-3AD203B41FA5}">
                      <a16:colId xmlns:a16="http://schemas.microsoft.com/office/drawing/2014/main" val="2908007072"/>
                    </a:ext>
                  </a:extLst>
                </a:gridCol>
                <a:gridCol w="1291960">
                  <a:extLst>
                    <a:ext uri="{9D8B030D-6E8A-4147-A177-3AD203B41FA5}">
                      <a16:colId xmlns:a16="http://schemas.microsoft.com/office/drawing/2014/main" val="229395535"/>
                    </a:ext>
                  </a:extLst>
                </a:gridCol>
              </a:tblGrid>
              <a:tr h="525512">
                <a:tc>
                  <a:txBody>
                    <a:bodyPr/>
                    <a:lstStyle/>
                    <a:p>
                      <a:pPr>
                        <a:spcAft>
                          <a:spcPts val="0"/>
                        </a:spcAft>
                      </a:pPr>
                      <a:r>
                        <a:rPr lang="en-US" sz="1700" b="0" cap="none" spc="0">
                          <a:solidFill>
                            <a:schemeClr val="bg1"/>
                          </a:solidFill>
                          <a:effectLst/>
                        </a:rPr>
                        <a:t>enabled</a:t>
                      </a:r>
                    </a:p>
                  </a:txBody>
                  <a:tcPr marL="144331" marR="83268" marT="111024" marB="111024"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a:spcAft>
                          <a:spcPts val="0"/>
                        </a:spcAft>
                      </a:pPr>
                      <a:r>
                        <a:rPr lang="en-US" sz="1700" b="0" cap="none" spc="0" dirty="0" err="1">
                          <a:solidFill>
                            <a:schemeClr val="bg1"/>
                          </a:solidFill>
                          <a:effectLst/>
                        </a:rPr>
                        <a:t>server_ip</a:t>
                      </a:r>
                      <a:endParaRPr lang="en-US" sz="1700" b="0" cap="none" spc="0" dirty="0">
                        <a:solidFill>
                          <a:schemeClr val="bg1"/>
                        </a:solidFill>
                        <a:effectLst/>
                      </a:endParaRPr>
                    </a:p>
                  </a:txBody>
                  <a:tcPr marL="144331" marR="83268" marT="111024" marB="111024"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a:spcAft>
                          <a:spcPts val="0"/>
                        </a:spcAft>
                      </a:pPr>
                      <a:r>
                        <a:rPr lang="en-US" sz="1700" b="0" cap="none" spc="0">
                          <a:solidFill>
                            <a:schemeClr val="bg1"/>
                          </a:solidFill>
                          <a:effectLst/>
                        </a:rPr>
                        <a:t>username</a:t>
                      </a:r>
                    </a:p>
                  </a:txBody>
                  <a:tcPr marL="144331" marR="83268" marT="111024" marB="111024"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a:spcAft>
                          <a:spcPts val="0"/>
                        </a:spcAft>
                      </a:pPr>
                      <a:r>
                        <a:rPr lang="en-US" sz="1700" b="0" cap="none" spc="0">
                          <a:solidFill>
                            <a:schemeClr val="bg1"/>
                          </a:solidFill>
                          <a:effectLst/>
                        </a:rPr>
                        <a:t>password</a:t>
                      </a:r>
                    </a:p>
                  </a:txBody>
                  <a:tcPr marL="144331" marR="83268" marT="111024" marB="111024"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933769761"/>
                  </a:ext>
                </a:extLst>
              </a:tr>
              <a:tr h="784567">
                <a:tc>
                  <a:txBody>
                    <a:bodyPr/>
                    <a:lstStyle/>
                    <a:p>
                      <a:pPr>
                        <a:spcAft>
                          <a:spcPts val="0"/>
                        </a:spcAft>
                      </a:pPr>
                      <a:r>
                        <a:rPr lang="en-US" sz="1700" cap="none" spc="0">
                          <a:solidFill>
                            <a:schemeClr val="bg1"/>
                          </a:solidFill>
                          <a:effectLst/>
                        </a:rPr>
                        <a:t>N</a:t>
                      </a:r>
                    </a:p>
                  </a:txBody>
                  <a:tcPr marL="144331" marR="83268" marT="111024" marB="111024" anchor="b">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a:spcAft>
                          <a:spcPts val="0"/>
                        </a:spcAft>
                      </a:pPr>
                      <a:r>
                        <a:rPr lang="en-US" sz="1700" cap="none" spc="0">
                          <a:solidFill>
                            <a:schemeClr val="tx1"/>
                          </a:solidFill>
                          <a:effectLst/>
                        </a:rPr>
                        <a:t>WIN-IIVTJUU077H\SS2014</a:t>
                      </a:r>
                    </a:p>
                  </a:txBody>
                  <a:tcPr marL="144331" marR="83268" marT="111024" marB="111024"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endParaRPr lang="en-US" sz="1700" cap="none" spc="0" dirty="0">
                        <a:solidFill>
                          <a:schemeClr val="tx1"/>
                        </a:solidFill>
                        <a:effectLst/>
                      </a:endParaRPr>
                    </a:p>
                  </a:txBody>
                  <a:tcPr marL="144331" marR="83268" marT="111024" marB="111024"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endParaRPr lang="en-US" sz="1700" cap="none" spc="0">
                        <a:solidFill>
                          <a:schemeClr val="tx1"/>
                        </a:solidFill>
                        <a:effectLst/>
                      </a:endParaRPr>
                    </a:p>
                  </a:txBody>
                  <a:tcPr marL="144331" marR="83268" marT="111024" marB="111024" anchor="b">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19050" cap="flat" cmpd="sng" algn="ctr">
                      <a:solidFill>
                        <a:schemeClr val="tx1"/>
                      </a:solidFill>
                      <a:prstDash val="solid"/>
                    </a:lnB>
                    <a:noFill/>
                  </a:tcPr>
                </a:tc>
                <a:extLst>
                  <a:ext uri="{0D108BD9-81ED-4DB2-BD59-A6C34878D82A}">
                    <a16:rowId xmlns:a16="http://schemas.microsoft.com/office/drawing/2014/main" val="1871176464"/>
                  </a:ext>
                </a:extLst>
              </a:tr>
              <a:tr h="525512">
                <a:tc>
                  <a:txBody>
                    <a:bodyPr/>
                    <a:lstStyle/>
                    <a:p>
                      <a:pPr>
                        <a:spcAft>
                          <a:spcPts val="0"/>
                        </a:spcAft>
                      </a:pPr>
                      <a:r>
                        <a:rPr lang="en-US" sz="1700" cap="none" spc="0">
                          <a:solidFill>
                            <a:schemeClr val="bg1"/>
                          </a:solidFill>
                          <a:effectLst/>
                        </a:rPr>
                        <a:t>N</a:t>
                      </a:r>
                    </a:p>
                  </a:txBody>
                  <a:tcPr marL="144331" marR="83268" marT="111024" marB="111024"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spcAft>
                          <a:spcPts val="0"/>
                        </a:spcAft>
                      </a:pPr>
                      <a:r>
                        <a:rPr lang="en-US" sz="1700" cap="none" spc="0">
                          <a:solidFill>
                            <a:schemeClr val="tx1"/>
                          </a:solidFill>
                          <a:effectLst/>
                        </a:rPr>
                        <a:t>WINJON</a:t>
                      </a:r>
                    </a:p>
                  </a:txBody>
                  <a:tcPr marL="144331" marR="83268" marT="111024" marB="111024"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endParaRPr lang="en-US" sz="1700" cap="none" spc="0">
                        <a:solidFill>
                          <a:schemeClr val="tx1"/>
                        </a:solidFill>
                        <a:effectLst/>
                      </a:endParaRPr>
                    </a:p>
                  </a:txBody>
                  <a:tcPr marL="144331" marR="83268" marT="111024" marB="111024"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endParaRPr lang="en-US" sz="1700" cap="none" spc="0">
                        <a:solidFill>
                          <a:schemeClr val="tx1"/>
                        </a:solidFill>
                        <a:effectLst/>
                      </a:endParaRPr>
                    </a:p>
                  </a:txBody>
                  <a:tcPr marL="144331" marR="83268" marT="111024" marB="111024" anchor="b">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4116657404"/>
                  </a:ext>
                </a:extLst>
              </a:tr>
              <a:tr h="525512">
                <a:tc>
                  <a:txBody>
                    <a:bodyPr/>
                    <a:lstStyle/>
                    <a:p>
                      <a:pPr>
                        <a:spcAft>
                          <a:spcPts val="0"/>
                        </a:spcAft>
                      </a:pPr>
                      <a:r>
                        <a:rPr lang="en-US" sz="1700" cap="none" spc="0">
                          <a:solidFill>
                            <a:schemeClr val="bg1"/>
                          </a:solidFill>
                          <a:effectLst/>
                        </a:rPr>
                        <a:t>Y</a:t>
                      </a:r>
                    </a:p>
                  </a:txBody>
                  <a:tcPr marL="144331" marR="83268" marT="111024" marB="111024" anchor="b">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spcAft>
                          <a:spcPts val="0"/>
                        </a:spcAft>
                      </a:pPr>
                      <a:r>
                        <a:rPr lang="en-US" sz="1700" cap="none" spc="0">
                          <a:solidFill>
                            <a:schemeClr val="tx1"/>
                          </a:solidFill>
                          <a:effectLst/>
                        </a:rPr>
                        <a:t>WINJON</a:t>
                      </a:r>
                    </a:p>
                  </a:txBody>
                  <a:tcPr marL="144331" marR="83268" marT="111024" marB="111024"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spcAft>
                          <a:spcPts val="0"/>
                        </a:spcAft>
                      </a:pPr>
                      <a:r>
                        <a:rPr lang="en-US" sz="1700" cap="none" spc="0">
                          <a:solidFill>
                            <a:schemeClr val="tx1"/>
                          </a:solidFill>
                          <a:effectLst/>
                        </a:rPr>
                        <a:t>username</a:t>
                      </a:r>
                    </a:p>
                  </a:txBody>
                  <a:tcPr marL="144331" marR="83268" marT="111024" marB="111024"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spcAft>
                          <a:spcPts val="0"/>
                        </a:spcAft>
                      </a:pPr>
                      <a:r>
                        <a:rPr lang="en-US" sz="1700" cap="none" spc="0">
                          <a:solidFill>
                            <a:schemeClr val="tx1"/>
                          </a:solidFill>
                          <a:effectLst/>
                        </a:rPr>
                        <a:t>password</a:t>
                      </a:r>
                    </a:p>
                  </a:txBody>
                  <a:tcPr marL="144331" marR="83268" marT="111024" marB="111024" anchor="b">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578410275"/>
                  </a:ext>
                </a:extLst>
              </a:tr>
              <a:tr h="525512">
                <a:tc>
                  <a:txBody>
                    <a:bodyPr/>
                    <a:lstStyle/>
                    <a:p>
                      <a:pPr>
                        <a:spcAft>
                          <a:spcPts val="0"/>
                        </a:spcAft>
                      </a:pPr>
                      <a:r>
                        <a:rPr lang="en-US" sz="1700" cap="none" spc="0">
                          <a:solidFill>
                            <a:schemeClr val="bg1"/>
                          </a:solidFill>
                          <a:effectLst/>
                        </a:rPr>
                        <a:t>N</a:t>
                      </a:r>
                    </a:p>
                  </a:txBody>
                  <a:tcPr marL="144331" marR="83268" marT="111024" marB="111024"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spcAft>
                          <a:spcPts val="0"/>
                        </a:spcAft>
                      </a:pPr>
                      <a:r>
                        <a:rPr lang="en-US" sz="1700" cap="none" spc="0">
                          <a:solidFill>
                            <a:schemeClr val="tx1"/>
                          </a:solidFill>
                          <a:effectLst/>
                        </a:rPr>
                        <a:t>WIN-K7N5T128MKU</a:t>
                      </a:r>
                    </a:p>
                  </a:txBody>
                  <a:tcPr marL="144331" marR="83268" marT="111024" marB="111024"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endParaRPr lang="en-US" sz="1700" cap="none" spc="0">
                        <a:solidFill>
                          <a:schemeClr val="tx1"/>
                        </a:solidFill>
                        <a:effectLst/>
                      </a:endParaRPr>
                    </a:p>
                  </a:txBody>
                  <a:tcPr marL="144331" marR="83268" marT="111024" marB="111024"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endParaRPr lang="en-US" sz="1700" cap="none" spc="0" dirty="0">
                        <a:solidFill>
                          <a:schemeClr val="tx1"/>
                        </a:solidFill>
                        <a:effectLst/>
                      </a:endParaRPr>
                    </a:p>
                  </a:txBody>
                  <a:tcPr marL="144331" marR="83268" marT="111024" marB="111024" anchor="b">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493762611"/>
                  </a:ext>
                </a:extLst>
              </a:tr>
            </a:tbl>
          </a:graphicData>
        </a:graphic>
      </p:graphicFrame>
    </p:spTree>
    <p:extLst>
      <p:ext uri="{BB962C8B-B14F-4D97-AF65-F5344CB8AC3E}">
        <p14:creationId xmlns:p14="http://schemas.microsoft.com/office/powerpoint/2010/main" val="2370436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546937-A5AB-6203-FCC7-8863A14AB122}"/>
              </a:ext>
            </a:extLst>
          </p:cNvPr>
          <p:cNvSpPr>
            <a:spLocks noGrp="1"/>
          </p:cNvSpPr>
          <p:nvPr>
            <p:ph type="title"/>
          </p:nvPr>
        </p:nvSpPr>
        <p:spPr>
          <a:xfrm>
            <a:off x="517867" y="976160"/>
            <a:ext cx="6300216" cy="1322903"/>
          </a:xfrm>
        </p:spPr>
        <p:txBody>
          <a:bodyPr vert="horz" lIns="91440" tIns="45720" rIns="91440" bIns="45720" rtlCol="0" anchor="t">
            <a:normAutofit/>
          </a:bodyPr>
          <a:lstStyle/>
          <a:p>
            <a:r>
              <a:rPr lang="en-US" sz="4400"/>
              <a:t>User deletion</a:t>
            </a:r>
          </a:p>
        </p:txBody>
      </p:sp>
      <p:sp>
        <p:nvSpPr>
          <p:cNvPr id="4" name="Content Placeholder 3">
            <a:extLst>
              <a:ext uri="{FF2B5EF4-FFF2-40B4-BE49-F238E27FC236}">
                <a16:creationId xmlns:a16="http://schemas.microsoft.com/office/drawing/2014/main" id="{244D5DB2-E99D-986A-4B04-04590F83DF90}"/>
              </a:ext>
            </a:extLst>
          </p:cNvPr>
          <p:cNvSpPr>
            <a:spLocks noGrp="1"/>
          </p:cNvSpPr>
          <p:nvPr>
            <p:ph sz="half" idx="2"/>
          </p:nvPr>
        </p:nvSpPr>
        <p:spPr>
          <a:xfrm>
            <a:off x="7507224" y="1088204"/>
            <a:ext cx="4160520" cy="5257800"/>
          </a:xfrm>
        </p:spPr>
        <p:txBody>
          <a:bodyPr vert="horz" lIns="91440" tIns="45720" rIns="91440" bIns="45720" rtlCol="0">
            <a:normAutofit/>
          </a:bodyPr>
          <a:lstStyle/>
          <a:p>
            <a:r>
              <a:rPr lang="en-US" sz="2400" dirty="0"/>
              <a:t>Uses server.csv file for input</a:t>
            </a:r>
          </a:p>
          <a:p>
            <a:pPr lvl="1"/>
            <a:r>
              <a:rPr lang="en-US" sz="2400" dirty="0"/>
              <a:t>Deletes user on target database(s)</a:t>
            </a:r>
          </a:p>
          <a:p>
            <a:r>
              <a:rPr lang="en-US" sz="2400" dirty="0"/>
              <a:t>Deletes user specified in username field</a:t>
            </a:r>
          </a:p>
          <a:p>
            <a:pPr lvl="1"/>
            <a:r>
              <a:rPr lang="en-US" sz="2400" dirty="0"/>
              <a:t>Extra care needed to prevent deletion of necessary accounts</a:t>
            </a:r>
          </a:p>
        </p:txBody>
      </p:sp>
      <p:sp>
        <p:nvSpPr>
          <p:cNvPr id="17" name="Rectangle 16">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5">
            <a:extLst>
              <a:ext uri="{FF2B5EF4-FFF2-40B4-BE49-F238E27FC236}">
                <a16:creationId xmlns:a16="http://schemas.microsoft.com/office/drawing/2014/main" id="{2E0B0FFC-8DBB-495A-91DF-258DFCBC6C5D}"/>
              </a:ext>
            </a:extLst>
          </p:cNvPr>
          <p:cNvGraphicFramePr>
            <a:graphicFrameLocks noGrp="1"/>
          </p:cNvGraphicFramePr>
          <p:nvPr>
            <p:ph sz="half" idx="1"/>
            <p:extLst>
              <p:ext uri="{D42A27DB-BD31-4B8C-83A1-F6EECF244321}">
                <p14:modId xmlns:p14="http://schemas.microsoft.com/office/powerpoint/2010/main" val="2186823727"/>
              </p:ext>
            </p:extLst>
          </p:nvPr>
        </p:nvGraphicFramePr>
        <p:xfrm>
          <a:off x="517867" y="2152669"/>
          <a:ext cx="6281930" cy="2552655"/>
        </p:xfrm>
        <a:graphic>
          <a:graphicData uri="http://schemas.openxmlformats.org/drawingml/2006/table">
            <a:tbl>
              <a:tblPr firstRow="1" firstCol="1" bandRow="1">
                <a:solidFill>
                  <a:schemeClr val="tx1">
                    <a:lumMod val="75000"/>
                    <a:lumOff val="25000"/>
                  </a:schemeClr>
                </a:solidFill>
                <a:tableStyleId>{5C22544A-7EE6-4342-B048-85BDC9FD1C3A}</a:tableStyleId>
              </a:tblPr>
              <a:tblGrid>
                <a:gridCol w="1235237">
                  <a:extLst>
                    <a:ext uri="{9D8B030D-6E8A-4147-A177-3AD203B41FA5}">
                      <a16:colId xmlns:a16="http://schemas.microsoft.com/office/drawing/2014/main" val="3108226504"/>
                    </a:ext>
                  </a:extLst>
                </a:gridCol>
                <a:gridCol w="2126675">
                  <a:extLst>
                    <a:ext uri="{9D8B030D-6E8A-4147-A177-3AD203B41FA5}">
                      <a16:colId xmlns:a16="http://schemas.microsoft.com/office/drawing/2014/main" val="3959796488"/>
                    </a:ext>
                  </a:extLst>
                </a:gridCol>
                <a:gridCol w="1466704">
                  <a:extLst>
                    <a:ext uri="{9D8B030D-6E8A-4147-A177-3AD203B41FA5}">
                      <a16:colId xmlns:a16="http://schemas.microsoft.com/office/drawing/2014/main" val="132764881"/>
                    </a:ext>
                  </a:extLst>
                </a:gridCol>
                <a:gridCol w="1453314">
                  <a:extLst>
                    <a:ext uri="{9D8B030D-6E8A-4147-A177-3AD203B41FA5}">
                      <a16:colId xmlns:a16="http://schemas.microsoft.com/office/drawing/2014/main" val="3773692040"/>
                    </a:ext>
                  </a:extLst>
                </a:gridCol>
              </a:tblGrid>
              <a:tr h="525222">
                <a:tc>
                  <a:txBody>
                    <a:bodyPr/>
                    <a:lstStyle/>
                    <a:p>
                      <a:pPr>
                        <a:spcAft>
                          <a:spcPts val="0"/>
                        </a:spcAft>
                      </a:pPr>
                      <a:r>
                        <a:rPr lang="en-US" sz="1900" b="1" cap="none" spc="0">
                          <a:solidFill>
                            <a:schemeClr val="bg1"/>
                          </a:solidFill>
                          <a:effectLst/>
                        </a:rPr>
                        <a:t>enabled</a:t>
                      </a:r>
                    </a:p>
                  </a:txBody>
                  <a:tcPr marL="77130" marR="82640" marT="22037" marB="165280" anchor="b">
                    <a:lnL w="12700" cmpd="sng">
                      <a:noFill/>
                    </a:lnL>
                    <a:lnR w="12700" cmpd="sng">
                      <a:noFill/>
                    </a:lnR>
                    <a:lnT w="9525" cap="flat" cmpd="sng" algn="ctr">
                      <a:noFill/>
                      <a:prstDash val="solid"/>
                    </a:lnT>
                    <a:lnB w="38100" cmpd="sng">
                      <a:noFill/>
                    </a:lnB>
                    <a:solidFill>
                      <a:schemeClr val="tx1">
                        <a:lumMod val="75000"/>
                        <a:lumOff val="25000"/>
                      </a:schemeClr>
                    </a:solidFill>
                  </a:tcPr>
                </a:tc>
                <a:tc>
                  <a:txBody>
                    <a:bodyPr/>
                    <a:lstStyle/>
                    <a:p>
                      <a:pPr>
                        <a:spcAft>
                          <a:spcPts val="0"/>
                        </a:spcAft>
                      </a:pPr>
                      <a:r>
                        <a:rPr lang="en-US" sz="1900" b="1" cap="none" spc="0" dirty="0" err="1">
                          <a:solidFill>
                            <a:schemeClr val="bg1"/>
                          </a:solidFill>
                          <a:effectLst/>
                        </a:rPr>
                        <a:t>server_ip</a:t>
                      </a:r>
                      <a:endParaRPr lang="en-US" sz="1900" b="1" cap="none" spc="0" dirty="0">
                        <a:solidFill>
                          <a:schemeClr val="bg1"/>
                        </a:solidFill>
                        <a:effectLst/>
                      </a:endParaRPr>
                    </a:p>
                  </a:txBody>
                  <a:tcPr marL="77130" marR="82640" marT="22037" marB="165280" anchor="b">
                    <a:lnL w="12700" cmpd="sng">
                      <a:noFill/>
                    </a:lnL>
                    <a:lnR w="12700" cmpd="sng">
                      <a:noFill/>
                    </a:lnR>
                    <a:lnT w="9525" cap="flat" cmpd="sng" algn="ctr">
                      <a:noFill/>
                      <a:prstDash val="solid"/>
                    </a:lnT>
                    <a:lnB w="38100" cmpd="sng">
                      <a:noFill/>
                    </a:lnB>
                    <a:solidFill>
                      <a:schemeClr val="tx1">
                        <a:lumMod val="75000"/>
                        <a:lumOff val="25000"/>
                      </a:schemeClr>
                    </a:solidFill>
                  </a:tcPr>
                </a:tc>
                <a:tc>
                  <a:txBody>
                    <a:bodyPr/>
                    <a:lstStyle/>
                    <a:p>
                      <a:pPr>
                        <a:spcAft>
                          <a:spcPts val="0"/>
                        </a:spcAft>
                      </a:pPr>
                      <a:r>
                        <a:rPr lang="en-US" sz="1900" b="1" cap="none" spc="0">
                          <a:solidFill>
                            <a:schemeClr val="bg1"/>
                          </a:solidFill>
                          <a:effectLst/>
                        </a:rPr>
                        <a:t>username</a:t>
                      </a:r>
                    </a:p>
                  </a:txBody>
                  <a:tcPr marL="77130" marR="82640" marT="22037" marB="165280" anchor="b">
                    <a:lnL w="12700" cmpd="sng">
                      <a:noFill/>
                    </a:lnL>
                    <a:lnR w="12700" cmpd="sng">
                      <a:noFill/>
                    </a:lnR>
                    <a:lnT w="9525" cap="flat" cmpd="sng" algn="ctr">
                      <a:noFill/>
                      <a:prstDash val="solid"/>
                    </a:lnT>
                    <a:lnB w="38100" cmpd="sng">
                      <a:noFill/>
                    </a:lnB>
                    <a:solidFill>
                      <a:schemeClr val="tx1">
                        <a:lumMod val="75000"/>
                        <a:lumOff val="25000"/>
                      </a:schemeClr>
                    </a:solidFill>
                  </a:tcPr>
                </a:tc>
                <a:tc>
                  <a:txBody>
                    <a:bodyPr/>
                    <a:lstStyle/>
                    <a:p>
                      <a:pPr>
                        <a:spcAft>
                          <a:spcPts val="0"/>
                        </a:spcAft>
                      </a:pPr>
                      <a:r>
                        <a:rPr lang="en-US" sz="1900" b="1" cap="none" spc="0">
                          <a:solidFill>
                            <a:schemeClr val="bg1"/>
                          </a:solidFill>
                          <a:effectLst/>
                        </a:rPr>
                        <a:t>password</a:t>
                      </a:r>
                    </a:p>
                  </a:txBody>
                  <a:tcPr marL="77130" marR="82640" marT="22037" marB="165280" anchor="b">
                    <a:lnL w="12700" cmpd="sng">
                      <a:noFill/>
                    </a:lnL>
                    <a:lnR w="12700" cmpd="sng">
                      <a:noFill/>
                    </a:lnR>
                    <a:lnT w="9525" cap="flat" cmpd="sng" algn="ctr">
                      <a:noFill/>
                      <a:prstDash val="solid"/>
                    </a:lnT>
                    <a:lnB w="38100" cmpd="sng">
                      <a:noFill/>
                    </a:lnB>
                    <a:solidFill>
                      <a:schemeClr val="tx1">
                        <a:lumMod val="75000"/>
                        <a:lumOff val="25000"/>
                      </a:schemeClr>
                    </a:solidFill>
                  </a:tcPr>
                </a:tc>
                <a:extLst>
                  <a:ext uri="{0D108BD9-81ED-4DB2-BD59-A6C34878D82A}">
                    <a16:rowId xmlns:a16="http://schemas.microsoft.com/office/drawing/2014/main" val="837165078"/>
                  </a:ext>
                </a:extLst>
              </a:tr>
              <a:tr h="672138">
                <a:tc>
                  <a:txBody>
                    <a:bodyPr/>
                    <a:lstStyle/>
                    <a:p>
                      <a:pPr>
                        <a:spcAft>
                          <a:spcPts val="0"/>
                        </a:spcAft>
                      </a:pPr>
                      <a:r>
                        <a:rPr lang="en-US" sz="1400" b="1" cap="none" spc="0">
                          <a:solidFill>
                            <a:schemeClr val="bg1"/>
                          </a:solidFill>
                          <a:effectLst/>
                        </a:rPr>
                        <a:t>N</a:t>
                      </a:r>
                    </a:p>
                  </a:txBody>
                  <a:tcPr marL="77130" marR="82640" marT="22037" marB="165280" anchor="b">
                    <a:lnL w="12700" cap="flat" cmpd="sng" algn="ctr">
                      <a:solidFill>
                        <a:schemeClr val="bg1"/>
                      </a:solidFill>
                      <a:prstDash val="solid"/>
                    </a:lnL>
                    <a:lnR w="12700" cmpd="sng">
                      <a:noFill/>
                      <a:prstDash val="solid"/>
                    </a:lnR>
                    <a:lnT w="38100" cmpd="sng">
                      <a:noFill/>
                    </a:lnT>
                    <a:lnB w="9525" cap="flat" cmpd="sng" algn="ctr">
                      <a:noFill/>
                      <a:prstDash val="solid"/>
                    </a:lnB>
                    <a:solidFill>
                      <a:schemeClr val="tx1">
                        <a:lumMod val="75000"/>
                        <a:lumOff val="25000"/>
                      </a:schemeClr>
                    </a:solidFill>
                  </a:tcPr>
                </a:tc>
                <a:tc>
                  <a:txBody>
                    <a:bodyPr/>
                    <a:lstStyle/>
                    <a:p>
                      <a:pPr>
                        <a:spcAft>
                          <a:spcPts val="0"/>
                        </a:spcAft>
                      </a:pPr>
                      <a:r>
                        <a:rPr lang="en-US" sz="1400" cap="none" spc="0" dirty="0">
                          <a:solidFill>
                            <a:schemeClr val="bg1"/>
                          </a:solidFill>
                          <a:effectLst/>
                        </a:rPr>
                        <a:t>WIN-IIVTJUU077H\SS2014</a:t>
                      </a:r>
                    </a:p>
                  </a:txBody>
                  <a:tcPr marL="77130" marR="82640" marT="22037" marB="165280" anchor="b">
                    <a:lnL w="12700" cmpd="sng">
                      <a:noFill/>
                      <a:prstDash val="solid"/>
                    </a:lnL>
                    <a:lnR w="12700" cmpd="sng">
                      <a:noFill/>
                      <a:prstDash val="solid"/>
                    </a:lnR>
                    <a:lnT w="38100" cmpd="sng">
                      <a:noFill/>
                    </a:lnT>
                    <a:lnB w="9525" cap="flat" cmpd="sng" algn="ctr">
                      <a:noFill/>
                      <a:prstDash val="solid"/>
                    </a:lnB>
                    <a:solidFill>
                      <a:schemeClr val="tx1">
                        <a:lumMod val="75000"/>
                        <a:lumOff val="25000"/>
                      </a:schemeClr>
                    </a:solidFill>
                  </a:tcPr>
                </a:tc>
                <a:tc>
                  <a:txBody>
                    <a:bodyPr/>
                    <a:lstStyle/>
                    <a:p>
                      <a:endParaRPr lang="en-US" sz="1400" cap="none" spc="0">
                        <a:solidFill>
                          <a:schemeClr val="bg1"/>
                        </a:solidFill>
                        <a:effectLst/>
                      </a:endParaRPr>
                    </a:p>
                  </a:txBody>
                  <a:tcPr marL="77130" marR="82640" marT="22037" marB="165280" anchor="b">
                    <a:lnL w="12700" cmpd="sng">
                      <a:noFill/>
                      <a:prstDash val="solid"/>
                    </a:lnL>
                    <a:lnR w="12700" cmpd="sng">
                      <a:noFill/>
                      <a:prstDash val="solid"/>
                    </a:lnR>
                    <a:lnT w="38100" cmpd="sng">
                      <a:noFill/>
                    </a:lnT>
                    <a:lnB w="9525" cap="flat" cmpd="sng" algn="ctr">
                      <a:noFill/>
                      <a:prstDash val="solid"/>
                    </a:lnB>
                    <a:solidFill>
                      <a:schemeClr val="tx1">
                        <a:lumMod val="75000"/>
                        <a:lumOff val="25000"/>
                      </a:schemeClr>
                    </a:solidFill>
                  </a:tcPr>
                </a:tc>
                <a:tc>
                  <a:txBody>
                    <a:bodyPr/>
                    <a:lstStyle/>
                    <a:p>
                      <a:endParaRPr lang="en-US" sz="1400" cap="none" spc="0">
                        <a:solidFill>
                          <a:schemeClr val="bg1"/>
                        </a:solidFill>
                        <a:effectLst/>
                      </a:endParaRPr>
                    </a:p>
                  </a:txBody>
                  <a:tcPr marL="77130" marR="82640" marT="22037" marB="165280" anchor="b">
                    <a:lnL w="12700" cmpd="sng">
                      <a:noFill/>
                      <a:prstDash val="solid"/>
                    </a:lnL>
                    <a:lnR w="12700" cmpd="sng">
                      <a:noFill/>
                      <a:prstDash val="solid"/>
                    </a:lnR>
                    <a:lnT w="38100" cmpd="sng">
                      <a:noFill/>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608148668"/>
                  </a:ext>
                </a:extLst>
              </a:tr>
              <a:tr h="451765">
                <a:tc>
                  <a:txBody>
                    <a:bodyPr/>
                    <a:lstStyle/>
                    <a:p>
                      <a:pPr>
                        <a:spcAft>
                          <a:spcPts val="0"/>
                        </a:spcAft>
                      </a:pPr>
                      <a:r>
                        <a:rPr lang="en-US" sz="1400" b="1" cap="none" spc="0">
                          <a:solidFill>
                            <a:schemeClr val="bg1"/>
                          </a:solidFill>
                          <a:effectLst/>
                        </a:rPr>
                        <a:t>N</a:t>
                      </a:r>
                    </a:p>
                  </a:txBody>
                  <a:tcPr marL="77130" marR="82640" marT="22037" marB="165280" anchor="b">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spcAft>
                          <a:spcPts val="0"/>
                        </a:spcAft>
                      </a:pPr>
                      <a:r>
                        <a:rPr lang="en-US" sz="1400" cap="none" spc="0">
                          <a:solidFill>
                            <a:schemeClr val="bg1"/>
                          </a:solidFill>
                          <a:effectLst/>
                        </a:rPr>
                        <a:t>WINJON</a:t>
                      </a:r>
                    </a:p>
                  </a:txBody>
                  <a:tcPr marL="77130" marR="82640" marT="22037" marB="165280"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endParaRPr lang="en-US" sz="1400" cap="none" spc="0">
                        <a:solidFill>
                          <a:schemeClr val="bg1"/>
                        </a:solidFill>
                        <a:effectLst/>
                      </a:endParaRPr>
                    </a:p>
                  </a:txBody>
                  <a:tcPr marL="77130" marR="82640" marT="22037" marB="165280"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endParaRPr lang="en-US" sz="1400" cap="none" spc="0">
                        <a:solidFill>
                          <a:schemeClr val="bg1"/>
                        </a:solidFill>
                        <a:effectLst/>
                      </a:endParaRPr>
                    </a:p>
                  </a:txBody>
                  <a:tcPr marL="77130" marR="82640" marT="22037" marB="165280"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2328486717"/>
                  </a:ext>
                </a:extLst>
              </a:tr>
              <a:tr h="451765">
                <a:tc>
                  <a:txBody>
                    <a:bodyPr/>
                    <a:lstStyle/>
                    <a:p>
                      <a:pPr>
                        <a:spcAft>
                          <a:spcPts val="0"/>
                        </a:spcAft>
                      </a:pPr>
                      <a:r>
                        <a:rPr lang="en-US" sz="1400" b="1" cap="none" spc="0">
                          <a:solidFill>
                            <a:schemeClr val="bg1"/>
                          </a:solidFill>
                          <a:effectLst/>
                        </a:rPr>
                        <a:t>Y</a:t>
                      </a:r>
                    </a:p>
                  </a:txBody>
                  <a:tcPr marL="77130" marR="82640" marT="22037" marB="165280" anchor="b">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spcAft>
                          <a:spcPts val="0"/>
                        </a:spcAft>
                      </a:pPr>
                      <a:r>
                        <a:rPr lang="en-US" sz="1400" cap="none" spc="0">
                          <a:solidFill>
                            <a:schemeClr val="bg1"/>
                          </a:solidFill>
                          <a:effectLst/>
                        </a:rPr>
                        <a:t>WINJON</a:t>
                      </a:r>
                    </a:p>
                  </a:txBody>
                  <a:tcPr marL="77130" marR="82640" marT="22037" marB="165280"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spcAft>
                          <a:spcPts val="0"/>
                        </a:spcAft>
                      </a:pPr>
                      <a:r>
                        <a:rPr lang="en-US" sz="1400" cap="none" spc="0">
                          <a:solidFill>
                            <a:schemeClr val="bg1"/>
                          </a:solidFill>
                          <a:effectLst/>
                        </a:rPr>
                        <a:t>username</a:t>
                      </a:r>
                    </a:p>
                  </a:txBody>
                  <a:tcPr marL="77130" marR="82640" marT="22037" marB="165280"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spcAft>
                          <a:spcPts val="0"/>
                        </a:spcAft>
                      </a:pPr>
                      <a:r>
                        <a:rPr lang="en-US" sz="1400" cap="none" spc="0">
                          <a:solidFill>
                            <a:schemeClr val="bg1"/>
                          </a:solidFill>
                          <a:effectLst/>
                        </a:rPr>
                        <a:t>password</a:t>
                      </a:r>
                    </a:p>
                  </a:txBody>
                  <a:tcPr marL="77130" marR="82640" marT="22037" marB="165280"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2533489259"/>
                  </a:ext>
                </a:extLst>
              </a:tr>
              <a:tr h="451765">
                <a:tc>
                  <a:txBody>
                    <a:bodyPr/>
                    <a:lstStyle/>
                    <a:p>
                      <a:pPr>
                        <a:spcAft>
                          <a:spcPts val="0"/>
                        </a:spcAft>
                      </a:pPr>
                      <a:r>
                        <a:rPr lang="en-US" sz="1400" b="1" cap="none" spc="0">
                          <a:solidFill>
                            <a:schemeClr val="bg1"/>
                          </a:solidFill>
                          <a:effectLst/>
                        </a:rPr>
                        <a:t>N</a:t>
                      </a:r>
                    </a:p>
                  </a:txBody>
                  <a:tcPr marL="77130" marR="82640" marT="22037" marB="165280" anchor="b">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spcAft>
                          <a:spcPts val="0"/>
                        </a:spcAft>
                      </a:pPr>
                      <a:r>
                        <a:rPr lang="en-US" sz="1400" cap="none" spc="0">
                          <a:solidFill>
                            <a:schemeClr val="bg1"/>
                          </a:solidFill>
                          <a:effectLst/>
                        </a:rPr>
                        <a:t>WIN-K7N5T128MKU</a:t>
                      </a:r>
                    </a:p>
                  </a:txBody>
                  <a:tcPr marL="77130" marR="82640" marT="22037" marB="165280"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endParaRPr lang="en-US" sz="1400" cap="none" spc="0">
                        <a:solidFill>
                          <a:schemeClr val="bg1"/>
                        </a:solidFill>
                        <a:effectLst/>
                      </a:endParaRPr>
                    </a:p>
                  </a:txBody>
                  <a:tcPr marL="77130" marR="82640" marT="22037" marB="165280"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endParaRPr lang="en-US" sz="1400" cap="none" spc="0" dirty="0">
                        <a:solidFill>
                          <a:schemeClr val="bg1"/>
                        </a:solidFill>
                        <a:effectLst/>
                      </a:endParaRPr>
                    </a:p>
                  </a:txBody>
                  <a:tcPr marL="77130" marR="82640" marT="22037" marB="165280"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3887610056"/>
                  </a:ext>
                </a:extLst>
              </a:tr>
            </a:tbl>
          </a:graphicData>
        </a:graphic>
      </p:graphicFrame>
    </p:spTree>
    <p:extLst>
      <p:ext uri="{BB962C8B-B14F-4D97-AF65-F5344CB8AC3E}">
        <p14:creationId xmlns:p14="http://schemas.microsoft.com/office/powerpoint/2010/main" val="2882827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Text, letter&#10;&#10;Description automatically generated">
            <a:extLst>
              <a:ext uri="{FF2B5EF4-FFF2-40B4-BE49-F238E27FC236}">
                <a16:creationId xmlns:a16="http://schemas.microsoft.com/office/drawing/2014/main" id="{92BF7258-F569-207A-559E-719A52077832}"/>
              </a:ext>
            </a:extLst>
          </p:cNvPr>
          <p:cNvPicPr>
            <a:picLocks noGrp="1" noChangeAspect="1"/>
          </p:cNvPicPr>
          <p:nvPr>
            <p:ph idx="1"/>
          </p:nvPr>
        </p:nvPicPr>
        <p:blipFill rotWithShape="1">
          <a:blip r:embed="rId2"/>
          <a:srcRect r="128"/>
          <a:stretch/>
        </p:blipFill>
        <p:spPr>
          <a:xfrm>
            <a:off x="1900238" y="385707"/>
            <a:ext cx="8374062" cy="5521595"/>
          </a:xfrm>
          <a:noFill/>
        </p:spPr>
      </p:pic>
    </p:spTree>
    <p:extLst>
      <p:ext uri="{BB962C8B-B14F-4D97-AF65-F5344CB8AC3E}">
        <p14:creationId xmlns:p14="http://schemas.microsoft.com/office/powerpoint/2010/main" val="428017331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311E5-CC79-D937-0FE4-209CC8FF8718}"/>
              </a:ext>
            </a:extLst>
          </p:cNvPr>
          <p:cNvSpPr>
            <a:spLocks noGrp="1"/>
          </p:cNvSpPr>
          <p:nvPr>
            <p:ph type="title"/>
          </p:nvPr>
        </p:nvSpPr>
        <p:spPr/>
        <p:txBody>
          <a:bodyPr/>
          <a:lstStyle/>
          <a:p>
            <a:pPr algn="ctr"/>
            <a:r>
              <a:rPr lang="en-US" dirty="0"/>
              <a:t>Introducing SQL Server Collector</a:t>
            </a:r>
          </a:p>
        </p:txBody>
      </p:sp>
      <p:sp>
        <p:nvSpPr>
          <p:cNvPr id="3" name="Content Placeholder 2">
            <a:extLst>
              <a:ext uri="{FF2B5EF4-FFF2-40B4-BE49-F238E27FC236}">
                <a16:creationId xmlns:a16="http://schemas.microsoft.com/office/drawing/2014/main" id="{59DBE698-7B25-3F9A-DE77-FC6935AF0A34}"/>
              </a:ext>
            </a:extLst>
          </p:cNvPr>
          <p:cNvSpPr>
            <a:spLocks noGrp="1"/>
          </p:cNvSpPr>
          <p:nvPr>
            <p:ph idx="1"/>
          </p:nvPr>
        </p:nvSpPr>
        <p:spPr/>
        <p:txBody>
          <a:bodyPr>
            <a:normAutofit fontScale="92500" lnSpcReduction="10000"/>
          </a:bodyPr>
          <a:lstStyle/>
          <a:p>
            <a:pPr marL="342900" indent="-342900">
              <a:buFont typeface="Arial" panose="020B0604020202020204" pitchFamily="34" charset="0"/>
              <a:buChar char="•"/>
            </a:pPr>
            <a:r>
              <a:rPr lang="en-US" dirty="0"/>
              <a:t>Executes against SQL Server targets from single location using Powershell</a:t>
            </a:r>
          </a:p>
          <a:p>
            <a:pPr marL="342900" indent="-342900">
              <a:buFont typeface="Arial" panose="020B0604020202020204" pitchFamily="34" charset="0"/>
              <a:buChar char="•"/>
            </a:pPr>
            <a:r>
              <a:rPr lang="en-US" dirty="0"/>
              <a:t>Customizable input file allows client-controlled list of targets and credentials</a:t>
            </a:r>
          </a:p>
          <a:p>
            <a:pPr marL="342900" indent="-342900">
              <a:buFont typeface="Arial" panose="020B0604020202020204" pitchFamily="34" charset="0"/>
              <a:buChar char="•"/>
            </a:pPr>
            <a:r>
              <a:rPr lang="en-US" dirty="0"/>
              <a:t>Connects to SQL Server using Windows Authentication or SQL Server Authentication*</a:t>
            </a:r>
          </a:p>
          <a:p>
            <a:pPr marL="342900" indent="-342900">
              <a:buFont typeface="Arial" panose="020B0604020202020204" pitchFamily="34" charset="0"/>
              <a:buChar char="•"/>
            </a:pPr>
            <a:r>
              <a:rPr lang="en-US" dirty="0"/>
              <a:t>Generates output in time-stamp formatted CSV files that are loaded into a MySQL database for analysis.</a:t>
            </a:r>
          </a:p>
          <a:p>
            <a:pPr marL="342900" indent="-342900">
              <a:buFont typeface="Arial" panose="020B0604020202020204" pitchFamily="34" charset="0"/>
              <a:buChar char="•"/>
            </a:pPr>
            <a:r>
              <a:rPr lang="en-US" dirty="0"/>
              <a:t>Read-only execution against target databases</a:t>
            </a:r>
          </a:p>
          <a:p>
            <a:pPr marL="342900" indent="-342900">
              <a:buFont typeface="Arial" panose="020B0604020202020204" pitchFamily="34" charset="0"/>
              <a:buChar char="•"/>
            </a:pPr>
            <a:r>
              <a:rPr lang="en-US" dirty="0"/>
              <a:t>Executes against all supported versions of SQL Server</a:t>
            </a:r>
          </a:p>
          <a:p>
            <a:pPr lvl="2"/>
            <a:endParaRPr lang="en-US" dirty="0"/>
          </a:p>
        </p:txBody>
      </p:sp>
      <p:sp>
        <p:nvSpPr>
          <p:cNvPr id="4" name="TextBox 3">
            <a:extLst>
              <a:ext uri="{FF2B5EF4-FFF2-40B4-BE49-F238E27FC236}">
                <a16:creationId xmlns:a16="http://schemas.microsoft.com/office/drawing/2014/main" id="{A9F7D08D-C681-F89E-DCA3-4F4176908957}"/>
              </a:ext>
            </a:extLst>
          </p:cNvPr>
          <p:cNvSpPr txBox="1"/>
          <p:nvPr/>
        </p:nvSpPr>
        <p:spPr>
          <a:xfrm>
            <a:off x="1049412" y="6324173"/>
            <a:ext cx="7302926" cy="338554"/>
          </a:xfrm>
          <a:prstGeom prst="rect">
            <a:avLst/>
          </a:prstGeom>
          <a:noFill/>
        </p:spPr>
        <p:txBody>
          <a:bodyPr wrap="square" rtlCol="0">
            <a:spAutoFit/>
          </a:bodyPr>
          <a:lstStyle/>
          <a:p>
            <a:r>
              <a:rPr lang="en-US" sz="1600" dirty="0"/>
              <a:t>*Collector-created user requires SQL Server authentication</a:t>
            </a:r>
          </a:p>
        </p:txBody>
      </p:sp>
    </p:spTree>
    <p:extLst>
      <p:ext uri="{BB962C8B-B14F-4D97-AF65-F5344CB8AC3E}">
        <p14:creationId xmlns:p14="http://schemas.microsoft.com/office/powerpoint/2010/main" val="2986056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311E5-CC79-D937-0FE4-209CC8FF8718}"/>
              </a:ext>
            </a:extLst>
          </p:cNvPr>
          <p:cNvSpPr>
            <a:spLocks noGrp="1"/>
          </p:cNvSpPr>
          <p:nvPr>
            <p:ph type="title"/>
          </p:nvPr>
        </p:nvSpPr>
        <p:spPr>
          <a:xfrm>
            <a:off x="517870" y="978408"/>
            <a:ext cx="5021182" cy="897689"/>
          </a:xfrm>
        </p:spPr>
        <p:txBody>
          <a:bodyPr>
            <a:normAutofit fontScale="90000"/>
          </a:bodyPr>
          <a:lstStyle/>
          <a:p>
            <a:pPr algn="ctr"/>
            <a:r>
              <a:rPr lang="en-US" dirty="0"/>
              <a:t>Why?</a:t>
            </a:r>
          </a:p>
        </p:txBody>
      </p:sp>
      <p:sp>
        <p:nvSpPr>
          <p:cNvPr id="3" name="Content Placeholder 2">
            <a:extLst>
              <a:ext uri="{FF2B5EF4-FFF2-40B4-BE49-F238E27FC236}">
                <a16:creationId xmlns:a16="http://schemas.microsoft.com/office/drawing/2014/main" id="{59DBE698-7B25-3F9A-DE77-FC6935AF0A34}"/>
              </a:ext>
            </a:extLst>
          </p:cNvPr>
          <p:cNvSpPr>
            <a:spLocks noGrp="1"/>
          </p:cNvSpPr>
          <p:nvPr>
            <p:ph idx="1"/>
          </p:nvPr>
        </p:nvSpPr>
        <p:spPr>
          <a:xfrm>
            <a:off x="6662168" y="969264"/>
            <a:ext cx="5021182" cy="5305412"/>
          </a:xfrm>
        </p:spPr>
        <p:txBody>
          <a:bodyPr>
            <a:normAutofit lnSpcReduction="10000"/>
          </a:bodyPr>
          <a:lstStyle/>
          <a:p>
            <a:r>
              <a:rPr lang="en-US" sz="2400" dirty="0"/>
              <a:t>Existing SQL Server monitoring solutions such as SQL Server Management Studio or the Ola </a:t>
            </a:r>
            <a:r>
              <a:rPr lang="en-US" sz="2400" dirty="0" err="1"/>
              <a:t>Hallengren</a:t>
            </a:r>
            <a:r>
              <a:rPr lang="en-US" sz="2400" dirty="0"/>
              <a:t> framework require separate licensing and extensive configuration.</a:t>
            </a:r>
          </a:p>
          <a:p>
            <a:r>
              <a:rPr lang="en-US" sz="2400" dirty="0"/>
              <a:t>The SQL Server Collector is lightweight, simple, very customizable, and does not require licensing and extensive configuration.  It uses tools native to the Windows platform.</a:t>
            </a:r>
          </a:p>
          <a:p>
            <a:r>
              <a:rPr lang="en-US" dirty="0"/>
              <a:t> </a:t>
            </a:r>
          </a:p>
          <a:p>
            <a:pPr lvl="2"/>
            <a:endParaRPr lang="en-US" dirty="0"/>
          </a:p>
        </p:txBody>
      </p:sp>
    </p:spTree>
    <p:extLst>
      <p:ext uri="{BB962C8B-B14F-4D97-AF65-F5344CB8AC3E}">
        <p14:creationId xmlns:p14="http://schemas.microsoft.com/office/powerpoint/2010/main" val="3367195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39DE50-ADE1-5C64-7B3C-4BE8EBE5E79C}"/>
              </a:ext>
            </a:extLst>
          </p:cNvPr>
          <p:cNvSpPr>
            <a:spLocks noGrp="1"/>
          </p:cNvSpPr>
          <p:nvPr>
            <p:ph type="title"/>
          </p:nvPr>
        </p:nvSpPr>
        <p:spPr>
          <a:xfrm>
            <a:off x="517867" y="976160"/>
            <a:ext cx="6300216" cy="1322903"/>
          </a:xfrm>
        </p:spPr>
        <p:txBody>
          <a:bodyPr vert="horz" lIns="91440" tIns="45720" rIns="91440" bIns="45720" rtlCol="0" anchor="t">
            <a:normAutofit/>
          </a:bodyPr>
          <a:lstStyle/>
          <a:p>
            <a:r>
              <a:rPr lang="en-US" sz="4400"/>
              <a:t>Overview</a:t>
            </a:r>
          </a:p>
        </p:txBody>
      </p:sp>
      <p:sp>
        <p:nvSpPr>
          <p:cNvPr id="4" name="Content Placeholder 3">
            <a:extLst>
              <a:ext uri="{FF2B5EF4-FFF2-40B4-BE49-F238E27FC236}">
                <a16:creationId xmlns:a16="http://schemas.microsoft.com/office/drawing/2014/main" id="{FC4F78E7-6825-75A4-B602-6CA66CA0F807}"/>
              </a:ext>
            </a:extLst>
          </p:cNvPr>
          <p:cNvSpPr>
            <a:spLocks noGrp="1"/>
          </p:cNvSpPr>
          <p:nvPr>
            <p:ph sz="half" idx="2"/>
          </p:nvPr>
        </p:nvSpPr>
        <p:spPr>
          <a:xfrm>
            <a:off x="7507224" y="1088204"/>
            <a:ext cx="4160520" cy="5257800"/>
          </a:xfrm>
        </p:spPr>
        <p:txBody>
          <a:bodyPr vert="horz" lIns="91440" tIns="45720" rIns="91440" bIns="45720" rtlCol="0">
            <a:normAutofit/>
          </a:bodyPr>
          <a:lstStyle/>
          <a:p>
            <a:r>
              <a:rPr lang="en-US" dirty="0"/>
              <a:t>Three scripts executed from Windows-OS based client using Powershell</a:t>
            </a:r>
          </a:p>
          <a:p>
            <a:pPr lvl="1"/>
            <a:endParaRPr lang="en-US" dirty="0"/>
          </a:p>
          <a:p>
            <a:pPr lvl="1"/>
            <a:r>
              <a:rPr lang="en-US" dirty="0"/>
              <a:t>Driver CSV </a:t>
            </a:r>
            <a:r>
              <a:rPr lang="en-US" sz="1800" dirty="0"/>
              <a:t>file contains information about SQL Server targets</a:t>
            </a:r>
            <a:endParaRPr lang="en-US" dirty="0"/>
          </a:p>
          <a:p>
            <a:pPr lvl="1"/>
            <a:r>
              <a:rPr lang="en-US" dirty="0"/>
              <a:t>Information collector script collects details on targets that do not change often such as version and patch level</a:t>
            </a:r>
          </a:p>
          <a:p>
            <a:pPr lvl="1"/>
            <a:r>
              <a:rPr lang="en-US" dirty="0"/>
              <a:t>Workload collector script collects information that changes often for benchmarking and comparison</a:t>
            </a:r>
          </a:p>
        </p:txBody>
      </p:sp>
      <p:sp>
        <p:nvSpPr>
          <p:cNvPr id="16" name="Rectangle 15">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Program coding on a computer screen">
            <a:extLst>
              <a:ext uri="{FF2B5EF4-FFF2-40B4-BE49-F238E27FC236}">
                <a16:creationId xmlns:a16="http://schemas.microsoft.com/office/drawing/2014/main" id="{3D7101EB-7B2F-43A7-91FC-2E03A0CFC8A6}"/>
              </a:ext>
            </a:extLst>
          </p:cNvPr>
          <p:cNvPicPr>
            <a:picLocks noGrp="1" noChangeAspect="1"/>
          </p:cNvPicPr>
          <p:nvPr>
            <p:ph sz="half" idx="1"/>
          </p:nvPr>
        </p:nvPicPr>
        <p:blipFill>
          <a:blip r:embed="rId3"/>
          <a:stretch>
            <a:fillRect/>
          </a:stretch>
        </p:blipFill>
        <p:spPr>
          <a:xfrm>
            <a:off x="517867" y="2429691"/>
            <a:ext cx="5867133" cy="3916313"/>
          </a:xfrm>
          <a:prstGeom prst="rect">
            <a:avLst/>
          </a:prstGeom>
        </p:spPr>
      </p:pic>
    </p:spTree>
    <p:extLst>
      <p:ext uri="{BB962C8B-B14F-4D97-AF65-F5344CB8AC3E}">
        <p14:creationId xmlns:p14="http://schemas.microsoft.com/office/powerpoint/2010/main" val="505808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9DE50-ADE1-5C64-7B3C-4BE8EBE5E79C}"/>
              </a:ext>
            </a:extLst>
          </p:cNvPr>
          <p:cNvSpPr>
            <a:spLocks noGrp="1"/>
          </p:cNvSpPr>
          <p:nvPr>
            <p:ph type="title"/>
          </p:nvPr>
        </p:nvSpPr>
        <p:spPr>
          <a:xfrm>
            <a:off x="517867" y="976160"/>
            <a:ext cx="6300216" cy="1322903"/>
          </a:xfrm>
        </p:spPr>
        <p:txBody>
          <a:bodyPr vert="horz" lIns="91440" tIns="45720" rIns="91440" bIns="45720" rtlCol="0" anchor="t">
            <a:normAutofit fontScale="90000"/>
          </a:bodyPr>
          <a:lstStyle/>
          <a:p>
            <a:r>
              <a:rPr lang="en-US" sz="4400" dirty="0"/>
              <a:t>Information collection</a:t>
            </a:r>
            <a:br>
              <a:rPr lang="en-US" sz="4400" dirty="0"/>
            </a:br>
            <a:r>
              <a:rPr lang="en-US" sz="4400" dirty="0"/>
              <a:t>data points*</a:t>
            </a:r>
          </a:p>
        </p:txBody>
      </p:sp>
      <p:sp>
        <p:nvSpPr>
          <p:cNvPr id="4" name="Content Placeholder 3">
            <a:extLst>
              <a:ext uri="{FF2B5EF4-FFF2-40B4-BE49-F238E27FC236}">
                <a16:creationId xmlns:a16="http://schemas.microsoft.com/office/drawing/2014/main" id="{FC4F78E7-6825-75A4-B602-6CA66CA0F807}"/>
              </a:ext>
            </a:extLst>
          </p:cNvPr>
          <p:cNvSpPr>
            <a:spLocks noGrp="1"/>
          </p:cNvSpPr>
          <p:nvPr>
            <p:ph sz="half" idx="2"/>
          </p:nvPr>
        </p:nvSpPr>
        <p:spPr>
          <a:xfrm>
            <a:off x="7507224" y="1088204"/>
            <a:ext cx="4160520" cy="5257800"/>
          </a:xfrm>
        </p:spPr>
        <p:txBody>
          <a:bodyPr vert="horz" lIns="91440" tIns="45720" rIns="91440" bIns="45720" rtlCol="0">
            <a:normAutofit/>
          </a:bodyPr>
          <a:lstStyle/>
          <a:p>
            <a:r>
              <a:rPr lang="en-US" dirty="0"/>
              <a:t>The information collection script focuses on more static data</a:t>
            </a:r>
          </a:p>
          <a:p>
            <a:pPr lvl="1"/>
            <a:endParaRPr lang="en-US" dirty="0"/>
          </a:p>
          <a:p>
            <a:pPr lvl="1"/>
            <a:r>
              <a:rPr lang="en-US" dirty="0"/>
              <a:t>SQL version</a:t>
            </a:r>
          </a:p>
          <a:p>
            <a:pPr lvl="1"/>
            <a:r>
              <a:rPr lang="en-US" dirty="0"/>
              <a:t>Patch level</a:t>
            </a:r>
          </a:p>
          <a:p>
            <a:pPr lvl="1"/>
            <a:r>
              <a:rPr lang="en-US" dirty="0"/>
              <a:t>License information</a:t>
            </a:r>
          </a:p>
          <a:p>
            <a:pPr lvl="1"/>
            <a:r>
              <a:rPr lang="en-US" dirty="0"/>
              <a:t>Database names and their recovery models</a:t>
            </a:r>
          </a:p>
          <a:p>
            <a:pPr lvl="1"/>
            <a:r>
              <a:rPr lang="en-US" dirty="0"/>
              <a:t>Database roles</a:t>
            </a:r>
          </a:p>
          <a:p>
            <a:pPr lvl="1"/>
            <a:r>
              <a:rPr lang="en-US" dirty="0"/>
              <a:t>Database jobs</a:t>
            </a:r>
          </a:p>
          <a:p>
            <a:pPr lvl="1"/>
            <a:r>
              <a:rPr lang="en-US" dirty="0"/>
              <a:t>Index fragmentation</a:t>
            </a:r>
          </a:p>
          <a:p>
            <a:pPr lvl="1"/>
            <a:r>
              <a:rPr lang="en-US" dirty="0"/>
              <a:t>Last DBCC check performed</a:t>
            </a:r>
          </a:p>
          <a:p>
            <a:pPr marL="0" lvl="1" indent="0">
              <a:buNone/>
            </a:pPr>
            <a:endParaRPr lang="en-US" dirty="0"/>
          </a:p>
          <a:p>
            <a:pPr lvl="1"/>
            <a:endParaRPr lang="en-US" dirty="0"/>
          </a:p>
        </p:txBody>
      </p:sp>
      <p:sp>
        <p:nvSpPr>
          <p:cNvPr id="3" name="TextBox 2">
            <a:extLst>
              <a:ext uri="{FF2B5EF4-FFF2-40B4-BE49-F238E27FC236}">
                <a16:creationId xmlns:a16="http://schemas.microsoft.com/office/drawing/2014/main" id="{F105FFA4-05DF-257E-5A61-52D599D07290}"/>
              </a:ext>
            </a:extLst>
          </p:cNvPr>
          <p:cNvSpPr txBox="1"/>
          <p:nvPr/>
        </p:nvSpPr>
        <p:spPr>
          <a:xfrm>
            <a:off x="517866" y="6454066"/>
            <a:ext cx="5578133" cy="307777"/>
          </a:xfrm>
          <a:prstGeom prst="rect">
            <a:avLst/>
          </a:prstGeom>
          <a:noFill/>
        </p:spPr>
        <p:txBody>
          <a:bodyPr wrap="square" rtlCol="0">
            <a:spAutoFit/>
          </a:bodyPr>
          <a:lstStyle/>
          <a:p>
            <a:r>
              <a:rPr lang="en-US" sz="1400" dirty="0"/>
              <a:t>*Not a complete set of data points gathered</a:t>
            </a:r>
          </a:p>
        </p:txBody>
      </p:sp>
      <p:pic>
        <p:nvPicPr>
          <p:cNvPr id="2050" name="Picture 2" descr="On the Vast and Multitudinous Worlds of the Library ‹ Literary Hub">
            <a:extLst>
              <a:ext uri="{FF2B5EF4-FFF2-40B4-BE49-F238E27FC236}">
                <a16:creationId xmlns:a16="http://schemas.microsoft.com/office/drawing/2014/main" id="{4273DABB-120E-95FC-8046-1A015AE506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037" y="2417448"/>
            <a:ext cx="6069876" cy="3928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741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9DE50-ADE1-5C64-7B3C-4BE8EBE5E79C}"/>
              </a:ext>
            </a:extLst>
          </p:cNvPr>
          <p:cNvSpPr>
            <a:spLocks noGrp="1"/>
          </p:cNvSpPr>
          <p:nvPr>
            <p:ph type="title"/>
          </p:nvPr>
        </p:nvSpPr>
        <p:spPr>
          <a:xfrm>
            <a:off x="517867" y="976160"/>
            <a:ext cx="6300216" cy="1322903"/>
          </a:xfrm>
        </p:spPr>
        <p:txBody>
          <a:bodyPr vert="horz" lIns="91440" tIns="45720" rIns="91440" bIns="45720" rtlCol="0" anchor="t">
            <a:normAutofit fontScale="90000"/>
          </a:bodyPr>
          <a:lstStyle/>
          <a:p>
            <a:r>
              <a:rPr lang="en-US" sz="4400" dirty="0"/>
              <a:t>Workload collection</a:t>
            </a:r>
            <a:br>
              <a:rPr lang="en-US" sz="4400" dirty="0"/>
            </a:br>
            <a:r>
              <a:rPr lang="en-US" sz="4400" dirty="0"/>
              <a:t>data points*</a:t>
            </a:r>
          </a:p>
        </p:txBody>
      </p:sp>
      <p:sp>
        <p:nvSpPr>
          <p:cNvPr id="4" name="Content Placeholder 3">
            <a:extLst>
              <a:ext uri="{FF2B5EF4-FFF2-40B4-BE49-F238E27FC236}">
                <a16:creationId xmlns:a16="http://schemas.microsoft.com/office/drawing/2014/main" id="{FC4F78E7-6825-75A4-B602-6CA66CA0F807}"/>
              </a:ext>
            </a:extLst>
          </p:cNvPr>
          <p:cNvSpPr>
            <a:spLocks noGrp="1"/>
          </p:cNvSpPr>
          <p:nvPr>
            <p:ph sz="half" idx="2"/>
          </p:nvPr>
        </p:nvSpPr>
        <p:spPr>
          <a:xfrm>
            <a:off x="7507224" y="1088204"/>
            <a:ext cx="4160520" cy="5257800"/>
          </a:xfrm>
        </p:spPr>
        <p:txBody>
          <a:bodyPr vert="horz" lIns="91440" tIns="45720" rIns="91440" bIns="45720" rtlCol="0">
            <a:normAutofit/>
          </a:bodyPr>
          <a:lstStyle/>
          <a:p>
            <a:r>
              <a:rPr lang="en-US" dirty="0"/>
              <a:t>The workload collection script focuses on performance-based and sizing data</a:t>
            </a:r>
          </a:p>
          <a:p>
            <a:pPr lvl="1"/>
            <a:endParaRPr lang="en-US" dirty="0"/>
          </a:p>
          <a:p>
            <a:pPr lvl="1"/>
            <a:r>
              <a:rPr lang="en-US" dirty="0"/>
              <a:t>CPU usage</a:t>
            </a:r>
          </a:p>
          <a:p>
            <a:pPr lvl="1"/>
            <a:r>
              <a:rPr lang="en-US" dirty="0"/>
              <a:t>Memory usage</a:t>
            </a:r>
          </a:p>
          <a:p>
            <a:pPr lvl="1"/>
            <a:r>
              <a:rPr lang="en-US" dirty="0"/>
              <a:t>Database file size and growth</a:t>
            </a:r>
          </a:p>
          <a:p>
            <a:pPr lvl="1"/>
            <a:r>
              <a:rPr lang="en-US" dirty="0"/>
              <a:t>I/O per database</a:t>
            </a:r>
          </a:p>
          <a:p>
            <a:pPr lvl="1"/>
            <a:r>
              <a:rPr lang="en-US" dirty="0"/>
              <a:t>Resource-intensive queries</a:t>
            </a:r>
          </a:p>
          <a:p>
            <a:pPr lvl="1"/>
            <a:r>
              <a:rPr lang="en-US" dirty="0"/>
              <a:t>Database connections</a:t>
            </a:r>
          </a:p>
          <a:p>
            <a:pPr lvl="1"/>
            <a:r>
              <a:rPr lang="en-US" dirty="0"/>
              <a:t>Waits</a:t>
            </a:r>
          </a:p>
          <a:p>
            <a:pPr marL="0" lvl="1" indent="0">
              <a:buNone/>
            </a:pPr>
            <a:endParaRPr lang="en-US" dirty="0"/>
          </a:p>
          <a:p>
            <a:pPr lvl="1"/>
            <a:endParaRPr lang="en-US" dirty="0"/>
          </a:p>
        </p:txBody>
      </p:sp>
      <p:sp>
        <p:nvSpPr>
          <p:cNvPr id="3" name="TextBox 2">
            <a:extLst>
              <a:ext uri="{FF2B5EF4-FFF2-40B4-BE49-F238E27FC236}">
                <a16:creationId xmlns:a16="http://schemas.microsoft.com/office/drawing/2014/main" id="{F105FFA4-05DF-257E-5A61-52D599D07290}"/>
              </a:ext>
            </a:extLst>
          </p:cNvPr>
          <p:cNvSpPr txBox="1"/>
          <p:nvPr/>
        </p:nvSpPr>
        <p:spPr>
          <a:xfrm>
            <a:off x="517866" y="6454066"/>
            <a:ext cx="5578133" cy="307777"/>
          </a:xfrm>
          <a:prstGeom prst="rect">
            <a:avLst/>
          </a:prstGeom>
          <a:noFill/>
        </p:spPr>
        <p:txBody>
          <a:bodyPr wrap="square" rtlCol="0">
            <a:spAutoFit/>
          </a:bodyPr>
          <a:lstStyle/>
          <a:p>
            <a:r>
              <a:rPr lang="en-US" sz="1400" dirty="0"/>
              <a:t>*Not a complete set of data points gathered</a:t>
            </a:r>
          </a:p>
        </p:txBody>
      </p:sp>
      <p:pic>
        <p:nvPicPr>
          <p:cNvPr id="1028" name="Picture 4" descr="What is Workload? - Definition of Workload in Cloud Computing">
            <a:extLst>
              <a:ext uri="{FF2B5EF4-FFF2-40B4-BE49-F238E27FC236}">
                <a16:creationId xmlns:a16="http://schemas.microsoft.com/office/drawing/2014/main" id="{AC29AD14-0581-CDFE-C301-F89DE0135A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64" y="2497122"/>
            <a:ext cx="6224019" cy="3848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9416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9DE50-ADE1-5C64-7B3C-4BE8EBE5E79C}"/>
              </a:ext>
            </a:extLst>
          </p:cNvPr>
          <p:cNvSpPr>
            <a:spLocks noGrp="1"/>
          </p:cNvSpPr>
          <p:nvPr>
            <p:ph type="title"/>
          </p:nvPr>
        </p:nvSpPr>
        <p:spPr>
          <a:xfrm>
            <a:off x="455723" y="771974"/>
            <a:ext cx="6300216" cy="1322903"/>
          </a:xfrm>
        </p:spPr>
        <p:txBody>
          <a:bodyPr vert="horz" lIns="91440" tIns="45720" rIns="91440" bIns="45720" rtlCol="0" anchor="t">
            <a:normAutofit/>
          </a:bodyPr>
          <a:lstStyle/>
          <a:p>
            <a:r>
              <a:rPr lang="en-US" sz="4400" dirty="0"/>
              <a:t>Analysis Benefits</a:t>
            </a:r>
          </a:p>
        </p:txBody>
      </p:sp>
      <p:sp>
        <p:nvSpPr>
          <p:cNvPr id="4" name="Content Placeholder 3">
            <a:extLst>
              <a:ext uri="{FF2B5EF4-FFF2-40B4-BE49-F238E27FC236}">
                <a16:creationId xmlns:a16="http://schemas.microsoft.com/office/drawing/2014/main" id="{FC4F78E7-6825-75A4-B602-6CA66CA0F807}"/>
              </a:ext>
            </a:extLst>
          </p:cNvPr>
          <p:cNvSpPr>
            <a:spLocks noGrp="1"/>
          </p:cNvSpPr>
          <p:nvPr>
            <p:ph sz="half" idx="2"/>
          </p:nvPr>
        </p:nvSpPr>
        <p:spPr>
          <a:xfrm>
            <a:off x="7507224" y="1088204"/>
            <a:ext cx="4160520" cy="5257800"/>
          </a:xfrm>
        </p:spPr>
        <p:txBody>
          <a:bodyPr vert="horz" lIns="91440" tIns="45720" rIns="91440" bIns="45720" rtlCol="0">
            <a:normAutofit/>
          </a:bodyPr>
          <a:lstStyle/>
          <a:p>
            <a:pPr lvl="1"/>
            <a:r>
              <a:rPr lang="en-US" dirty="0"/>
              <a:t>Determining over or under allocated resources for possible DB redistribution</a:t>
            </a:r>
          </a:p>
          <a:p>
            <a:pPr lvl="1"/>
            <a:r>
              <a:rPr lang="en-US" dirty="0"/>
              <a:t>Database sizing projections</a:t>
            </a:r>
          </a:p>
          <a:p>
            <a:pPr lvl="1"/>
            <a:r>
              <a:rPr lang="en-US" dirty="0"/>
              <a:t>Targets on expiring SQL Server versions</a:t>
            </a:r>
          </a:p>
          <a:p>
            <a:pPr lvl="1"/>
            <a:r>
              <a:rPr lang="en-US" dirty="0"/>
              <a:t>Targets needing updated patching</a:t>
            </a:r>
          </a:p>
          <a:p>
            <a:pPr lvl="1"/>
            <a:r>
              <a:rPr lang="en-US" dirty="0"/>
              <a:t>Ongoing I/O examination to determine effectiveness of tuning efforts</a:t>
            </a:r>
          </a:p>
          <a:p>
            <a:pPr lvl="1"/>
            <a:r>
              <a:rPr lang="en-US" dirty="0"/>
              <a:t>Answers migration questions of version, resources, and sizing.</a:t>
            </a:r>
          </a:p>
          <a:p>
            <a:pPr lvl="1"/>
            <a:endParaRPr lang="en-US" dirty="0"/>
          </a:p>
        </p:txBody>
      </p:sp>
      <p:pic>
        <p:nvPicPr>
          <p:cNvPr id="3076" name="Picture 4" descr="Securing Computers For Forensic Analysis - Flashback Data">
            <a:extLst>
              <a:ext uri="{FF2B5EF4-FFF2-40B4-BE49-F238E27FC236}">
                <a16:creationId xmlns:a16="http://schemas.microsoft.com/office/drawing/2014/main" id="{EA41D087-20D4-0733-7B43-794948D177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256" y="1685925"/>
            <a:ext cx="6251964" cy="4160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066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C91D93-014B-66D5-D263-730212C94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E89A14-F55C-EB47-F114-CBCEEAB21EDB}"/>
              </a:ext>
            </a:extLst>
          </p:cNvPr>
          <p:cNvSpPr>
            <a:spLocks noGrp="1"/>
          </p:cNvSpPr>
          <p:nvPr>
            <p:ph type="title"/>
          </p:nvPr>
        </p:nvSpPr>
        <p:spPr>
          <a:xfrm>
            <a:off x="517868" y="976160"/>
            <a:ext cx="8686800" cy="962999"/>
          </a:xfrm>
        </p:spPr>
        <p:txBody>
          <a:bodyPr>
            <a:normAutofit/>
          </a:bodyPr>
          <a:lstStyle/>
          <a:p>
            <a:r>
              <a:rPr lang="en-US" sz="4400" dirty="0"/>
              <a:t>Collector Hub Requirements</a:t>
            </a:r>
          </a:p>
        </p:txBody>
      </p:sp>
      <p:sp>
        <p:nvSpPr>
          <p:cNvPr id="3" name="Content Placeholder 2">
            <a:extLst>
              <a:ext uri="{FF2B5EF4-FFF2-40B4-BE49-F238E27FC236}">
                <a16:creationId xmlns:a16="http://schemas.microsoft.com/office/drawing/2014/main" id="{6CCF818B-48A8-0DC2-A873-B57519E11398}"/>
              </a:ext>
            </a:extLst>
          </p:cNvPr>
          <p:cNvSpPr>
            <a:spLocks noGrp="1"/>
          </p:cNvSpPr>
          <p:nvPr>
            <p:ph idx="1"/>
          </p:nvPr>
        </p:nvSpPr>
        <p:spPr>
          <a:xfrm>
            <a:off x="517867" y="2114512"/>
            <a:ext cx="9191211" cy="3767328"/>
          </a:xfrm>
        </p:spPr>
        <p:txBody>
          <a:bodyPr>
            <a:normAutofit/>
          </a:bodyPr>
          <a:lstStyle/>
          <a:p>
            <a:pPr marL="285750" indent="-285750">
              <a:buFont typeface="Arial" panose="020B0604020202020204" pitchFamily="34" charset="0"/>
              <a:buChar char="•"/>
            </a:pPr>
            <a:r>
              <a:rPr lang="en-US" sz="2400" dirty="0"/>
              <a:t>PowerShell version 5.1 or above is required on the execution hub</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SQL Server (</a:t>
            </a:r>
            <a:r>
              <a:rPr lang="en-US" sz="2400" dirty="0" err="1"/>
              <a:t>sqlserver</a:t>
            </a:r>
            <a:r>
              <a:rPr lang="en-US" sz="2400" dirty="0"/>
              <a:t>) module must be installed</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Sufficient space for collected information files, depending on number of targets and frequency of collection</a:t>
            </a:r>
          </a:p>
        </p:txBody>
      </p:sp>
      <p:sp>
        <p:nvSpPr>
          <p:cNvPr id="10" name="Rectangle 9">
            <a:extLst>
              <a:ext uri="{FF2B5EF4-FFF2-40B4-BE49-F238E27FC236}">
                <a16:creationId xmlns:a16="http://schemas.microsoft.com/office/drawing/2014/main" id="{9568B8C9-6702-8441-0D92-220DE92C8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7811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EADFA2B-B7E5-2C6A-A149-C3BB5D26676D}"/>
              </a:ext>
            </a:extLst>
          </p:cNvPr>
          <p:cNvSpPr>
            <a:spLocks noGrp="1"/>
          </p:cNvSpPr>
          <p:nvPr>
            <p:ph type="title"/>
          </p:nvPr>
        </p:nvSpPr>
        <p:spPr>
          <a:xfrm>
            <a:off x="517867" y="976160"/>
            <a:ext cx="6300216" cy="1322903"/>
          </a:xfrm>
        </p:spPr>
        <p:txBody>
          <a:bodyPr vert="horz" lIns="91440" tIns="45720" rIns="91440" bIns="45720" rtlCol="0" anchor="t">
            <a:normAutofit/>
          </a:bodyPr>
          <a:lstStyle/>
          <a:p>
            <a:r>
              <a:rPr lang="en-US" sz="4400" dirty="0"/>
              <a:t>Driver file (servers.csv)</a:t>
            </a:r>
          </a:p>
        </p:txBody>
      </p:sp>
      <p:sp>
        <p:nvSpPr>
          <p:cNvPr id="4" name="Content Placeholder 3">
            <a:extLst>
              <a:ext uri="{FF2B5EF4-FFF2-40B4-BE49-F238E27FC236}">
                <a16:creationId xmlns:a16="http://schemas.microsoft.com/office/drawing/2014/main" id="{94407636-D59A-A26A-8720-4CC7701A16A9}"/>
              </a:ext>
            </a:extLst>
          </p:cNvPr>
          <p:cNvSpPr>
            <a:spLocks noGrp="1"/>
          </p:cNvSpPr>
          <p:nvPr>
            <p:ph sz="half" idx="2"/>
          </p:nvPr>
        </p:nvSpPr>
        <p:spPr>
          <a:xfrm>
            <a:off x="7507224" y="1088204"/>
            <a:ext cx="4160520" cy="5257800"/>
          </a:xfrm>
        </p:spPr>
        <p:txBody>
          <a:bodyPr vert="horz" lIns="91440" tIns="45720" rIns="91440" bIns="45720" rtlCol="0">
            <a:normAutofit/>
          </a:bodyPr>
          <a:lstStyle/>
          <a:p>
            <a:r>
              <a:rPr lang="en-US" sz="1800" dirty="0"/>
              <a:t>Client provides details on each target in server.csv file</a:t>
            </a:r>
          </a:p>
          <a:p>
            <a:pPr marL="285750" indent="-285750">
              <a:buFont typeface="Arial" panose="020B0604020202020204" pitchFamily="34" charset="0"/>
              <a:buChar char="•"/>
            </a:pPr>
            <a:r>
              <a:rPr lang="en-US" sz="1800" dirty="0"/>
              <a:t>Enabled column: Y or N to enable or disable target entry for collection process</a:t>
            </a:r>
          </a:p>
          <a:p>
            <a:pPr marL="285750" indent="-285750">
              <a:buFont typeface="Arial" panose="020B0604020202020204" pitchFamily="34" charset="0"/>
              <a:buChar char="•"/>
            </a:pPr>
            <a:r>
              <a:rPr lang="en-US" sz="1800" dirty="0"/>
              <a:t>Server IP column: Name or IP address of SQL Server instance</a:t>
            </a:r>
          </a:p>
          <a:p>
            <a:pPr marL="285750" indent="-285750">
              <a:buFont typeface="Arial" panose="020B0604020202020204" pitchFamily="34" charset="0"/>
              <a:buChar char="•"/>
            </a:pPr>
            <a:r>
              <a:rPr lang="en-US" sz="1800" dirty="0"/>
              <a:t>Username column: SQL Server instance username for collector connection</a:t>
            </a:r>
          </a:p>
          <a:p>
            <a:pPr marL="285750" indent="-285750">
              <a:buFont typeface="Arial" panose="020B0604020202020204" pitchFamily="34" charset="0"/>
              <a:buChar char="•"/>
            </a:pPr>
            <a:r>
              <a:rPr lang="en-US" sz="1800" dirty="0"/>
              <a:t>Password column: SQL Server instance password associated with username</a:t>
            </a:r>
          </a:p>
        </p:txBody>
      </p:sp>
      <p:sp>
        <p:nvSpPr>
          <p:cNvPr id="17" name="Rectangle 16">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5">
            <a:extLst>
              <a:ext uri="{FF2B5EF4-FFF2-40B4-BE49-F238E27FC236}">
                <a16:creationId xmlns:a16="http://schemas.microsoft.com/office/drawing/2014/main" id="{DDE3AC9D-DC23-4D04-8D7A-88D84C4E68FD}"/>
              </a:ext>
            </a:extLst>
          </p:cNvPr>
          <p:cNvGraphicFramePr>
            <a:graphicFrameLocks noGrp="1"/>
          </p:cNvGraphicFramePr>
          <p:nvPr>
            <p:ph sz="half" idx="1"/>
            <p:extLst>
              <p:ext uri="{D42A27DB-BD31-4B8C-83A1-F6EECF244321}">
                <p14:modId xmlns:p14="http://schemas.microsoft.com/office/powerpoint/2010/main" val="2385539108"/>
              </p:ext>
            </p:extLst>
          </p:nvPr>
        </p:nvGraphicFramePr>
        <p:xfrm>
          <a:off x="517867" y="2259649"/>
          <a:ext cx="6281931" cy="1845029"/>
        </p:xfrm>
        <a:graphic>
          <a:graphicData uri="http://schemas.openxmlformats.org/drawingml/2006/table">
            <a:tbl>
              <a:tblPr firstRow="1" firstCol="1" bandRow="1">
                <a:noFill/>
                <a:tableStyleId>{5C22544A-7EE6-4342-B048-85BDC9FD1C3A}</a:tableStyleId>
              </a:tblPr>
              <a:tblGrid>
                <a:gridCol w="1109310">
                  <a:extLst>
                    <a:ext uri="{9D8B030D-6E8A-4147-A177-3AD203B41FA5}">
                      <a16:colId xmlns:a16="http://schemas.microsoft.com/office/drawing/2014/main" val="582950133"/>
                    </a:ext>
                  </a:extLst>
                </a:gridCol>
                <a:gridCol w="2587153">
                  <a:extLst>
                    <a:ext uri="{9D8B030D-6E8A-4147-A177-3AD203B41FA5}">
                      <a16:colId xmlns:a16="http://schemas.microsoft.com/office/drawing/2014/main" val="1465923217"/>
                    </a:ext>
                  </a:extLst>
                </a:gridCol>
                <a:gridCol w="1311279">
                  <a:extLst>
                    <a:ext uri="{9D8B030D-6E8A-4147-A177-3AD203B41FA5}">
                      <a16:colId xmlns:a16="http://schemas.microsoft.com/office/drawing/2014/main" val="686175960"/>
                    </a:ext>
                  </a:extLst>
                </a:gridCol>
                <a:gridCol w="1274189">
                  <a:extLst>
                    <a:ext uri="{9D8B030D-6E8A-4147-A177-3AD203B41FA5}">
                      <a16:colId xmlns:a16="http://schemas.microsoft.com/office/drawing/2014/main" val="3499500142"/>
                    </a:ext>
                  </a:extLst>
                </a:gridCol>
              </a:tblGrid>
              <a:tr h="394901">
                <a:tc>
                  <a:txBody>
                    <a:bodyPr/>
                    <a:lstStyle/>
                    <a:p>
                      <a:pPr>
                        <a:spcAft>
                          <a:spcPts val="0"/>
                        </a:spcAft>
                      </a:pPr>
                      <a:r>
                        <a:rPr lang="en-US" sz="1700" b="0" cap="none" spc="60">
                          <a:solidFill>
                            <a:schemeClr val="bg1"/>
                          </a:solidFill>
                          <a:effectLst/>
                        </a:rPr>
                        <a:t>enabled</a:t>
                      </a:r>
                    </a:p>
                  </a:txBody>
                  <a:tcPr marL="72830" marR="72830" marT="97107" marB="0" anchor="ctr">
                    <a:lnL w="12700" cmpd="sng">
                      <a:noFill/>
                    </a:lnL>
                    <a:lnR w="12700" cmpd="sng">
                      <a:noFill/>
                    </a:lnR>
                    <a:lnT w="19050" cap="flat" cmpd="sng" algn="ctr">
                      <a:noFill/>
                      <a:prstDash val="solid"/>
                    </a:lnT>
                    <a:lnB w="38100" cmpd="sng">
                      <a:noFill/>
                    </a:lnB>
                    <a:solidFill>
                      <a:schemeClr val="accent1"/>
                    </a:solidFill>
                  </a:tcPr>
                </a:tc>
                <a:tc>
                  <a:txBody>
                    <a:bodyPr/>
                    <a:lstStyle/>
                    <a:p>
                      <a:pPr>
                        <a:spcAft>
                          <a:spcPts val="0"/>
                        </a:spcAft>
                      </a:pPr>
                      <a:r>
                        <a:rPr lang="en-US" sz="1700" b="0" cap="none" spc="60" dirty="0" err="1">
                          <a:solidFill>
                            <a:schemeClr val="bg1"/>
                          </a:solidFill>
                          <a:effectLst/>
                        </a:rPr>
                        <a:t>server_ip</a:t>
                      </a:r>
                      <a:endParaRPr lang="en-US" sz="1700" b="0" cap="none" spc="60" dirty="0">
                        <a:solidFill>
                          <a:schemeClr val="bg1"/>
                        </a:solidFill>
                        <a:effectLst/>
                      </a:endParaRPr>
                    </a:p>
                  </a:txBody>
                  <a:tcPr marL="72830" marR="72830" marT="97107" marB="0" anchor="ctr">
                    <a:lnL w="12700" cmpd="sng">
                      <a:noFill/>
                    </a:lnL>
                    <a:lnR w="12700" cmpd="sng">
                      <a:noFill/>
                    </a:lnR>
                    <a:lnT w="19050" cap="flat" cmpd="sng" algn="ctr">
                      <a:noFill/>
                      <a:prstDash val="solid"/>
                    </a:lnT>
                    <a:lnB w="38100" cmpd="sng">
                      <a:noFill/>
                    </a:lnB>
                    <a:solidFill>
                      <a:schemeClr val="accent1"/>
                    </a:solidFill>
                  </a:tcPr>
                </a:tc>
                <a:tc>
                  <a:txBody>
                    <a:bodyPr/>
                    <a:lstStyle/>
                    <a:p>
                      <a:pPr>
                        <a:spcAft>
                          <a:spcPts val="0"/>
                        </a:spcAft>
                      </a:pPr>
                      <a:r>
                        <a:rPr lang="en-US" sz="1700" b="0" cap="none" spc="60">
                          <a:solidFill>
                            <a:schemeClr val="bg1"/>
                          </a:solidFill>
                          <a:effectLst/>
                        </a:rPr>
                        <a:t>username</a:t>
                      </a:r>
                    </a:p>
                  </a:txBody>
                  <a:tcPr marL="72830" marR="72830" marT="97107" marB="0" anchor="ctr">
                    <a:lnL w="12700" cmpd="sng">
                      <a:noFill/>
                    </a:lnL>
                    <a:lnR w="12700" cmpd="sng">
                      <a:noFill/>
                    </a:lnR>
                    <a:lnT w="19050" cap="flat" cmpd="sng" algn="ctr">
                      <a:noFill/>
                      <a:prstDash val="solid"/>
                    </a:lnT>
                    <a:lnB w="38100" cmpd="sng">
                      <a:noFill/>
                    </a:lnB>
                    <a:solidFill>
                      <a:schemeClr val="accent1"/>
                    </a:solidFill>
                  </a:tcPr>
                </a:tc>
                <a:tc>
                  <a:txBody>
                    <a:bodyPr/>
                    <a:lstStyle/>
                    <a:p>
                      <a:pPr>
                        <a:spcAft>
                          <a:spcPts val="0"/>
                        </a:spcAft>
                      </a:pPr>
                      <a:r>
                        <a:rPr lang="en-US" sz="1700" b="0" cap="none" spc="60">
                          <a:solidFill>
                            <a:schemeClr val="bg1"/>
                          </a:solidFill>
                          <a:effectLst/>
                        </a:rPr>
                        <a:t>password</a:t>
                      </a:r>
                    </a:p>
                  </a:txBody>
                  <a:tcPr marL="72830" marR="72830" marT="97107" marB="0"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3793119443"/>
                  </a:ext>
                </a:extLst>
              </a:tr>
              <a:tr h="362532">
                <a:tc>
                  <a:txBody>
                    <a:bodyPr/>
                    <a:lstStyle/>
                    <a:p>
                      <a:pPr>
                        <a:spcAft>
                          <a:spcPts val="0"/>
                        </a:spcAft>
                      </a:pPr>
                      <a:r>
                        <a:rPr lang="en-US" sz="1500" b="1" cap="none" spc="0">
                          <a:solidFill>
                            <a:schemeClr val="tx1"/>
                          </a:solidFill>
                          <a:effectLst/>
                        </a:rPr>
                        <a:t>N</a:t>
                      </a:r>
                    </a:p>
                  </a:txBody>
                  <a:tcPr marL="72830" marR="72830" marT="97107" marB="0" anchor="b">
                    <a:lnL w="12700" cmpd="sng">
                      <a:noFill/>
                      <a:prstDash val="solid"/>
                    </a:lnL>
                    <a:lnR w="12700" cmpd="sng">
                      <a:noFill/>
                      <a:prstDash val="solid"/>
                    </a:lnR>
                    <a:lnT w="38100" cmpd="sng">
                      <a:noFill/>
                    </a:lnT>
                    <a:lnB w="12700" cap="flat" cmpd="sng" algn="ctr">
                      <a:noFill/>
                      <a:prstDash val="solid"/>
                    </a:lnB>
                    <a:noFill/>
                  </a:tcPr>
                </a:tc>
                <a:tc>
                  <a:txBody>
                    <a:bodyPr/>
                    <a:lstStyle/>
                    <a:p>
                      <a:pPr>
                        <a:spcAft>
                          <a:spcPts val="0"/>
                        </a:spcAft>
                      </a:pPr>
                      <a:r>
                        <a:rPr lang="en-US" sz="1500" cap="none" spc="0" dirty="0">
                          <a:solidFill>
                            <a:schemeClr val="tx1"/>
                          </a:solidFill>
                          <a:effectLst/>
                        </a:rPr>
                        <a:t>WIN-IIVTJUU077H\SS2014</a:t>
                      </a:r>
                    </a:p>
                  </a:txBody>
                  <a:tcPr marL="72830" marR="72830" marT="97107" marB="0" anchor="b">
                    <a:lnL w="12700" cmpd="sng">
                      <a:noFill/>
                      <a:prstDash val="solid"/>
                    </a:lnL>
                    <a:lnR w="12700" cmpd="sng">
                      <a:noFill/>
                      <a:prstDash val="solid"/>
                    </a:lnR>
                    <a:lnT w="38100" cmpd="sng">
                      <a:noFill/>
                    </a:lnT>
                    <a:lnB w="12700" cap="flat" cmpd="sng" algn="ctr">
                      <a:noFill/>
                      <a:prstDash val="solid"/>
                    </a:lnB>
                    <a:noFill/>
                  </a:tcPr>
                </a:tc>
                <a:tc>
                  <a:txBody>
                    <a:bodyPr/>
                    <a:lstStyle/>
                    <a:p>
                      <a:endParaRPr lang="en-US" sz="1500" cap="none" spc="0">
                        <a:solidFill>
                          <a:schemeClr val="tx1"/>
                        </a:solidFill>
                        <a:effectLst/>
                      </a:endParaRPr>
                    </a:p>
                  </a:txBody>
                  <a:tcPr marL="72830" marR="72830" marT="97107" marB="0" anchor="b">
                    <a:lnL w="12700" cmpd="sng">
                      <a:noFill/>
                      <a:prstDash val="solid"/>
                    </a:lnL>
                    <a:lnR w="12700" cmpd="sng">
                      <a:noFill/>
                      <a:prstDash val="solid"/>
                    </a:lnR>
                    <a:lnT w="38100" cmpd="sng">
                      <a:noFill/>
                    </a:lnT>
                    <a:lnB w="12700" cap="flat" cmpd="sng" algn="ctr">
                      <a:noFill/>
                      <a:prstDash val="solid"/>
                    </a:lnB>
                    <a:noFill/>
                  </a:tcPr>
                </a:tc>
                <a:tc>
                  <a:txBody>
                    <a:bodyPr/>
                    <a:lstStyle/>
                    <a:p>
                      <a:endParaRPr lang="en-US" sz="1500" cap="none" spc="0">
                        <a:solidFill>
                          <a:schemeClr val="tx1"/>
                        </a:solidFill>
                        <a:effectLst/>
                      </a:endParaRPr>
                    </a:p>
                  </a:txBody>
                  <a:tcPr marL="72830" marR="72830" marT="97107" marB="0" anchor="b">
                    <a:lnL w="12700" cmpd="sng">
                      <a:noFill/>
                      <a:prstDash val="solid"/>
                    </a:lnL>
                    <a:lnR w="12700" cmpd="sng">
                      <a:noFill/>
                      <a:prstDash val="solid"/>
                    </a:lnR>
                    <a:lnT w="38100" cmpd="sng">
                      <a:noFill/>
                    </a:lnT>
                    <a:lnB w="12700" cap="flat" cmpd="sng" algn="ctr">
                      <a:noFill/>
                      <a:prstDash val="solid"/>
                    </a:lnB>
                    <a:noFill/>
                  </a:tcPr>
                </a:tc>
                <a:extLst>
                  <a:ext uri="{0D108BD9-81ED-4DB2-BD59-A6C34878D82A}">
                    <a16:rowId xmlns:a16="http://schemas.microsoft.com/office/drawing/2014/main" val="3744720120"/>
                  </a:ext>
                </a:extLst>
              </a:tr>
              <a:tr h="362532">
                <a:tc>
                  <a:txBody>
                    <a:bodyPr/>
                    <a:lstStyle/>
                    <a:p>
                      <a:pPr>
                        <a:spcAft>
                          <a:spcPts val="0"/>
                        </a:spcAft>
                      </a:pPr>
                      <a:r>
                        <a:rPr lang="en-US" sz="1500" b="1" cap="none" spc="0">
                          <a:solidFill>
                            <a:schemeClr val="tx1"/>
                          </a:solidFill>
                          <a:effectLst/>
                        </a:rPr>
                        <a:t>Y</a:t>
                      </a:r>
                    </a:p>
                  </a:txBody>
                  <a:tcPr marL="72830" marR="72830" marT="9710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spcAft>
                          <a:spcPts val="0"/>
                        </a:spcAft>
                      </a:pPr>
                      <a:r>
                        <a:rPr lang="en-US" sz="1500" cap="none" spc="0" dirty="0">
                          <a:solidFill>
                            <a:schemeClr val="tx1"/>
                          </a:solidFill>
                          <a:effectLst/>
                        </a:rPr>
                        <a:t>192.168.56.100</a:t>
                      </a:r>
                    </a:p>
                  </a:txBody>
                  <a:tcPr marL="72830" marR="72830" marT="9710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endParaRPr lang="en-US" sz="1500" cap="none" spc="0" dirty="0">
                        <a:solidFill>
                          <a:schemeClr val="tx1"/>
                        </a:solidFill>
                        <a:effectLst/>
                      </a:endParaRPr>
                    </a:p>
                  </a:txBody>
                  <a:tcPr marL="72830" marR="72830" marT="9710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endParaRPr lang="en-US" sz="1500" cap="none" spc="0" dirty="0">
                        <a:solidFill>
                          <a:schemeClr val="tx1"/>
                        </a:solidFill>
                        <a:effectLst/>
                      </a:endParaRPr>
                    </a:p>
                  </a:txBody>
                  <a:tcPr marL="72830" marR="72830" marT="9710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76971533"/>
                  </a:ext>
                </a:extLst>
              </a:tr>
              <a:tr h="362532">
                <a:tc>
                  <a:txBody>
                    <a:bodyPr/>
                    <a:lstStyle/>
                    <a:p>
                      <a:pPr>
                        <a:spcAft>
                          <a:spcPts val="0"/>
                        </a:spcAft>
                      </a:pPr>
                      <a:r>
                        <a:rPr lang="en-US" sz="1500" b="1" cap="none" spc="0">
                          <a:solidFill>
                            <a:schemeClr val="tx1"/>
                          </a:solidFill>
                          <a:effectLst/>
                        </a:rPr>
                        <a:t>Y</a:t>
                      </a:r>
                    </a:p>
                  </a:txBody>
                  <a:tcPr marL="72830" marR="72830" marT="9710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spcAft>
                          <a:spcPts val="0"/>
                        </a:spcAft>
                      </a:pPr>
                      <a:r>
                        <a:rPr lang="en-US" sz="1500" cap="none" spc="0" dirty="0">
                          <a:solidFill>
                            <a:schemeClr val="tx1"/>
                          </a:solidFill>
                          <a:effectLst/>
                        </a:rPr>
                        <a:t>WINJON</a:t>
                      </a:r>
                    </a:p>
                  </a:txBody>
                  <a:tcPr marL="72830" marR="72830" marT="9710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spcAft>
                          <a:spcPts val="0"/>
                        </a:spcAft>
                      </a:pPr>
                      <a:r>
                        <a:rPr lang="en-US" sz="1500" cap="none" spc="0" dirty="0">
                          <a:solidFill>
                            <a:schemeClr val="tx1"/>
                          </a:solidFill>
                          <a:effectLst/>
                        </a:rPr>
                        <a:t>username</a:t>
                      </a:r>
                    </a:p>
                  </a:txBody>
                  <a:tcPr marL="72830" marR="72830" marT="9710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spcAft>
                          <a:spcPts val="0"/>
                        </a:spcAft>
                      </a:pPr>
                      <a:r>
                        <a:rPr lang="en-US" sz="1500" cap="none" spc="0" dirty="0">
                          <a:solidFill>
                            <a:schemeClr val="tx1"/>
                          </a:solidFill>
                          <a:effectLst/>
                        </a:rPr>
                        <a:t>password</a:t>
                      </a:r>
                    </a:p>
                  </a:txBody>
                  <a:tcPr marL="72830" marR="72830" marT="97107" marB="0" anchor="b">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546100863"/>
                  </a:ext>
                </a:extLst>
              </a:tr>
              <a:tr h="362532">
                <a:tc>
                  <a:txBody>
                    <a:bodyPr/>
                    <a:lstStyle/>
                    <a:p>
                      <a:pPr>
                        <a:spcAft>
                          <a:spcPts val="0"/>
                        </a:spcAft>
                      </a:pPr>
                      <a:r>
                        <a:rPr lang="en-US" sz="1500" b="1" cap="none" spc="0">
                          <a:solidFill>
                            <a:schemeClr val="tx1"/>
                          </a:solidFill>
                          <a:effectLst/>
                        </a:rPr>
                        <a:t>N</a:t>
                      </a:r>
                    </a:p>
                  </a:txBody>
                  <a:tcPr marL="72830" marR="72830" marT="9710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spcAft>
                          <a:spcPts val="0"/>
                        </a:spcAft>
                      </a:pPr>
                      <a:r>
                        <a:rPr lang="en-US" sz="1500" cap="none" spc="0" dirty="0">
                          <a:solidFill>
                            <a:schemeClr val="tx1"/>
                          </a:solidFill>
                          <a:effectLst/>
                        </a:rPr>
                        <a:t>WIN-K7N5T128MKU</a:t>
                      </a:r>
                    </a:p>
                  </a:txBody>
                  <a:tcPr marL="72830" marR="72830" marT="9710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endParaRPr lang="en-US" sz="1500" cap="none" spc="0">
                        <a:solidFill>
                          <a:schemeClr val="tx1"/>
                        </a:solidFill>
                        <a:effectLst/>
                      </a:endParaRPr>
                    </a:p>
                  </a:txBody>
                  <a:tcPr marL="72830" marR="72830" marT="9710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endParaRPr lang="en-US" sz="1500" cap="none" spc="0" dirty="0">
                        <a:solidFill>
                          <a:schemeClr val="tx1"/>
                        </a:solidFill>
                        <a:effectLst/>
                      </a:endParaRPr>
                    </a:p>
                  </a:txBody>
                  <a:tcPr marL="72830" marR="72830" marT="9710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718424199"/>
                  </a:ext>
                </a:extLst>
              </a:tr>
            </a:tbl>
          </a:graphicData>
        </a:graphic>
      </p:graphicFrame>
    </p:spTree>
    <p:extLst>
      <p:ext uri="{BB962C8B-B14F-4D97-AF65-F5344CB8AC3E}">
        <p14:creationId xmlns:p14="http://schemas.microsoft.com/office/powerpoint/2010/main" val="2393942192"/>
      </p:ext>
    </p:extLst>
  </p:cSld>
  <p:clrMapOvr>
    <a:masterClrMapping/>
  </p:clrMapOvr>
</p:sld>
</file>

<file path=ppt/theme/theme1.xml><?xml version="1.0" encoding="utf-8"?>
<a:theme xmlns:a="http://schemas.openxmlformats.org/drawingml/2006/main" name="GestaltVT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3853</TotalTime>
  <Words>2607</Words>
  <Application>Microsoft Office PowerPoint</Application>
  <PresentationFormat>Widescreen</PresentationFormat>
  <Paragraphs>169</Paragraphs>
  <Slides>15</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Bierstadt</vt:lpstr>
      <vt:lpstr>Calibri</vt:lpstr>
      <vt:lpstr>Calibri Light</vt:lpstr>
      <vt:lpstr>GestaltVTI</vt:lpstr>
      <vt:lpstr> Oracle Technology Group</vt:lpstr>
      <vt:lpstr>Introducing SQL Server Collector</vt:lpstr>
      <vt:lpstr>Why?</vt:lpstr>
      <vt:lpstr>Overview</vt:lpstr>
      <vt:lpstr>Information collection data points*</vt:lpstr>
      <vt:lpstr>Workload collection data points*</vt:lpstr>
      <vt:lpstr>Analysis Benefits</vt:lpstr>
      <vt:lpstr>Collector Hub Requirements</vt:lpstr>
      <vt:lpstr>Driver file (servers.csv)</vt:lpstr>
      <vt:lpstr>Input file usage</vt:lpstr>
      <vt:lpstr>Collection script changes needed prior to execution</vt:lpstr>
      <vt:lpstr>Collection user creation and deletion scripts are available</vt:lpstr>
      <vt:lpstr>User creation</vt:lpstr>
      <vt:lpstr>User deletion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Collector Guide – v2405</dc:title>
  <dc:creator>Adams, Jon</dc:creator>
  <cp:lastModifiedBy>Adams, Jon</cp:lastModifiedBy>
  <cp:revision>16</cp:revision>
  <dcterms:created xsi:type="dcterms:W3CDTF">2024-05-17T13:28:38Z</dcterms:created>
  <dcterms:modified xsi:type="dcterms:W3CDTF">2024-08-23T19:48:12Z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2024-05-17T13:42:47Z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81dd150d-2979-475b-9cf7-29e463a3c484</vt:lpwstr>
  </property>
  <property fmtid="{D5CDD505-2E9C-101B-9397-08002B2CF9AE}" pid="8" name="MSIP_Label_ea60d57e-af5b-4752-ac57-3e4f28ca11dc_ContentBits">
    <vt:lpwstr>0</vt:lpwstr>
  </property>
</Properties>
</file>