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313" r:id="rId2"/>
    <p:sldId id="256" r:id="rId3"/>
    <p:sldId id="262" r:id="rId4"/>
    <p:sldId id="260" r:id="rId5"/>
    <p:sldId id="267" r:id="rId6"/>
    <p:sldId id="259" r:id="rId7"/>
    <p:sldId id="261" r:id="rId8"/>
    <p:sldId id="266" r:id="rId9"/>
    <p:sldId id="265" r:id="rId10"/>
    <p:sldId id="268" r:id="rId11"/>
    <p:sldId id="272" r:id="rId12"/>
    <p:sldId id="273" r:id="rId13"/>
    <p:sldId id="314" r:id="rId14"/>
    <p:sldId id="275" r:id="rId15"/>
    <p:sldId id="279" r:id="rId16"/>
    <p:sldId id="280" r:id="rId17"/>
    <p:sldId id="281" r:id="rId18"/>
    <p:sldId id="283" r:id="rId19"/>
    <p:sldId id="284" r:id="rId20"/>
    <p:sldId id="312" r:id="rId21"/>
    <p:sldId id="288" r:id="rId22"/>
    <p:sldId id="285" r:id="rId23"/>
    <p:sldId id="289" r:id="rId24"/>
    <p:sldId id="298" r:id="rId25"/>
    <p:sldId id="301" r:id="rId26"/>
    <p:sldId id="302" r:id="rId27"/>
    <p:sldId id="291" r:id="rId28"/>
    <p:sldId id="294" r:id="rId29"/>
    <p:sldId id="316" r:id="rId30"/>
    <p:sldId id="297" r:id="rId31"/>
    <p:sldId id="286" r:id="rId32"/>
    <p:sldId id="295" r:id="rId33"/>
    <p:sldId id="310" r:id="rId34"/>
    <p:sldId id="296" r:id="rId35"/>
    <p:sldId id="303" r:id="rId36"/>
    <p:sldId id="308" r:id="rId37"/>
    <p:sldId id="257" r:id="rId38"/>
    <p:sldId id="304" r:id="rId39"/>
    <p:sldId id="258" r:id="rId40"/>
    <p:sldId id="271" r:id="rId41"/>
    <p:sldId id="305" r:id="rId42"/>
    <p:sldId id="306" r:id="rId43"/>
    <p:sldId id="309" r:id="rId44"/>
    <p:sldId id="317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51357" autoAdjust="0"/>
  </p:normalViewPr>
  <p:slideViewPr>
    <p:cSldViewPr>
      <p:cViewPr varScale="1">
        <p:scale>
          <a:sx n="69" d="100"/>
          <a:sy n="69" d="100"/>
        </p:scale>
        <p:origin x="-18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2DB4-5734-40B7-9405-EBC05FE61D64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7421-152F-4C5F-A339-C37B49386B6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06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eich.com/tag/history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is to modern software what the electric guitar is to modern music. Versatile, accessible, purists hate it, beginners love it, and it’s absolutely bloody everywhere – for better or for worse.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Javascript</a:t>
            </a:r>
            <a:r>
              <a:rPr lang="en-GB" baseline="0" dirty="0" smtClean="0"/>
              <a:t> has been called the “world’s most misunderstood programming language”, and tonight I’m hoping to clear up some of that misunderstanding, to explore how – and why – JS has ended up being so misunderstood, and to show you some of the amazing work that people are doing with this remarkable language.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67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1936</a:t>
            </a:r>
            <a:r>
              <a:rPr lang="en-GB" baseline="0" dirty="0" smtClean="0"/>
              <a:t> – Princeton :</a:t>
            </a:r>
            <a:r>
              <a:rPr lang="en-GB" dirty="0" smtClean="0"/>
              <a:t> after a long correspondence with Kurt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Godel</a:t>
            </a:r>
            <a:r>
              <a:rPr lang="en-GB" baseline="0" dirty="0" smtClean="0"/>
              <a:t> on the theory of computability, </a:t>
            </a:r>
            <a:r>
              <a:rPr lang="en-GB" dirty="0" smtClean="0"/>
              <a:t>the American</a:t>
            </a:r>
            <a:r>
              <a:rPr lang="en-GB" baseline="0" dirty="0" smtClean="0"/>
              <a:t> mathematician Alonzo Church introduces a formal notation for studying the definition and application of functions. Remember – computers don’t exist yet and computability is still somewhere between mathematics and philosophy. Church chooses the </a:t>
            </a:r>
            <a:r>
              <a:rPr lang="en-GB" baseline="0" dirty="0" err="1" smtClean="0"/>
              <a:t>greek</a:t>
            </a:r>
            <a:r>
              <a:rPr lang="en-GB" baseline="0" dirty="0" smtClean="0"/>
              <a:t> letter Lambda to represent anonymous functions in his notation, and his work becomes known as the lambda calculus.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If you’ve ever wondered why anonymous functions in .NET and Python are known as “lambdas” – that’s why.</a:t>
            </a:r>
          </a:p>
          <a:p>
            <a:pPr lvl="0"/>
            <a:endParaRPr lang="en-GB" baseline="0" dirty="0" smtClean="0"/>
          </a:p>
          <a:p>
            <a:pPr lvl="0"/>
            <a:r>
              <a:rPr lang="en-GB" baseline="0" dirty="0" smtClean="0"/>
              <a:t>Church went on to supervise Alan Turing’s PhD at Princeton; and together, their work has become known as the “Church-Turing thesis” – one of the most important theorems in computer science - which basically states that everything computable is computable by a Turing machine.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118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1958 – John McCarthy joins MIT and starts the MIT AI Project</a:t>
            </a:r>
          </a:p>
          <a:p>
            <a:r>
              <a:rPr lang="en-GB" dirty="0" smtClean="0"/>
              <a:t>1960 – John McCarthy publishes his design for Lisp in Communications of the Association for Computing Machinery (ACM)</a:t>
            </a:r>
          </a:p>
          <a:p>
            <a:endParaRPr lang="en-GB" dirty="0" smtClean="0"/>
          </a:p>
          <a:p>
            <a:r>
              <a:rPr lang="en-GB" dirty="0" smtClean="0"/>
              <a:t>Steve Russell realizes that the </a:t>
            </a:r>
            <a:r>
              <a:rPr lang="en-GB" i="1" dirty="0" err="1" smtClean="0"/>
              <a:t>eval</a:t>
            </a:r>
            <a:r>
              <a:rPr lang="en-GB" dirty="0" smtClean="0"/>
              <a:t> function, as well as being part of the language design, would actually work as a Lisp interpreter – and implements it, in machine code on</a:t>
            </a:r>
            <a:r>
              <a:rPr lang="en-GB" baseline="0" dirty="0" smtClean="0"/>
              <a:t> an IBM 704. Suddenly </a:t>
            </a:r>
            <a:r>
              <a:rPr lang="en-GB" dirty="0" smtClean="0"/>
              <a:t>Lisp exists.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356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minimalist dialect of Lisp (c.f. Common Lisp)</a:t>
            </a:r>
          </a:p>
          <a:p>
            <a:endParaRPr lang="en-GB" dirty="0" smtClean="0"/>
          </a:p>
          <a:p>
            <a:r>
              <a:rPr lang="en-GB" dirty="0" smtClean="0"/>
              <a:t>Developed by Guy L Steele (GLS) and Gerald Jay </a:t>
            </a:r>
            <a:r>
              <a:rPr lang="en-GB" dirty="0" err="1" smtClean="0"/>
              <a:t>Sussman</a:t>
            </a:r>
            <a:r>
              <a:rPr lang="en-GB" dirty="0" smtClean="0"/>
              <a:t> between 1975 - 1980</a:t>
            </a:r>
          </a:p>
          <a:p>
            <a:endParaRPr lang="en-GB" dirty="0" smtClean="0"/>
          </a:p>
          <a:p>
            <a:r>
              <a:rPr lang="en-GB" dirty="0" smtClean="0"/>
              <a:t>Very closely based on the lambda calculus. Originally a derivation of an earlier programming language called Planner – they dubbed it Schemer, but the PDP-10 had a 6-character limit on the ITS file-system, hence SCHEME.</a:t>
            </a:r>
          </a:p>
          <a:p>
            <a:endParaRPr lang="en-GB" dirty="0" smtClean="0"/>
          </a:p>
          <a:p>
            <a:r>
              <a:rPr lang="en-GB" dirty="0" smtClean="0"/>
              <a:t>Scheme was the first dialect of Lisp to choose </a:t>
            </a:r>
            <a:r>
              <a:rPr lang="en-GB" i="1" dirty="0" smtClean="0"/>
              <a:t>lexical </a:t>
            </a:r>
            <a:r>
              <a:rPr lang="en-GB" dirty="0" smtClean="0"/>
              <a:t>or </a:t>
            </a:r>
            <a:r>
              <a:rPr lang="en-GB" i="1" dirty="0" smtClean="0"/>
              <a:t>static scope</a:t>
            </a:r>
            <a:r>
              <a:rPr lang="en-GB" dirty="0" smtClean="0"/>
              <a:t> (borrowed from </a:t>
            </a:r>
            <a:r>
              <a:rPr lang="en-GB" dirty="0" err="1" smtClean="0"/>
              <a:t>Algol</a:t>
            </a:r>
            <a:r>
              <a:rPr lang="en-GB" dirty="0" smtClean="0"/>
              <a:t>) – which we’ll look at in a moment.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569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 1995 – Brendan </a:t>
            </a:r>
            <a:r>
              <a:rPr lang="en-GB" dirty="0" err="1" smtClean="0"/>
              <a:t>Eich</a:t>
            </a:r>
            <a:r>
              <a:rPr lang="en-GB" dirty="0" smtClean="0"/>
              <a:t> is recruited to Netscape with “the promise of doing Scheme in a browser” </a:t>
            </a:r>
          </a:p>
          <a:p>
            <a:r>
              <a:rPr lang="en-GB" dirty="0" smtClean="0"/>
              <a:t>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– sounds weird now, but at the time there were bespoke macro languages, and there was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Emacs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AutoLISP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Eich</a:t>
            </a:r>
            <a:r>
              <a:rPr lang="en-GB" baseline="0" dirty="0" smtClean="0"/>
              <a:t> ends up – like all of us have – stuck between a wealth of industry knowledge and best practise on one hand, and crazy marketing pressure on the other. </a:t>
            </a:r>
            <a:r>
              <a:rPr lang="en-GB" dirty="0" smtClean="0"/>
              <a:t>Java was huge,</a:t>
            </a:r>
            <a:r>
              <a:rPr lang="en-GB" baseline="0" dirty="0" smtClean="0"/>
              <a:t> Netscape were courting Sun to ship Java in their browser, and </a:t>
            </a:r>
            <a:r>
              <a:rPr lang="en-GB" dirty="0" smtClean="0"/>
              <a:t>Bill Joy (founder of Sun Microsystems) </a:t>
            </a:r>
            <a:r>
              <a:rPr lang="en-GB" dirty="0" err="1" smtClean="0"/>
              <a:t>grokked</a:t>
            </a:r>
            <a:r>
              <a:rPr lang="en-GB" dirty="0" smtClean="0"/>
              <a:t> the idea of a light-weight scripting language as a companion to full-blown compiled Java applets. Netscape upper management said the language “must look like Java” and there was a general consensus that it had to run in the browser, in source form – no linkers, no compilers.</a:t>
            </a:r>
          </a:p>
          <a:p>
            <a:endParaRPr lang="en-GB" dirty="0" smtClean="0"/>
          </a:p>
          <a:p>
            <a:r>
              <a:rPr lang="en-GB" dirty="0" smtClean="0"/>
              <a:t>So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cherry-picks. He borrows his syntax from Java. From an obscure OO language called Self, he borrows something called prototyped inheritance. He borrows the “function” keyword from </a:t>
            </a:r>
            <a:r>
              <a:rPr lang="en-GB" baseline="0" dirty="0" err="1" smtClean="0"/>
              <a:t>Awk</a:t>
            </a:r>
            <a:r>
              <a:rPr lang="en-GB" baseline="0" dirty="0" smtClean="0"/>
              <a:t>, regular expression literals from Perl, and pretty much everything else from Scheme. And it worked. </a:t>
            </a:r>
            <a:r>
              <a:rPr lang="en-GB" baseline="0" dirty="0" err="1" smtClean="0"/>
              <a:t>Kinda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Eich</a:t>
            </a:r>
            <a:r>
              <a:rPr lang="en-GB" baseline="0" dirty="0" smtClean="0"/>
              <a:t> said in 2008 that “he still thinks of JS as the quickie love-child of C and Self; the part that is good is not original, and the part that is original is not good” (</a:t>
            </a:r>
            <a:r>
              <a:rPr lang="en-GB" dirty="0" smtClean="0">
                <a:hlinkClick r:id="rId3"/>
              </a:rPr>
              <a:t>http://brendaneich.com/tag/history/</a:t>
            </a:r>
            <a:r>
              <a:rPr lang="en-GB" dirty="0" smtClean="0"/>
              <a:t>) </a:t>
            </a:r>
            <a:r>
              <a:rPr lang="en-GB" baseline="0" dirty="0" smtClean="0"/>
              <a:t>but as we’ll see tonight, it doesn’t seem to have done JS’ popularity any harm.</a:t>
            </a:r>
          </a:p>
          <a:p>
            <a:endParaRPr lang="en-GB" dirty="0" smtClean="0"/>
          </a:p>
          <a:p>
            <a:r>
              <a:rPr lang="en-GB" dirty="0" smtClean="0"/>
              <a:t>August 11, 1995 – Alonzo Church dies in Ohio aged 92.  </a:t>
            </a:r>
          </a:p>
          <a:p>
            <a:endParaRPr lang="en-GB" dirty="0" smtClean="0"/>
          </a:p>
          <a:p>
            <a:r>
              <a:rPr lang="en-GB" dirty="0" smtClean="0"/>
              <a:t>September 1995 – “</a:t>
            </a:r>
            <a:r>
              <a:rPr lang="en-GB" dirty="0" err="1" smtClean="0"/>
              <a:t>LiveScript</a:t>
            </a:r>
            <a:r>
              <a:rPr lang="en-GB" dirty="0" smtClean="0"/>
              <a:t>” makes its debut in Netscape Navigator 2.0 beta, the same month that Larry Page joins Sergey </a:t>
            </a:r>
            <a:r>
              <a:rPr lang="en-GB" dirty="0" err="1" smtClean="0"/>
              <a:t>Brin</a:t>
            </a:r>
            <a:r>
              <a:rPr lang="en-GB" dirty="0" smtClean="0"/>
              <a:t> at Stanford.</a:t>
            </a:r>
          </a:p>
          <a:p>
            <a:endParaRPr lang="en-GB" dirty="0" smtClean="0"/>
          </a:p>
          <a:p>
            <a:r>
              <a:rPr lang="en-GB" dirty="0" smtClean="0"/>
              <a:t>December 4</a:t>
            </a:r>
            <a:r>
              <a:rPr lang="en-GB" baseline="30000" dirty="0" smtClean="0"/>
              <a:t>th</a:t>
            </a:r>
            <a:r>
              <a:rPr lang="en-GB" dirty="0" smtClean="0"/>
              <a:t>, 1995 – </a:t>
            </a:r>
            <a:r>
              <a:rPr lang="en-GB" dirty="0" err="1" smtClean="0"/>
              <a:t>Livescript</a:t>
            </a:r>
            <a:r>
              <a:rPr lang="en-GB" dirty="0" smtClean="0"/>
              <a:t> officially renamed to </a:t>
            </a:r>
            <a:r>
              <a:rPr lang="en-GB" dirty="0" err="1" smtClean="0"/>
              <a:t>Javascript</a:t>
            </a:r>
            <a:r>
              <a:rPr lang="en-GB" dirty="0" smtClean="0"/>
              <a:t>, confusing everybody.</a:t>
            </a:r>
          </a:p>
          <a:p>
            <a:endParaRPr lang="en-GB" dirty="0" smtClean="0"/>
          </a:p>
          <a:p>
            <a:r>
              <a:rPr lang="en-GB" dirty="0" smtClean="0"/>
              <a:t>March 1996 – official release of Netscape 2.0</a:t>
            </a:r>
            <a:r>
              <a:rPr lang="en-GB" baseline="0" dirty="0" smtClean="0"/>
              <a:t> and the first release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7948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Microsoft’s clone of Netscape JavaScript</a:t>
            </a:r>
          </a:p>
          <a:p>
            <a:r>
              <a:rPr lang="en-GB" dirty="0" smtClean="0"/>
              <a:t>Aug 1996 – Internet Explorer 3.0</a:t>
            </a:r>
          </a:p>
          <a:p>
            <a:pPr lvl="1"/>
            <a:r>
              <a:rPr lang="en-GB" dirty="0" smtClean="0"/>
              <a:t>support almost everything… except the </a:t>
            </a:r>
            <a:r>
              <a:rPr lang="en-GB" dirty="0" err="1" smtClean="0"/>
              <a:t>document.images</a:t>
            </a:r>
            <a:r>
              <a:rPr lang="en-GB" dirty="0" smtClean="0"/>
              <a:t> array</a:t>
            </a:r>
          </a:p>
          <a:p>
            <a:r>
              <a:rPr lang="en-GB" dirty="0" smtClean="0"/>
              <a:t>Jan 1997 – IIS 3.0 –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on the server.</a:t>
            </a:r>
          </a:p>
          <a:p>
            <a:r>
              <a:rPr lang="en-GB" baseline="0" dirty="0" smtClean="0"/>
              <a:t>Netscape could probably have sued – or *something* - but instead, they decided to make their language an open standard.</a:t>
            </a:r>
            <a:endParaRPr lang="en-GB" dirty="0" smtClean="0"/>
          </a:p>
          <a:p>
            <a:r>
              <a:rPr lang="en-GB" dirty="0" smtClean="0"/>
              <a:t>JavaScript submitted to ECMA in Nov 1996</a:t>
            </a:r>
          </a:p>
          <a:p>
            <a:pPr lvl="1"/>
            <a:r>
              <a:rPr lang="en-GB" dirty="0" smtClean="0"/>
              <a:t>concerned that </a:t>
            </a:r>
            <a:r>
              <a:rPr lang="en-GB" dirty="0" err="1" smtClean="0"/>
              <a:t>standardizard</a:t>
            </a:r>
            <a:r>
              <a:rPr lang="en-GB" dirty="0" smtClean="0"/>
              <a:t> (driven by </a:t>
            </a:r>
            <a:r>
              <a:rPr lang="en-GB" dirty="0" err="1" smtClean="0"/>
              <a:t>document.images</a:t>
            </a:r>
            <a:r>
              <a:rPr lang="en-GB" dirty="0" smtClean="0"/>
              <a:t> lack of support in IE3) was necessary for widespread adoption</a:t>
            </a:r>
          </a:p>
          <a:p>
            <a:r>
              <a:rPr lang="en-GB" dirty="0" smtClean="0"/>
              <a:t>ECMA-262 v1 adopted</a:t>
            </a:r>
            <a:r>
              <a:rPr lang="en-GB" baseline="0" dirty="0" smtClean="0"/>
              <a:t> in June 1997, and in Oct 1997 – IE 4 includes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3, the first non-Netscape implementation of ECMA 262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6607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1999 – IE5 introduces the XMLHTTP ActiveX control, but nobody notices because it’s ActiveX,</a:t>
            </a:r>
            <a:r>
              <a:rPr lang="en-GB" baseline="0" dirty="0" smtClean="0"/>
              <a:t> it’s IE only, and no-one’s really doing anything much with it.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2000 – Outlook Web Access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2001 – the first JSON message.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Doug </a:t>
            </a:r>
            <a:r>
              <a:rPr lang="en-GB" dirty="0" err="1" smtClean="0"/>
              <a:t>Crockford</a:t>
            </a:r>
            <a:r>
              <a:rPr lang="en-GB" dirty="0" smtClean="0"/>
              <a:t> (Yahoo) “discovered” JSON in</a:t>
            </a:r>
            <a:r>
              <a:rPr lang="en-GB" baseline="0" dirty="0" smtClean="0"/>
              <a:t> 2001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He says he’s since discovered someone at Netscape was using JS array literals for communication as early as 1996.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JSON – originally</a:t>
            </a:r>
            <a:r>
              <a:rPr lang="en-GB" baseline="0" dirty="0" smtClean="0"/>
              <a:t> going to be called “</a:t>
            </a:r>
            <a:r>
              <a:rPr lang="en-GB" baseline="0" dirty="0" err="1" smtClean="0"/>
              <a:t>jizmal</a:t>
            </a:r>
            <a:r>
              <a:rPr lang="en-GB" baseline="0" dirty="0" smtClean="0"/>
              <a:t>” – the JavaScript Message Language</a:t>
            </a:r>
          </a:p>
          <a:p>
            <a:r>
              <a:rPr lang="en-GB" baseline="0" dirty="0" smtClean="0"/>
              <a:t>- but there was already the Java Speech </a:t>
            </a:r>
            <a:r>
              <a:rPr lang="en-GB" baseline="0" dirty="0" err="1" smtClean="0"/>
              <a:t>Markup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- so they renamed it JSON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he says he didn’t invent it; he discovered it, named it and gave it a domain –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2002 – Douglas </a:t>
            </a:r>
            <a:r>
              <a:rPr lang="en-GB" dirty="0" err="1" smtClean="0"/>
              <a:t>Crockford</a:t>
            </a:r>
            <a:r>
              <a:rPr lang="en-GB" dirty="0" smtClean="0"/>
              <a:t> launches</a:t>
            </a:r>
            <a:r>
              <a:rPr lang="en-GB" baseline="0" dirty="0" smtClean="0"/>
              <a:t> JSON.org</a:t>
            </a:r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2003 (?) – Google Suggest – I can remember</a:t>
            </a:r>
            <a:r>
              <a:rPr lang="en-GB" baseline="0" dirty="0" smtClean="0"/>
              <a:t> thinking “wow…”</a:t>
            </a:r>
            <a:endParaRPr lang="en-GB" dirty="0" smtClean="0"/>
          </a:p>
          <a:p>
            <a:r>
              <a:rPr lang="en-GB" dirty="0" smtClean="0"/>
              <a:t>2004 April 1</a:t>
            </a:r>
            <a:r>
              <a:rPr lang="en-GB" baseline="30000" dirty="0" smtClean="0"/>
              <a:t>st</a:t>
            </a:r>
            <a:r>
              <a:rPr lang="en-GB" dirty="0" smtClean="0"/>
              <a:t> – Google announce </a:t>
            </a:r>
            <a:r>
              <a:rPr lang="en-GB" dirty="0" err="1" smtClean="0"/>
              <a:t>GMail</a:t>
            </a:r>
            <a:r>
              <a:rPr lang="en-GB" dirty="0" smtClean="0"/>
              <a:t> (invitation-only beta) and everyone assumes a gigabyte of free webmail is an April Fool’s joke.</a:t>
            </a:r>
          </a:p>
          <a:p>
            <a:r>
              <a:rPr lang="en-GB" dirty="0" smtClean="0"/>
              <a:t>2005 – (Feb 8th) Google Maps launches</a:t>
            </a:r>
          </a:p>
          <a:p>
            <a:r>
              <a:rPr lang="en-GB" dirty="0" smtClean="0"/>
              <a:t>Feb 18</a:t>
            </a:r>
            <a:r>
              <a:rPr lang="en-GB" baseline="30000" dirty="0" smtClean="0"/>
              <a:t>th</a:t>
            </a:r>
            <a:r>
              <a:rPr lang="en-GB" dirty="0" smtClean="0"/>
              <a:t> – Jesse James Garrett coins the term Ajax (Asynchronous JavaScript + XML) to describe the new approach to web apps demonstrated by Google Suggest and Google Maps</a:t>
            </a:r>
          </a:p>
          <a:p>
            <a:r>
              <a:rPr lang="en-GB" dirty="0" smtClean="0"/>
              <a:t>June 2005 – Apple open-source </a:t>
            </a:r>
            <a:r>
              <a:rPr lang="en-GB" dirty="0" err="1" smtClean="0"/>
              <a:t>WebKit</a:t>
            </a:r>
            <a:endParaRPr lang="en-GB" dirty="0" smtClean="0"/>
          </a:p>
          <a:p>
            <a:r>
              <a:rPr lang="en-GB" dirty="0" smtClean="0"/>
              <a:t>Aug 2005 – Doug </a:t>
            </a:r>
            <a:r>
              <a:rPr lang="en-GB" dirty="0" err="1" smtClean="0"/>
              <a:t>Crockford</a:t>
            </a:r>
            <a:r>
              <a:rPr lang="en-GB" baseline="0" dirty="0" smtClean="0"/>
              <a:t> joins Yahoo as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Architect</a:t>
            </a:r>
            <a:endParaRPr lang="en-GB" dirty="0" smtClean="0"/>
          </a:p>
          <a:p>
            <a:r>
              <a:rPr lang="en-GB" dirty="0" smtClean="0"/>
              <a:t>Dec 2005 – Yahoo! begins offering JSON support for web services.</a:t>
            </a:r>
          </a:p>
          <a:p>
            <a:endParaRPr lang="en-GB" dirty="0" smtClean="0"/>
          </a:p>
          <a:p>
            <a:r>
              <a:rPr lang="en-GB" dirty="0" smtClean="0"/>
              <a:t>We have</a:t>
            </a:r>
            <a:r>
              <a:rPr lang="en-GB" baseline="0" dirty="0" smtClean="0"/>
              <a:t> technology, we have cool names, we have killer apps, and the future is so bright we’re all wearing shades…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72150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March 21</a:t>
            </a:r>
            <a:r>
              <a:rPr lang="en-GB" baseline="30000" dirty="0" smtClean="0"/>
              <a:t>st</a:t>
            </a:r>
            <a:r>
              <a:rPr lang="en-GB" dirty="0" smtClean="0"/>
              <a:t>, 2006 – Jack Dorsey tweets “Just setting up my </a:t>
            </a:r>
            <a:r>
              <a:rPr lang="en-GB" dirty="0" err="1" smtClean="0"/>
              <a:t>twttr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r>
              <a:rPr lang="en-GB" dirty="0" smtClean="0"/>
              <a:t>August </a:t>
            </a:r>
            <a:r>
              <a:rPr lang="en-GB" dirty="0" smtClean="0"/>
              <a:t>2006 – John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Resig</a:t>
            </a:r>
            <a:r>
              <a:rPr lang="en-GB" baseline="0" dirty="0" smtClean="0"/>
              <a:t> launches </a:t>
            </a:r>
            <a:r>
              <a:rPr lang="en-GB" dirty="0" err="1" smtClean="0"/>
              <a:t>jQuery</a:t>
            </a:r>
            <a:r>
              <a:rPr lang="en-GB" dirty="0" smtClean="0"/>
              <a:t> </a:t>
            </a:r>
            <a:r>
              <a:rPr lang="en-GB" dirty="0" smtClean="0"/>
              <a:t>1.0</a:t>
            </a:r>
          </a:p>
          <a:p>
            <a:endParaRPr lang="en-GB" dirty="0" smtClean="0"/>
          </a:p>
          <a:p>
            <a:r>
              <a:rPr lang="en-GB" dirty="0" smtClean="0"/>
              <a:t>John </a:t>
            </a:r>
            <a:r>
              <a:rPr lang="en-GB" dirty="0" err="1" smtClean="0"/>
              <a:t>Resig</a:t>
            </a:r>
            <a:r>
              <a:rPr lang="en-GB" dirty="0" smtClean="0"/>
              <a:t> is to </a:t>
            </a:r>
            <a:r>
              <a:rPr lang="en-GB" dirty="0" err="1" smtClean="0"/>
              <a:t>Javascript</a:t>
            </a:r>
            <a:r>
              <a:rPr lang="en-GB" dirty="0" smtClean="0"/>
              <a:t> what </a:t>
            </a:r>
            <a:r>
              <a:rPr lang="en-GB" dirty="0" err="1" smtClean="0"/>
              <a:t>Jimi</a:t>
            </a:r>
            <a:r>
              <a:rPr lang="en-GB" dirty="0" smtClean="0"/>
              <a:t> Hendrix was to the electric guitar – he did something singularly amazing</a:t>
            </a:r>
            <a:r>
              <a:rPr lang="en-GB" baseline="0" dirty="0" smtClean="0"/>
              <a:t> that just wouldn't have been possible using anything else.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January 29</a:t>
            </a:r>
            <a:r>
              <a:rPr lang="en-GB" baseline="30000" dirty="0" smtClean="0"/>
              <a:t>th</a:t>
            </a:r>
            <a:r>
              <a:rPr lang="en-GB" dirty="0" smtClean="0"/>
              <a:t>, 2007 – Apple announces the iPhone</a:t>
            </a:r>
          </a:p>
          <a:p>
            <a:r>
              <a:rPr lang="en-GB" dirty="0" smtClean="0"/>
              <a:t>March 2007 – Twitter “o </a:t>
            </a:r>
            <a:r>
              <a:rPr lang="en-GB" dirty="0" err="1" smtClean="0"/>
              <a:t>wns</a:t>
            </a:r>
            <a:r>
              <a:rPr lang="en-GB" dirty="0" smtClean="0"/>
              <a:t>” </a:t>
            </a:r>
            <a:r>
              <a:rPr lang="en-GB" dirty="0" err="1" smtClean="0"/>
              <a:t>SxSW</a:t>
            </a:r>
            <a:r>
              <a:rPr lang="en-GB" dirty="0" smtClean="0"/>
              <a:t> festival</a:t>
            </a:r>
          </a:p>
          <a:p>
            <a:r>
              <a:rPr lang="en-GB" dirty="0" smtClean="0"/>
              <a:t>June </a:t>
            </a:r>
            <a:r>
              <a:rPr lang="en-GB" dirty="0" smtClean="0"/>
              <a:t>2007 – iPhone</a:t>
            </a:r>
            <a:r>
              <a:rPr lang="en-GB" baseline="0" dirty="0" smtClean="0"/>
              <a:t> goes on sale</a:t>
            </a:r>
          </a:p>
          <a:p>
            <a:r>
              <a:rPr lang="en-GB" baseline="0" dirty="0" smtClean="0"/>
              <a:t>November 5</a:t>
            </a:r>
            <a:r>
              <a:rPr lang="en-GB" baseline="30000" dirty="0" smtClean="0"/>
              <a:t>th</a:t>
            </a:r>
            <a:r>
              <a:rPr lang="en-GB" baseline="0" dirty="0" smtClean="0"/>
              <a:t>, 2007 – Open Handset Alliance announce Android smartphone OS based on Linux Kernel 2.6</a:t>
            </a:r>
          </a:p>
          <a:p>
            <a:r>
              <a:rPr lang="en-GB" baseline="0" dirty="0" smtClean="0"/>
              <a:t>July 11, 2008 – iPhone 3GS</a:t>
            </a:r>
            <a:endParaRPr lang="en-GB" dirty="0" smtClean="0"/>
          </a:p>
          <a:p>
            <a:r>
              <a:rPr lang="en-GB" dirty="0" smtClean="0"/>
              <a:t>September 2008 – Google release Chrome beta</a:t>
            </a:r>
          </a:p>
          <a:p>
            <a:r>
              <a:rPr lang="en-GB" dirty="0" smtClean="0"/>
              <a:t>February 2009 – </a:t>
            </a:r>
            <a:r>
              <a:rPr lang="en-GB" dirty="0" err="1" smtClean="0"/>
              <a:t>Ryah</a:t>
            </a:r>
            <a:r>
              <a:rPr lang="en-GB" baseline="0" dirty="0" smtClean="0"/>
              <a:t> Dahl announces a new server project based on the V8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engine</a:t>
            </a:r>
            <a:endParaRPr lang="en-GB" dirty="0" smtClean="0"/>
          </a:p>
          <a:p>
            <a:r>
              <a:rPr lang="en-GB" dirty="0" smtClean="0"/>
              <a:t>March 2009 – </a:t>
            </a:r>
            <a:r>
              <a:rPr lang="en-GB" dirty="0" err="1" smtClean="0"/>
              <a:t>ServerJS</a:t>
            </a:r>
            <a:r>
              <a:rPr lang="en-GB" dirty="0" smtClean="0"/>
              <a:t> API 0.1</a:t>
            </a:r>
          </a:p>
          <a:p>
            <a:r>
              <a:rPr lang="en-GB" baseline="0" dirty="0" smtClean="0"/>
              <a:t>August 2009 – </a:t>
            </a:r>
            <a:r>
              <a:rPr lang="en-GB" baseline="0" dirty="0" err="1" smtClean="0"/>
              <a:t>ServerJS</a:t>
            </a:r>
            <a:r>
              <a:rPr lang="en-GB" baseline="0" dirty="0" smtClean="0"/>
              <a:t> renamed to </a:t>
            </a:r>
            <a:r>
              <a:rPr lang="en-GB" baseline="0" dirty="0" err="1" smtClean="0"/>
              <a:t>CommonJS</a:t>
            </a:r>
            <a:endParaRPr lang="en-GB" baseline="0" dirty="0" smtClean="0"/>
          </a:p>
          <a:p>
            <a:pPr lvl="1"/>
            <a:r>
              <a:rPr lang="en-GB" baseline="0" dirty="0" err="1" smtClean="0"/>
              <a:t>NodeJS</a:t>
            </a:r>
            <a:r>
              <a:rPr lang="en-GB" baseline="0" dirty="0" smtClean="0"/>
              <a:t> presented at </a:t>
            </a:r>
            <a:r>
              <a:rPr lang="en-GB" baseline="0" dirty="0" err="1" smtClean="0"/>
              <a:t>JSConf</a:t>
            </a:r>
            <a:endParaRPr lang="en-GB" baseline="0" dirty="0" smtClean="0"/>
          </a:p>
          <a:p>
            <a:r>
              <a:rPr lang="en-GB" baseline="0" dirty="0" smtClean="0"/>
              <a:t>Jan 2010</a:t>
            </a:r>
          </a:p>
          <a:p>
            <a:pPr lvl="1"/>
            <a:r>
              <a:rPr lang="en-GB" baseline="0" dirty="0" smtClean="0"/>
              <a:t> Open source </a:t>
            </a:r>
            <a:r>
              <a:rPr lang="en-GB" baseline="0" dirty="0" err="1" smtClean="0"/>
              <a:t>IronJS</a:t>
            </a:r>
            <a:r>
              <a:rPr lang="en-GB" baseline="0" dirty="0" smtClean="0"/>
              <a:t> project announced – a full .NET implementation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written on top of the DLR using F#</a:t>
            </a:r>
          </a:p>
          <a:p>
            <a:pPr lvl="1"/>
            <a:r>
              <a:rPr lang="en-GB" baseline="0" dirty="0" smtClean="0"/>
              <a:t>Google launch the Nexus One handset</a:t>
            </a:r>
          </a:p>
          <a:p>
            <a:r>
              <a:rPr lang="en-GB" baseline="0" dirty="0" smtClean="0"/>
              <a:t>April 2010 – Steve Jobs famous “Thoughts on Flash” </a:t>
            </a:r>
          </a:p>
          <a:p>
            <a:r>
              <a:rPr lang="en-GB" baseline="0" dirty="0" smtClean="0"/>
              <a:t>May 2010 – Google announce the “Chrome Web Store”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6551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Regex literals from Perl</a:t>
            </a:r>
          </a:p>
          <a:p>
            <a:r>
              <a:rPr lang="en-GB" dirty="0" smtClean="0"/>
              <a:t>Prototyped inheritance from self</a:t>
            </a:r>
          </a:p>
          <a:p>
            <a:r>
              <a:rPr lang="en-GB" dirty="0" smtClean="0"/>
              <a:t>Curly braces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Everything</a:t>
            </a:r>
            <a:r>
              <a:rPr lang="en-GB" baseline="0" dirty="0" smtClean="0"/>
              <a:t> else from Scheme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photograph is not fair. But it made me laugh. Plus, the one on the left is full of browser DOM shit.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638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071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Self, and other prototype-based languages, the duality between classes and object instances is eliminated.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classical inheritance,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you pass someone an instance of vehicle, the compiler refers to the class declaration to see what it can do.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prototyped inheritance, every instance keeps a REFERENCE to its originating class, but that’s just a loose object reference. Objects are disconnected from their definitions.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91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syntactically valid in C#, Java, C and C++ - so if anyone guesses, I can make sure they guess wrong </a:t>
            </a:r>
            <a:r>
              <a:rPr lang="en-GB" baseline="0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1231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you're assigning event handlers, you are NOT saying "when I click this button, instantiate</a:t>
            </a:r>
            <a:r>
              <a:rPr lang="en-GB" baseline="0" dirty="0" smtClean="0"/>
              <a:t> a new Controller object and run the Click() method on it" You are saying "there is a block of code that happens to be on that Controller object, and I want you to use that code as your click handler"</a:t>
            </a:r>
          </a:p>
          <a:p>
            <a:endParaRPr lang="en-GB" baseline="0" dirty="0" smtClean="0"/>
          </a:p>
          <a:p>
            <a:r>
              <a:rPr lang="en-GB" baseline="0" dirty="0" smtClean="0"/>
              <a:t>"this" does not mean "the object that defined this behaviour", it means "the object that INVOKED this behaviour"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 when you assign a code to a button's click event, when the code runs, 'this' refers to the button – NOT to the controller or object that defines it.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 careful.</a:t>
            </a:r>
          </a:p>
          <a:p>
            <a:endParaRPr lang="en-GB" dirty="0" smtClean="0"/>
          </a:p>
          <a:p>
            <a:r>
              <a:rPr lang="en-GB" dirty="0" smtClean="0"/>
              <a:t>Dates</a:t>
            </a:r>
            <a:r>
              <a:rPr lang="en-GB" baseline="0" dirty="0" smtClean="0"/>
              <a:t> – all date/times are true EXCEPT midnight on January 1</a:t>
            </a:r>
            <a:r>
              <a:rPr lang="en-GB" baseline="30000" dirty="0" smtClean="0"/>
              <a:t>st</a:t>
            </a:r>
            <a:r>
              <a:rPr lang="en-GB" baseline="0" dirty="0" smtClean="0"/>
              <a:t>, 1970. As someone said who was there "It was midnight, New Years Eve, the dawn of a new decade, and there was optimism everywhere; everyone thought Vietnam was over, Nixon was honest, and we'd all be living on the moon by 2001. Looking back on it – it *was* false"</a:t>
            </a:r>
          </a:p>
          <a:p>
            <a:endParaRPr lang="en-GB" baseline="0" dirty="0" smtClean="0"/>
          </a:p>
          <a:p>
            <a:r>
              <a:rPr lang="en-GB" baseline="0" dirty="0" smtClean="0"/>
              <a:t>"false" is true. "0" is true.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"5" + 3 = 53</a:t>
            </a:r>
          </a:p>
          <a:p>
            <a:r>
              <a:rPr lang="en-GB" baseline="0" dirty="0" smtClean="0"/>
              <a:t>"5" – 3 = 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defines NOTHING. The</a:t>
            </a:r>
            <a:r>
              <a:rPr lang="en-GB" baseline="0" dirty="0" smtClean="0"/>
              <a:t> core language has no networking, no I/O, no </a:t>
            </a:r>
            <a:r>
              <a:rPr lang="en-GB" baseline="0" dirty="0" err="1" smtClean="0"/>
              <a:t>filesystem</a:t>
            </a:r>
            <a:r>
              <a:rPr lang="en-GB" baseline="0" dirty="0" smtClean="0"/>
              <a:t> access – in fact, it doesn't even define any extension mechanism for adding these things.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talk to the rest of the world is ALL about the host – the engine that's actually running the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engine is a browser,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gets full access to the DOM, and to various things like </a:t>
            </a:r>
            <a:r>
              <a:rPr lang="en-GB" baseline="0" dirty="0" err="1" smtClean="0"/>
              <a:t>XMLHttpRequest</a:t>
            </a:r>
            <a:r>
              <a:rPr lang="en-GB" baseline="0" dirty="0" smtClean="0"/>
              <a:t> that are exposed by the browser's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runtime. You know that slide earlier about "</a:t>
            </a:r>
            <a:r>
              <a:rPr lang="en-GB" baseline="0" dirty="0" err="1" smtClean="0"/>
              <a:t>Javscript</a:t>
            </a:r>
            <a:r>
              <a:rPr lang="en-GB" baseline="0" dirty="0" smtClean="0"/>
              <a:t>: The Complete Guide" </a:t>
            </a:r>
            <a:r>
              <a:rPr lang="en-GB" baseline="0" dirty="0" err="1" smtClean="0"/>
              <a:t>vs</a:t>
            </a:r>
            <a:r>
              <a:rPr lang="en-GB" baseline="0" dirty="0" smtClean="0"/>
              <a:t> "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: The Good Parts" ? That's because the Complete </a:t>
            </a:r>
            <a:r>
              <a:rPr lang="en-GB" baseline="0" dirty="0" err="1" smtClean="0"/>
              <a:t>GUide</a:t>
            </a:r>
            <a:r>
              <a:rPr lang="en-GB" baseline="0" dirty="0" smtClean="0"/>
              <a:t> actually covers every DOM element, event and attribute, and documents their cross-browser implementations and </a:t>
            </a:r>
            <a:r>
              <a:rPr lang="en-GB" baseline="0" dirty="0" err="1" smtClean="0"/>
              <a:t>compability</a:t>
            </a:r>
            <a:r>
              <a:rPr lang="en-GB" baseline="0" dirty="0" smtClean="0"/>
              <a:t> issues.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Scheme</a:t>
            </a:r>
            <a:r>
              <a:rPr lang="en-GB" baseline="0" dirty="0" smtClean="0"/>
              <a:t> – from whence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took static scoping and its’ functional programming style.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16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C/C++/Java/C#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56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</a:t>
            </a:r>
            <a:r>
              <a:rPr lang="en-GB" baseline="0" dirty="0" smtClean="0"/>
              <a:t> Algol-60 – a truly remarkable language, and the first language to use lexical scoping.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4515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C#/C/C++ slide. This is getting silly now.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624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(yay!)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006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Smalltalk</a:t>
            </a:r>
            <a:r>
              <a:rPr lang="en-GB" baseline="0" dirty="0" smtClean="0"/>
              <a:t> – where EVERYTHING is an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204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– again, but this time OO </a:t>
            </a:r>
            <a:r>
              <a:rPr lang="en-GB" dirty="0" err="1" smtClean="0"/>
              <a:t>javascript</a:t>
            </a:r>
            <a:r>
              <a:rPr lang="en-GB" dirty="0" smtClean="0"/>
              <a:t> based on Smalltalk’s object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670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582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42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5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951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544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70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389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74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04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480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872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1FDB-4612-42CD-8C9A-3A5EF85AE542}" type="datetimeFigureOut">
              <a:rPr lang="en-GB" smtClean="0"/>
              <a:pPr/>
              <a:t>04/04/2011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B548-BADF-4327-8D27-B4FBC3056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87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2.gif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gif"/><Relationship Id="rId10" Type="http://schemas.openxmlformats.org/officeDocument/2006/relationships/image" Target="../media/image11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2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gif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HTTP/1.1 200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OK</a:t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Server: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skillsmatter.com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application/x-slides-and-code-and-crap-jokes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Content-Encoding: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text/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text/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, text/html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Cache-Control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remember, share, tell-your-friends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GB" sz="1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about-1½-hours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Tue, 05 </a:t>
            </a:r>
            <a:r>
              <a:rPr lang="en-GB" sz="1800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Apr 2011 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18:30:00 BST 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Set-Cookie: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flavour=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chocolate_chip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; path=/;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X-Subject: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JavaScript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X-Powered-By: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monmouth-coffee-and-80s-music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X-Speaker-Website: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www.dylanbeattie.net </a:t>
            </a:r>
          </a:p>
        </p:txBody>
      </p:sp>
    </p:spTree>
    <p:extLst>
      <p:ext uri="{BB962C8B-B14F-4D97-AF65-F5344CB8AC3E}">
        <p14:creationId xmlns:p14="http://schemas.microsoft.com/office/powerpoint/2010/main" xmlns="" val="35334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 smtClean="0"/>
              <a:t>Name That Language – Round 8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2386138"/>
            <a:ext cx="82089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Number.prototype.factorial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if (this &lt; 2) return(1);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return(this * ((this - 1).factorial()));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655283"/>
            <a:ext cx="9144000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30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30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2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655283"/>
            <a:ext cx="9144000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2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 )</a:t>
            </a:r>
            <a:endParaRPr lang="en-GB" sz="22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2157"/>
            <a:ext cx="1060139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085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57"/>
            <a:ext cx="1116124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() + </a:t>
            </a:r>
            <a:r>
              <a:rPr lang="el-GR" sz="1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λ</a:t>
            </a:r>
            <a:endParaRPr lang="en-GB" sz="1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4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157"/>
            <a:ext cx="1102605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2157"/>
            <a:ext cx="1060139" cy="14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7470"/>
            <a:ext cx="1176337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62157"/>
            <a:ext cx="1028098" cy="14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302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notebookreview.com/assets/7038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108" y="1844823"/>
            <a:ext cx="3060778" cy="463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77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res1.windows.microsoft.com/resbox/en/Windows%207/main/4/7/471b4a5f-32fb-4fd2-a4ed-e05e87f490c9/471b4a5f-32fb-4fd2-a4ed-e05e87f490c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988840"/>
            <a:ext cx="333145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764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0209" y="1988840"/>
            <a:ext cx="5184576" cy="458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13"/>
            <a:ext cx="115713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4754" y="154813"/>
            <a:ext cx="1139586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460" y="154813"/>
            <a:ext cx="109908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3660" y="154813"/>
            <a:ext cx="1217674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1454" y="154813"/>
            <a:ext cx="106257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49" y="154813"/>
            <a:ext cx="1226403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54813"/>
            <a:ext cx="1296973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18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en/thumb/a/a6/Alonzo_Church.jpg/225px-Alonzo_Chu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725" y="154813"/>
            <a:ext cx="725023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thocp.net/biographies/pictures/turing_alan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8997" y="154813"/>
            <a:ext cx="714030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-formal.stanford.edu/jmc/jmcb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276" y="154813"/>
            <a:ext cx="688651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2.computer.org/portal/image/image_gallery?uuid=81490020-c983-4a03-b690-2cac0d496bb2&amp;groupId=1464074&amp;t=12513823959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8176" y="154813"/>
            <a:ext cx="762957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upload.wikimedia.org/wikipedia/commons/thumb/0/0e/Jerry_Sussman.jpg/197px-Jerry_Sussma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4382" y="154813"/>
            <a:ext cx="665776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dtimes.com/blog/image.axd?picture=2009%2F4%2Fbrendaneich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3407" y="154813"/>
            <a:ext cx="768427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5083" y="154813"/>
            <a:ext cx="812644" cy="9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 descr="good news today, jQuery 1.44 RC2 has been released today, minor fixes, guess you could step up now. second - if you&amp;#8217;re still interested in what John Resig is/was up to when he started building jQuery you might be interested in &amp;#8220;This Developer&amp;#8217;s Life&amp;#8221; episode called &amp;#8220;Audacity&amp;#8221;, had fun 15m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80978" y="154813"/>
            <a:ext cx="650212" cy="9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ireboxdesign.co.uk/wp-content/uploads/2011/01/jquery_logo_color_onwhite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2935" y="1762207"/>
            <a:ext cx="3446226" cy="8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blogs.seattleweekly.com/dailyweekly/071221-steve-jobs-vmed4p.widec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9331">
            <a:off x="4177173" y="3526876"/>
            <a:ext cx="1778241" cy="27747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8204" name="Picture 12" descr="http://www.amitbhawani.com/blog/Images/T/Twitter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504863">
            <a:off x="766448" y="2378904"/>
            <a:ext cx="1205098" cy="120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718926">
            <a:off x="6831943" y="1951402"/>
            <a:ext cx="1424246" cy="1740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842" b="21862"/>
          <a:stretch/>
        </p:blipFill>
        <p:spPr>
          <a:xfrm>
            <a:off x="6501833" y="4575578"/>
            <a:ext cx="2642165" cy="2275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401" y="4086225"/>
            <a:ext cx="3552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349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d3uwin5q170wpc.cloudfront.net/photo/31723_700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30" b="6872"/>
          <a:stretch/>
        </p:blipFill>
        <p:spPr bwMode="auto">
          <a:xfrm>
            <a:off x="-128336" y="0"/>
            <a:ext cx="92723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183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addCheese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(food)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return(food + “ with cheese”);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addBacon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(food)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return(food + “ with bacon”);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function combine(f1, f2) {</a:t>
            </a:r>
          </a:p>
          <a:p>
            <a:pPr marL="0" indent="0"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return(function(x) { f1(f2(x)) });</a:t>
            </a: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makeAwesome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combine(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addCheese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addBacon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alert(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makeAwesome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(“ice-cream”));</a:t>
            </a:r>
          </a:p>
        </p:txBody>
      </p:sp>
    </p:spTree>
    <p:extLst>
      <p:ext uri="{BB962C8B-B14F-4D97-AF65-F5344CB8AC3E}">
        <p14:creationId xmlns:p14="http://schemas.microsoft.com/office/powerpoint/2010/main" xmlns="" val="142397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think you know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Prototyped inheritance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Hero = function(name, alias)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this.alias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alias;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superman = new Hero(“Superman”, “Clark Kent”);</a:t>
            </a:r>
          </a:p>
          <a:p>
            <a:pPr marL="0" indent="0"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superman.cape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“red”;</a:t>
            </a:r>
          </a:p>
          <a:p>
            <a:pPr marL="0" indent="0"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superman.fly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return(“Faster than a speeding bullet!”);</a:t>
            </a: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12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6544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/>
              <a:t>Either one is fine.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Same as in HTML.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html = </a:t>
            </a:r>
            <a:r>
              <a:rPr lang="en-GB" dirty="0" smtClean="0">
                <a:solidFill>
                  <a:srgbClr val="FF0000"/>
                </a:solidFill>
              </a:rPr>
              <a:t>'&lt;a </a:t>
            </a:r>
            <a:r>
              <a:rPr lang="en-GB" dirty="0" err="1" smtClean="0">
                <a:solidFill>
                  <a:srgbClr val="FF0000"/>
                </a:solidFill>
              </a:rPr>
              <a:t>href</a:t>
            </a:r>
            <a:r>
              <a:rPr lang="en-GB" dirty="0" smtClean="0">
                <a:solidFill>
                  <a:srgbClr val="FF0000"/>
                </a:solidFill>
              </a:rPr>
              <a:t>=</a:t>
            </a:r>
            <a:r>
              <a:rPr lang="en-GB" b="1" dirty="0" smtClean="0">
                <a:solidFill>
                  <a:srgbClr val="FF0000"/>
                </a:solidFill>
              </a:rPr>
              <a:t>"http://www.google.com/"&gt;</a:t>
            </a:r>
            <a:r>
              <a:rPr lang="en-GB" dirty="0" smtClean="0">
                <a:solidFill>
                  <a:srgbClr val="FF0000"/>
                </a:solidFill>
              </a:rPr>
              <a:t>Google&lt;/a&gt;'</a:t>
            </a:r>
            <a:r>
              <a:rPr lang="en-GB" dirty="0" smtClean="0"/>
              <a:t>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VERY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4505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r>
              <a:rPr lang="en-GB" baseline="0" dirty="0" smtClean="0"/>
              <a:t>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bucket = {};</a:t>
            </a:r>
          </a:p>
          <a:p>
            <a:pPr>
              <a:buNone/>
            </a:pPr>
            <a:r>
              <a:rPr lang="en-GB" dirty="0" smtClean="0"/>
              <a:t>bucket[0] = "A thing";</a:t>
            </a:r>
          </a:p>
          <a:p>
            <a:pPr>
              <a:buNone/>
            </a:pPr>
            <a:r>
              <a:rPr lang="en-GB" dirty="0" err="1" smtClean="0"/>
              <a:t>bucket.snack</a:t>
            </a:r>
            <a:r>
              <a:rPr lang="en-GB" dirty="0" smtClean="0"/>
              <a:t> = "steak sandwich!";</a:t>
            </a:r>
          </a:p>
          <a:p>
            <a:pPr>
              <a:buNone/>
            </a:pPr>
            <a:r>
              <a:rPr lang="en-GB" dirty="0" smtClean="0"/>
              <a:t>bucket['booze']</a:t>
            </a:r>
            <a:r>
              <a:rPr lang="en-GB" dirty="0"/>
              <a:t> </a:t>
            </a:r>
            <a:r>
              <a:rPr lang="en-GB" dirty="0" smtClean="0"/>
              <a:t>= "gin and tonic";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85231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regex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388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658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and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891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9269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and Hoisting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alerts = [];</a:t>
            </a:r>
            <a:br>
              <a:rPr lang="en-GB" dirty="0" smtClean="0"/>
            </a:br>
            <a:r>
              <a:rPr lang="en-GB" dirty="0" smtClean="0"/>
              <a:t>for(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br>
              <a:rPr lang="en-GB" dirty="0" smtClean="0"/>
            </a:br>
            <a:r>
              <a:rPr lang="en-GB" dirty="0" smtClean="0"/>
              <a:t>    </a:t>
            </a:r>
            <a:r>
              <a:rPr lang="en-GB" dirty="0" err="1" smtClean="0"/>
              <a:t>alerts.push</a:t>
            </a:r>
            <a:r>
              <a:rPr lang="en-GB" dirty="0" smtClean="0"/>
              <a:t>(function() { </a:t>
            </a:r>
            <a:r>
              <a:rPr lang="en-GB" dirty="0" err="1" smtClean="0"/>
              <a:t>document.write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+ ', '); });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(</a:t>
            </a:r>
            <a:r>
              <a:rPr lang="en-GB" dirty="0" err="1" smtClean="0"/>
              <a:t>var</a:t>
            </a:r>
            <a:r>
              <a:rPr lang="en-GB" dirty="0" smtClean="0"/>
              <a:t> j = 0; j &lt; 3; j++) {</a:t>
            </a:r>
            <a:br>
              <a:rPr lang="en-GB" dirty="0" smtClean="0"/>
            </a:br>
            <a:r>
              <a:rPr lang="en-GB" dirty="0" smtClean="0"/>
              <a:t>    (alerts[j])();</a:t>
            </a:r>
            <a:br>
              <a:rPr lang="en-GB" dirty="0" smtClean="0"/>
            </a:br>
            <a:r>
              <a:rPr lang="en-GB" dirty="0" smtClean="0"/>
              <a:t>}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(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br>
              <a:rPr lang="en-GB" dirty="0" smtClean="0"/>
            </a:br>
            <a:r>
              <a:rPr lang="en-GB" dirty="0" smtClean="0"/>
              <a:t>    (alerts[</a:t>
            </a:r>
            <a:r>
              <a:rPr lang="en-GB" dirty="0" err="1" smtClean="0"/>
              <a:t>i</a:t>
            </a:r>
            <a:r>
              <a:rPr lang="en-GB" dirty="0" smtClean="0"/>
              <a:t>])();</a:t>
            </a:r>
            <a:br>
              <a:rPr lang="en-GB" dirty="0" smtClean="0"/>
            </a:br>
            <a:r>
              <a:rPr lang="en-GB" dirty="0" smtClean="0"/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78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and Hoisting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alerts = </a:t>
            </a:r>
            <a:r>
              <a:rPr lang="en-GB" dirty="0" smtClean="0"/>
              <a:t>[];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, j;</a:t>
            </a:r>
          </a:p>
          <a:p>
            <a:pPr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/>
              <a:t>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br>
              <a:rPr lang="en-GB" dirty="0" smtClean="0"/>
            </a:br>
            <a:r>
              <a:rPr lang="en-GB" dirty="0" err="1" smtClean="0"/>
              <a:t>alerts.push</a:t>
            </a:r>
            <a:r>
              <a:rPr lang="en-GB" dirty="0" smtClean="0"/>
              <a:t>(function</a:t>
            </a:r>
            <a:r>
              <a:rPr lang="en-GB" dirty="0" smtClean="0"/>
              <a:t>() { </a:t>
            </a:r>
            <a:r>
              <a:rPr lang="en-GB" dirty="0" err="1" smtClean="0"/>
              <a:t>document.write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 + ', '); </a:t>
            </a:r>
            <a:r>
              <a:rPr lang="en-GB" dirty="0" smtClean="0"/>
              <a:t>});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for (j </a:t>
            </a:r>
            <a:r>
              <a:rPr lang="en-GB" dirty="0" smtClean="0"/>
              <a:t>= 0; j &lt; 3; j++) {</a:t>
            </a:r>
            <a:br>
              <a:rPr lang="en-GB" dirty="0" smtClean="0"/>
            </a:br>
            <a:r>
              <a:rPr lang="en-GB" dirty="0" smtClean="0"/>
              <a:t>alerts[j]();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smtClean="0"/>
              <a:t>= 0; </a:t>
            </a:r>
            <a:r>
              <a:rPr lang="en-GB" dirty="0" err="1" smtClean="0"/>
              <a:t>i</a:t>
            </a:r>
            <a:r>
              <a:rPr lang="en-GB" dirty="0" smtClean="0"/>
              <a:t> &lt; 3; </a:t>
            </a:r>
            <a:r>
              <a:rPr lang="en-GB" dirty="0" err="1" smtClean="0"/>
              <a:t>i</a:t>
            </a:r>
            <a:r>
              <a:rPr lang="en-GB" dirty="0" smtClean="0"/>
              <a:t>++) </a:t>
            </a: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alerts[</a:t>
            </a:r>
            <a:r>
              <a:rPr lang="en-GB" dirty="0" err="1" smtClean="0"/>
              <a:t>i</a:t>
            </a:r>
            <a:r>
              <a:rPr lang="en-GB" dirty="0" smtClean="0"/>
              <a:t>]();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78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1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"</a:t>
            </a:r>
            <a:r>
              <a:rPr lang="en-GB" dirty="0" err="1" smtClean="0"/>
              <a:t>truthy</a:t>
            </a:r>
            <a:r>
              <a:rPr lang="en-GB" dirty="0" smtClean="0"/>
              <a:t>" and "</a:t>
            </a:r>
            <a:r>
              <a:rPr lang="en-GB" dirty="0" err="1" smtClean="0"/>
              <a:t>falsy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False Things: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The empty string</a:t>
            </a:r>
          </a:p>
          <a:p>
            <a:pPr algn="ctr">
              <a:buNone/>
            </a:pPr>
            <a:r>
              <a:rPr lang="en-GB" dirty="0" smtClean="0"/>
              <a:t>Zero</a:t>
            </a:r>
          </a:p>
          <a:p>
            <a:pPr algn="ctr">
              <a:buNone/>
            </a:pPr>
            <a:r>
              <a:rPr lang="en-GB" dirty="0" err="1" smtClean="0"/>
              <a:t>NaN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null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([] == true)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True Things: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everything else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([])</a:t>
            </a: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([] == false)</a:t>
            </a:r>
          </a:p>
        </p:txBody>
      </p:sp>
    </p:spTree>
    <p:extLst>
      <p:ext uri="{BB962C8B-B14F-4D97-AF65-F5344CB8AC3E}">
        <p14:creationId xmlns:p14="http://schemas.microsoft.com/office/powerpoint/2010/main" xmlns="" val="319114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988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that aren’t really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array.length</a:t>
            </a:r>
            <a:r>
              <a:rPr lang="en-GB" baseline="0" dirty="0" smtClean="0"/>
              <a:t> – the highest integer index plus one</a:t>
            </a:r>
          </a:p>
        </p:txBody>
      </p:sp>
    </p:spTree>
    <p:extLst>
      <p:ext uri="{BB962C8B-B14F-4D97-AF65-F5344CB8AC3E}">
        <p14:creationId xmlns:p14="http://schemas.microsoft.com/office/powerpoint/2010/main" xmlns="" val="314008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smtClean="0"/>
              <a:t>type coercion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995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Missing Pieces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xmlns="" val="425156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pickinglosers.com/files/u11/fo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9096"/>
            <a:ext cx="5400600" cy="6728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9895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CommonJS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9844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alerts =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alerts.push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(function() {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+ ', ');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y = 0; y &lt; 3; y++) { (alerts[y])(); }</a:t>
            </a:r>
          </a:p>
          <a:p>
            <a:pPr>
              <a:lnSpc>
                <a:spcPct val="120000"/>
              </a:lnSpc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 (alerts[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])(); 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Knockout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32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{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return 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(define (factorial n)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(if (&lt; n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(1)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(* n (factorial (- n 1))))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Pop Quiz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try</a:t>
            </a:r>
            <a:r>
              <a:rPr lang="en-GB" dirty="0"/>
              <a:t> </a:t>
            </a:r>
            <a:r>
              <a:rPr lang="en-GB" dirty="0" smtClean="0"/>
              <a:t>{</a:t>
            </a:r>
            <a:br>
              <a:rPr lang="en-GB" dirty="0" smtClean="0"/>
            </a:br>
            <a:r>
              <a:rPr lang="en-GB" dirty="0" smtClean="0"/>
              <a:t>return(true);</a:t>
            </a:r>
          </a:p>
          <a:p>
            <a:pPr>
              <a:buNone/>
            </a:pPr>
            <a:r>
              <a:rPr lang="en-GB" dirty="0" smtClean="0"/>
              <a:t>}</a:t>
            </a:r>
            <a:r>
              <a:rPr lang="en-GB" dirty="0"/>
              <a:t> finally </a:t>
            </a:r>
            <a:r>
              <a:rPr lang="en-GB" dirty="0" smtClean="0"/>
              <a:t>{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return(false);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Layout Engines </a:t>
            </a:r>
            <a:r>
              <a:rPr lang="en-GB" dirty="0" smtClean="0"/>
              <a:t>(</a:t>
            </a:r>
            <a:r>
              <a:rPr lang="en-GB" baseline="0" dirty="0" smtClean="0"/>
              <a:t>Tempo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603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Server in </a:t>
            </a:r>
            <a:r>
              <a:rPr lang="en-GB" dirty="0" err="1" smtClean="0"/>
              <a:t>NodeJS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</p:txBody>
      </p:sp>
    </p:spTree>
    <p:extLst>
      <p:ext uri="{BB962C8B-B14F-4D97-AF65-F5344CB8AC3E}">
        <p14:creationId xmlns:p14="http://schemas.microsoft.com/office/powerpoint/2010/main" xmlns="" val="258258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Manifests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090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Sockets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3090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HTTP/1.1 </a:t>
            </a: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307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Location: 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http://www.theslaughteredlambpub.com/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	refreshment/x-beer-and-more-crap-jokes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Content-Length: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 	until-they-throw-us-out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X-Thanks-To: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Steve Sanderson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Tom Scott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Ian Cooper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SkillsMatter</a:t>
            </a: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X-More-Info-At	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http://www.dylanbeattie.net/javascript/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X-Speaker-Name: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 Beattie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X-Speaker-Email: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dylan@dylanbeattie.net</a:t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800" b="1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X-Speaker-Twitter: 	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1800" dirty="0" err="1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>dylanbeattie</a:t>
            </a:r>
            <a: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rgbClr val="00FF00"/>
                </a:solidFill>
                <a:latin typeface="Consolas" pitchFamily="49" charset="0"/>
                <a:cs typeface="Consolas" pitchFamily="49" charset="0"/>
              </a:rPr>
            </a:br>
            <a:endParaRPr lang="en-GB" sz="1800" dirty="0" smtClean="0">
              <a:solidFill>
                <a:srgbClr val="00FF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1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3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4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198884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PROC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factorial =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:= 1;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*:=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OD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z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endParaRPr kumimoji="0" lang="en-GB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5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6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function Factorial(n)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7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1770585"/>
            <a:ext cx="82089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Number extend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error: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'not defined'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isZero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^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^self *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((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- 1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2338</Words>
  <Application>Microsoft Office PowerPoint</Application>
  <PresentationFormat>On-screen Show (4:3)</PresentationFormat>
  <Paragraphs>293</Paragraphs>
  <Slides>45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So…</vt:lpstr>
      <vt:lpstr>Name That Language – Round 1</vt:lpstr>
      <vt:lpstr>Name That Language – Round 2</vt:lpstr>
      <vt:lpstr>Name That Language – Round 3</vt:lpstr>
      <vt:lpstr>Name That Language – Round 4</vt:lpstr>
      <vt:lpstr>Name That Language – Round 5</vt:lpstr>
      <vt:lpstr>Name That Language – Round 6</vt:lpstr>
      <vt:lpstr>Name That Language – Round 7</vt:lpstr>
      <vt:lpstr>Name That Language – Round 8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Functions</vt:lpstr>
      <vt:lpstr>Prototyped inheritance</vt:lpstr>
      <vt:lpstr>Dynamic Objects</vt:lpstr>
      <vt:lpstr>Quote Marks</vt:lpstr>
      <vt:lpstr>Object Literals</vt:lpstr>
      <vt:lpstr>regex literals</vt:lpstr>
      <vt:lpstr>exceptions</vt:lpstr>
      <vt:lpstr>closures and callbacks</vt:lpstr>
      <vt:lpstr>Javascript: The Gotchas</vt:lpstr>
      <vt:lpstr>Scope and Hoisting</vt:lpstr>
      <vt:lpstr>Scope and Hoisting</vt:lpstr>
      <vt:lpstr>"truthy" and "falsy"</vt:lpstr>
      <vt:lpstr>this and event handlers</vt:lpstr>
      <vt:lpstr>Arrays that aren’t really arrays</vt:lpstr>
      <vt:lpstr>type coercion</vt:lpstr>
      <vt:lpstr>Javascript: The Missing Pieces</vt:lpstr>
      <vt:lpstr>Slide 35</vt:lpstr>
      <vt:lpstr>CommonJS</vt:lpstr>
      <vt:lpstr>JavaScript Pop Quiz #1</vt:lpstr>
      <vt:lpstr>Knockout</vt:lpstr>
      <vt:lpstr>JavaScript Pop Quiz #2</vt:lpstr>
      <vt:lpstr>Javascript Pop Quiz #3</vt:lpstr>
      <vt:lpstr>Layout Engines (Tempo)</vt:lpstr>
      <vt:lpstr>A Simple Server in NodeJS</vt:lpstr>
      <vt:lpstr>Manifests</vt:lpstr>
      <vt:lpstr>Web Sockets</vt:lpstr>
      <vt:lpstr>Slide 45</vt:lpstr>
    </vt:vector>
  </TitlesOfParts>
  <Company>Spotlight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</dc:title>
  <dc:creator>Dylan Beattie</dc:creator>
  <cp:lastModifiedBy>Dylan Beattie</cp:lastModifiedBy>
  <cp:revision>49</cp:revision>
  <dcterms:created xsi:type="dcterms:W3CDTF">2011-03-31T17:46:01Z</dcterms:created>
  <dcterms:modified xsi:type="dcterms:W3CDTF">2011-04-04T09:58:49Z</dcterms:modified>
</cp:coreProperties>
</file>