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2" r:id="rId3"/>
    <p:sldId id="260" r:id="rId4"/>
    <p:sldId id="267" r:id="rId5"/>
    <p:sldId id="259" r:id="rId6"/>
    <p:sldId id="261" r:id="rId7"/>
    <p:sldId id="266" r:id="rId8"/>
    <p:sldId id="265" r:id="rId9"/>
    <p:sldId id="268" r:id="rId10"/>
    <p:sldId id="272" r:id="rId11"/>
    <p:sldId id="273" r:id="rId12"/>
    <p:sldId id="274" r:id="rId13"/>
    <p:sldId id="275" r:id="rId14"/>
    <p:sldId id="276" r:id="rId15"/>
    <p:sldId id="279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9" r:id="rId25"/>
    <p:sldId id="298" r:id="rId26"/>
    <p:sldId id="301" r:id="rId27"/>
    <p:sldId id="302" r:id="rId28"/>
    <p:sldId id="291" r:id="rId29"/>
    <p:sldId id="294" r:id="rId30"/>
    <p:sldId id="297" r:id="rId31"/>
    <p:sldId id="292" r:id="rId32"/>
    <p:sldId id="286" r:id="rId33"/>
    <p:sldId id="295" r:id="rId34"/>
    <p:sldId id="310" r:id="rId35"/>
    <p:sldId id="296" r:id="rId36"/>
    <p:sldId id="303" r:id="rId37"/>
    <p:sldId id="308" r:id="rId38"/>
    <p:sldId id="257" r:id="rId39"/>
    <p:sldId id="304" r:id="rId40"/>
    <p:sldId id="258" r:id="rId41"/>
    <p:sldId id="311" r:id="rId42"/>
    <p:sldId id="271" r:id="rId43"/>
    <p:sldId id="305" r:id="rId44"/>
    <p:sldId id="309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8" autoAdjust="0"/>
    <p:restoredTop sz="52149" autoAdjust="0"/>
  </p:normalViewPr>
  <p:slideViewPr>
    <p:cSldViewPr>
      <p:cViewPr varScale="1">
        <p:scale>
          <a:sx n="60" d="100"/>
          <a:sy n="60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and it’s absolutely bloody everywhere – for better or for worse.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Lamdba</a:t>
            </a:r>
            <a:r>
              <a:rPr lang="en-GB" dirty="0" smtClean="0"/>
              <a:t> calculus was a formal system for function definition, application</a:t>
            </a:r>
            <a:r>
              <a:rPr lang="en-GB" baseline="0" dirty="0" smtClean="0"/>
              <a:t> and recursion.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Turing studied under Church from 1936-1938 at Princeton .Church died in 1995.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1958 – John McCarthy</a:t>
            </a:r>
            <a:r>
              <a:rPr lang="en-GB" baseline="0" dirty="0" smtClean="0"/>
              <a:t> joins MIT and starts the MIT AI Project</a:t>
            </a:r>
            <a:endParaRPr lang="en-GB" dirty="0" smtClean="0"/>
          </a:p>
          <a:p>
            <a:r>
              <a:rPr lang="en-GB" dirty="0" smtClean="0"/>
              <a:t>1960</a:t>
            </a:r>
            <a:r>
              <a:rPr lang="en-GB" baseline="0" dirty="0" smtClean="0"/>
              <a:t> – John McCarthy publishes his design for Lisp in Communications of the Association for Computing Machinery (ACM)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Steve Russell realizes that the </a:t>
            </a:r>
            <a:r>
              <a:rPr lang="en-GB" i="1" baseline="0" dirty="0" err="1" smtClean="0"/>
              <a:t>eval</a:t>
            </a:r>
            <a:r>
              <a:rPr lang="en-GB" i="0" baseline="0" dirty="0" smtClean="0"/>
              <a:t> function, as well as being part of the language design, would actually work as a Lisp interpreter – and much to JM’s surprise, suddenly Lisp exists. 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minimalist dialect</a:t>
            </a:r>
            <a:r>
              <a:rPr lang="en-GB" baseline="0" dirty="0" smtClean="0"/>
              <a:t> of Lisp (c.f. Common Lisp)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Developed by Guy L Steele (GLS) and Gerald Jay </a:t>
            </a:r>
            <a:r>
              <a:rPr lang="en-GB" baseline="0" dirty="0" err="1" smtClean="0"/>
              <a:t>Sussman</a:t>
            </a:r>
            <a:r>
              <a:rPr lang="en-GB" baseline="0" dirty="0" smtClean="0"/>
              <a:t> (</a:t>
            </a:r>
          </a:p>
          <a:p>
            <a:endParaRPr lang="en-GB" baseline="0" dirty="0" smtClean="0"/>
          </a:p>
          <a:p>
            <a:r>
              <a:rPr lang="en-GB" baseline="0" dirty="0" smtClean="0"/>
              <a:t>Very closely based on the lambda 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Scheme was the first dialect of Lisp to choose </a:t>
            </a:r>
            <a:r>
              <a:rPr lang="en-GB" i="1" baseline="0" dirty="0" smtClean="0"/>
              <a:t>lexical </a:t>
            </a:r>
            <a:r>
              <a:rPr lang="en-GB" i="0" baseline="0" dirty="0" smtClean="0"/>
              <a:t>or </a:t>
            </a:r>
            <a:r>
              <a:rPr lang="en-GB" i="1" baseline="0" dirty="0" smtClean="0"/>
              <a:t>static scope</a:t>
            </a:r>
            <a:r>
              <a:rPr lang="en-GB" i="0" baseline="0" dirty="0" smtClean="0"/>
              <a:t> (borrowed from </a:t>
            </a:r>
            <a:r>
              <a:rPr lang="en-GB" i="0" baseline="0" dirty="0" err="1" smtClean="0"/>
              <a:t>Algol</a:t>
            </a:r>
            <a:r>
              <a:rPr lang="en-GB" i="0" baseline="0" dirty="0" smtClean="0"/>
              <a:t>) – which we’ll look at in a moment.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March 1995 – Larry</a:t>
            </a:r>
            <a:r>
              <a:rPr lang="en-GB" baseline="0" dirty="0" smtClean="0"/>
              <a:t> Page goes to visit Stanford University where he’s considering doing a graduate programme in Comp Sci. Sergey </a:t>
            </a:r>
            <a:r>
              <a:rPr lang="en-GB" baseline="0" dirty="0" err="1" smtClean="0"/>
              <a:t>Brin</a:t>
            </a:r>
            <a:r>
              <a:rPr lang="en-GB" baseline="0" dirty="0" smtClean="0"/>
              <a:t>, already a student in the graduate programme, is assigned to show him around. </a:t>
            </a:r>
          </a:p>
          <a:p>
            <a:endParaRPr lang="en-GB" dirty="0" smtClean="0"/>
          </a:p>
          <a:p>
            <a:r>
              <a:rPr lang="en-GB" dirty="0" smtClean="0"/>
              <a:t>May 1995 – Brendan </a:t>
            </a:r>
            <a:r>
              <a:rPr lang="en-GB" dirty="0" err="1" smtClean="0"/>
              <a:t>Eich</a:t>
            </a:r>
            <a:r>
              <a:rPr lang="en-GB" dirty="0" smtClean="0"/>
              <a:t> is recruited</a:t>
            </a:r>
            <a:r>
              <a:rPr lang="en-GB" baseline="0" dirty="0" smtClean="0"/>
              <a:t> to Netscape with “the promise of doing Scheme in a browser” </a:t>
            </a:r>
          </a:p>
          <a:p>
            <a:r>
              <a:rPr lang="en-GB" baseline="0" dirty="0" smtClean="0"/>
              <a:t>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Java</a:t>
            </a:r>
            <a:r>
              <a:rPr lang="en-GB" baseline="0" dirty="0" smtClean="0"/>
              <a:t> was looming. Bill Joy (founder of Sun Microsystems) </a:t>
            </a:r>
            <a:r>
              <a:rPr lang="en-GB" baseline="0" dirty="0" err="1" smtClean="0"/>
              <a:t>grokked</a:t>
            </a:r>
            <a:r>
              <a:rPr lang="en-GB" baseline="0" dirty="0" smtClean="0"/>
              <a:t> the idea of a light-weight scripting language as a companion to full-blown compiled Java applets.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Netscape upper management said the language “must look like Java” and there was a general consensus that it had to run in the browser, in source form – no linkers, no compilers.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Eich</a:t>
            </a:r>
            <a:r>
              <a:rPr lang="en-GB" baseline="0" dirty="0" smtClean="0"/>
              <a:t> designs his Java-like syntax, borrowing first-class functions and lexical scoping from Scheme; the project is codenamed “Mocha”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August 11, 1995 – Alonzo Church dies in Ohio aged 92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September 1995 – “</a:t>
            </a:r>
            <a:r>
              <a:rPr lang="en-GB" baseline="0" dirty="0" err="1" smtClean="0"/>
              <a:t>LiveScript</a:t>
            </a:r>
            <a:r>
              <a:rPr lang="en-GB" baseline="0" dirty="0" smtClean="0"/>
              <a:t>” makes its debut in Netscape Navigator 2.0 beta</a:t>
            </a:r>
          </a:p>
          <a:p>
            <a:r>
              <a:rPr lang="en-GB" baseline="0" dirty="0" smtClean="0"/>
              <a:t>Larry Page joins Sergey </a:t>
            </a:r>
            <a:r>
              <a:rPr lang="en-GB" baseline="0" dirty="0" err="1" smtClean="0"/>
              <a:t>Brin</a:t>
            </a:r>
            <a:r>
              <a:rPr lang="en-GB" baseline="0" dirty="0" smtClean="0"/>
              <a:t> at Stanford.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December 4</a:t>
            </a:r>
            <a:r>
              <a:rPr lang="en-GB" baseline="30000" dirty="0" smtClean="0"/>
              <a:t>th</a:t>
            </a:r>
            <a:r>
              <a:rPr lang="en-GB" baseline="0" dirty="0" smtClean="0"/>
              <a:t>, 1995 – </a:t>
            </a:r>
            <a:r>
              <a:rPr lang="en-GB" baseline="0" dirty="0" err="1" smtClean="0"/>
              <a:t>Livescript</a:t>
            </a:r>
            <a:r>
              <a:rPr lang="en-GB" baseline="0" dirty="0" smtClean="0"/>
              <a:t> officially renamed to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, confusing everybody.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January 1996 – Page &amp; </a:t>
            </a:r>
            <a:r>
              <a:rPr lang="en-GB" baseline="0" dirty="0" err="1" smtClean="0"/>
              <a:t>Brin</a:t>
            </a:r>
            <a:r>
              <a:rPr lang="en-GB" baseline="0" dirty="0" smtClean="0"/>
              <a:t> start working on an idea they’ve got for a search engine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March 1996 – official release of Netscape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1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JSON 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 - 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 - so they renamed it JSON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5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Alonzo </a:t>
            </a:r>
            <a:r>
              <a:rPr lang="en-GB" baseline="0" dirty="0" smtClean="0"/>
              <a:t>Church publishes the </a:t>
            </a:r>
            <a:r>
              <a:rPr lang="en-GB" baseline="0" dirty="0" err="1" smtClean="0"/>
              <a:t>untyped</a:t>
            </a:r>
            <a:r>
              <a:rPr lang="en-GB" baseline="0" dirty="0" smtClean="0"/>
              <a:t> lambda </a:t>
            </a:r>
            <a:r>
              <a:rPr lang="en-GB" baseline="0" dirty="0" smtClean="0"/>
              <a:t>calculus</a:t>
            </a:r>
          </a:p>
          <a:p>
            <a:pPr lvl="0"/>
            <a:r>
              <a:rPr lang="en-GB" dirty="0" smtClean="0"/>
              <a:t>1937 – Alan Turing, under Church – theory of digital computing.</a:t>
            </a:r>
            <a:endParaRPr lang="en-GB" baseline="0" dirty="0" smtClean="0"/>
          </a:p>
          <a:p>
            <a:pPr lvl="0"/>
            <a:r>
              <a:rPr lang="en-GB" dirty="0" smtClean="0"/>
              <a:t>1939 – World War 2</a:t>
            </a:r>
          </a:p>
          <a:p>
            <a:pPr lvl="1"/>
            <a:r>
              <a:rPr lang="en-GB" dirty="0" smtClean="0"/>
              <a:t>Turing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85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6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70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keyword</a:t>
            </a:r>
            <a:r>
              <a:rPr lang="en-GB" baseline="0" dirty="0" smtClean="0"/>
              <a:t> from AWK</a:t>
            </a:r>
          </a:p>
          <a:p>
            <a:r>
              <a:rPr lang="en-GB" baseline="0" dirty="0" smtClean="0"/>
              <a:t>curly brackets from Java</a:t>
            </a:r>
          </a:p>
          <a:p>
            <a:r>
              <a:rPr lang="en-GB" baseline="0" dirty="0" smtClean="0"/>
              <a:t>everything else from Scheme</a:t>
            </a:r>
          </a:p>
        </p:txBody>
      </p:sp>
    </p:spTree>
    <p:extLst>
      <p:ext uri="{BB962C8B-B14F-4D97-AF65-F5344CB8AC3E}">
        <p14:creationId xmlns:p14="http://schemas.microsoft.com/office/powerpoint/2010/main" val="418717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Microsoft’s clone of Netscape JavaScript</a:t>
            </a:r>
          </a:p>
          <a:p>
            <a:r>
              <a:rPr lang="en-GB" dirty="0" smtClean="0"/>
              <a:t>Aug 1996 – Internet Explorer 3.0</a:t>
            </a:r>
          </a:p>
          <a:p>
            <a:pPr lvl="1"/>
            <a:r>
              <a:rPr lang="en-GB" dirty="0" smtClean="0"/>
              <a:t>support almost 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array</a:t>
            </a:r>
          </a:p>
          <a:p>
            <a:r>
              <a:rPr lang="en-GB" dirty="0" smtClean="0"/>
              <a:t>Jan 1997 – IIS 3.0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4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ECMAScript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JavaScript submitted to ECMA in Nov 1996</a:t>
            </a:r>
          </a:p>
          <a:p>
            <a:pPr lvl="1"/>
            <a:r>
              <a:rPr lang="en-GB" dirty="0" smtClean="0"/>
              <a:t>concerned 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adoption</a:t>
            </a:r>
            <a:endParaRPr lang="en-GB" dirty="0" smtClean="0"/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</a:t>
            </a:r>
          </a:p>
          <a:p>
            <a:r>
              <a:rPr lang="en-GB" baseline="0" dirty="0" smtClean="0"/>
              <a:t>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  <a:p>
            <a:r>
              <a:rPr lang="en-GB" dirty="0" smtClean="0"/>
              <a:t>latest revision 5 ratified in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162232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2.0, AJAX and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1999 – IE5 introduces the XMLHTTP ActiveX control</a:t>
            </a:r>
          </a:p>
          <a:p>
            <a:r>
              <a:rPr lang="en-GB" dirty="0" smtClean="0"/>
              <a:t>2001 – the first JSON message.</a:t>
            </a:r>
          </a:p>
          <a:p>
            <a:r>
              <a:rPr lang="en-GB" dirty="0" smtClean="0"/>
              <a:t>2000 – Outlook Web Access</a:t>
            </a:r>
          </a:p>
          <a:p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  <a:endParaRPr lang="en-GB" dirty="0" smtClean="0"/>
          </a:p>
          <a:p>
            <a:r>
              <a:rPr lang="en-GB" dirty="0" smtClean="0"/>
              <a:t>2003 (?) – Google Suggest</a:t>
            </a:r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38576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Mobile And now for the really good stuff…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pPr lvl="0"/>
            <a:r>
              <a:rPr lang="en-GB" sz="4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July 2006 – JSON described formally in RFC 4627</a:t>
            </a:r>
            <a:endParaRPr lang="en-GB" dirty="0" smtClean="0"/>
          </a:p>
          <a:p>
            <a:r>
              <a:rPr lang="en-GB" dirty="0" smtClean="0"/>
              <a:t>August 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1.0</a:t>
            </a:r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Steve Jobs announces the iPhone</a:t>
            </a:r>
          </a:p>
          <a:p>
            <a:r>
              <a:rPr lang="en-GB" dirty="0" smtClean="0"/>
              <a:t>March 2007 – Twitter “owns”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</p:txBody>
      </p:sp>
    </p:spTree>
    <p:extLst>
      <p:ext uri="{BB962C8B-B14F-4D97-AF65-F5344CB8AC3E}">
        <p14:creationId xmlns:p14="http://schemas.microsoft.com/office/powerpoint/2010/main" val="118349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…and the</a:t>
            </a:r>
            <a:r>
              <a:rPr lang="en-GB" baseline="0" dirty="0" smtClean="0"/>
              <a:t> server?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1996 – </a:t>
            </a:r>
            <a:r>
              <a:rPr lang="en-GB" dirty="0" err="1" smtClean="0"/>
              <a:t>LiveWire</a:t>
            </a:r>
            <a:r>
              <a:rPr lang="en-GB" dirty="0" smtClean="0"/>
              <a:t> is part of Netscape</a:t>
            </a:r>
            <a:r>
              <a:rPr lang="en-GB" baseline="0" dirty="0" smtClean="0"/>
              <a:t> Enterprise Server 2.0</a:t>
            </a:r>
          </a:p>
          <a:p>
            <a:r>
              <a:rPr lang="en-GB" baseline="0" dirty="0" smtClean="0"/>
              <a:t>1997 – IIS 3.0 introduces ASP and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to Windows NT 4.0</a:t>
            </a:r>
          </a:p>
          <a:p>
            <a:r>
              <a:rPr lang="en-GB" baseline="0" dirty="0" smtClean="0"/>
              <a:t>2002 – Microsoft .NET 1.0 includes JScript.NET 1.0</a:t>
            </a:r>
          </a:p>
          <a:p>
            <a:r>
              <a:rPr lang="en-GB" baseline="0" dirty="0" smtClean="0"/>
              <a:t>2003 - .NET 1.1. Last supported release of JScript.NET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big</a:t>
            </a:r>
          </a:p>
          <a:p>
            <a:r>
              <a:rPr lang="en-GB" baseline="0" dirty="0" smtClean="0"/>
              <a:t>gap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</p:txBody>
      </p:sp>
    </p:spTree>
    <p:extLst>
      <p:ext uri="{BB962C8B-B14F-4D97-AF65-F5344CB8AC3E}">
        <p14:creationId xmlns:p14="http://schemas.microsoft.com/office/powerpoint/2010/main" val="12169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: The Good Parts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3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7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Loose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5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1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6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9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factorial 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(if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&lt; n 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* n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factorial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- n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1))))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41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semicolons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61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val="314008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50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563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50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46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15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   try {</a:t>
            </a:r>
            <a:br>
              <a:rPr lang="en-GB" dirty="0"/>
            </a:br>
            <a:r>
              <a:rPr lang="en-GB" dirty="0"/>
              <a:t>        return(true);</a:t>
            </a:r>
            <a:br>
              <a:rPr lang="en-GB" dirty="0"/>
            </a:br>
            <a:r>
              <a:rPr lang="en-GB" dirty="0"/>
              <a:t>    } finally {</a:t>
            </a:r>
            <a:br>
              <a:rPr lang="en-GB" dirty="0"/>
            </a:br>
            <a:r>
              <a:rPr lang="en-GB" dirty="0"/>
              <a:t>        return(false);</a:t>
            </a:r>
            <a:br>
              <a:rPr lang="en-GB" dirty="0"/>
            </a:br>
            <a:r>
              <a:rPr lang="en-GB" dirty="0"/>
              <a:t>    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Mustache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5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val="25825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1243</Words>
  <Application>Microsoft Office PowerPoint</Application>
  <PresentationFormat>On-screen Show (4:3)</PresentationFormat>
  <Paragraphs>189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A little history</vt:lpstr>
      <vt:lpstr>LISP</vt:lpstr>
      <vt:lpstr>Scheme</vt:lpstr>
      <vt:lpstr>Netscape</vt:lpstr>
      <vt:lpstr>Javascript</vt:lpstr>
      <vt:lpstr>JScript</vt:lpstr>
      <vt:lpstr>ECMAScript</vt:lpstr>
      <vt:lpstr>Web 2.0, AJAX and JSON</vt:lpstr>
      <vt:lpstr>Mobile And now for the really good stuff…</vt:lpstr>
      <vt:lpstr>…and the server?</vt:lpstr>
      <vt:lpstr>Javascript : The Good Parts</vt:lpstr>
      <vt:lpstr>Functions</vt:lpstr>
      <vt:lpstr>Loose Typing</vt:lpstr>
      <vt:lpstr>Dynamic Objects</vt:lpstr>
      <vt:lpstr>Object Literals</vt:lpstr>
      <vt:lpstr>regex literals</vt:lpstr>
      <vt:lpstr>exceptions</vt:lpstr>
      <vt:lpstr>closures and callbacks</vt:lpstr>
      <vt:lpstr>Javascript: The Gotchas</vt:lpstr>
      <vt:lpstr>scope</vt:lpstr>
      <vt:lpstr>truth</vt:lpstr>
      <vt:lpstr>semicolons</vt:lpstr>
      <vt:lpstr>this and event handlers</vt:lpstr>
      <vt:lpstr>Arrays that aren’t really arrays</vt:lpstr>
      <vt:lpstr>type coercion</vt:lpstr>
      <vt:lpstr>Javascript: The Missing Pieces</vt:lpstr>
      <vt:lpstr>Cool Stuff</vt:lpstr>
      <vt:lpstr>CommonJS</vt:lpstr>
      <vt:lpstr>JavaScript Pop Quiz #1</vt:lpstr>
      <vt:lpstr>Knockout</vt:lpstr>
      <vt:lpstr>JavaScript Pop Quiz #2</vt:lpstr>
      <vt:lpstr>PowerPoint Presentation</vt:lpstr>
      <vt:lpstr>Javascript Pop Quiz #3</vt:lpstr>
      <vt:lpstr>Mustache</vt:lpstr>
      <vt:lpstr>HTML5 manifests</vt:lpstr>
      <vt:lpstr>NodeJS</vt:lpstr>
    </vt:vector>
  </TitlesOfParts>
  <Company>Spotlight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25</cp:revision>
  <dcterms:created xsi:type="dcterms:W3CDTF">2011-03-31T17:46:01Z</dcterms:created>
  <dcterms:modified xsi:type="dcterms:W3CDTF">2011-04-02T19:09:27Z</dcterms:modified>
</cp:coreProperties>
</file>