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313" r:id="rId2"/>
    <p:sldId id="256" r:id="rId3"/>
    <p:sldId id="262" r:id="rId4"/>
    <p:sldId id="260" r:id="rId5"/>
    <p:sldId id="267" r:id="rId6"/>
    <p:sldId id="259" r:id="rId7"/>
    <p:sldId id="261" r:id="rId8"/>
    <p:sldId id="266" r:id="rId9"/>
    <p:sldId id="265" r:id="rId10"/>
    <p:sldId id="268" r:id="rId11"/>
    <p:sldId id="272" r:id="rId12"/>
    <p:sldId id="273" r:id="rId13"/>
    <p:sldId id="314" r:id="rId14"/>
    <p:sldId id="275" r:id="rId15"/>
    <p:sldId id="279" r:id="rId16"/>
    <p:sldId id="280" r:id="rId17"/>
    <p:sldId id="281" r:id="rId18"/>
    <p:sldId id="283" r:id="rId19"/>
    <p:sldId id="284" r:id="rId20"/>
    <p:sldId id="312" r:id="rId21"/>
    <p:sldId id="288" r:id="rId22"/>
    <p:sldId id="285" r:id="rId23"/>
    <p:sldId id="289" r:id="rId24"/>
    <p:sldId id="298" r:id="rId25"/>
    <p:sldId id="301" r:id="rId26"/>
    <p:sldId id="302" r:id="rId27"/>
    <p:sldId id="291" r:id="rId28"/>
    <p:sldId id="294" r:id="rId29"/>
    <p:sldId id="297" r:id="rId30"/>
    <p:sldId id="292" r:id="rId31"/>
    <p:sldId id="286" r:id="rId32"/>
    <p:sldId id="295" r:id="rId33"/>
    <p:sldId id="310" r:id="rId34"/>
    <p:sldId id="296" r:id="rId35"/>
    <p:sldId id="303" r:id="rId36"/>
    <p:sldId id="308" r:id="rId37"/>
    <p:sldId id="257" r:id="rId38"/>
    <p:sldId id="304" r:id="rId39"/>
    <p:sldId id="258" r:id="rId40"/>
    <p:sldId id="311" r:id="rId41"/>
    <p:sldId id="271" r:id="rId42"/>
    <p:sldId id="305" r:id="rId43"/>
    <p:sldId id="309" r:id="rId44"/>
    <p:sldId id="306" r:id="rId45"/>
    <p:sldId id="282" r:id="rId46"/>
    <p:sldId id="31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51357" autoAdjust="0"/>
  </p:normalViewPr>
  <p:slideViewPr>
    <p:cSldViewPr>
      <p:cViewPr varScale="1">
        <p:scale>
          <a:sx n="59" d="100"/>
          <a:sy n="59" d="100"/>
        </p:scale>
        <p:origin x="-23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6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2DB4-5734-40B7-9405-EBC05FE61D64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E7421-152F-4C5F-A339-C37B49386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rendaneich.com/tag/histor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is to modern software what the electric guitar is to modern music. Versatile, accessible, purists hate it, beginners love it, and it’s absolutely bloody everywhere – for better or for worse.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Javascript</a:t>
            </a:r>
            <a:r>
              <a:rPr lang="en-GB" baseline="0" dirty="0" smtClean="0"/>
              <a:t> has been called the “world’s most misunderstood programming language”, and tonight I’m hoping to clear up some of that misunderstanding, to explore how – and why – JS has ended up being so misunderstood, and to show you some of the amazing work that people are doing with this remarkable language.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1936</a:t>
            </a:r>
            <a:r>
              <a:rPr lang="en-GB" baseline="0" dirty="0" smtClean="0"/>
              <a:t> – Princeton :</a:t>
            </a:r>
            <a:r>
              <a:rPr lang="en-GB" dirty="0" smtClean="0"/>
              <a:t> after a long correspondence with Kurt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Godel</a:t>
            </a:r>
            <a:r>
              <a:rPr lang="en-GB" baseline="0" dirty="0" smtClean="0"/>
              <a:t> on the theory of computability, </a:t>
            </a:r>
            <a:r>
              <a:rPr lang="en-GB" dirty="0" smtClean="0"/>
              <a:t>the American</a:t>
            </a:r>
            <a:r>
              <a:rPr lang="en-GB" baseline="0" dirty="0" smtClean="0"/>
              <a:t> mathematician Alonzo Church introduces a formal notation for studying the definition and application of functions. Remember – computers don’t exist yet and computability is still somewhere between mathematics and philosophy. Church chooses the </a:t>
            </a:r>
            <a:r>
              <a:rPr lang="en-GB" baseline="0" dirty="0" err="1" smtClean="0"/>
              <a:t>greek</a:t>
            </a:r>
            <a:r>
              <a:rPr lang="en-GB" baseline="0" dirty="0" smtClean="0"/>
              <a:t> letter Lambda to represent anonymous functions in his notation, and his work becomes known as the lambda calculus.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If you’ve ever wondered why anonymous functions in .NET and Python are known as “lambdas” – that’s why.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Church went on to supervise Alan Turing’s PhD at Princeton; and together, their work has become known as the “Church-Turing thesis” – one of the most important theorems in computer science - which basically states that everything computable is computable by a Turing machine.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8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1958 – John McCarthy joins MIT and starts the MIT AI Project</a:t>
            </a:r>
          </a:p>
          <a:p>
            <a:r>
              <a:rPr lang="en-GB" dirty="0" smtClean="0"/>
              <a:t>1960 – John McCarthy publishes his design for Lisp in Communications of the Association for Computing Machinery (ACM)</a:t>
            </a:r>
          </a:p>
          <a:p>
            <a:endParaRPr lang="en-GB" dirty="0" smtClean="0"/>
          </a:p>
          <a:p>
            <a:r>
              <a:rPr lang="en-GB" dirty="0" smtClean="0"/>
              <a:t>Steve Russell realizes that the </a:t>
            </a:r>
            <a:r>
              <a:rPr lang="en-GB" i="1" dirty="0" err="1" smtClean="0"/>
              <a:t>eval</a:t>
            </a:r>
            <a:r>
              <a:rPr lang="en-GB" dirty="0" smtClean="0"/>
              <a:t> function, as well as being part of the language design, would actually work as a Lisp interpreter – and implements it, in machine code on</a:t>
            </a:r>
            <a:r>
              <a:rPr lang="en-GB" baseline="0" dirty="0" smtClean="0"/>
              <a:t> an IBM 704. Suddenly </a:t>
            </a:r>
            <a:r>
              <a:rPr lang="en-GB" dirty="0" smtClean="0"/>
              <a:t>Lisp exists.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minimalist dialect of Lisp (c.f. Common Lisp)</a:t>
            </a:r>
          </a:p>
          <a:p>
            <a:endParaRPr lang="en-GB" dirty="0" smtClean="0"/>
          </a:p>
          <a:p>
            <a:r>
              <a:rPr lang="en-GB" dirty="0" smtClean="0"/>
              <a:t>Developed by Guy L Steele (GLS) and Gerald Jay </a:t>
            </a:r>
            <a:r>
              <a:rPr lang="en-GB" dirty="0" err="1" smtClean="0"/>
              <a:t>Sussman</a:t>
            </a:r>
            <a:r>
              <a:rPr lang="en-GB" dirty="0" smtClean="0"/>
              <a:t> between 1975 - 1980</a:t>
            </a:r>
          </a:p>
          <a:p>
            <a:endParaRPr lang="en-GB" dirty="0" smtClean="0"/>
          </a:p>
          <a:p>
            <a:r>
              <a:rPr lang="en-GB" dirty="0" smtClean="0"/>
              <a:t>Very closely based on the lambda calculus. Originally a derivation of an earlier programming language called Planner – they dubbed it Schemer, but the PDP-10 had a 6-character limit on the ITS file-system, hence SCHEME.</a:t>
            </a:r>
          </a:p>
          <a:p>
            <a:endParaRPr lang="en-GB" dirty="0" smtClean="0"/>
          </a:p>
          <a:p>
            <a:r>
              <a:rPr lang="en-GB" dirty="0" smtClean="0"/>
              <a:t>Scheme was the first dialect of Lisp to choose </a:t>
            </a:r>
            <a:r>
              <a:rPr lang="en-GB" i="1" dirty="0" smtClean="0"/>
              <a:t>lexical </a:t>
            </a:r>
            <a:r>
              <a:rPr lang="en-GB" dirty="0" smtClean="0"/>
              <a:t>or </a:t>
            </a:r>
            <a:r>
              <a:rPr lang="en-GB" i="1" dirty="0" smtClean="0"/>
              <a:t>static scope</a:t>
            </a:r>
            <a:r>
              <a:rPr lang="en-GB" dirty="0" smtClean="0"/>
              <a:t> (borrowed from </a:t>
            </a:r>
            <a:r>
              <a:rPr lang="en-GB" dirty="0" err="1" smtClean="0"/>
              <a:t>Algol</a:t>
            </a:r>
            <a:r>
              <a:rPr lang="en-GB" dirty="0" smtClean="0"/>
              <a:t>) – which we’ll look at in a moment.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9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 1995 – Brendan </a:t>
            </a:r>
            <a:r>
              <a:rPr lang="en-GB" dirty="0" err="1" smtClean="0"/>
              <a:t>Eich</a:t>
            </a:r>
            <a:r>
              <a:rPr lang="en-GB" dirty="0" smtClean="0"/>
              <a:t> is recruited to Netscape with “the promise of doing Scheme in a browser” </a:t>
            </a:r>
          </a:p>
          <a:p>
            <a:r>
              <a:rPr lang="en-GB" dirty="0" smtClean="0"/>
              <a:t>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– sounds weird now, but at the time there were bespoke macro languages, and there was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AutoLISP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Eich</a:t>
            </a:r>
            <a:r>
              <a:rPr lang="en-GB" baseline="0" dirty="0" smtClean="0"/>
              <a:t> ends up – like all of us have – stuck between a wealth of industry knowledge and best practise on one hand, and crazy marketing pressure on the other. </a:t>
            </a:r>
            <a:r>
              <a:rPr lang="en-GB" dirty="0" smtClean="0"/>
              <a:t>Java was huge,</a:t>
            </a:r>
            <a:r>
              <a:rPr lang="en-GB" baseline="0" dirty="0" smtClean="0"/>
              <a:t> Netscape were courting Sun to ship Java in their browser, and </a:t>
            </a:r>
            <a:r>
              <a:rPr lang="en-GB" dirty="0" smtClean="0"/>
              <a:t>Bill Joy (founder of Sun Microsystems) </a:t>
            </a:r>
            <a:r>
              <a:rPr lang="en-GB" dirty="0" err="1" smtClean="0"/>
              <a:t>grokked</a:t>
            </a:r>
            <a:r>
              <a:rPr lang="en-GB" dirty="0" smtClean="0"/>
              <a:t> the idea of a light-weight scripting language as a companion to full-blown compiled Java applets. Netscape upper management said the language “must look like Java” and there was a general consensus that it had to run in the browser, in source form – no linkers, no compilers.</a:t>
            </a:r>
          </a:p>
          <a:p>
            <a:endParaRPr lang="en-GB" dirty="0" smtClean="0"/>
          </a:p>
          <a:p>
            <a:r>
              <a:rPr lang="en-GB" dirty="0" smtClean="0"/>
              <a:t>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cherry-picks. He borrows his syntax from Java. From an obscure OO language called Self, he borrows something called prototyped inheritance. He borrows the “function” keyword from </a:t>
            </a:r>
            <a:r>
              <a:rPr lang="en-GB" baseline="0" dirty="0" err="1" smtClean="0"/>
              <a:t>Awk</a:t>
            </a:r>
            <a:r>
              <a:rPr lang="en-GB" baseline="0" dirty="0" smtClean="0"/>
              <a:t>, regular expression literals from Perl, and pretty much everything else from Scheme. And it worked. </a:t>
            </a:r>
            <a:r>
              <a:rPr lang="en-GB" baseline="0" dirty="0" err="1" smtClean="0"/>
              <a:t>Kinda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said in 2008 that “he still thinks of JS as the quickie love-child of C and Self; the part that is good is not original, and the part that is original is not good”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</a:t>
            </a:r>
            <a:r>
              <a:rPr lang="en-GB" baseline="0" dirty="0" smtClean="0"/>
              <a:t>but as we’ll see tonight, it doesn’t seem to have done JS’ popularity any harm.</a:t>
            </a:r>
          </a:p>
          <a:p>
            <a:endParaRPr lang="en-GB" dirty="0" smtClean="0"/>
          </a:p>
          <a:p>
            <a:r>
              <a:rPr lang="en-GB" dirty="0" smtClean="0"/>
              <a:t>August 11, 1995 – Alonzo Church dies in Ohio aged 92.  </a:t>
            </a:r>
          </a:p>
          <a:p>
            <a:endParaRPr lang="en-GB" dirty="0" smtClean="0"/>
          </a:p>
          <a:p>
            <a:r>
              <a:rPr lang="en-GB" dirty="0" smtClean="0"/>
              <a:t>September 1995 – “</a:t>
            </a:r>
            <a:r>
              <a:rPr lang="en-GB" dirty="0" err="1" smtClean="0"/>
              <a:t>LiveScript</a:t>
            </a:r>
            <a:r>
              <a:rPr lang="en-GB" dirty="0" smtClean="0"/>
              <a:t>” makes its debut in Netscape Navigator 2.0 beta, the same month that Larry Page joins Sergey </a:t>
            </a:r>
            <a:r>
              <a:rPr lang="en-GB" dirty="0" err="1" smtClean="0"/>
              <a:t>Brin</a:t>
            </a:r>
            <a:r>
              <a:rPr lang="en-GB" dirty="0" smtClean="0"/>
              <a:t> at Stanford.</a:t>
            </a:r>
          </a:p>
          <a:p>
            <a:endParaRPr lang="en-GB" dirty="0" smtClean="0"/>
          </a:p>
          <a:p>
            <a:r>
              <a:rPr lang="en-GB" dirty="0" smtClean="0"/>
              <a:t>December 4</a:t>
            </a:r>
            <a:r>
              <a:rPr lang="en-GB" baseline="30000" dirty="0" smtClean="0"/>
              <a:t>th</a:t>
            </a:r>
            <a:r>
              <a:rPr lang="en-GB" dirty="0" smtClean="0"/>
              <a:t>, 1995 – </a:t>
            </a:r>
            <a:r>
              <a:rPr lang="en-GB" dirty="0" err="1" smtClean="0"/>
              <a:t>Livescript</a:t>
            </a:r>
            <a:r>
              <a:rPr lang="en-GB" dirty="0" smtClean="0"/>
              <a:t> officially renamed to </a:t>
            </a:r>
            <a:r>
              <a:rPr lang="en-GB" dirty="0" err="1" smtClean="0"/>
              <a:t>Javascript</a:t>
            </a:r>
            <a:r>
              <a:rPr lang="en-GB" dirty="0" smtClean="0"/>
              <a:t>, confusing everybody.</a:t>
            </a:r>
          </a:p>
          <a:p>
            <a:endParaRPr lang="en-GB" dirty="0" smtClean="0"/>
          </a:p>
          <a:p>
            <a:r>
              <a:rPr lang="en-GB" dirty="0" smtClean="0"/>
              <a:t>March 1996 – official release of Netscape 2.0</a:t>
            </a:r>
            <a:r>
              <a:rPr lang="en-GB" baseline="0" dirty="0" smtClean="0"/>
              <a:t> and the first release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Microsoft’s clone of Netscape JavaScript</a:t>
            </a:r>
          </a:p>
          <a:p>
            <a:r>
              <a:rPr lang="en-GB" dirty="0" smtClean="0"/>
              <a:t>Aug 1996 – Internet Explorer 3.0</a:t>
            </a:r>
          </a:p>
          <a:p>
            <a:pPr lvl="1"/>
            <a:r>
              <a:rPr lang="en-GB" dirty="0" smtClean="0"/>
              <a:t>support almost everything… except the </a:t>
            </a:r>
            <a:r>
              <a:rPr lang="en-GB" dirty="0" err="1" smtClean="0"/>
              <a:t>document.images</a:t>
            </a:r>
            <a:r>
              <a:rPr lang="en-GB" dirty="0" smtClean="0"/>
              <a:t> array</a:t>
            </a:r>
          </a:p>
          <a:p>
            <a:r>
              <a:rPr lang="en-GB" dirty="0" smtClean="0"/>
              <a:t>Jan 1997 – IIS 3.0 –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on the server.</a:t>
            </a:r>
          </a:p>
          <a:p>
            <a:r>
              <a:rPr lang="en-GB" baseline="0" dirty="0" smtClean="0"/>
              <a:t>Netscape could probably have sued – or *something* - but instead, they decided to make their language an open standard.</a:t>
            </a:r>
            <a:endParaRPr lang="en-GB" dirty="0" smtClean="0"/>
          </a:p>
          <a:p>
            <a:r>
              <a:rPr lang="en-GB" dirty="0" smtClean="0"/>
              <a:t>JavaScript submitted to ECMA in Nov 1996</a:t>
            </a:r>
          </a:p>
          <a:p>
            <a:pPr lvl="1"/>
            <a:r>
              <a:rPr lang="en-GB" dirty="0" smtClean="0"/>
              <a:t>concerned that </a:t>
            </a:r>
            <a:r>
              <a:rPr lang="en-GB" dirty="0" err="1" smtClean="0"/>
              <a:t>standardizard</a:t>
            </a:r>
            <a:r>
              <a:rPr lang="en-GB" dirty="0" smtClean="0"/>
              <a:t> (driven by </a:t>
            </a:r>
            <a:r>
              <a:rPr lang="en-GB" dirty="0" err="1" smtClean="0"/>
              <a:t>document.images</a:t>
            </a:r>
            <a:r>
              <a:rPr lang="en-GB" dirty="0" smtClean="0"/>
              <a:t> lack of support in IE3) was necessary for widespread adoption</a:t>
            </a:r>
          </a:p>
          <a:p>
            <a:r>
              <a:rPr lang="en-GB" dirty="0" smtClean="0"/>
              <a:t>ECMA-262 v1 adopted</a:t>
            </a:r>
            <a:r>
              <a:rPr lang="en-GB" baseline="0" dirty="0" smtClean="0"/>
              <a:t> in June 1997, and in Oct 1997 – IE 4 includes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3, the first non-Netscape implementation of ECMA 262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7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1999 – IE5 introduces the XMLHTTP ActiveX control, but nobody notices because it’s ActiveX,</a:t>
            </a:r>
            <a:r>
              <a:rPr lang="en-GB" baseline="0" dirty="0" smtClean="0"/>
              <a:t> it’s IE only, and no-one’s really doing anything much with it.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2000 – Outlook Web Access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2001 – the first JSON message.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Doug </a:t>
            </a:r>
            <a:r>
              <a:rPr lang="en-GB" dirty="0" err="1" smtClean="0"/>
              <a:t>Crockford</a:t>
            </a:r>
            <a:r>
              <a:rPr lang="en-GB" dirty="0" smtClean="0"/>
              <a:t> (Yahoo) “discovered” JSON in</a:t>
            </a:r>
            <a:r>
              <a:rPr lang="en-GB" baseline="0" dirty="0" smtClean="0"/>
              <a:t> 2001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He says he’s since discovered someone at Netscape was using JS array literals for communication as early as 1996.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JSON – originally</a:t>
            </a:r>
            <a:r>
              <a:rPr lang="en-GB" baseline="0" dirty="0" smtClean="0"/>
              <a:t> going to be called “</a:t>
            </a:r>
            <a:r>
              <a:rPr lang="en-GB" baseline="0" dirty="0" err="1" smtClean="0"/>
              <a:t>jizmal</a:t>
            </a:r>
            <a:r>
              <a:rPr lang="en-GB" baseline="0" dirty="0" smtClean="0"/>
              <a:t>” – the JavaScript Message Language</a:t>
            </a:r>
          </a:p>
          <a:p>
            <a:r>
              <a:rPr lang="en-GB" baseline="0" dirty="0" smtClean="0"/>
              <a:t>- but there was already the Java Speech </a:t>
            </a:r>
            <a:r>
              <a:rPr lang="en-GB" baseline="0" dirty="0" err="1" smtClean="0"/>
              <a:t>Markup</a:t>
            </a:r>
            <a:r>
              <a:rPr lang="en-GB" baseline="0" dirty="0" smtClean="0"/>
              <a:t> Language</a:t>
            </a:r>
          </a:p>
          <a:p>
            <a:r>
              <a:rPr lang="en-GB" baseline="0" dirty="0" smtClean="0"/>
              <a:t>- so they renamed it JSON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he says he didn’t invent it; he discovered it, named it and gave it a domain –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2002 – Douglas </a:t>
            </a:r>
            <a:r>
              <a:rPr lang="en-GB" dirty="0" err="1" smtClean="0"/>
              <a:t>Crockford</a:t>
            </a:r>
            <a:r>
              <a:rPr lang="en-GB" dirty="0" smtClean="0"/>
              <a:t> launches</a:t>
            </a:r>
            <a:r>
              <a:rPr lang="en-GB" baseline="0" dirty="0" smtClean="0"/>
              <a:t> JSON.org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2003 (?) – Google Suggest – I can remember</a:t>
            </a:r>
            <a:r>
              <a:rPr lang="en-GB" baseline="0" dirty="0" smtClean="0"/>
              <a:t> thinking “wow…”</a:t>
            </a:r>
            <a:endParaRPr lang="en-GB" dirty="0" smtClean="0"/>
          </a:p>
          <a:p>
            <a:r>
              <a:rPr lang="en-GB" dirty="0" smtClean="0"/>
              <a:t>2004 April 1</a:t>
            </a:r>
            <a:r>
              <a:rPr lang="en-GB" baseline="30000" dirty="0" smtClean="0"/>
              <a:t>st</a:t>
            </a:r>
            <a:r>
              <a:rPr lang="en-GB" dirty="0" smtClean="0"/>
              <a:t> – Google announce </a:t>
            </a:r>
            <a:r>
              <a:rPr lang="en-GB" dirty="0" err="1" smtClean="0"/>
              <a:t>GMail</a:t>
            </a:r>
            <a:r>
              <a:rPr lang="en-GB" dirty="0" smtClean="0"/>
              <a:t> (invitation-only beta) and everyone assumes a gigabyte of free webmail is an April Fool’s joke.</a:t>
            </a:r>
          </a:p>
          <a:p>
            <a:r>
              <a:rPr lang="en-GB" dirty="0" smtClean="0"/>
              <a:t>2005 – (Feb 8th) Google Maps launches</a:t>
            </a:r>
          </a:p>
          <a:p>
            <a:r>
              <a:rPr lang="en-GB" dirty="0" smtClean="0"/>
              <a:t>Feb 18</a:t>
            </a:r>
            <a:r>
              <a:rPr lang="en-GB" baseline="30000" dirty="0" smtClean="0"/>
              <a:t>th</a:t>
            </a:r>
            <a:r>
              <a:rPr lang="en-GB" dirty="0" smtClean="0"/>
              <a:t> – Jesse James Garrett coins the term Ajax (Asynchronous JavaScript + XML) to describe the new approach to web apps demonstrated by Google Suggest and Google Maps</a:t>
            </a:r>
          </a:p>
          <a:p>
            <a:r>
              <a:rPr lang="en-GB" dirty="0" smtClean="0"/>
              <a:t>June 2005 – Apple open-source </a:t>
            </a:r>
            <a:r>
              <a:rPr lang="en-GB" dirty="0" err="1" smtClean="0"/>
              <a:t>WebKit</a:t>
            </a:r>
            <a:endParaRPr lang="en-GB" dirty="0" smtClean="0"/>
          </a:p>
          <a:p>
            <a:r>
              <a:rPr lang="en-GB" dirty="0" smtClean="0"/>
              <a:t>Aug 2005 – Doug </a:t>
            </a:r>
            <a:r>
              <a:rPr lang="en-GB" dirty="0" err="1" smtClean="0"/>
              <a:t>Crockford</a:t>
            </a:r>
            <a:r>
              <a:rPr lang="en-GB" baseline="0" dirty="0" smtClean="0"/>
              <a:t> joins Yahoo as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Architect</a:t>
            </a:r>
            <a:endParaRPr lang="en-GB" dirty="0" smtClean="0"/>
          </a:p>
          <a:p>
            <a:r>
              <a:rPr lang="en-GB" dirty="0" smtClean="0"/>
              <a:t>Dec 2005 – Yahoo! begins offering JSON support for web services.</a:t>
            </a:r>
          </a:p>
          <a:p>
            <a:endParaRPr lang="en-GB" dirty="0" smtClean="0"/>
          </a:p>
          <a:p>
            <a:r>
              <a:rPr lang="en-GB" dirty="0" smtClean="0"/>
              <a:t>We have</a:t>
            </a:r>
            <a:r>
              <a:rPr lang="en-GB" baseline="0" dirty="0" smtClean="0"/>
              <a:t> technology, we have cool names, we have killer apps, and the future is so bright we’re all wearing shades…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50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March 21</a:t>
            </a:r>
            <a:r>
              <a:rPr lang="en-GB" baseline="30000" dirty="0" smtClean="0"/>
              <a:t>st</a:t>
            </a:r>
            <a:r>
              <a:rPr lang="en-GB" dirty="0" smtClean="0"/>
              <a:t>, 2006 – Jack Dorsey tweets “Just setting up my </a:t>
            </a:r>
            <a:r>
              <a:rPr lang="en-GB" dirty="0" err="1" smtClean="0"/>
              <a:t>twttr</a:t>
            </a:r>
            <a:r>
              <a:rPr lang="en-GB" dirty="0" smtClean="0"/>
              <a:t>”</a:t>
            </a:r>
          </a:p>
          <a:p>
            <a:pPr lvl="0"/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2006 – JSON described formally in RFC 4627</a:t>
            </a:r>
            <a:endParaRPr lang="en-GB" dirty="0" smtClean="0"/>
          </a:p>
          <a:p>
            <a:r>
              <a:rPr lang="en-GB" dirty="0" smtClean="0"/>
              <a:t>August 2006 – John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Resig</a:t>
            </a:r>
            <a:r>
              <a:rPr lang="en-GB" baseline="0" dirty="0" smtClean="0"/>
              <a:t> launches </a:t>
            </a:r>
            <a:r>
              <a:rPr lang="en-GB" dirty="0" err="1" smtClean="0"/>
              <a:t>jQuery</a:t>
            </a:r>
            <a:r>
              <a:rPr lang="en-GB" dirty="0" smtClean="0"/>
              <a:t> 1.0</a:t>
            </a:r>
          </a:p>
          <a:p>
            <a:r>
              <a:rPr lang="en-GB" dirty="0" smtClean="0"/>
              <a:t>January 29</a:t>
            </a:r>
            <a:r>
              <a:rPr lang="en-GB" baseline="30000" dirty="0" smtClean="0"/>
              <a:t>th</a:t>
            </a:r>
            <a:r>
              <a:rPr lang="en-GB" dirty="0" smtClean="0"/>
              <a:t>, 2007 – Apple announces the iPhone</a:t>
            </a:r>
          </a:p>
          <a:p>
            <a:r>
              <a:rPr lang="en-GB" dirty="0" smtClean="0"/>
              <a:t>March 2007 – Twitter “o </a:t>
            </a:r>
            <a:r>
              <a:rPr lang="en-GB" dirty="0" err="1" smtClean="0"/>
              <a:t>wns</a:t>
            </a:r>
            <a:r>
              <a:rPr lang="en-GB" dirty="0" smtClean="0"/>
              <a:t>” </a:t>
            </a:r>
            <a:r>
              <a:rPr lang="en-GB" dirty="0" err="1" smtClean="0"/>
              <a:t>SxSW</a:t>
            </a:r>
            <a:r>
              <a:rPr lang="en-GB" dirty="0" smtClean="0"/>
              <a:t> festival</a:t>
            </a:r>
          </a:p>
          <a:p>
            <a:r>
              <a:rPr lang="en-GB" dirty="0" smtClean="0"/>
              <a:t>June 2007 – iPhone</a:t>
            </a:r>
            <a:r>
              <a:rPr lang="en-GB" baseline="0" dirty="0" smtClean="0"/>
              <a:t> goes on sale</a:t>
            </a:r>
          </a:p>
          <a:p>
            <a:r>
              <a:rPr lang="en-GB" baseline="0" dirty="0" smtClean="0"/>
              <a:t>November 5</a:t>
            </a:r>
            <a:r>
              <a:rPr lang="en-GB" baseline="30000" dirty="0" smtClean="0"/>
              <a:t>th</a:t>
            </a:r>
            <a:r>
              <a:rPr lang="en-GB" baseline="0" dirty="0" smtClean="0"/>
              <a:t>, 2007 – Open Handset Alliance announce Android smartphone OS based on Linux Kernel 2.6</a:t>
            </a:r>
          </a:p>
          <a:p>
            <a:r>
              <a:rPr lang="en-GB" baseline="0" dirty="0" smtClean="0"/>
              <a:t>July 11, 2008 – iPhone 3GS</a:t>
            </a:r>
            <a:endParaRPr lang="en-GB" dirty="0" smtClean="0"/>
          </a:p>
          <a:p>
            <a:r>
              <a:rPr lang="en-GB" dirty="0" smtClean="0"/>
              <a:t>September 2008 – Google release Chrome beta</a:t>
            </a:r>
          </a:p>
          <a:p>
            <a:r>
              <a:rPr lang="en-GB" dirty="0" smtClean="0"/>
              <a:t>February 2009 – </a:t>
            </a:r>
            <a:r>
              <a:rPr lang="en-GB" dirty="0" err="1" smtClean="0"/>
              <a:t>Ryah</a:t>
            </a:r>
            <a:r>
              <a:rPr lang="en-GB" baseline="0" dirty="0" smtClean="0"/>
              <a:t> Dahl announces a new server project based on the V8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engine</a:t>
            </a:r>
            <a:endParaRPr lang="en-GB" dirty="0" smtClean="0"/>
          </a:p>
          <a:p>
            <a:r>
              <a:rPr lang="en-GB" dirty="0" smtClean="0"/>
              <a:t>March 2009 – </a:t>
            </a:r>
            <a:r>
              <a:rPr lang="en-GB" dirty="0" err="1" smtClean="0"/>
              <a:t>ServerJS</a:t>
            </a:r>
            <a:r>
              <a:rPr lang="en-GB" dirty="0" smtClean="0"/>
              <a:t> API 0.1</a:t>
            </a:r>
          </a:p>
          <a:p>
            <a:r>
              <a:rPr lang="en-GB" baseline="0" dirty="0" smtClean="0"/>
              <a:t>August 2009 – </a:t>
            </a:r>
            <a:r>
              <a:rPr lang="en-GB" baseline="0" dirty="0" err="1" smtClean="0"/>
              <a:t>ServerJS</a:t>
            </a:r>
            <a:r>
              <a:rPr lang="en-GB" baseline="0" dirty="0" smtClean="0"/>
              <a:t> renamed to </a:t>
            </a:r>
            <a:r>
              <a:rPr lang="en-GB" baseline="0" dirty="0" err="1" smtClean="0"/>
              <a:t>CommonJS</a:t>
            </a:r>
            <a:endParaRPr lang="en-GB" baseline="0" dirty="0" smtClean="0"/>
          </a:p>
          <a:p>
            <a:pPr lvl="1"/>
            <a:r>
              <a:rPr lang="en-GB" baseline="0" dirty="0" err="1" smtClean="0"/>
              <a:t>NodeJS</a:t>
            </a:r>
            <a:r>
              <a:rPr lang="en-GB" baseline="0" dirty="0" smtClean="0"/>
              <a:t> presented at </a:t>
            </a:r>
            <a:r>
              <a:rPr lang="en-GB" baseline="0" dirty="0" err="1" smtClean="0"/>
              <a:t>JSConf</a:t>
            </a:r>
            <a:endParaRPr lang="en-GB" baseline="0" dirty="0" smtClean="0"/>
          </a:p>
          <a:p>
            <a:r>
              <a:rPr lang="en-GB" baseline="0" dirty="0" smtClean="0"/>
              <a:t>Jan 2010</a:t>
            </a:r>
          </a:p>
          <a:p>
            <a:pPr lvl="1"/>
            <a:r>
              <a:rPr lang="en-GB" baseline="0" dirty="0" smtClean="0"/>
              <a:t> Open source </a:t>
            </a:r>
            <a:r>
              <a:rPr lang="en-GB" baseline="0" dirty="0" err="1" smtClean="0"/>
              <a:t>IronJS</a:t>
            </a:r>
            <a:r>
              <a:rPr lang="en-GB" baseline="0" dirty="0" smtClean="0"/>
              <a:t> project announced – a full .NET implementation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written on top of the DLR using F#</a:t>
            </a:r>
          </a:p>
          <a:p>
            <a:pPr lvl="1"/>
            <a:r>
              <a:rPr lang="en-GB" baseline="0" dirty="0" smtClean="0"/>
              <a:t>Google launch the Nexus One handset</a:t>
            </a:r>
          </a:p>
          <a:p>
            <a:r>
              <a:rPr lang="en-GB" baseline="0" dirty="0" smtClean="0"/>
              <a:t>April 2010 – Steve Jobs famous “Thoughts on Flash” </a:t>
            </a:r>
          </a:p>
          <a:p>
            <a:r>
              <a:rPr lang="en-GB" baseline="0" dirty="0" smtClean="0"/>
              <a:t>May 2010 – Google announce the “Chrome Web Store”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5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Regex literals from Perl</a:t>
            </a:r>
          </a:p>
          <a:p>
            <a:r>
              <a:rPr lang="en-GB" dirty="0" smtClean="0"/>
              <a:t>Prototyped inheritance from self</a:t>
            </a:r>
          </a:p>
          <a:p>
            <a:r>
              <a:rPr lang="en-GB" dirty="0" smtClean="0"/>
              <a:t>Curly braces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Everything</a:t>
            </a:r>
            <a:r>
              <a:rPr lang="en-GB" baseline="0" dirty="0" smtClean="0"/>
              <a:t> else from Scheme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photograph is not fair. But it made me laugh. Plus, the one on the left is full of browser DOM shit.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1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Self, and other prototype-based languages, the duality between classes and object instances is eliminated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classical inheritance,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you pass someone an instance of vehicle, the compiler refers to the class declaration to see what it can do.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prototyped inheritance, every instance keeps a REFERENCE to its originating class, but that’s just a loose object reference. Objects are disconnected from their definitions.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syntactically valid in C#, Java, C and C++ - so if anyone guesses, I can make sure they guess wrong </a:t>
            </a:r>
            <a:r>
              <a:rPr lang="en-GB" baseline="0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3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Scheme</a:t>
            </a:r>
            <a:r>
              <a:rPr lang="en-GB" baseline="0" dirty="0" smtClean="0"/>
              <a:t> – from whence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took static scoping and its’ functional programming style.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C/C++/Java/C#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</a:t>
            </a:r>
            <a:r>
              <a:rPr lang="en-GB" baseline="0" dirty="0" smtClean="0"/>
              <a:t> Algol-60 – a truly remarkable language, and the first language to use lexical scoping.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5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Another C#/C/C++ slide. This is getting silly now.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4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(yay!)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Smalltalk</a:t>
            </a:r>
            <a:r>
              <a:rPr lang="en-GB" baseline="0" dirty="0" smtClean="0"/>
              <a:t> – where EVERYTHING is an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– again, but this time OO </a:t>
            </a:r>
            <a:r>
              <a:rPr lang="en-GB" dirty="0" err="1" smtClean="0"/>
              <a:t>javascript</a:t>
            </a:r>
            <a:r>
              <a:rPr lang="en-GB" dirty="0" smtClean="0"/>
              <a:t> based on Smalltalk’s object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0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1FDB-4612-42CD-8C9A-3A5EF85AE542}" type="datetimeFigureOut">
              <a:rPr lang="en-GB" smtClean="0"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gif"/><Relationship Id="rId10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2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gif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HTTP/1.1 200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OK</a:t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Server: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skillsmatter.com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application/x-slides-and-code-and-crap-jokes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Content-Encoding: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text/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text/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text/html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Cache-Control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remember, share, tell-your-friends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Content-Length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GB" sz="1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about-1½-hours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Tue, 05 </a:t>
            </a:r>
            <a:r>
              <a:rPr lang="en-GB" sz="1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Apr 2011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18:30:00 BST 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Set-Cookie: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flavour=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chocolate_chip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; path=/;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X-Subject: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JavaScript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X-Powered-By: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monmouth-coffee-and-80s-music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X-Speaker-Name: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 Beattie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X-Speaker-Email: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X-Speaker-Twitter: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dylanbeattie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X-Speaker-Website: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www.dylanbeattie.net </a:t>
            </a:r>
          </a:p>
        </p:txBody>
      </p:sp>
    </p:spTree>
    <p:extLst>
      <p:ext uri="{BB962C8B-B14F-4D97-AF65-F5344CB8AC3E}">
        <p14:creationId xmlns:p14="http://schemas.microsoft.com/office/powerpoint/2010/main" val="35334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 smtClean="0"/>
              <a:t>Name That Language – Round 8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2386138"/>
            <a:ext cx="820891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Number.prototype.factorial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= function()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if (this &lt; 2) return(1);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return(this * ((this - 1).factorial()));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655283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30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λ</a:t>
            </a:r>
            <a:endParaRPr lang="en-GB" sz="30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2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655283"/>
            <a:ext cx="9144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 )</a:t>
            </a:r>
            <a:endParaRPr lang="en-GB" sz="2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62157"/>
            <a:ext cx="1060139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() + </a:t>
            </a:r>
            <a:r>
              <a:rPr lang="el-G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λ</a:t>
            </a:r>
            <a:endParaRPr lang="en-GB" sz="1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62157"/>
            <a:ext cx="1060139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7470"/>
            <a:ext cx="1176337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62157"/>
            <a:ext cx="1028098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0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notebookreview.com/assets/703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08" y="1844823"/>
            <a:ext cx="3060778" cy="46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res1.windows.microsoft.com/resbox/en/Windows%207/main/4/7/471b4a5f-32fb-4fd2-a4ed-e05e87f490c9/471b4a5f-32fb-4fd2-a4ed-e05e87f490c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988840"/>
            <a:ext cx="333145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9" y="1988840"/>
            <a:ext cx="5184576" cy="458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4813"/>
            <a:ext cx="1296973" cy="15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5" y="154813"/>
            <a:ext cx="725023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97" y="154813"/>
            <a:ext cx="714030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76" y="154813"/>
            <a:ext cx="688651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76" y="154813"/>
            <a:ext cx="762957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82" y="154813"/>
            <a:ext cx="665776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07" y="154813"/>
            <a:ext cx="768427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83" y="154813"/>
            <a:ext cx="812644" cy="9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78" y="154813"/>
            <a:ext cx="650212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ireboxdesign.co.uk/wp-content/uploads/2011/01/jquery_logo_color_onwhite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35" y="1762207"/>
            <a:ext cx="3446226" cy="8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blogs.seattleweekly.com/dailyweekly/071221-steve-jobs-vmed4p.widec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9331">
            <a:off x="4177173" y="3526876"/>
            <a:ext cx="1778241" cy="27747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8204" name="Picture 12" descr="http://www.amitbhawani.com/blog/Images/T/Twitt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4863">
            <a:off x="766448" y="2378904"/>
            <a:ext cx="1205098" cy="12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926">
            <a:off x="6831943" y="1951402"/>
            <a:ext cx="1424246" cy="1740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2" b="21862"/>
          <a:stretch/>
        </p:blipFill>
        <p:spPr>
          <a:xfrm>
            <a:off x="6501833" y="4575578"/>
            <a:ext cx="2642165" cy="2275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01" y="4086225"/>
            <a:ext cx="3552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d3uwin5q170wpc.cloudfront.net/photo/31723_700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0" b="6872"/>
          <a:stretch/>
        </p:blipFill>
        <p:spPr bwMode="auto">
          <a:xfrm>
            <a:off x="-128336" y="0"/>
            <a:ext cx="92723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addCheese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(food)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return(food + “ with cheese”);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addBacon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(food)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return(food + “ with bacon”);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combine(f1, f2)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return(function(x) { f1(f2(x)) });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makeAwesome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 combine(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addCheese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addBacon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alert(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makeAwesome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(“ice-cream”));</a:t>
            </a:r>
          </a:p>
        </p:txBody>
      </p:sp>
    </p:spTree>
    <p:extLst>
      <p:ext uri="{BB962C8B-B14F-4D97-AF65-F5344CB8AC3E}">
        <p14:creationId xmlns:p14="http://schemas.microsoft.com/office/powerpoint/2010/main" val="1423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think you know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Prototyped inheritance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Hero = function(name, alias)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this.alias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alias;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superman = new Hero(“Superman”, “Clark Kent”);</a:t>
            </a:r>
          </a:p>
          <a:p>
            <a:pPr marL="0" indent="0"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superman.cape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“red”;</a:t>
            </a: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superman.fly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return(“Faster than a speeding bullet!”);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Loose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r>
              <a:rPr lang="en-GB" baseline="0" dirty="0" smtClean="0"/>
              <a:t>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regex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and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and Hoisting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1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semicolons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and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that aren’t really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array.length</a:t>
            </a:r>
            <a:r>
              <a:rPr lang="en-GB" baseline="0" dirty="0" smtClean="0"/>
              <a:t> – the highest integer index plus one</a:t>
            </a:r>
          </a:p>
        </p:txBody>
      </p:sp>
    </p:spTree>
    <p:extLst>
      <p:ext uri="{BB962C8B-B14F-4D97-AF65-F5344CB8AC3E}">
        <p14:creationId xmlns:p14="http://schemas.microsoft.com/office/powerpoint/2010/main" val="31400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aseline="0" dirty="0" smtClean="0"/>
              <a:t>type coercion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Missing Pieces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</a:t>
            </a:r>
          </a:p>
          <a:p>
            <a:r>
              <a:rPr lang="en-GB" dirty="0" smtClean="0"/>
              <a:t>Networking</a:t>
            </a:r>
          </a:p>
          <a:p>
            <a:r>
              <a:rPr lang="en-GB" dirty="0" smtClean="0"/>
              <a:t>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42515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CommonJS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use requires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alerts =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alerts.push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(function() {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+ ', ');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y = 0; y &lt; 3; y++) { (alerts[y])(); }</a:t>
            </a:r>
          </a:p>
          <a:p>
            <a:pPr>
              <a:lnSpc>
                <a:spcPct val="120000"/>
              </a:lnSpc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 (alerts[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])(); }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Knockout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{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return 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(define (factorial n)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(if (&lt; n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(1)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(* n (factorial (- n 1))))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Pop Quiz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   try {</a:t>
            </a:r>
            <a:br>
              <a:rPr lang="en-GB" dirty="0"/>
            </a:br>
            <a:r>
              <a:rPr lang="en-GB" dirty="0"/>
              <a:t>        return(true);</a:t>
            </a:r>
            <a:br>
              <a:rPr lang="en-GB" dirty="0"/>
            </a:br>
            <a:r>
              <a:rPr lang="en-GB" dirty="0"/>
              <a:t>    } finally {</a:t>
            </a:r>
            <a:br>
              <a:rPr lang="en-GB" dirty="0"/>
            </a:br>
            <a:r>
              <a:rPr lang="en-GB" dirty="0"/>
              <a:t>        return(false);</a:t>
            </a:r>
            <a:br>
              <a:rPr lang="en-GB" dirty="0"/>
            </a:br>
            <a:r>
              <a:rPr lang="en-GB" dirty="0"/>
              <a:t>    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Layout Engines (</a:t>
            </a:r>
            <a:r>
              <a:rPr lang="en-GB" dirty="0" err="1" smtClean="0"/>
              <a:t>Mustache</a:t>
            </a:r>
            <a:r>
              <a:rPr lang="en-GB" baseline="0" dirty="0" smtClean="0"/>
              <a:t> / Tempo)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manifests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</p:txBody>
      </p:sp>
    </p:spTree>
    <p:extLst>
      <p:ext uri="{BB962C8B-B14F-4D97-AF65-F5344CB8AC3E}">
        <p14:creationId xmlns:p14="http://schemas.microsoft.com/office/powerpoint/2010/main" val="25825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…and the</a:t>
            </a:r>
            <a:r>
              <a:rPr lang="en-GB" baseline="0" dirty="0" smtClean="0"/>
              <a:t> server?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1996 – </a:t>
            </a:r>
            <a:r>
              <a:rPr lang="en-GB" dirty="0" err="1" smtClean="0"/>
              <a:t>LiveWire</a:t>
            </a:r>
            <a:r>
              <a:rPr lang="en-GB" dirty="0" smtClean="0"/>
              <a:t> is part of Netscape</a:t>
            </a:r>
            <a:r>
              <a:rPr lang="en-GB" baseline="0" dirty="0" smtClean="0"/>
              <a:t> Enterprise Server 2.0</a:t>
            </a:r>
          </a:p>
          <a:p>
            <a:r>
              <a:rPr lang="en-GB" baseline="0" dirty="0" smtClean="0"/>
              <a:t>1997 – IIS 3.0 introduces ASP and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to Windows NT 4.0</a:t>
            </a:r>
          </a:p>
          <a:p>
            <a:r>
              <a:rPr lang="en-GB" baseline="0" dirty="0" smtClean="0"/>
              <a:t>2002 – Microsoft .NET 1.0 includes JScript.NET 1.0</a:t>
            </a:r>
          </a:p>
          <a:p>
            <a:r>
              <a:rPr lang="en-GB" baseline="0" dirty="0" smtClean="0"/>
              <a:t>2003 - .NET 1.1. Last supported release of JScript.NET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big</a:t>
            </a:r>
          </a:p>
          <a:p>
            <a:r>
              <a:rPr lang="en-GB" baseline="0" dirty="0" smtClean="0"/>
              <a:t>gap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169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307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Location: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http://www.theslaughteredlambpub.com/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refreshment/x-beer-and-more-crap-jokes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Content-Length: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until-they-throw-us-out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X-Thanks-To: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Steve Sanderson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Tom Scott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Ian Cooper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SkillsMatter</a:t>
            </a: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X-More-Info-At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http://www.dylanbeattie.net/javascript/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X-Speaker-Name: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 Beattie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X-Speaker-Email: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X-Speaker-Twitter: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dylanbeattie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3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4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1988840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PROC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factorial =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:= 1;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*:=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OD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z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endParaRPr kumimoji="0" lang="en-GB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5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6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function Factorial(n)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7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1770585"/>
            <a:ext cx="820891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Number extend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error: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'not defined'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isZero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^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^self *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((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- 1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1892</Words>
  <Application>Microsoft Office PowerPoint</Application>
  <PresentationFormat>On-screen Show (4:3)</PresentationFormat>
  <Paragraphs>234</Paragraphs>
  <Slides>46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So…</vt:lpstr>
      <vt:lpstr>Name That Language – Round 1</vt:lpstr>
      <vt:lpstr>Name That Language – Round 2</vt:lpstr>
      <vt:lpstr>Name That Language – Round 3</vt:lpstr>
      <vt:lpstr>Name That Language – Round 4</vt:lpstr>
      <vt:lpstr>Name That Language – Round 5</vt:lpstr>
      <vt:lpstr>Name That Language – Round 6</vt:lpstr>
      <vt:lpstr>Name That Language – Round 7</vt:lpstr>
      <vt:lpstr>Name That Language – Round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Prototyped inheritance</vt:lpstr>
      <vt:lpstr>Dynamic Objects</vt:lpstr>
      <vt:lpstr>Loose Typing</vt:lpstr>
      <vt:lpstr>Object Literals</vt:lpstr>
      <vt:lpstr>regex literals</vt:lpstr>
      <vt:lpstr>exceptions</vt:lpstr>
      <vt:lpstr>closures and callbacks</vt:lpstr>
      <vt:lpstr>Javascript: The Gotchas</vt:lpstr>
      <vt:lpstr>Scope and Hoisting</vt:lpstr>
      <vt:lpstr>truth</vt:lpstr>
      <vt:lpstr>semicolons</vt:lpstr>
      <vt:lpstr>this and event handlers</vt:lpstr>
      <vt:lpstr>Arrays that aren’t really arrays</vt:lpstr>
      <vt:lpstr>type coercion</vt:lpstr>
      <vt:lpstr>Javascript: The Missing Pieces</vt:lpstr>
      <vt:lpstr>Cool Stuff</vt:lpstr>
      <vt:lpstr>CommonJS</vt:lpstr>
      <vt:lpstr>JavaScript Pop Quiz #1</vt:lpstr>
      <vt:lpstr>Knockout</vt:lpstr>
      <vt:lpstr>JavaScript Pop Quiz #2</vt:lpstr>
      <vt:lpstr>PowerPoint Presentation</vt:lpstr>
      <vt:lpstr>Javascript Pop Quiz #3</vt:lpstr>
      <vt:lpstr>Layout Engines (Mustache / Tempo)</vt:lpstr>
      <vt:lpstr>HTML5 manifests</vt:lpstr>
      <vt:lpstr>NodeJS</vt:lpstr>
      <vt:lpstr>…and the server?</vt:lpstr>
      <vt:lpstr>PowerPoint Presentation</vt:lpstr>
    </vt:vector>
  </TitlesOfParts>
  <Company>Spotlight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</dc:title>
  <dc:creator>Dylan Beattie</dc:creator>
  <cp:lastModifiedBy>Dylan Beattie</cp:lastModifiedBy>
  <cp:revision>43</cp:revision>
  <dcterms:created xsi:type="dcterms:W3CDTF">2011-03-31T17:46:01Z</dcterms:created>
  <dcterms:modified xsi:type="dcterms:W3CDTF">2011-04-04T00:24:10Z</dcterms:modified>
</cp:coreProperties>
</file>