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sldIdLst>
    <p:sldId id="313" r:id="rId2"/>
    <p:sldId id="256" r:id="rId3"/>
    <p:sldId id="262" r:id="rId4"/>
    <p:sldId id="260" r:id="rId5"/>
    <p:sldId id="267" r:id="rId6"/>
    <p:sldId id="259" r:id="rId7"/>
    <p:sldId id="261" r:id="rId8"/>
    <p:sldId id="266" r:id="rId9"/>
    <p:sldId id="265" r:id="rId10"/>
    <p:sldId id="268" r:id="rId11"/>
    <p:sldId id="272" r:id="rId12"/>
    <p:sldId id="273" r:id="rId13"/>
    <p:sldId id="274" r:id="rId14"/>
    <p:sldId id="275" r:id="rId15"/>
    <p:sldId id="276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312" r:id="rId24"/>
    <p:sldId id="288" r:id="rId25"/>
    <p:sldId id="285" r:id="rId26"/>
    <p:sldId id="289" r:id="rId27"/>
    <p:sldId id="298" r:id="rId28"/>
    <p:sldId id="301" r:id="rId29"/>
    <p:sldId id="302" r:id="rId30"/>
    <p:sldId id="291" r:id="rId31"/>
    <p:sldId id="294" r:id="rId32"/>
    <p:sldId id="297" r:id="rId33"/>
    <p:sldId id="292" r:id="rId34"/>
    <p:sldId id="286" r:id="rId35"/>
    <p:sldId id="295" r:id="rId36"/>
    <p:sldId id="310" r:id="rId37"/>
    <p:sldId id="296" r:id="rId38"/>
    <p:sldId id="303" r:id="rId39"/>
    <p:sldId id="308" r:id="rId40"/>
    <p:sldId id="257" r:id="rId41"/>
    <p:sldId id="304" r:id="rId42"/>
    <p:sldId id="258" r:id="rId43"/>
    <p:sldId id="311" r:id="rId44"/>
    <p:sldId id="271" r:id="rId45"/>
    <p:sldId id="305" r:id="rId46"/>
    <p:sldId id="309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0769" autoAdjust="0"/>
  </p:normalViewPr>
  <p:slideViewPr>
    <p:cSldViewPr>
      <p:cViewPr varScale="1">
        <p:scale>
          <a:sx n="95" d="100"/>
          <a:sy n="95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72DB4-5734-40B7-9405-EBC05FE61D64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E7421-152F-4C5F-A339-C37B49386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6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is to modern software what the electric guitar is to modern music. Versatile, accessible, purists hate it, beginners love it, and it’s absolutely bloody everywhere – for better or for worse.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2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Self, and other prototype-based languages, the duality between classes and object instances is eliminated.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5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Lamdba</a:t>
            </a:r>
            <a:r>
              <a:rPr lang="en-GB" dirty="0" smtClean="0"/>
              <a:t> calculus was a formal system for function definition, application</a:t>
            </a:r>
            <a:r>
              <a:rPr lang="en-GB" baseline="0" dirty="0" smtClean="0"/>
              <a:t> and recursion.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Turing studied under Church from 1936-1938 at Princeton .Church died in 1995.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1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11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JSON – originally</a:t>
            </a:r>
            <a:r>
              <a:rPr lang="en-GB" baseline="0" dirty="0" smtClean="0"/>
              <a:t> going to be called “</a:t>
            </a:r>
            <a:r>
              <a:rPr lang="en-GB" baseline="0" dirty="0" err="1" smtClean="0"/>
              <a:t>jizmal</a:t>
            </a:r>
            <a:r>
              <a:rPr lang="en-GB" baseline="0" dirty="0" smtClean="0"/>
              <a:t>” – the JavaScript Message Language</a:t>
            </a:r>
          </a:p>
          <a:p>
            <a:r>
              <a:rPr lang="en-GB" baseline="0" dirty="0" smtClean="0"/>
              <a:t> - but there was already the Java Speech </a:t>
            </a:r>
            <a:r>
              <a:rPr lang="en-GB" baseline="0" dirty="0" err="1" smtClean="0"/>
              <a:t>Markup</a:t>
            </a:r>
            <a:r>
              <a:rPr lang="en-GB" baseline="0" dirty="0" smtClean="0"/>
              <a:t> Language</a:t>
            </a:r>
          </a:p>
          <a:p>
            <a:r>
              <a:rPr lang="en-GB" baseline="0" dirty="0" smtClean="0"/>
              <a:t> - so they renamed it JSON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5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dirty="0" smtClean="0"/>
              <a:t>Doug </a:t>
            </a:r>
            <a:r>
              <a:rPr lang="en-GB" dirty="0" err="1" smtClean="0"/>
              <a:t>Crockford</a:t>
            </a:r>
            <a:r>
              <a:rPr lang="en-GB" dirty="0" smtClean="0"/>
              <a:t> (Yahoo) “discovered” JSON in</a:t>
            </a:r>
            <a:r>
              <a:rPr lang="en-GB" baseline="0" dirty="0" smtClean="0"/>
              <a:t> 2001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baseline="0" dirty="0" smtClean="0"/>
              <a:t>He says he’s since discovered someone at Netscape was using JS array literals for communication as early as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5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Regex literals from Perl</a:t>
            </a:r>
          </a:p>
          <a:p>
            <a:r>
              <a:rPr lang="en-GB" dirty="0" smtClean="0"/>
              <a:t>Prototyped inheritance from self</a:t>
            </a:r>
          </a:p>
          <a:p>
            <a:r>
              <a:rPr lang="en-GB" dirty="0" smtClean="0"/>
              <a:t>Curly braces from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Everything</a:t>
            </a:r>
            <a:r>
              <a:rPr lang="en-GB" baseline="0" dirty="0" smtClean="0"/>
              <a:t> else from Scheme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7421-152F-4C5F-A339-C37B49386B6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24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19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4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3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2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02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F1FDB-4612-42CD-8C9A-3A5EF85AE542}" type="datetimeFigureOut">
              <a:rPr lang="en-GB" smtClean="0"/>
              <a:t>02/04/2011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B548-BADF-4327-8D27-B4FBC3056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0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rendaneich.com/tag/histo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HTTP/1.1 200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OK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Server: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skillsmatter.com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Content-Type: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application/x-slides-and-code-and-crap-jokes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Content-Encoding: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text/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text/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text/html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Cache-Control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remember, share, tell-your-friends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Content-Length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about-1½-hours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Tue, 05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Apr 2011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18:30:00 BST 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Set-Cookie: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flavour=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chocolate_chip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path=/;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mtClean="0">
                <a:latin typeface="Courier New" pitchFamily="49" charset="0"/>
                <a:cs typeface="Courier New" pitchFamily="49" charset="0"/>
              </a:rPr>
            </a:br>
            <a:r>
              <a:rPr lang="en-GB" b="1" smtClean="0">
                <a:latin typeface="Courier New" pitchFamily="49" charset="0"/>
                <a:cs typeface="Courier New" pitchFamily="49" charset="0"/>
              </a:rPr>
              <a:t>X-Subject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JavaScript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X-Powered-By: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monmouth-coffee-and-80s-music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X-Speaker-Name: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Dylan Beattie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X-Speaker-Email: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dylan@dylanbeattie.net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X-Speaker-Twitter: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dylanbeattie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X-Speaker-Website: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www.dylanbeattie.net </a:t>
            </a:r>
          </a:p>
        </p:txBody>
      </p:sp>
    </p:spTree>
    <p:extLst>
      <p:ext uri="{BB962C8B-B14F-4D97-AF65-F5344CB8AC3E}">
        <p14:creationId xmlns:p14="http://schemas.microsoft.com/office/powerpoint/2010/main" val="35334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 smtClean="0"/>
              <a:t>Name That Language – Round 8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2386138"/>
            <a:ext cx="82089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Number.prototype.factorial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= function()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if (this &lt; 2) return(1);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</a:t>
            </a: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return(this * ((this - 1).factorial()));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little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1936</a:t>
            </a:r>
            <a:r>
              <a:rPr lang="en-GB" baseline="0" dirty="0" smtClean="0"/>
              <a:t> – </a:t>
            </a:r>
            <a:r>
              <a:rPr lang="en-GB" baseline="0" dirty="0" smtClean="0"/>
              <a:t>Princeton :</a:t>
            </a:r>
            <a:r>
              <a:rPr lang="en-GB" dirty="0" smtClean="0"/>
              <a:t> </a:t>
            </a:r>
            <a:r>
              <a:rPr lang="en-GB" baseline="0" dirty="0" smtClean="0"/>
              <a:t>Alonzo Church publishes the </a:t>
            </a:r>
            <a:r>
              <a:rPr lang="en-GB" baseline="0" dirty="0" err="1" smtClean="0"/>
              <a:t>untyped</a:t>
            </a:r>
            <a:r>
              <a:rPr lang="en-GB" baseline="0" dirty="0" smtClean="0"/>
              <a:t> lambda </a:t>
            </a:r>
            <a:r>
              <a:rPr lang="en-GB" baseline="0" dirty="0" smtClean="0"/>
              <a:t>calculus</a:t>
            </a:r>
          </a:p>
          <a:p>
            <a:pPr lvl="0"/>
            <a:r>
              <a:rPr lang="en-GB" dirty="0" smtClean="0"/>
              <a:t>1937 – Alan Turing, under Church – theory of digital computing.</a:t>
            </a:r>
            <a:endParaRPr lang="en-GB" baseline="0" dirty="0" smtClean="0"/>
          </a:p>
          <a:p>
            <a:pPr lvl="0"/>
            <a:r>
              <a:rPr lang="en-GB" dirty="0" smtClean="0"/>
              <a:t>1939 – World War 2</a:t>
            </a:r>
          </a:p>
          <a:p>
            <a:pPr lvl="1"/>
            <a:r>
              <a:rPr lang="en-GB" dirty="0" smtClean="0"/>
              <a:t>Turing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1958 – John McCarthy joins MIT and starts the MIT AI Project</a:t>
            </a:r>
          </a:p>
          <a:p>
            <a:r>
              <a:rPr lang="en-GB" dirty="0"/>
              <a:t>1960 – John McCarthy publishes his design for Lisp in Communications of the Association for Computing Machinery (ACM)</a:t>
            </a:r>
          </a:p>
          <a:p>
            <a:endParaRPr lang="en-GB" dirty="0"/>
          </a:p>
          <a:p>
            <a:r>
              <a:rPr lang="en-GB" dirty="0"/>
              <a:t>Steve Russell realizes that the </a:t>
            </a:r>
            <a:r>
              <a:rPr lang="en-GB" i="1" dirty="0" err="1"/>
              <a:t>eval</a:t>
            </a:r>
            <a:r>
              <a:rPr lang="en-GB" dirty="0"/>
              <a:t> function, as well as being part of the language design, would actually work as a Lisp interpreter – and much to JM’s surprise, suddenly Lisp exists.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85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minimalist dialect of </a:t>
            </a:r>
            <a:r>
              <a:rPr lang="en-GB" dirty="0" smtClean="0"/>
              <a:t>Lisp </a:t>
            </a:r>
            <a:r>
              <a:rPr lang="en-GB" dirty="0"/>
              <a:t>(c.f. Common Lisp)</a:t>
            </a:r>
          </a:p>
          <a:p>
            <a:endParaRPr lang="en-GB" dirty="0"/>
          </a:p>
          <a:p>
            <a:r>
              <a:rPr lang="en-GB" dirty="0"/>
              <a:t>Developed by Guy L Steele (GLS) and Gerald Jay </a:t>
            </a:r>
            <a:r>
              <a:rPr lang="en-GB" dirty="0" err="1"/>
              <a:t>Sussman</a:t>
            </a:r>
            <a:r>
              <a:rPr lang="en-GB" dirty="0"/>
              <a:t> </a:t>
            </a:r>
            <a:r>
              <a:rPr lang="en-GB" dirty="0" smtClean="0"/>
              <a:t>between 1975 - 1980</a:t>
            </a:r>
            <a:endParaRPr lang="en-GB" dirty="0"/>
          </a:p>
          <a:p>
            <a:endParaRPr lang="en-GB" dirty="0"/>
          </a:p>
          <a:p>
            <a:r>
              <a:rPr lang="en-GB" dirty="0"/>
              <a:t>Very closely based on the lambda calculus. Originally a derivation of an earlier programming language called Planner – they dubbed it Schemer, but the PDP-10 had a 6-character limit on the ITS file-system, hence SCHEME.</a:t>
            </a:r>
          </a:p>
          <a:p>
            <a:endParaRPr lang="en-GB" dirty="0"/>
          </a:p>
          <a:p>
            <a:r>
              <a:rPr lang="en-GB" dirty="0"/>
              <a:t>Scheme was the first dialect of Lisp to choose </a:t>
            </a:r>
            <a:r>
              <a:rPr lang="en-GB" i="1" dirty="0"/>
              <a:t>lexical </a:t>
            </a:r>
            <a:r>
              <a:rPr lang="en-GB" dirty="0"/>
              <a:t>or </a:t>
            </a:r>
            <a:r>
              <a:rPr lang="en-GB" i="1" dirty="0"/>
              <a:t>static scope</a:t>
            </a:r>
            <a:r>
              <a:rPr lang="en-GB" dirty="0"/>
              <a:t> (borrowed from </a:t>
            </a:r>
            <a:r>
              <a:rPr lang="en-GB" dirty="0" err="1"/>
              <a:t>Algol</a:t>
            </a:r>
            <a:r>
              <a:rPr lang="en-GB" dirty="0"/>
              <a:t>) – which we’ll look at in a moment.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6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Netscape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March 1995 – Larry Page goes to visit Stanford University where he’s considering doing a graduate programme in Comp Sci. Sergey </a:t>
            </a:r>
            <a:r>
              <a:rPr lang="en-GB" dirty="0" err="1"/>
              <a:t>Brin</a:t>
            </a:r>
            <a:r>
              <a:rPr lang="en-GB" dirty="0"/>
              <a:t>, already a student in the graduate programme, is assigned to show him around. </a:t>
            </a:r>
          </a:p>
          <a:p>
            <a:endParaRPr lang="en-GB" dirty="0"/>
          </a:p>
          <a:p>
            <a:r>
              <a:rPr lang="en-GB" dirty="0"/>
              <a:t>May 1995 – Brendan </a:t>
            </a:r>
            <a:r>
              <a:rPr lang="en-GB" dirty="0" err="1"/>
              <a:t>Eich</a:t>
            </a:r>
            <a:r>
              <a:rPr lang="en-GB" dirty="0"/>
              <a:t> is recruited to Netscape with “the promise of doing Scheme in a browser” </a:t>
            </a:r>
          </a:p>
          <a:p>
            <a:r>
              <a:rPr lang="en-GB" dirty="0"/>
              <a:t> (</a:t>
            </a:r>
            <a:r>
              <a:rPr lang="en-GB" dirty="0">
                <a:hlinkClick r:id="rId3"/>
              </a:rPr>
              <a:t>http://brendaneich.com/tag/history/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Java was looming. Bill Joy (founder of Sun Microsystems) </a:t>
            </a:r>
            <a:r>
              <a:rPr lang="en-GB" dirty="0" err="1"/>
              <a:t>grokked</a:t>
            </a:r>
            <a:r>
              <a:rPr lang="en-GB" dirty="0"/>
              <a:t> the idea of a light-weight scripting language as a companion to full-blown compiled Java applets.</a:t>
            </a:r>
          </a:p>
          <a:p>
            <a:endParaRPr lang="en-GB" dirty="0"/>
          </a:p>
          <a:p>
            <a:r>
              <a:rPr lang="en-GB" dirty="0"/>
              <a:t>Netscape upper management said the language “must look like Java” and there was a general consensus that it had to run in the browser, in source form – no linkers, no compilers.</a:t>
            </a:r>
          </a:p>
          <a:p>
            <a:endParaRPr lang="en-GB" dirty="0"/>
          </a:p>
          <a:p>
            <a:r>
              <a:rPr lang="en-GB" dirty="0" err="1"/>
              <a:t>Eich</a:t>
            </a:r>
            <a:r>
              <a:rPr lang="en-GB" dirty="0"/>
              <a:t> designs his Java-like syntax, borrowing first-class functions and lexical scoping from Scheme; the project is codenamed “Mocha”</a:t>
            </a:r>
          </a:p>
          <a:p>
            <a:endParaRPr lang="en-GB" dirty="0"/>
          </a:p>
          <a:p>
            <a:r>
              <a:rPr lang="en-GB" dirty="0"/>
              <a:t>August 11, 1995 – Alonzo Church dies in Ohio aged 92</a:t>
            </a:r>
          </a:p>
          <a:p>
            <a:endParaRPr lang="en-GB" dirty="0"/>
          </a:p>
          <a:p>
            <a:r>
              <a:rPr lang="en-GB" dirty="0"/>
              <a:t>September 1995 – “</a:t>
            </a:r>
            <a:r>
              <a:rPr lang="en-GB" dirty="0" err="1"/>
              <a:t>LiveScript</a:t>
            </a:r>
            <a:r>
              <a:rPr lang="en-GB" dirty="0"/>
              <a:t>” makes its debut in Netscape Navigator 2.0 beta</a:t>
            </a:r>
          </a:p>
          <a:p>
            <a:r>
              <a:rPr lang="en-GB" dirty="0"/>
              <a:t>Larry Page joins Sergey </a:t>
            </a:r>
            <a:r>
              <a:rPr lang="en-GB" dirty="0" err="1"/>
              <a:t>Brin</a:t>
            </a:r>
            <a:r>
              <a:rPr lang="en-GB" dirty="0"/>
              <a:t> at Stanford.</a:t>
            </a:r>
          </a:p>
          <a:p>
            <a:endParaRPr lang="en-GB" dirty="0"/>
          </a:p>
          <a:p>
            <a:r>
              <a:rPr lang="en-GB" dirty="0"/>
              <a:t>December 4</a:t>
            </a:r>
            <a:r>
              <a:rPr lang="en-GB" baseline="30000" dirty="0"/>
              <a:t>th</a:t>
            </a:r>
            <a:r>
              <a:rPr lang="en-GB" dirty="0"/>
              <a:t>, 1995 – </a:t>
            </a:r>
            <a:r>
              <a:rPr lang="en-GB" dirty="0" err="1"/>
              <a:t>Livescript</a:t>
            </a:r>
            <a:r>
              <a:rPr lang="en-GB" dirty="0"/>
              <a:t> officially renamed to </a:t>
            </a:r>
            <a:r>
              <a:rPr lang="en-GB" dirty="0" err="1"/>
              <a:t>Javascript</a:t>
            </a:r>
            <a:r>
              <a:rPr lang="en-GB" dirty="0"/>
              <a:t>, confusing everybody.</a:t>
            </a:r>
          </a:p>
          <a:p>
            <a:endParaRPr lang="en-GB" dirty="0"/>
          </a:p>
          <a:p>
            <a:r>
              <a:rPr lang="en-GB" dirty="0"/>
              <a:t>January 1996 – Page &amp; </a:t>
            </a:r>
            <a:r>
              <a:rPr lang="en-GB" dirty="0" err="1"/>
              <a:t>Brin</a:t>
            </a:r>
            <a:r>
              <a:rPr lang="en-GB" dirty="0"/>
              <a:t> start working on an idea they’ve got for a search engine</a:t>
            </a:r>
          </a:p>
          <a:p>
            <a:endParaRPr lang="en-GB" dirty="0"/>
          </a:p>
          <a:p>
            <a:r>
              <a:rPr lang="en-GB" dirty="0"/>
              <a:t>March 1996 – official release of Netscape 2.0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70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keyword</a:t>
            </a:r>
            <a:r>
              <a:rPr lang="en-GB" baseline="0" dirty="0" smtClean="0"/>
              <a:t> from AWK</a:t>
            </a:r>
          </a:p>
          <a:p>
            <a:r>
              <a:rPr lang="en-GB" dirty="0" smtClean="0"/>
              <a:t>prototype inheritance from Self</a:t>
            </a:r>
          </a:p>
          <a:p>
            <a:r>
              <a:rPr lang="en-GB" baseline="0" dirty="0" smtClean="0"/>
              <a:t>curly brackets from Java</a:t>
            </a:r>
          </a:p>
          <a:p>
            <a:r>
              <a:rPr lang="en-GB" baseline="0" dirty="0" smtClean="0"/>
              <a:t>everything else from Scheme</a:t>
            </a:r>
          </a:p>
        </p:txBody>
      </p:sp>
    </p:spTree>
    <p:extLst>
      <p:ext uri="{BB962C8B-B14F-4D97-AF65-F5344CB8AC3E}">
        <p14:creationId xmlns:p14="http://schemas.microsoft.com/office/powerpoint/2010/main" val="418717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Microsoft’s clone of Netscape JavaScript</a:t>
            </a:r>
          </a:p>
          <a:p>
            <a:r>
              <a:rPr lang="en-GB" dirty="0" smtClean="0"/>
              <a:t>Aug 1996 – Internet Explorer 3.0</a:t>
            </a:r>
          </a:p>
          <a:p>
            <a:pPr lvl="1"/>
            <a:r>
              <a:rPr lang="en-GB" dirty="0" smtClean="0"/>
              <a:t>support almost everything… except the </a:t>
            </a:r>
            <a:r>
              <a:rPr lang="en-GB" dirty="0" err="1" smtClean="0"/>
              <a:t>document.images</a:t>
            </a:r>
            <a:r>
              <a:rPr lang="en-GB" dirty="0" smtClean="0"/>
              <a:t> array</a:t>
            </a:r>
          </a:p>
          <a:p>
            <a:r>
              <a:rPr lang="en-GB" dirty="0" smtClean="0"/>
              <a:t>Jan 1997 – IIS 3.0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64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ECMAScript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JavaScript submitted to ECMA in Nov 1996</a:t>
            </a:r>
          </a:p>
          <a:p>
            <a:pPr lvl="1"/>
            <a:r>
              <a:rPr lang="en-GB" dirty="0" smtClean="0"/>
              <a:t>concerned that </a:t>
            </a:r>
            <a:r>
              <a:rPr lang="en-GB" dirty="0" err="1" smtClean="0"/>
              <a:t>standardizard</a:t>
            </a:r>
            <a:r>
              <a:rPr lang="en-GB" dirty="0" smtClean="0"/>
              <a:t> (driven by </a:t>
            </a:r>
            <a:r>
              <a:rPr lang="en-GB" dirty="0" err="1" smtClean="0"/>
              <a:t>document.images</a:t>
            </a:r>
            <a:r>
              <a:rPr lang="en-GB" dirty="0" smtClean="0"/>
              <a:t> lack of support in IE3) was necessary for widespread adoption</a:t>
            </a:r>
            <a:endParaRPr lang="en-GB" dirty="0" smtClean="0"/>
          </a:p>
          <a:p>
            <a:r>
              <a:rPr lang="en-GB" dirty="0" smtClean="0"/>
              <a:t>ECMA-262 v1 adopted</a:t>
            </a:r>
            <a:r>
              <a:rPr lang="en-GB" baseline="0" dirty="0" smtClean="0"/>
              <a:t> in June 1997</a:t>
            </a:r>
          </a:p>
          <a:p>
            <a:r>
              <a:rPr lang="en-GB" baseline="0" dirty="0" smtClean="0"/>
              <a:t>Oct 1997 – IE 4 includes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3, the first non-Netscape implementation of ECMA 262</a:t>
            </a:r>
          </a:p>
          <a:p>
            <a:r>
              <a:rPr lang="en-GB" dirty="0" smtClean="0"/>
              <a:t>latest revision 5 ratified in December 2009.</a:t>
            </a:r>
          </a:p>
        </p:txBody>
      </p:sp>
    </p:spTree>
    <p:extLst>
      <p:ext uri="{BB962C8B-B14F-4D97-AF65-F5344CB8AC3E}">
        <p14:creationId xmlns:p14="http://schemas.microsoft.com/office/powerpoint/2010/main" val="162232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2.0, AJAX and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1999 – IE5 introduces the XMLHTTP ActiveX control</a:t>
            </a:r>
          </a:p>
          <a:p>
            <a:r>
              <a:rPr lang="en-GB" dirty="0" smtClean="0"/>
              <a:t>2001 – the first JSON message.</a:t>
            </a:r>
          </a:p>
          <a:p>
            <a:r>
              <a:rPr lang="en-GB" dirty="0" smtClean="0"/>
              <a:t>2000 – Outlook Web Access</a:t>
            </a:r>
          </a:p>
          <a:p>
            <a:r>
              <a:rPr lang="en-GB" dirty="0" smtClean="0"/>
              <a:t>2002 – Douglas </a:t>
            </a:r>
            <a:r>
              <a:rPr lang="en-GB" dirty="0" err="1" smtClean="0"/>
              <a:t>Crockford</a:t>
            </a:r>
            <a:r>
              <a:rPr lang="en-GB" dirty="0" smtClean="0"/>
              <a:t> launches</a:t>
            </a:r>
            <a:r>
              <a:rPr lang="en-GB" baseline="0" dirty="0" smtClean="0"/>
              <a:t> JSON.org</a:t>
            </a:r>
            <a:endParaRPr lang="en-GB" dirty="0" smtClean="0"/>
          </a:p>
          <a:p>
            <a:r>
              <a:rPr lang="en-GB" dirty="0" smtClean="0"/>
              <a:t>2003 (?) – Google Suggest</a:t>
            </a:r>
          </a:p>
          <a:p>
            <a:r>
              <a:rPr lang="en-GB" dirty="0" smtClean="0"/>
              <a:t>2004 April 1</a:t>
            </a:r>
            <a:r>
              <a:rPr lang="en-GB" baseline="30000" dirty="0" smtClean="0"/>
              <a:t>st</a:t>
            </a:r>
            <a:r>
              <a:rPr lang="en-GB" dirty="0" smtClean="0"/>
              <a:t> – Google announce </a:t>
            </a:r>
            <a:r>
              <a:rPr lang="en-GB" dirty="0" err="1" smtClean="0"/>
              <a:t>GMail</a:t>
            </a:r>
            <a:r>
              <a:rPr lang="en-GB" dirty="0" smtClean="0"/>
              <a:t> (invitation-only beta)</a:t>
            </a:r>
          </a:p>
          <a:p>
            <a:r>
              <a:rPr lang="en-GB" dirty="0" smtClean="0"/>
              <a:t>2005 – (Feb 8th) Google Maps launches</a:t>
            </a:r>
          </a:p>
          <a:p>
            <a:r>
              <a:rPr lang="en-GB" dirty="0" smtClean="0"/>
              <a:t>Feb 18</a:t>
            </a:r>
            <a:r>
              <a:rPr lang="en-GB" baseline="30000" dirty="0" smtClean="0"/>
              <a:t>th</a:t>
            </a:r>
            <a:r>
              <a:rPr lang="en-GB" dirty="0" smtClean="0"/>
              <a:t> – Jesse James Garrett coins the term Ajax (Asynchronous JavaScript + XML) to describe the new approach to web apps demonstrated by Google Suggest and Google Maps</a:t>
            </a:r>
          </a:p>
          <a:p>
            <a:r>
              <a:rPr lang="en-GB" dirty="0" smtClean="0"/>
              <a:t>June 2005 – Apple open-source </a:t>
            </a:r>
            <a:r>
              <a:rPr lang="en-GB" dirty="0" err="1" smtClean="0"/>
              <a:t>WebKit</a:t>
            </a:r>
            <a:endParaRPr lang="en-GB" dirty="0" smtClean="0"/>
          </a:p>
          <a:p>
            <a:r>
              <a:rPr lang="en-GB" dirty="0" smtClean="0"/>
              <a:t>Aug 2005 – Doug </a:t>
            </a:r>
            <a:r>
              <a:rPr lang="en-GB" dirty="0" err="1" smtClean="0"/>
              <a:t>Crockford</a:t>
            </a:r>
            <a:r>
              <a:rPr lang="en-GB" baseline="0" dirty="0" smtClean="0"/>
              <a:t> joins Yahoo as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Architect</a:t>
            </a:r>
            <a:endParaRPr lang="en-GB" dirty="0" smtClean="0"/>
          </a:p>
          <a:p>
            <a:r>
              <a:rPr lang="en-GB" dirty="0" smtClean="0"/>
              <a:t>Dec 2005 – Yahoo! begins offering JSON support for web services.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38576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8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Mobile And now for the really good stuff…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dirty="0" smtClean="0"/>
              <a:t>March 21</a:t>
            </a:r>
            <a:r>
              <a:rPr lang="en-GB" baseline="30000" dirty="0" smtClean="0"/>
              <a:t>st</a:t>
            </a:r>
            <a:r>
              <a:rPr lang="en-GB" dirty="0" smtClean="0"/>
              <a:t>, 2006 – Jack Dorsey tweets “Just setting up my </a:t>
            </a:r>
            <a:r>
              <a:rPr lang="en-GB" dirty="0" err="1" smtClean="0"/>
              <a:t>twttr</a:t>
            </a:r>
            <a:r>
              <a:rPr lang="en-GB" dirty="0" smtClean="0"/>
              <a:t>”</a:t>
            </a:r>
          </a:p>
          <a:p>
            <a:pPr lvl="0"/>
            <a:r>
              <a:rPr lang="en-GB" sz="40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July 2006 – JSON described formally in RFC 4627</a:t>
            </a:r>
            <a:endParaRPr lang="en-GB" dirty="0" smtClean="0"/>
          </a:p>
          <a:p>
            <a:r>
              <a:rPr lang="en-GB" dirty="0" smtClean="0"/>
              <a:t>August 2006 – John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Resig</a:t>
            </a:r>
            <a:r>
              <a:rPr lang="en-GB" baseline="0" dirty="0" smtClean="0"/>
              <a:t> launches </a:t>
            </a:r>
            <a:r>
              <a:rPr lang="en-GB" dirty="0" err="1" smtClean="0"/>
              <a:t>jQuery</a:t>
            </a:r>
            <a:r>
              <a:rPr lang="en-GB" dirty="0" smtClean="0"/>
              <a:t> 1.0</a:t>
            </a:r>
          </a:p>
          <a:p>
            <a:r>
              <a:rPr lang="en-GB" dirty="0" smtClean="0"/>
              <a:t>January 29</a:t>
            </a:r>
            <a:r>
              <a:rPr lang="en-GB" baseline="30000" dirty="0" smtClean="0"/>
              <a:t>th</a:t>
            </a:r>
            <a:r>
              <a:rPr lang="en-GB" dirty="0" smtClean="0"/>
              <a:t>, 2007 – Steve Jobs announces the iPhone</a:t>
            </a:r>
          </a:p>
          <a:p>
            <a:r>
              <a:rPr lang="en-GB" dirty="0" smtClean="0"/>
              <a:t>March 2007 – Twitter “o </a:t>
            </a:r>
            <a:r>
              <a:rPr lang="en-GB" dirty="0" err="1" smtClean="0"/>
              <a:t>wns</a:t>
            </a:r>
            <a:r>
              <a:rPr lang="en-GB" dirty="0" smtClean="0"/>
              <a:t>” </a:t>
            </a:r>
            <a:r>
              <a:rPr lang="en-GB" dirty="0" err="1" smtClean="0"/>
              <a:t>SxSW</a:t>
            </a:r>
            <a:r>
              <a:rPr lang="en-GB" dirty="0" smtClean="0"/>
              <a:t> festival</a:t>
            </a:r>
          </a:p>
          <a:p>
            <a:r>
              <a:rPr lang="en-GB" dirty="0" smtClean="0"/>
              <a:t>June 2007 – iPhone</a:t>
            </a:r>
            <a:r>
              <a:rPr lang="en-GB" baseline="0" dirty="0" smtClean="0"/>
              <a:t> goes on sale</a:t>
            </a:r>
          </a:p>
          <a:p>
            <a:r>
              <a:rPr lang="en-GB" baseline="0" dirty="0" smtClean="0"/>
              <a:t>November 5</a:t>
            </a:r>
            <a:r>
              <a:rPr lang="en-GB" baseline="30000" dirty="0" smtClean="0"/>
              <a:t>th</a:t>
            </a:r>
            <a:r>
              <a:rPr lang="en-GB" baseline="0" dirty="0" smtClean="0"/>
              <a:t>, 2007 – Open Handset Alliance announce Android smartphone OS based on Linux Kernel 2.6</a:t>
            </a:r>
          </a:p>
          <a:p>
            <a:r>
              <a:rPr lang="en-GB" baseline="0" dirty="0" smtClean="0"/>
              <a:t>July 11, 2008 – iPhone 3GS</a:t>
            </a:r>
            <a:endParaRPr lang="en-GB" dirty="0" smtClean="0"/>
          </a:p>
          <a:p>
            <a:r>
              <a:rPr lang="en-GB" dirty="0" smtClean="0"/>
              <a:t>September 2008 – Google release Chrome beta</a:t>
            </a:r>
          </a:p>
        </p:txBody>
      </p:sp>
    </p:spTree>
    <p:extLst>
      <p:ext uri="{BB962C8B-B14F-4D97-AF65-F5344CB8AC3E}">
        <p14:creationId xmlns:p14="http://schemas.microsoft.com/office/powerpoint/2010/main" val="118349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You think you know </a:t>
            </a:r>
            <a:r>
              <a:rPr lang="en-GB" dirty="0" err="1" smtClean="0"/>
              <a:t>Javascript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…and the</a:t>
            </a:r>
            <a:r>
              <a:rPr lang="en-GB" baseline="0" dirty="0" smtClean="0"/>
              <a:t> server?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1996 – </a:t>
            </a:r>
            <a:r>
              <a:rPr lang="en-GB" dirty="0" err="1" smtClean="0"/>
              <a:t>LiveWire</a:t>
            </a:r>
            <a:r>
              <a:rPr lang="en-GB" dirty="0" smtClean="0"/>
              <a:t> is part of Netscape</a:t>
            </a:r>
            <a:r>
              <a:rPr lang="en-GB" baseline="0" dirty="0" smtClean="0"/>
              <a:t> Enterprise Server 2.0</a:t>
            </a:r>
          </a:p>
          <a:p>
            <a:r>
              <a:rPr lang="en-GB" baseline="0" dirty="0" smtClean="0"/>
              <a:t>1997 – IIS 3.0 introduces ASP and </a:t>
            </a:r>
            <a:r>
              <a:rPr lang="en-GB" baseline="0" dirty="0" err="1" smtClean="0"/>
              <a:t>JScript</a:t>
            </a:r>
            <a:r>
              <a:rPr lang="en-GB" baseline="0" dirty="0" smtClean="0"/>
              <a:t> to Windows NT 4.0</a:t>
            </a:r>
          </a:p>
          <a:p>
            <a:r>
              <a:rPr lang="en-GB" baseline="0" dirty="0" smtClean="0"/>
              <a:t>2002 – Microsoft .NET 1.0 includes JScript.NET 1.0</a:t>
            </a:r>
          </a:p>
          <a:p>
            <a:r>
              <a:rPr lang="en-GB" baseline="0" dirty="0" smtClean="0"/>
              <a:t>2003 - .NET 1.1. Last supported release of JScript.NET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big</a:t>
            </a:r>
          </a:p>
          <a:p>
            <a:r>
              <a:rPr lang="en-GB" baseline="0" dirty="0" smtClean="0"/>
              <a:t>gap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dirty="0" smtClean="0"/>
              <a:t>February 2009 – </a:t>
            </a:r>
            <a:r>
              <a:rPr lang="en-GB" dirty="0" err="1" smtClean="0"/>
              <a:t>Ryah</a:t>
            </a:r>
            <a:r>
              <a:rPr lang="en-GB" baseline="0" dirty="0" smtClean="0"/>
              <a:t> Dahl announces a new server project based on the V8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engine</a:t>
            </a:r>
            <a:endParaRPr lang="en-GB" dirty="0" smtClean="0"/>
          </a:p>
          <a:p>
            <a:r>
              <a:rPr lang="en-GB" dirty="0" smtClean="0"/>
              <a:t>March 2009 – </a:t>
            </a:r>
            <a:r>
              <a:rPr lang="en-GB" dirty="0" err="1" smtClean="0"/>
              <a:t>ServerJS</a:t>
            </a:r>
            <a:r>
              <a:rPr lang="en-GB" dirty="0" smtClean="0"/>
              <a:t> API 0.1</a:t>
            </a:r>
          </a:p>
          <a:p>
            <a:r>
              <a:rPr lang="en-GB" baseline="0" dirty="0" smtClean="0"/>
              <a:t>August 2009 – </a:t>
            </a:r>
            <a:r>
              <a:rPr lang="en-GB" baseline="0" dirty="0" err="1" smtClean="0"/>
              <a:t>ServerJS</a:t>
            </a:r>
            <a:r>
              <a:rPr lang="en-GB" baseline="0" dirty="0" smtClean="0"/>
              <a:t> renamed to </a:t>
            </a:r>
            <a:r>
              <a:rPr lang="en-GB" baseline="0" dirty="0" err="1" smtClean="0"/>
              <a:t>CommonJS</a:t>
            </a:r>
            <a:endParaRPr lang="en-GB" baseline="0" dirty="0" smtClean="0"/>
          </a:p>
          <a:p>
            <a:pPr lvl="1"/>
            <a:r>
              <a:rPr lang="en-GB" baseline="0" dirty="0" err="1" smtClean="0"/>
              <a:t>NodeJS</a:t>
            </a:r>
            <a:r>
              <a:rPr lang="en-GB" baseline="0" dirty="0" smtClean="0"/>
              <a:t> presented at </a:t>
            </a:r>
            <a:r>
              <a:rPr lang="en-GB" baseline="0" dirty="0" err="1" smtClean="0"/>
              <a:t>JSConf</a:t>
            </a:r>
            <a:endParaRPr lang="en-GB" baseline="0" dirty="0" smtClean="0"/>
          </a:p>
          <a:p>
            <a:r>
              <a:rPr lang="en-GB" baseline="0" dirty="0" smtClean="0"/>
              <a:t>Jan 2010</a:t>
            </a:r>
          </a:p>
          <a:p>
            <a:pPr lvl="1"/>
            <a:r>
              <a:rPr lang="en-GB" baseline="0" dirty="0" smtClean="0"/>
              <a:t> Open source </a:t>
            </a:r>
            <a:r>
              <a:rPr lang="en-GB" baseline="0" dirty="0" err="1" smtClean="0"/>
              <a:t>IronJS</a:t>
            </a:r>
            <a:r>
              <a:rPr lang="en-GB" baseline="0" dirty="0" smtClean="0"/>
              <a:t> project announced – a full .NET implementation of </a:t>
            </a:r>
            <a:r>
              <a:rPr lang="en-GB" baseline="0" dirty="0" err="1" smtClean="0"/>
              <a:t>Javascript</a:t>
            </a:r>
            <a:r>
              <a:rPr lang="en-GB" baseline="0" dirty="0" smtClean="0"/>
              <a:t> written on top of the DLR using F#</a:t>
            </a:r>
          </a:p>
          <a:p>
            <a:pPr lvl="1"/>
            <a:r>
              <a:rPr lang="en-GB" baseline="0" dirty="0" smtClean="0"/>
              <a:t>Google launch the Nexus One handset</a:t>
            </a:r>
          </a:p>
          <a:p>
            <a:r>
              <a:rPr lang="en-GB" baseline="0" dirty="0" smtClean="0"/>
              <a:t>April 2010 – Steve Jobs famous “Thoughts on Flash” </a:t>
            </a:r>
          </a:p>
          <a:p>
            <a:r>
              <a:rPr lang="en-GB" baseline="0" dirty="0" smtClean="0"/>
              <a:t>May 2010 – Google announce the “Chrome Web Store”</a:t>
            </a:r>
          </a:p>
        </p:txBody>
      </p:sp>
    </p:spTree>
    <p:extLst>
      <p:ext uri="{BB962C8B-B14F-4D97-AF65-F5344CB8AC3E}">
        <p14:creationId xmlns:p14="http://schemas.microsoft.com/office/powerpoint/2010/main" val="121690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baseline="0" dirty="0" smtClean="0"/>
              <a:t> : The Good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83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7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Prototyped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12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Loose 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5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</a:t>
            </a:r>
            <a:r>
              <a:rPr lang="en-GB" baseline="0" dirty="0" smtClean="0"/>
              <a:t>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31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regex literals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81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58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 and </a:t>
            </a:r>
            <a:r>
              <a:rPr lang="en-GB" dirty="0" err="1" smtClean="0"/>
              <a:t>callbacks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1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1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69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8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4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semicolons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6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and event handlers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binding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8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Arrays that aren’t really 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array.length</a:t>
            </a:r>
            <a:r>
              <a:rPr lang="en-GB" baseline="0" dirty="0" smtClean="0"/>
              <a:t> – the highest integer index plus one</a:t>
            </a:r>
          </a:p>
        </p:txBody>
      </p:sp>
    </p:spTree>
    <p:extLst>
      <p:ext uri="{BB962C8B-B14F-4D97-AF65-F5344CB8AC3E}">
        <p14:creationId xmlns:p14="http://schemas.microsoft.com/office/powerpoint/2010/main" val="314008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aseline="0" dirty="0" smtClean="0"/>
              <a:t>type coercion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5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Javascript</a:t>
            </a:r>
            <a:r>
              <a:rPr lang="en-GB" dirty="0" smtClean="0"/>
              <a:t>: The Missing Pieces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</a:t>
            </a:r>
          </a:p>
          <a:p>
            <a:r>
              <a:rPr lang="en-GB" dirty="0" smtClean="0"/>
              <a:t>Networking</a:t>
            </a:r>
          </a:p>
          <a:p>
            <a:r>
              <a:rPr lang="en-GB" dirty="0" smtClean="0"/>
              <a:t>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425156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Cool Stuff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5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CommonJS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requires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4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2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3568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(define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factorial n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(if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&lt; n </a:t>
            </a:r>
            <a:r>
              <a:rPr lang="en-US" sz="3600" b="1" dirty="0">
                <a:latin typeface="Consolas" pitchFamily="49" charset="0"/>
                <a:cs typeface="Consolas" pitchFamily="49" charset="0"/>
              </a:rPr>
              <a:t>2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1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* n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factorial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- n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1))))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alerts =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[];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alerts.push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(function() {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document.write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(x + ', '); 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GB" sz="2000" dirty="0" smtClean="0">
                <a:latin typeface="Consolas" pitchFamily="49" charset="0"/>
                <a:cs typeface="Consolas" pitchFamily="49" charset="0"/>
              </a:rPr>
            </a:b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y = 0; y &lt; 3; y++) { (alerts[y])(); }</a:t>
            </a:r>
          </a:p>
          <a:p>
            <a:pPr>
              <a:lnSpc>
                <a:spcPct val="120000"/>
              </a:lnSpc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for (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x = 0; x &lt; 3; x++) { (alerts[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])(); }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Knockout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Pop Quiz #2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 {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return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4644008" y="1556792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GetGuru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{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return 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name = 'Jon Skeet',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job = 'Guru'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pPr>
              <a:lnSpc>
                <a:spcPct val="120000"/>
              </a:lnSpc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1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 Pop Quiz #3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   try {</a:t>
            </a:r>
            <a:br>
              <a:rPr lang="en-GB" dirty="0"/>
            </a:br>
            <a:r>
              <a:rPr lang="en-GB" dirty="0"/>
              <a:t>        return(true);</a:t>
            </a:r>
            <a:br>
              <a:rPr lang="en-GB" dirty="0"/>
            </a:br>
            <a:r>
              <a:rPr lang="en-GB" dirty="0"/>
              <a:t>    } finally {</a:t>
            </a:r>
            <a:br>
              <a:rPr lang="en-GB" dirty="0"/>
            </a:br>
            <a:r>
              <a:rPr lang="en-GB" dirty="0"/>
              <a:t>        return(false);</a:t>
            </a:r>
            <a:br>
              <a:rPr lang="en-GB" dirty="0"/>
            </a:br>
            <a:r>
              <a:rPr lang="en-GB" dirty="0"/>
              <a:t>    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Layout Engines (</a:t>
            </a:r>
            <a:r>
              <a:rPr lang="en-GB" dirty="0" err="1" smtClean="0"/>
              <a:t>Mustache</a:t>
            </a:r>
            <a:r>
              <a:rPr lang="en-GB" baseline="0" dirty="0" smtClean="0"/>
              <a:t> / Tempo)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HTML5 manifests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0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NodeJS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  <a:p>
            <a:endParaRPr lang="en-GB" baseline="0" smtClean="0"/>
          </a:p>
        </p:txBody>
      </p:sp>
    </p:spTree>
    <p:extLst>
      <p:ext uri="{BB962C8B-B14F-4D97-AF65-F5344CB8AC3E}">
        <p14:creationId xmlns:p14="http://schemas.microsoft.com/office/powerpoint/2010/main" val="258258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3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4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20" y="1988840"/>
            <a:ext cx="864096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PROC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factorial =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LONG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:= 1;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TO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800" b="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upb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DO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z *:= n </a:t>
            </a: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OD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z</a:t>
            </a:r>
            <a:b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800" b="1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</a:t>
            </a:r>
            <a:endParaRPr kumimoji="0" lang="en-GB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5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Factorial(</a:t>
            </a:r>
            <a:r>
              <a:rPr kumimoji="0" lang="en-US" sz="3600" i="0" u="none" strike="noStrike" cap="none" normalizeH="0" baseline="0" dirty="0" err="1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6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1979230"/>
            <a:ext cx="8568952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function Factorial(n) {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if (n &lt; 2) return(1);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    return n * Factorial(n - 1);</a:t>
            </a:r>
            <a:b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360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Name That Language – Round 7</a:t>
            </a:r>
            <a:endParaRPr lang="en-GB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 rot="10800000" flipH="1" flipV="1">
            <a:off x="251520" y="2810226"/>
            <a:ext cx="8568952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67544" y="1770585"/>
            <a:ext cx="82089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Number extend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error: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'not defined'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isZero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ifTrue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^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^self *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((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self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- 1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my_factorial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</a:t>
            </a: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/>
            </a:r>
            <a:b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</a:br>
            <a:r>
              <a:rPr kumimoji="0" lang="en-GB" sz="20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1300</Words>
  <Application>Microsoft Office PowerPoint</Application>
  <PresentationFormat>On-screen Show (4:3)</PresentationFormat>
  <Paragraphs>199</Paragraphs>
  <Slides>47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So…</vt:lpstr>
      <vt:lpstr>Name That Language – Round 1</vt:lpstr>
      <vt:lpstr>Name That Language – Round 2</vt:lpstr>
      <vt:lpstr>Name That Language – Round 3</vt:lpstr>
      <vt:lpstr>Name That Language – Round 4</vt:lpstr>
      <vt:lpstr>Name That Language – Round 5</vt:lpstr>
      <vt:lpstr>Name That Language – Round 6</vt:lpstr>
      <vt:lpstr>Name That Language – Round 7</vt:lpstr>
      <vt:lpstr>Name That Language – Round 8</vt:lpstr>
      <vt:lpstr>A little history</vt:lpstr>
      <vt:lpstr>LISP</vt:lpstr>
      <vt:lpstr>Scheme</vt:lpstr>
      <vt:lpstr>Netscape</vt:lpstr>
      <vt:lpstr>Javascript</vt:lpstr>
      <vt:lpstr>JScript</vt:lpstr>
      <vt:lpstr>ECMAScript</vt:lpstr>
      <vt:lpstr>Web 2.0, AJAX and JSON</vt:lpstr>
      <vt:lpstr>Mobile And now for the really good stuff…</vt:lpstr>
      <vt:lpstr>…and the server?</vt:lpstr>
      <vt:lpstr>Javascript : The Good Parts</vt:lpstr>
      <vt:lpstr>Functions</vt:lpstr>
      <vt:lpstr>Prototyped inheritance</vt:lpstr>
      <vt:lpstr>Dynamic Objects</vt:lpstr>
      <vt:lpstr>Loose Typing</vt:lpstr>
      <vt:lpstr>Object Literals</vt:lpstr>
      <vt:lpstr>regex literals</vt:lpstr>
      <vt:lpstr>exceptions</vt:lpstr>
      <vt:lpstr>closures and callbacks</vt:lpstr>
      <vt:lpstr>Javascript: The Gotchas</vt:lpstr>
      <vt:lpstr>scope</vt:lpstr>
      <vt:lpstr>truth</vt:lpstr>
      <vt:lpstr>semicolons</vt:lpstr>
      <vt:lpstr>this and event handlers</vt:lpstr>
      <vt:lpstr>Arrays that aren’t really arrays</vt:lpstr>
      <vt:lpstr>type coercion</vt:lpstr>
      <vt:lpstr>Javascript: The Missing Pieces</vt:lpstr>
      <vt:lpstr>Cool Stuff</vt:lpstr>
      <vt:lpstr>CommonJS</vt:lpstr>
      <vt:lpstr>JavaScript Pop Quiz #1</vt:lpstr>
      <vt:lpstr>Knockout</vt:lpstr>
      <vt:lpstr>JavaScript Pop Quiz #2</vt:lpstr>
      <vt:lpstr>PowerPoint Presentation</vt:lpstr>
      <vt:lpstr>Javascript Pop Quiz #3</vt:lpstr>
      <vt:lpstr>Layout Engines (Mustache / Tempo)</vt:lpstr>
      <vt:lpstr>HTML5 manifests</vt:lpstr>
      <vt:lpstr>NodeJS</vt:lpstr>
    </vt:vector>
  </TitlesOfParts>
  <Company>Spotlight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So…</dc:title>
  <dc:creator>Dylan Beattie</dc:creator>
  <cp:lastModifiedBy>Dylan Beattie</cp:lastModifiedBy>
  <cp:revision>32</cp:revision>
  <dcterms:created xsi:type="dcterms:W3CDTF">2011-03-31T17:46:01Z</dcterms:created>
  <dcterms:modified xsi:type="dcterms:W3CDTF">2011-04-02T20:53:31Z</dcterms:modified>
</cp:coreProperties>
</file>