
<file path=[Content_Types].xml><?xml version="1.0" encoding="utf-8"?>
<Types xmlns="http://schemas.openxmlformats.org/package/2006/content-types">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10/15/2019</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10/15/2019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10/15/2019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10/15/2019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10/15/2019</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10/15/2019</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jpg"/><Relationship Id="rId5" Type="http://schemas.openxmlformats.org/officeDocument/2006/relationships/image" Target="../media/image3.png"/><Relationship Id="rId4" Type="http://schemas.openxmlformats.org/officeDocument/2006/relationships/hyperlink" Target="https://stats.nba.com/leaders/?Season=2018-19&amp;SeasonType=Regular%20Season"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6A29B-0CE6-4A80-887C-3F3F8F3FC821}"/>
              </a:ext>
            </a:extLst>
          </p:cNvPr>
          <p:cNvSpPr>
            <a:spLocks noGrp="1"/>
          </p:cNvSpPr>
          <p:nvPr>
            <p:ph type="ctrTitle"/>
          </p:nvPr>
        </p:nvSpPr>
        <p:spPr/>
        <p:txBody>
          <a:bodyPr/>
          <a:lstStyle/>
          <a:p>
            <a:r>
              <a:rPr lang="en-US" dirty="0"/>
              <a:t>Examining Points Scored in the NBA</a:t>
            </a:r>
          </a:p>
        </p:txBody>
      </p:sp>
      <p:sp>
        <p:nvSpPr>
          <p:cNvPr id="3" name="Subtitle 2">
            <a:extLst>
              <a:ext uri="{FF2B5EF4-FFF2-40B4-BE49-F238E27FC236}">
                <a16:creationId xmlns:a16="http://schemas.microsoft.com/office/drawing/2014/main" id="{1E4724DA-68C4-447C-9245-9DBF7ED60C5F}"/>
              </a:ext>
            </a:extLst>
          </p:cNvPr>
          <p:cNvSpPr>
            <a:spLocks noGrp="1"/>
          </p:cNvSpPr>
          <p:nvPr>
            <p:ph type="subTitle" idx="1"/>
          </p:nvPr>
        </p:nvSpPr>
        <p:spPr/>
        <p:txBody>
          <a:bodyPr/>
          <a:lstStyle/>
          <a:p>
            <a:pPr algn="ctr"/>
            <a:r>
              <a:rPr lang="en-US" dirty="0">
                <a:latin typeface="+mj-lt"/>
              </a:rPr>
              <a:t>Jonathan Rosum</a:t>
            </a:r>
          </a:p>
          <a:p>
            <a:pPr algn="ctr"/>
            <a:r>
              <a:rPr lang="en-US" dirty="0">
                <a:latin typeface="+mj-lt"/>
              </a:rPr>
              <a:t>AA490 Capstone Project Proposal</a:t>
            </a:r>
          </a:p>
          <a:p>
            <a:pPr algn="ctr"/>
            <a:endParaRPr lang="en-US" dirty="0">
              <a:latin typeface="+mj-lt"/>
            </a:endParaRPr>
          </a:p>
        </p:txBody>
      </p:sp>
      <p:pic>
        <p:nvPicPr>
          <p:cNvPr id="6" name="Audio 5">
            <a:hlinkClick r:id="" action="ppaction://media"/>
            <a:extLst>
              <a:ext uri="{FF2B5EF4-FFF2-40B4-BE49-F238E27FC236}">
                <a16:creationId xmlns:a16="http://schemas.microsoft.com/office/drawing/2014/main" id="{8990C8B0-5009-4190-B355-1E5C039CD21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3579126435"/>
      </p:ext>
    </p:extLst>
  </p:cSld>
  <p:clrMapOvr>
    <a:masterClrMapping/>
  </p:clrMapOvr>
  <mc:AlternateContent xmlns:mc="http://schemas.openxmlformats.org/markup-compatibility/2006">
    <mc:Choice xmlns:p14="http://schemas.microsoft.com/office/powerpoint/2010/main" Requires="p14">
      <p:transition spd="slow" p14:dur="2000" advTm="9924"/>
    </mc:Choice>
    <mc:Fallback>
      <p:transition spd="slow" advTm="99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2B08-3441-4C78-8D70-ECC1286576AC}"/>
              </a:ext>
            </a:extLst>
          </p:cNvPr>
          <p:cNvSpPr>
            <a:spLocks noGrp="1"/>
          </p:cNvSpPr>
          <p:nvPr>
            <p:ph type="title"/>
          </p:nvPr>
        </p:nvSpPr>
        <p:spPr/>
        <p:txBody>
          <a:bodyPr/>
          <a:lstStyle/>
          <a:p>
            <a:pPr algn="ctr"/>
            <a:r>
              <a:rPr lang="en-US" dirty="0"/>
              <a:t>Project Abstract (STAR Methodology)</a:t>
            </a:r>
          </a:p>
        </p:txBody>
      </p:sp>
      <p:sp>
        <p:nvSpPr>
          <p:cNvPr id="3" name="Content Placeholder 2">
            <a:extLst>
              <a:ext uri="{FF2B5EF4-FFF2-40B4-BE49-F238E27FC236}">
                <a16:creationId xmlns:a16="http://schemas.microsoft.com/office/drawing/2014/main" id="{8DEC7FB8-D8EA-409A-9831-54D93A43C4C5}"/>
              </a:ext>
            </a:extLst>
          </p:cNvPr>
          <p:cNvSpPr>
            <a:spLocks noGrp="1"/>
          </p:cNvSpPr>
          <p:nvPr>
            <p:ph idx="1"/>
          </p:nvPr>
        </p:nvSpPr>
        <p:spPr/>
        <p:txBody>
          <a:bodyPr>
            <a:normAutofit fontScale="92500"/>
          </a:bodyPr>
          <a:lstStyle/>
          <a:p>
            <a:r>
              <a:rPr lang="en-US" dirty="0"/>
              <a:t>Situation: Examining points scored by each player in the NBA (2018-2019) season.</a:t>
            </a:r>
          </a:p>
          <a:p>
            <a:r>
              <a:rPr lang="en-US" dirty="0"/>
              <a:t>Task: The overall motive is to examine the top point scorers per game for the 2018-2019 season and see whether there is any correlation between the number of games played and time spent in game.</a:t>
            </a:r>
          </a:p>
          <a:p>
            <a:r>
              <a:rPr lang="en-US" dirty="0"/>
              <a:t>Action: Examine the data set on stats.nba.com in order to figure out if a correlation exists.</a:t>
            </a:r>
          </a:p>
          <a:p>
            <a:r>
              <a:rPr lang="en-US" dirty="0"/>
              <a:t>Results: After examination I will be able to deduct whether a correlation exists and maximize accuracy within the highest point earners. </a:t>
            </a:r>
          </a:p>
        </p:txBody>
      </p:sp>
      <p:pic>
        <p:nvPicPr>
          <p:cNvPr id="5" name="Audio 4">
            <a:hlinkClick r:id="" action="ppaction://media"/>
            <a:extLst>
              <a:ext uri="{FF2B5EF4-FFF2-40B4-BE49-F238E27FC236}">
                <a16:creationId xmlns:a16="http://schemas.microsoft.com/office/drawing/2014/main" id="{30836AA2-FE2F-40CF-8957-6B16C8F2996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805791617"/>
      </p:ext>
    </p:extLst>
  </p:cSld>
  <p:clrMapOvr>
    <a:masterClrMapping/>
  </p:clrMapOvr>
  <mc:AlternateContent xmlns:mc="http://schemas.openxmlformats.org/markup-compatibility/2006">
    <mc:Choice xmlns:p14="http://schemas.microsoft.com/office/powerpoint/2010/main" Requires="p14">
      <p:transition spd="slow" p14:dur="2000" advTm="39062"/>
    </mc:Choice>
    <mc:Fallback>
      <p:transition spd="slow" advTm="390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C481F9D-19B3-4EA7-85A3-C5F13E9CF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A86651B-DC53-4F14-95A6-4445BE4C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8A0786A-AC4F-4022-BA93-B8DB632D91AE}"/>
              </a:ext>
            </a:extLst>
          </p:cNvPr>
          <p:cNvSpPr>
            <a:spLocks noGrp="1"/>
          </p:cNvSpPr>
          <p:nvPr>
            <p:ph type="title"/>
          </p:nvPr>
        </p:nvSpPr>
        <p:spPr>
          <a:xfrm>
            <a:off x="1534696" y="2076655"/>
            <a:ext cx="3188978" cy="2109665"/>
          </a:xfrm>
        </p:spPr>
        <p:txBody>
          <a:bodyPr>
            <a:normAutofit/>
          </a:bodyPr>
          <a:lstStyle/>
          <a:p>
            <a:r>
              <a:rPr lang="en-US" dirty="0"/>
              <a:t>Project Data Set and Data Dictionary </a:t>
            </a:r>
            <a:endParaRPr lang="en-US"/>
          </a:p>
        </p:txBody>
      </p:sp>
      <p:cxnSp>
        <p:nvCxnSpPr>
          <p:cNvPr id="13" name="Straight Connector 12">
            <a:extLst>
              <a:ext uri="{FF2B5EF4-FFF2-40B4-BE49-F238E27FC236}">
                <a16:creationId xmlns:a16="http://schemas.microsoft.com/office/drawing/2014/main" id="{413BFD39-6B71-48F3-8C97-21AED6AE30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2076655"/>
            <a:ext cx="0" cy="2109665"/>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3" name="Content Placeholder 2">
            <a:extLst>
              <a:ext uri="{FF2B5EF4-FFF2-40B4-BE49-F238E27FC236}">
                <a16:creationId xmlns:a16="http://schemas.microsoft.com/office/drawing/2014/main" id="{904B4CF4-ABF1-43DD-867E-5007F1A5A166}"/>
              </a:ext>
            </a:extLst>
          </p:cNvPr>
          <p:cNvSpPr>
            <a:spLocks noGrp="1"/>
          </p:cNvSpPr>
          <p:nvPr>
            <p:ph idx="1"/>
          </p:nvPr>
        </p:nvSpPr>
        <p:spPr>
          <a:xfrm>
            <a:off x="5041970" y="804519"/>
            <a:ext cx="6012884" cy="1809920"/>
          </a:xfrm>
        </p:spPr>
        <p:txBody>
          <a:bodyPr>
            <a:normAutofit/>
          </a:bodyPr>
          <a:lstStyle/>
          <a:p>
            <a:r>
              <a:rPr lang="en-US" u="sng" dirty="0">
                <a:hlinkClick r:id="rId4"/>
              </a:rPr>
              <a:t>https://stats.nba.com/leaders/?Season=2018-19&amp;SeasonType=Regular%20Season</a:t>
            </a:r>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ACD373D0-069E-4D51-A03E-EC9BBF25545D}"/>
              </a:ext>
            </a:extLst>
          </p:cNvPr>
          <p:cNvPicPr/>
          <p:nvPr/>
        </p:nvPicPr>
        <p:blipFill>
          <a:blip r:embed="rId5"/>
          <a:stretch>
            <a:fillRect/>
          </a:stretch>
        </p:blipFill>
        <p:spPr>
          <a:xfrm>
            <a:off x="4886681" y="2153919"/>
            <a:ext cx="7030995" cy="2326641"/>
          </a:xfrm>
          <a:prstGeom prst="rect">
            <a:avLst/>
          </a:prstGeom>
        </p:spPr>
      </p:pic>
      <p:pic>
        <p:nvPicPr>
          <p:cNvPr id="15" name="Picture 14">
            <a:extLst>
              <a:ext uri="{FF2B5EF4-FFF2-40B4-BE49-F238E27FC236}">
                <a16:creationId xmlns:a16="http://schemas.microsoft.com/office/drawing/2014/main" id="{4BF97A48-407C-4BBD-95AC-26CC55B921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srcRect t="2769" b="-2769"/>
          <a:stretch/>
        </p:blipFill>
        <p:spPr>
          <a:xfrm>
            <a:off x="0" y="6135624"/>
            <a:ext cx="12192000" cy="742950"/>
          </a:xfrm>
          <a:prstGeom prst="rect">
            <a:avLst/>
          </a:prstGeom>
        </p:spPr>
      </p:pic>
      <p:cxnSp>
        <p:nvCxnSpPr>
          <p:cNvPr id="17" name="Straight Connector 16">
            <a:extLst>
              <a:ext uri="{FF2B5EF4-FFF2-40B4-BE49-F238E27FC236}">
                <a16:creationId xmlns:a16="http://schemas.microsoft.com/office/drawing/2014/main" id="{B802C098-6E20-4990-A283-083073256D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Audio 4">
            <a:hlinkClick r:id="" action="ppaction://media"/>
            <a:extLst>
              <a:ext uri="{FF2B5EF4-FFF2-40B4-BE49-F238E27FC236}">
                <a16:creationId xmlns:a16="http://schemas.microsoft.com/office/drawing/2014/main" id="{FCFFCF54-41DA-4377-8B14-1C1D719EBDDF}"/>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4106584723"/>
      </p:ext>
    </p:extLst>
  </p:cSld>
  <p:clrMapOvr>
    <a:masterClrMapping/>
  </p:clrMapOvr>
  <mc:AlternateContent xmlns:mc="http://schemas.openxmlformats.org/markup-compatibility/2006">
    <mc:Choice xmlns:p14="http://schemas.microsoft.com/office/powerpoint/2010/main" Requires="p14">
      <p:transition spd="slow" p14:dur="2000" advTm="21987"/>
    </mc:Choice>
    <mc:Fallback>
      <p:transition spd="slow" advTm="2198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8FB92-9BD4-4010-B390-A58533818F76}"/>
              </a:ext>
            </a:extLst>
          </p:cNvPr>
          <p:cNvSpPr>
            <a:spLocks noGrp="1"/>
          </p:cNvSpPr>
          <p:nvPr>
            <p:ph type="title"/>
          </p:nvPr>
        </p:nvSpPr>
        <p:spPr/>
        <p:txBody>
          <a:bodyPr/>
          <a:lstStyle/>
          <a:p>
            <a:pPr algn="ctr"/>
            <a:r>
              <a:rPr lang="en-US" dirty="0"/>
              <a:t>Machine Learning Algorithm + Pipeline Steps</a:t>
            </a:r>
          </a:p>
        </p:txBody>
      </p:sp>
      <p:sp>
        <p:nvSpPr>
          <p:cNvPr id="3" name="Content Placeholder 2">
            <a:extLst>
              <a:ext uri="{FF2B5EF4-FFF2-40B4-BE49-F238E27FC236}">
                <a16:creationId xmlns:a16="http://schemas.microsoft.com/office/drawing/2014/main" id="{7F0A1746-9FC5-4E22-ABAF-269E77F77F7C}"/>
              </a:ext>
            </a:extLst>
          </p:cNvPr>
          <p:cNvSpPr>
            <a:spLocks noGrp="1"/>
          </p:cNvSpPr>
          <p:nvPr>
            <p:ph idx="1"/>
          </p:nvPr>
        </p:nvSpPr>
        <p:spPr/>
        <p:txBody>
          <a:bodyPr>
            <a:normAutofit fontScale="92500" lnSpcReduction="20000"/>
          </a:bodyPr>
          <a:lstStyle/>
          <a:p>
            <a:r>
              <a:rPr lang="en-US" dirty="0"/>
              <a:t>The machine learning algorithm strategy that I’m considering the most is Supervised Learning. The input data (called training data) that has a known label or result that we are examining is PTS (Points) and whether there is a correlation between GP (Games Played) and MIN (Minutes Played). </a:t>
            </a:r>
          </a:p>
          <a:p>
            <a:r>
              <a:rPr lang="en-US" dirty="0"/>
              <a:t>The analysis within this project will be repeated until there is a desired level of accuracy reached. The algorithms that I will use are Logistical Regression and Back Propagation Neural Network. Logistical Regression will be a good tool in order to define any correlation that might exist within these variables. </a:t>
            </a:r>
          </a:p>
          <a:p>
            <a:r>
              <a:rPr lang="en-US" dirty="0"/>
              <a:t>I will start with normalizing the data set and then running several logistical regressions + neural networks in order to maximize accuracy. </a:t>
            </a:r>
          </a:p>
        </p:txBody>
      </p:sp>
      <p:pic>
        <p:nvPicPr>
          <p:cNvPr id="4" name="Audio 3">
            <a:hlinkClick r:id="" action="ppaction://media"/>
            <a:extLst>
              <a:ext uri="{FF2B5EF4-FFF2-40B4-BE49-F238E27FC236}">
                <a16:creationId xmlns:a16="http://schemas.microsoft.com/office/drawing/2014/main" id="{D01C923B-43DE-4151-B7B5-44C9A6291E1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3845167190"/>
      </p:ext>
    </p:extLst>
  </p:cSld>
  <p:clrMapOvr>
    <a:masterClrMapping/>
  </p:clrMapOvr>
  <mc:AlternateContent xmlns:mc="http://schemas.openxmlformats.org/markup-compatibility/2006">
    <mc:Choice xmlns:p14="http://schemas.microsoft.com/office/powerpoint/2010/main" Requires="p14">
      <p:transition spd="slow" p14:dur="2000" advTm="39137"/>
    </mc:Choice>
    <mc:Fallback>
      <p:transition spd="slow" advTm="391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0ABD0-A2D3-462A-834B-88611EC51597}"/>
              </a:ext>
            </a:extLst>
          </p:cNvPr>
          <p:cNvSpPr>
            <a:spLocks noGrp="1"/>
          </p:cNvSpPr>
          <p:nvPr>
            <p:ph type="title"/>
          </p:nvPr>
        </p:nvSpPr>
        <p:spPr/>
        <p:txBody>
          <a:bodyPr/>
          <a:lstStyle/>
          <a:p>
            <a:pPr algn="ctr"/>
            <a:r>
              <a:rPr lang="en-US" dirty="0"/>
              <a:t>Metrics Used to Consider Success</a:t>
            </a:r>
          </a:p>
        </p:txBody>
      </p:sp>
      <p:sp>
        <p:nvSpPr>
          <p:cNvPr id="3" name="Content Placeholder 2">
            <a:extLst>
              <a:ext uri="{FF2B5EF4-FFF2-40B4-BE49-F238E27FC236}">
                <a16:creationId xmlns:a16="http://schemas.microsoft.com/office/drawing/2014/main" id="{86F17D0D-228F-41AB-A6DA-45187D9C2F4B}"/>
              </a:ext>
            </a:extLst>
          </p:cNvPr>
          <p:cNvSpPr>
            <a:spLocks noGrp="1"/>
          </p:cNvSpPr>
          <p:nvPr>
            <p:ph idx="1"/>
          </p:nvPr>
        </p:nvSpPr>
        <p:spPr/>
        <p:txBody>
          <a:bodyPr/>
          <a:lstStyle/>
          <a:p>
            <a:r>
              <a:rPr lang="en-US" dirty="0"/>
              <a:t>The most important metric that is going to be used in order to evaluate success is going to be Classification Accuracy. Within this analysis we want to ensure that the accuracy is high in our findings to prevent misclassification from occurring. The other metric that can be used that correlations with Classification Accuracy is Log Loss. When the Log Loss of the analysis is quite low that means that the accuracy is quite high and makes it so that analysis was effective. </a:t>
            </a:r>
          </a:p>
          <a:p>
            <a:endParaRPr lang="en-US" dirty="0"/>
          </a:p>
        </p:txBody>
      </p:sp>
      <p:pic>
        <p:nvPicPr>
          <p:cNvPr id="4" name="Audio 3">
            <a:hlinkClick r:id="" action="ppaction://media"/>
            <a:extLst>
              <a:ext uri="{FF2B5EF4-FFF2-40B4-BE49-F238E27FC236}">
                <a16:creationId xmlns:a16="http://schemas.microsoft.com/office/drawing/2014/main" id="{EF5E2352-10F0-492A-A712-A15E37AE95E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4188816261"/>
      </p:ext>
    </p:extLst>
  </p:cSld>
  <p:clrMapOvr>
    <a:masterClrMapping/>
  </p:clrMapOvr>
  <mc:AlternateContent xmlns:mc="http://schemas.openxmlformats.org/markup-compatibility/2006">
    <mc:Choice xmlns:p14="http://schemas.microsoft.com/office/powerpoint/2010/main" Requires="p14">
      <p:transition spd="slow" p14:dur="2000" advTm="14591"/>
    </mc:Choice>
    <mc:Fallback>
      <p:transition spd="slow" advTm="145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A2B4B-FA1F-4310-AED4-D56E2C4F2FAB}"/>
              </a:ext>
            </a:extLst>
          </p:cNvPr>
          <p:cNvSpPr>
            <a:spLocks noGrp="1"/>
          </p:cNvSpPr>
          <p:nvPr>
            <p:ph type="title"/>
          </p:nvPr>
        </p:nvSpPr>
        <p:spPr>
          <a:xfrm>
            <a:off x="1534696" y="804519"/>
            <a:ext cx="9520158" cy="1049235"/>
          </a:xfrm>
        </p:spPr>
        <p:txBody>
          <a:bodyPr/>
          <a:lstStyle/>
          <a:p>
            <a:pPr algn="ctr"/>
            <a:r>
              <a:rPr lang="en-US"/>
              <a:t>Project GANTT Chart</a:t>
            </a:r>
            <a:endParaRPr lang="en-US" dirty="0"/>
          </a:p>
        </p:txBody>
      </p:sp>
      <p:pic>
        <p:nvPicPr>
          <p:cNvPr id="4" name="Content Placeholder 3">
            <a:extLst>
              <a:ext uri="{FF2B5EF4-FFF2-40B4-BE49-F238E27FC236}">
                <a16:creationId xmlns:a16="http://schemas.microsoft.com/office/drawing/2014/main" id="{F26C3031-273F-4F9D-902D-B17383C3D445}"/>
              </a:ext>
            </a:extLst>
          </p:cNvPr>
          <p:cNvPicPr>
            <a:picLocks noGrp="1"/>
          </p:cNvPicPr>
          <p:nvPr>
            <p:ph idx="1"/>
          </p:nvPr>
        </p:nvPicPr>
        <p:blipFill>
          <a:blip r:embed="rId4"/>
          <a:stretch>
            <a:fillRect/>
          </a:stretch>
        </p:blipFill>
        <p:spPr>
          <a:xfrm>
            <a:off x="1645718" y="2016124"/>
            <a:ext cx="9774121" cy="3795395"/>
          </a:xfrm>
          <a:prstGeom prst="rect">
            <a:avLst/>
          </a:prstGeom>
        </p:spPr>
      </p:pic>
      <p:pic>
        <p:nvPicPr>
          <p:cNvPr id="5" name="Audio 4">
            <a:hlinkClick r:id="" action="ppaction://media"/>
            <a:extLst>
              <a:ext uri="{FF2B5EF4-FFF2-40B4-BE49-F238E27FC236}">
                <a16:creationId xmlns:a16="http://schemas.microsoft.com/office/drawing/2014/main" id="{D761BA37-ECD2-421A-9146-56EAB260489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1528289726"/>
      </p:ext>
    </p:extLst>
  </p:cSld>
  <p:clrMapOvr>
    <a:masterClrMapping/>
  </p:clrMapOvr>
  <mc:AlternateContent xmlns:mc="http://schemas.openxmlformats.org/markup-compatibility/2006">
    <mc:Choice xmlns:p14="http://schemas.microsoft.com/office/powerpoint/2010/main" Requires="p14">
      <p:transition spd="slow" p14:dur="2000" advTm="5617"/>
    </mc:Choice>
    <mc:Fallback>
      <p:transition spd="slow" advTm="561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otalTime>57</TotalTime>
  <Words>373</Words>
  <Application>Microsoft Office PowerPoint</Application>
  <PresentationFormat>Widescreen</PresentationFormat>
  <Paragraphs>17</Paragraphs>
  <Slides>6</Slides>
  <Notes>0</Notes>
  <HiddenSlides>0</HiddenSlides>
  <MMClips>6</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Palatino Linotype</vt:lpstr>
      <vt:lpstr>Gallery</vt:lpstr>
      <vt:lpstr>Examining Points Scored in the NBA</vt:lpstr>
      <vt:lpstr>Project Abstract (STAR Methodology)</vt:lpstr>
      <vt:lpstr>Project Data Set and Data Dictionary </vt:lpstr>
      <vt:lpstr>Machine Learning Algorithm + Pipeline Steps</vt:lpstr>
      <vt:lpstr>Metrics Used to Consider Success</vt:lpstr>
      <vt:lpstr>Project 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Points Scored in the NBA</dc:title>
  <dc:creator>Jonathan Rosum</dc:creator>
  <cp:lastModifiedBy>Jonathan Rosum</cp:lastModifiedBy>
  <cp:revision>3</cp:revision>
  <dcterms:created xsi:type="dcterms:W3CDTF">2019-10-16T01:39:05Z</dcterms:created>
  <dcterms:modified xsi:type="dcterms:W3CDTF">2019-10-16T02:37:20Z</dcterms:modified>
</cp:coreProperties>
</file>